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6"/>
  </p:notesMasterIdLst>
  <p:handoutMasterIdLst>
    <p:handoutMasterId r:id="rId17"/>
  </p:handoutMasterIdLst>
  <p:sldIdLst>
    <p:sldId id="319" r:id="rId5"/>
    <p:sldId id="259" r:id="rId6"/>
    <p:sldId id="285" r:id="rId7"/>
    <p:sldId id="302" r:id="rId8"/>
    <p:sldId id="286" r:id="rId9"/>
    <p:sldId id="305" r:id="rId10"/>
    <p:sldId id="312" r:id="rId11"/>
    <p:sldId id="323" r:id="rId12"/>
    <p:sldId id="311" r:id="rId13"/>
    <p:sldId id="324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8382" autoAdjust="0"/>
  </p:normalViewPr>
  <p:slideViewPr>
    <p:cSldViewPr snapToGrid="0" showGuides="1">
      <p:cViewPr varScale="1">
        <p:scale>
          <a:sx n="68" d="100"/>
          <a:sy n="68" d="100"/>
        </p:scale>
        <p:origin x="-1886" y="-77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73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docs/en/babel-polyfil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JavaScript/Reference/Class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31221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311210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the project to build, these files must exist with exact filenames:</a:t>
            </a:r>
            <a:endParaRPr kumimoji="0" lang="en-US" altLang="en-US" sz="80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public/index.html</a:t>
            </a: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is the page template;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u="none" strike="noStrike" kern="1200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src</a:t>
            </a:r>
            <a:r>
              <a:rPr kumimoji="0" lang="en-US" altLang="en-US" sz="9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/index.js</a:t>
            </a: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is the JavaScript entry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delete or rename the other files.</a:t>
            </a:r>
            <a:endParaRPr kumimoji="0" lang="en-US" altLang="en-US" sz="120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that communication between service provider and consumer happen via SOAP messages</a:t>
            </a:r>
          </a:p>
        </p:txBody>
      </p:sp>
    </p:spTree>
    <p:extLst>
      <p:ext uri="{BB962C8B-B14F-4D97-AF65-F5344CB8AC3E}">
        <p14:creationId xmlns:p14="http://schemas.microsoft.com/office/powerpoint/2010/main" xmlns="" val="185356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webpack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cares about performance and load times; it's always improving or adding new features, such as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async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chunk loading and prefetching, to deliver the best possible experience for your project and your users.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fontAlgn="base"/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Why </a:t>
            </a:r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webpack</a:t>
            </a:r>
            <a:endParaRPr lang="en-US" sz="1000" b="1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fontAlgn="base"/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 understand why you should use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webpack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let's recap how we used JavaScript on the web before bundlers were a thing.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There are two ways to run JavaScript in a browser. First, include a script for each functionality; this solution is hard to scale because loading too many scripts can cause a network bottleneck. The second option is to use a big .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js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file containing all your project code, but this leads to problems in scope, size, readability and maintainability.</a:t>
            </a:r>
          </a:p>
          <a:p>
            <a:endParaRPr lang="en-US" dirty="0"/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Here are the main things Babel can do for you: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Transform syntax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Polyfill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features that are missing in your target environment (through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@babel/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polyfill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Source code transformations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codemods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The slide explains in brief, the components which make up the web service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6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every React component is a class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This class extends the </a:t>
            </a:r>
            <a:r>
              <a:rPr lang="en-US" dirty="0"/>
              <a:t>Component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class from the </a:t>
            </a:r>
            <a:r>
              <a:rPr lang="en-US" dirty="0"/>
              <a:t>react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module, and as we said before, we need to import </a:t>
            </a:r>
            <a:r>
              <a:rPr lang="en-US" dirty="0"/>
              <a:t>React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from </a:t>
            </a:r>
            <a:r>
              <a:rPr lang="en-US" dirty="0"/>
              <a:t>react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in order to get our component to work. Inside the </a:t>
            </a:r>
            <a:r>
              <a:rPr lang="en-US" dirty="0"/>
              <a:t>render()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method,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 are going to </a:t>
            </a:r>
            <a:r>
              <a:rPr lang="en-US" dirty="0"/>
              <a:t>return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only one element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it’s common that we wrap everything with a big </a:t>
            </a:r>
            <a:r>
              <a:rPr lang="en-US" dirty="0"/>
              <a:t>&lt;div&gt;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Inside the component file we can define several classes, but we specify which one is going to be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exported as default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with the last line. I just added some information to my </a:t>
            </a:r>
            <a:r>
              <a:rPr lang="en-US" dirty="0" err="1"/>
              <a:t>TestComponent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and style with some CSS: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function Welcome(props) {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return &lt;h1&gt;Hello, {props.name</a:t>
            </a:r>
          </a:p>
          <a:p>
            <a:r>
              <a:rPr lang="en-US" sz="1000" b="0" i="0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}&lt;/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h1&gt;;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also use an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ES6 class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to define a component: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 Welcome extends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React.Component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{ render() { return &lt;h1&gt;Hello, {this.props.name}&lt;/h1&gt;; }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about WSDL and UDDI registry.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Also explains regarding web service communication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0698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224734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Babel</a:t>
            </a:r>
            <a:r>
              <a:rPr lang="en-US" baseline="0" dirty="0"/>
              <a:t> is nothing but Transpiler,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Babel can convert JSX syntax and strip out type annotations.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97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components are like in above slide Welcome is a reusable component</a:t>
            </a:r>
          </a:p>
          <a:p>
            <a:r>
              <a:rPr lang="en-US" b="1" dirty="0">
                <a:effectLst/>
              </a:rPr>
              <a:t>class</a:t>
            </a:r>
            <a:r>
              <a:rPr lang="en-US" dirty="0"/>
              <a:t> Greeting </a:t>
            </a:r>
            <a:r>
              <a:rPr lang="en-US" b="1" dirty="0">
                <a:effectLst/>
              </a:rPr>
              <a:t>extends</a:t>
            </a:r>
            <a:r>
              <a:rPr lang="en-US" dirty="0"/>
              <a:t>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  <a:br>
              <a:rPr lang="en-US" dirty="0"/>
            </a:br>
            <a:r>
              <a:rPr lang="en-US" b="1" dirty="0">
                <a:effectLst/>
              </a:rPr>
              <a:t>render()</a:t>
            </a:r>
            <a:r>
              <a:rPr lang="en-US" dirty="0"/>
              <a:t>{</a:t>
            </a:r>
            <a:br>
              <a:rPr lang="en-US" dirty="0"/>
            </a:br>
            <a:r>
              <a:rPr lang="en-US" b="1" dirty="0">
                <a:effectLst/>
              </a:rPr>
              <a:t>return</a:t>
            </a:r>
            <a:r>
              <a:rPr lang="en-US" dirty="0"/>
              <a:t> </a:t>
            </a:r>
            <a:r>
              <a:rPr lang="en-US" b="1" dirty="0">
                <a:effectLst/>
              </a:rPr>
              <a:t>&lt;h1&gt;</a:t>
            </a:r>
            <a:r>
              <a:rPr lang="en-US" dirty="0"/>
              <a:t>Hi, I’m a smart component!</a:t>
            </a:r>
            <a:r>
              <a:rPr lang="en-US" b="1" dirty="0">
                <a:effectLst/>
              </a:rPr>
              <a:t>&lt;/h1&gt;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 above code</a:t>
            </a:r>
            <a:r>
              <a:rPr lang="en-US" baseline="0" dirty="0"/>
              <a:t> greetings is a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53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178185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9251906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 xmlns="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51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p:oleObj spid="_x0000_s41212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xmlns="" val="21181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4223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969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02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61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739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7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302E52-E6EB-4B46-B7D0-6839C2DC3D7C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46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8" r:id="rId3"/>
    <p:sldLayoutId id="2147483809" r:id="rId4"/>
    <p:sldLayoutId id="2147483811" r:id="rId5"/>
    <p:sldLayoutId id="2147483812" r:id="rId6"/>
    <p:sldLayoutId id="2147483854" r:id="rId7"/>
    <p:sldLayoutId id="2147483855" r:id="rId8"/>
    <p:sldLayoutId id="2147483856" r:id="rId9"/>
    <p:sldLayoutId id="214748385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18020" y="2718536"/>
            <a:ext cx="5986527" cy="89093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800" dirty="0"/>
              <a:t>React Essential Features and Syntax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Lesson 02</a:t>
            </a:r>
          </a:p>
        </p:txBody>
      </p:sp>
      <p:pic>
        <p:nvPicPr>
          <p:cNvPr id="4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5755" y="686634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572000"/>
            <a:ext cx="9144000" cy="255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73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176929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React App Project Directory Structure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Webpack</a:t>
            </a:r>
            <a:r>
              <a:rPr lang="en-US" dirty="0"/>
              <a:t>, Babel</a:t>
            </a:r>
          </a:p>
          <a:p>
            <a:pPr lvl="1"/>
            <a:r>
              <a:rPr lang="en-US" dirty="0"/>
              <a:t>React Component Basic</a:t>
            </a:r>
          </a:p>
          <a:p>
            <a:pPr lvl="1"/>
            <a:r>
              <a:rPr lang="en-US" dirty="0"/>
              <a:t>Create React Component</a:t>
            </a:r>
          </a:p>
          <a:p>
            <a:pPr lvl="1"/>
            <a:r>
              <a:rPr lang="en-US" dirty="0"/>
              <a:t>Understanding JSX</a:t>
            </a:r>
          </a:p>
          <a:p>
            <a:pPr lvl="1"/>
            <a:r>
              <a:rPr lang="en-US" dirty="0"/>
              <a:t>Limitations of JSX</a:t>
            </a:r>
          </a:p>
          <a:p>
            <a:pPr lvl="1"/>
            <a:r>
              <a:rPr lang="en-US" dirty="0"/>
              <a:t>Working with Components and Reusing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32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105625"/>
            <a:ext cx="8312649" cy="43579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457194"/>
            <a:ext cx="8528209" cy="64128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JSX is a shorthand for</a:t>
            </a:r>
          </a:p>
          <a:p>
            <a:endParaRPr lang="en-US" dirty="0"/>
          </a:p>
          <a:p>
            <a:pPr marL="171450" lvl="2" indent="0">
              <a:buNone/>
            </a:pPr>
            <a:r>
              <a:rPr lang="en-US" sz="1600" dirty="0"/>
              <a:t>	A) </a:t>
            </a:r>
            <a:r>
              <a:rPr lang="en-US" sz="1600" dirty="0" err="1"/>
              <a:t>Javasctipt</a:t>
            </a:r>
            <a:r>
              <a:rPr lang="en-US" sz="1600" dirty="0"/>
              <a:t> &amp; XML</a:t>
            </a:r>
          </a:p>
          <a:p>
            <a:pPr marL="171450" lvl="2" indent="0">
              <a:buNone/>
            </a:pPr>
            <a:r>
              <a:rPr lang="en-US" sz="1600" dirty="0"/>
              <a:t>	B) XML and java</a:t>
            </a:r>
          </a:p>
          <a:p>
            <a:pPr marL="171450" lvl="2" indent="0">
              <a:buNone/>
            </a:pPr>
            <a:r>
              <a:rPr lang="en-US" sz="1600" dirty="0"/>
              <a:t>	C) </a:t>
            </a:r>
            <a:r>
              <a:rPr lang="en-US" sz="1600" dirty="0" err="1"/>
              <a:t>Javascript</a:t>
            </a:r>
            <a:r>
              <a:rPr lang="en-US" sz="1600" dirty="0"/>
              <a:t> &amp; Java</a:t>
            </a:r>
          </a:p>
          <a:p>
            <a:pPr marL="171450" lvl="2" indent="0">
              <a:buNone/>
            </a:pPr>
            <a:r>
              <a:rPr lang="en-US" sz="1600" dirty="0"/>
              <a:t>	D) HTML &amp; </a:t>
            </a:r>
            <a:r>
              <a:rPr lang="en-US" sz="1600" dirty="0" err="1"/>
              <a:t>Javascript</a:t>
            </a:r>
            <a:endParaRPr lang="en-US" sz="1600" dirty="0"/>
          </a:p>
          <a:p>
            <a:pPr marL="171450" lvl="2" indent="0">
              <a:lnSpc>
                <a:spcPct val="100000"/>
              </a:lnSpc>
              <a:buNone/>
            </a:pPr>
            <a:endParaRPr lang="en-US" sz="16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600" dirty="0"/>
              <a:t>2. </a:t>
            </a:r>
            <a:r>
              <a:rPr lang="en-US" sz="1800" dirty="0"/>
              <a:t>To Enable a browser to read JSX, first, we need to transform JSX file 	into a JavaScript object using JSX transformers like?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A) Babel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B) Babel Transformer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C) Gulp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D) </a:t>
            </a:r>
            <a:r>
              <a:rPr lang="en-US" sz="1800"/>
              <a:t>React Compiler</a:t>
            </a:r>
            <a:br>
              <a:rPr lang="en-US" sz="1800"/>
            </a:b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3. Search and identify why React </a:t>
            </a:r>
            <a:r>
              <a:rPr lang="en-US" sz="1800" dirty="0" err="1"/>
              <a:t>Js</a:t>
            </a:r>
            <a:r>
              <a:rPr lang="en-US" sz="1800" dirty="0"/>
              <a:t> is faster than other UI Frameworks</a:t>
            </a:r>
            <a:endParaRPr lang="en-US" sz="2000" dirty="0"/>
          </a:p>
          <a:p>
            <a:pPr marL="171450" lvl="2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194" y="356687"/>
            <a:ext cx="8262453" cy="863600"/>
          </a:xfrm>
        </p:spPr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4" y="1430234"/>
            <a:ext cx="4970006" cy="4848646"/>
          </a:xfrm>
        </p:spPr>
        <p:txBody>
          <a:bodyPr/>
          <a:lstStyle/>
          <a:p>
            <a:r>
              <a:rPr lang="en-US" sz="2000" dirty="0"/>
              <a:t>At the end of this module you will</a:t>
            </a:r>
          </a:p>
          <a:p>
            <a:r>
              <a:rPr lang="en-US" sz="2000" dirty="0"/>
              <a:t>be able to: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1400" dirty="0"/>
              <a:t>React App Project Directory Structure</a:t>
            </a:r>
          </a:p>
          <a:p>
            <a:pPr lvl="1"/>
            <a:r>
              <a:rPr lang="en-US" sz="1400" dirty="0"/>
              <a:t>Overview of </a:t>
            </a:r>
            <a:r>
              <a:rPr lang="en-US" sz="1400" dirty="0" err="1"/>
              <a:t>Webpack</a:t>
            </a:r>
            <a:r>
              <a:rPr lang="en-US" sz="1400" dirty="0"/>
              <a:t>, Babel</a:t>
            </a:r>
          </a:p>
          <a:p>
            <a:pPr lvl="1"/>
            <a:r>
              <a:rPr lang="en-US" sz="1400" dirty="0"/>
              <a:t>React Component Basic</a:t>
            </a:r>
          </a:p>
          <a:p>
            <a:pPr lvl="1"/>
            <a:r>
              <a:rPr lang="en-US" sz="1400" dirty="0"/>
              <a:t>Create React Component</a:t>
            </a:r>
          </a:p>
          <a:p>
            <a:pPr lvl="1"/>
            <a:r>
              <a:rPr lang="en-US" sz="1400" dirty="0"/>
              <a:t>Understanding JSX</a:t>
            </a:r>
          </a:p>
          <a:p>
            <a:pPr lvl="1"/>
            <a:r>
              <a:rPr lang="en-US" sz="1400" dirty="0"/>
              <a:t>Limitations of JSX</a:t>
            </a:r>
          </a:p>
          <a:p>
            <a:pPr lvl="1"/>
            <a:r>
              <a:rPr lang="en-US" sz="1400" dirty="0"/>
              <a:t>Working with Components and Reusing Components</a:t>
            </a:r>
          </a:p>
        </p:txBody>
      </p:sp>
      <p:pic>
        <p:nvPicPr>
          <p:cNvPr id="43010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673227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" y="285161"/>
            <a:ext cx="9143999" cy="10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/>
            <a:r>
              <a:rPr lang="en-US" sz="2800" dirty="0">
                <a:solidFill>
                  <a:srgbClr val="0070C0"/>
                </a:solidFill>
              </a:rPr>
              <a:t>React App Project Directory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11" t="36900" r="50720" b="20761"/>
          <a:stretch/>
        </p:blipFill>
        <p:spPr>
          <a:xfrm>
            <a:off x="2105947" y="2060502"/>
            <a:ext cx="4314482" cy="409875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986384"/>
            <a:ext cx="8526377" cy="10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Folder Structure 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inherit"/>
              </a:rPr>
              <a:t>After creation, your project should look like this: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729" y="69212"/>
            <a:ext cx="9143999" cy="52802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Overview of </a:t>
            </a:r>
            <a:r>
              <a:rPr lang="en-US" sz="2800" dirty="0" err="1"/>
              <a:t>Webpack</a:t>
            </a:r>
            <a:r>
              <a:rPr lang="en-US" sz="2800" dirty="0"/>
              <a:t>, Babel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8516" y="500980"/>
            <a:ext cx="8845484" cy="582043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Webpack</a:t>
            </a:r>
            <a:r>
              <a:rPr lang="en-US" sz="2000" dirty="0"/>
              <a:t> :</a:t>
            </a:r>
          </a:p>
          <a:p>
            <a:pPr marL="628650" lvl="2" indent="-285750">
              <a:lnSpc>
                <a:spcPts val="3000"/>
              </a:lnSpc>
            </a:pPr>
            <a:r>
              <a:rPr lang="en-US" dirty="0"/>
              <a:t>	</a:t>
            </a:r>
            <a:r>
              <a:rPr lang="en-US" sz="1600" dirty="0" err="1"/>
              <a:t>webpack</a:t>
            </a:r>
            <a:r>
              <a:rPr lang="en-US" sz="1600" dirty="0"/>
              <a:t> is a static module bundler for modern JavaScript applications.</a:t>
            </a:r>
          </a:p>
          <a:p>
            <a:pPr marL="628650" lvl="2" indent="-285750">
              <a:lnSpc>
                <a:spcPts val="3000"/>
              </a:lnSpc>
            </a:pPr>
            <a:r>
              <a:rPr lang="en-US" sz="1600" dirty="0"/>
              <a:t> Extended to support many different assets such as images, fonts and 	stylesheets. </a:t>
            </a:r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r>
              <a:rPr lang="en-US" sz="1800" dirty="0"/>
              <a:t>Babel :</a:t>
            </a:r>
          </a:p>
          <a:p>
            <a:pPr marL="803672" lvl="3" indent="-285750">
              <a:lnSpc>
                <a:spcPts val="3000"/>
              </a:lnSpc>
            </a:pPr>
            <a:r>
              <a:rPr lang="en-US" b="1" dirty="0"/>
              <a:t>Babel is a JavaScript compiler</a:t>
            </a:r>
          </a:p>
          <a:p>
            <a:pPr marL="803672" lvl="3" indent="-285750">
              <a:lnSpc>
                <a:spcPts val="3000"/>
              </a:lnSpc>
            </a:pPr>
            <a:r>
              <a:rPr lang="en-US" dirty="0"/>
              <a:t>Babel is a toolchain that is mainly used to convert ECMAScript 2015+ code into a backwards compatible version of JavaScript in current and older browsers or environments. </a:t>
            </a: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9231" y="2098327"/>
            <a:ext cx="4140958" cy="23292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5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7966" y="56694"/>
            <a:ext cx="4658825" cy="66210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/>
            <a:r>
              <a:rPr lang="en-US" sz="2400" dirty="0">
                <a:solidFill>
                  <a:srgbClr val="0070C0"/>
                </a:solidFill>
              </a:rPr>
              <a:t>React Component Basic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500" y="1093510"/>
            <a:ext cx="4155820" cy="535339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" y="533949"/>
            <a:ext cx="4658825" cy="66210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/>
            <a:r>
              <a:rPr lang="en-US" sz="2000" dirty="0">
                <a:solidFill>
                  <a:srgbClr val="0070C0"/>
                </a:solidFill>
              </a:rPr>
              <a:t>Components: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356" y="941222"/>
            <a:ext cx="79667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Components let you split the UI into independent, reusable pieces,</a:t>
            </a:r>
          </a:p>
          <a:p>
            <a:r>
              <a:rPr lang="en-US" dirty="0"/>
              <a:t>and think about each piece in isolation.</a:t>
            </a:r>
          </a:p>
          <a:p>
            <a:endParaRPr lang="en-US" dirty="0"/>
          </a:p>
          <a:p>
            <a:r>
              <a:rPr lang="en-US" dirty="0"/>
              <a:t>Conceptually, components are like JavaScript functions. </a:t>
            </a:r>
          </a:p>
          <a:p>
            <a:endParaRPr lang="en-US" dirty="0"/>
          </a:p>
          <a:p>
            <a:r>
              <a:rPr lang="en-US" dirty="0"/>
              <a:t>Every component follows this basic structure: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42" t="35731" r="41052" b="23099"/>
          <a:stretch/>
        </p:blipFill>
        <p:spPr>
          <a:xfrm>
            <a:off x="1670554" y="2847836"/>
            <a:ext cx="5551531" cy="34647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516" y="514705"/>
            <a:ext cx="8312649" cy="85953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Create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React</a:t>
            </a:r>
            <a:r>
              <a:rPr lang="en-US" sz="2400" dirty="0">
                <a:solidFill>
                  <a:srgbClr val="0070C0"/>
                </a:solidFill>
              </a:rPr>
              <a:t>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70702"/>
            <a:ext cx="8845484" cy="4184140"/>
          </a:xfrm>
        </p:spPr>
        <p:txBody>
          <a:bodyPr>
            <a:normAutofit/>
          </a:bodyPr>
          <a:lstStyle/>
          <a:p>
            <a:r>
              <a:rPr lang="en-US" dirty="0"/>
              <a:t>We can Create a new React Project using the create-react-app command.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create-react-app using </a:t>
            </a:r>
            <a:r>
              <a:rPr lang="en-US" dirty="0" err="1"/>
              <a:t>npm</a:t>
            </a:r>
            <a:r>
              <a:rPr lang="en-US" dirty="0"/>
              <a:t> by using below command</a:t>
            </a:r>
          </a:p>
          <a:p>
            <a:endParaRPr lang="en-US" dirty="0"/>
          </a:p>
          <a:p>
            <a:r>
              <a:rPr lang="en-US" b="1" dirty="0"/>
              <a:t>			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 create-react-app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Then you create your own component and react app by using below command</a:t>
            </a:r>
          </a:p>
          <a:p>
            <a:endParaRPr lang="en-US" dirty="0"/>
          </a:p>
          <a:p>
            <a:r>
              <a:rPr lang="en-US" b="1" dirty="0"/>
              <a:t>			create-react-app  my-app</a:t>
            </a:r>
          </a:p>
          <a:p>
            <a:endParaRPr lang="en-US" b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1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101973"/>
            <a:ext cx="8312649" cy="446252"/>
          </a:xfrm>
        </p:spPr>
        <p:txBody>
          <a:bodyPr>
            <a:normAutofit/>
          </a:bodyPr>
          <a:lstStyle/>
          <a:p>
            <a:r>
              <a:rPr lang="en-US" sz="2800" dirty="0"/>
              <a:t>JSX (JavaScript and 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632452"/>
            <a:ext cx="8528209" cy="414409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 </a:t>
            </a:r>
            <a:r>
              <a:rPr lang="en-US" sz="1600" dirty="0"/>
              <a:t>is JavaScript syntax extension which looks similar to XML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looks like HTML but is actually a mix of JavaScript and HTML.</a:t>
            </a:r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r>
              <a:rPr lang="en-US" sz="1600" u="sng" dirty="0"/>
              <a:t>Asdvantages of JSX: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It's easier &amp; faster to write JSX, compared to JavaScript.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JSX code ensures readability &amp; Maintainability.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JSX finds most of the errors at compilation time, which makes it faster </a:t>
            </a:r>
          </a:p>
          <a:p>
            <a:pPr>
              <a:lnSpc>
                <a:spcPts val="2400"/>
              </a:lnSpc>
              <a:buNone/>
            </a:pPr>
            <a:r>
              <a:rPr lang="en-US" sz="1600" dirty="0"/>
              <a:t>   Comparatively to JavaScript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2698" y="1447225"/>
            <a:ext cx="7245752" cy="1193974"/>
            <a:chOff x="1099594" y="4953965"/>
            <a:chExt cx="7245752" cy="1332536"/>
          </a:xfrm>
        </p:grpSpPr>
        <p:sp>
          <p:nvSpPr>
            <p:cNvPr id="5" name="Rectangle 4"/>
            <p:cNvSpPr/>
            <p:nvPr/>
          </p:nvSpPr>
          <p:spPr>
            <a:xfrm>
              <a:off x="1099594" y="4953965"/>
              <a:ext cx="7245752" cy="1332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377387" y="5080556"/>
              <a:ext cx="6794340" cy="92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var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 grp = &lt;div&gt;</a:t>
              </a:r>
              <a:endParaRPr lang="en-US" altLang="en-US" sz="600" dirty="0">
                <a:solidFill>
                  <a:schemeClr val="bg1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  &lt;p&gt;Welcome to TutsPlus&lt;/p&gt;</a:t>
              </a:r>
              <a:endParaRPr lang="en-US" altLang="en-US" sz="600" dirty="0">
                <a:solidFill>
                  <a:schemeClr val="bg1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&lt;/div&gt;;</a:t>
              </a:r>
              <a:endParaRPr lang="en-US" altLang="en-US" sz="4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2698" y="5446933"/>
            <a:ext cx="7245752" cy="1193974"/>
            <a:chOff x="592698" y="5536196"/>
            <a:chExt cx="7245752" cy="1193974"/>
          </a:xfrm>
        </p:grpSpPr>
        <p:sp>
          <p:nvSpPr>
            <p:cNvPr id="12" name="Rectangle 11"/>
            <p:cNvSpPr/>
            <p:nvPr/>
          </p:nvSpPr>
          <p:spPr>
            <a:xfrm>
              <a:off x="592698" y="5536196"/>
              <a:ext cx="7245752" cy="11939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631955" y="5750786"/>
              <a:ext cx="720649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var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 grp = React.createElement( "div",  </a:t>
              </a: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null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,  React.createElement(</a:t>
              </a:r>
              <a:endParaRPr lang="en-US" altLang="en-US" sz="800" dirty="0">
                <a:solidFill>
                  <a:schemeClr val="bg1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    "p",  </a:t>
              </a: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null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, "Welcome to TutsPlus"  ) );</a:t>
              </a:r>
              <a:endParaRPr lang="en-US" altLang="en-US" sz="4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09801" y="4444295"/>
            <a:ext cx="7928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buNone/>
            </a:pPr>
            <a:endParaRPr lang="en-US" sz="500" dirty="0"/>
          </a:p>
          <a:p>
            <a:pPr>
              <a:lnSpc>
                <a:spcPts val="2400"/>
              </a:lnSpc>
              <a:buNone/>
            </a:pPr>
            <a:r>
              <a:rPr lang="en-US" dirty="0"/>
              <a:t>Babel would transform the above JSX code to the required react function as shown: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454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Limitations of JSX: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 </a:t>
            </a:r>
          </a:p>
          <a:p>
            <a:r>
              <a:rPr lang="en-US" dirty="0"/>
              <a:t>consequent steep learning curve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13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106675"/>
            <a:ext cx="8312649" cy="859536"/>
          </a:xfrm>
        </p:spPr>
        <p:txBody>
          <a:bodyPr>
            <a:normAutofit/>
          </a:bodyPr>
          <a:lstStyle/>
          <a:p>
            <a:r>
              <a:rPr lang="en-US" sz="2400" dirty="0"/>
              <a:t>Working with Components and Reusing Components</a:t>
            </a:r>
            <a:br>
              <a:rPr lang="en-US" sz="2400" dirty="0"/>
            </a:br>
            <a:endParaRPr 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-2487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298516" y="700681"/>
            <a:ext cx="8845484" cy="5856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React lets you define components as classes or functions.</a:t>
            </a:r>
          </a:p>
          <a:p>
            <a:endParaRPr lang="en-US" dirty="0"/>
          </a:p>
          <a:p>
            <a:r>
              <a:rPr lang="en-US" dirty="0"/>
              <a:t>To define a React component class, it must extend </a:t>
            </a:r>
            <a:r>
              <a:rPr lang="en-US" dirty="0" err="1"/>
              <a:t>React.Component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chemeClr val="tx2"/>
                </a:solidFill>
              </a:rPr>
              <a:t>Reusable Components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designing interfaces, break down the common design elements (buttons, form fields, layout components, etc.) into reusable components with well-defined interfaces. </a:t>
            </a:r>
          </a:p>
          <a:p>
            <a:pPr>
              <a:lnSpc>
                <a:spcPct val="100000"/>
              </a:lnSpc>
            </a:pPr>
            <a:r>
              <a:rPr lang="en-US" dirty="0"/>
              <a:t>That way, the next time you need to build some UI, we can write much less code.</a:t>
            </a:r>
          </a:p>
          <a:p>
            <a:pPr>
              <a:lnSpc>
                <a:spcPct val="100000"/>
              </a:lnSpc>
            </a:pPr>
            <a:r>
              <a:rPr lang="en-US" dirty="0"/>
              <a:t> This means faster development time, fewer bugs, and fewer bytes down the wire.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53004" y="1708978"/>
            <a:ext cx="5426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Welcome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&lt;h1&gt;Hello, Welcome&lt;/h1&gt;;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6316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ac3002be48535f87a6ca8a14359ca116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28e9beb4ca42c68de7b61691289b6a0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5E09F5-4183-4F7D-96F0-BE11FEEB1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f9b258c7-9c72-463b-80f6-91d061ebb25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/fields"/>
    <ds:schemaRef ds:uri="http://www.w3.org/XML/1998/namespace"/>
    <ds:schemaRef ds:uri="26bed2a0-a239-4228-bd8e-b46f54fc12da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services template</Template>
  <TotalTime>3403</TotalTime>
  <Words>476</Words>
  <Application>Microsoft Office PowerPoint</Application>
  <PresentationFormat>On-screen Show (4:3)</PresentationFormat>
  <Paragraphs>166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Section slides</vt:lpstr>
      <vt:lpstr>think-cell Slide</vt:lpstr>
      <vt:lpstr>React Essential Features and Syntax</vt:lpstr>
      <vt:lpstr>Lesson Objectives</vt:lpstr>
      <vt:lpstr>Slide 3</vt:lpstr>
      <vt:lpstr>Slide 4</vt:lpstr>
      <vt:lpstr>Slide 5</vt:lpstr>
      <vt:lpstr>Create React Component</vt:lpstr>
      <vt:lpstr>JSX (JavaScript and XML)</vt:lpstr>
      <vt:lpstr>Limitations of JSX:</vt:lpstr>
      <vt:lpstr>Working with Components and Reusing Components </vt:lpstr>
      <vt:lpstr>Summary</vt:lpstr>
      <vt:lpstr>review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Kathiresan</dc:creator>
  <cp:lastModifiedBy>Blessed</cp:lastModifiedBy>
  <cp:revision>222</cp:revision>
  <dcterms:created xsi:type="dcterms:W3CDTF">2018-04-04T04:32:40Z</dcterms:created>
  <dcterms:modified xsi:type="dcterms:W3CDTF">2024-03-26T17:19:51Z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