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4"/>
  </p:notesMasterIdLst>
  <p:handoutMasterIdLst>
    <p:handoutMasterId r:id="rId25"/>
  </p:handoutMasterIdLst>
  <p:sldIdLst>
    <p:sldId id="328" r:id="rId5"/>
    <p:sldId id="259" r:id="rId6"/>
    <p:sldId id="336" r:id="rId7"/>
    <p:sldId id="319" r:id="rId8"/>
    <p:sldId id="334" r:id="rId9"/>
    <p:sldId id="335" r:id="rId10"/>
    <p:sldId id="320" r:id="rId11"/>
    <p:sldId id="321" r:id="rId12"/>
    <p:sldId id="338" r:id="rId13"/>
    <p:sldId id="339" r:id="rId14"/>
    <p:sldId id="340" r:id="rId15"/>
    <p:sldId id="330" r:id="rId16"/>
    <p:sldId id="322" r:id="rId17"/>
    <p:sldId id="337" r:id="rId18"/>
    <p:sldId id="323" r:id="rId19"/>
    <p:sldId id="324" r:id="rId20"/>
    <p:sldId id="331" r:id="rId21"/>
    <p:sldId id="332" r:id="rId22"/>
    <p:sldId id="33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85544" autoAdjust="0"/>
  </p:normalViewPr>
  <p:slideViewPr>
    <p:cSldViewPr snapToGrid="0" showGuides="1">
      <p:cViewPr varScale="1">
        <p:scale>
          <a:sx n="75" d="100"/>
          <a:sy n="75" d="100"/>
        </p:scale>
        <p:origin x="-1694" y="-77"/>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actjs.org/docs/components-and-props.htm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image" Target="../media/image12.png"/><Relationship Id="rId4" Type="http://schemas.openxmlformats.org/officeDocument/2006/relationships/hyperlink" Target="https://en.wikipedia.org/wiki/Pure_func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pmjs.com/package/prop-typ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2182513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127149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Passing props down the component tree - Props drilling</a:t>
            </a:r>
            <a:endParaRPr lang="en-US" baseline="0" dirty="0"/>
          </a:p>
          <a:p>
            <a:endParaRPr lang="en-US" dirty="0"/>
          </a:p>
          <a:p>
            <a:r>
              <a:rPr lang="en-US" sz="1000" b="0" i="0" kern="1200" dirty="0">
                <a:solidFill>
                  <a:schemeClr val="tx1"/>
                </a:solidFill>
                <a:effectLst/>
                <a:latin typeface="Arial" pitchFamily="34" charset="0"/>
                <a:ea typeface="+mn-ea"/>
                <a:cs typeface="Arial" pitchFamily="34" charset="0"/>
              </a:rPr>
              <a:t>Context provides a way to share values like this between components without having to explicitly pass a prop through every level of the tree.</a:t>
            </a:r>
            <a:endParaRPr lang="en-US" dirty="0"/>
          </a:p>
        </p:txBody>
      </p:sp>
    </p:spTree>
    <p:extLst>
      <p:ext uri="{BB962C8B-B14F-4D97-AF65-F5344CB8AC3E}">
        <p14:creationId xmlns:p14="http://schemas.microsoft.com/office/powerpoint/2010/main" xmlns="" val="1085077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6" name="Notes Placeholder 2"/>
          <p:cNvSpPr>
            <a:spLocks noGrp="1"/>
          </p:cNvSpPr>
          <p:nvPr>
            <p:ph type="body" idx="3"/>
          </p:nvPr>
        </p:nvSpPr>
        <p:spPr>
          <a:xfrm>
            <a:off x="1713384" y="4305565"/>
            <a:ext cx="4800634" cy="4320540"/>
          </a:xfrm>
        </p:spPr>
        <p:txBody>
          <a:bodyPr>
            <a:normAutofit/>
          </a:bodyPr>
          <a:lstStyle/>
          <a:p>
            <a:pPr algn="just"/>
            <a:r>
              <a:rPr lang="en-US" sz="1000" dirty="0">
                <a:latin typeface="Candara" panose="020E0502030303020204" pitchFamily="34" charset="0"/>
              </a:rPr>
              <a:t>In two way data binding the view is updated when the state changes, and vice versa. For example, when you change a model in AngularJS the view automatically reflects the changes. Also an input field in the view can alter  model. While this works for many apps, it can lead to cascading updates and changing one model may trigger more updates. As the state can be mutated(alter) by both controller and view, sometimes the data flow becomes unpredictable.</a:t>
            </a:r>
          </a:p>
          <a:p>
            <a:pPr algn="just"/>
            <a:endParaRPr lang="en-US" sz="1000" dirty="0">
              <a:latin typeface="Candara" panose="020E0502030303020204" pitchFamily="34" charset="0"/>
            </a:endParaRPr>
          </a:p>
          <a:p>
            <a:pPr algn="just"/>
            <a:r>
              <a:rPr lang="en-US" sz="1000" dirty="0">
                <a:latin typeface="Candara" panose="020E0502030303020204" pitchFamily="34" charset="0"/>
              </a:rPr>
              <a:t>React doesn't encourage bi-directional binding to make sure you are following a clean data flow architecture. The major benefit of this approach is that data flows throughout your app in a single direction and you have better control over it. </a:t>
            </a:r>
          </a:p>
          <a:p>
            <a:pPr algn="just"/>
            <a:endParaRPr lang="en-US" sz="1000" dirty="0">
              <a:latin typeface="Candara" panose="020E0502030303020204" pitchFamily="34" charset="0"/>
            </a:endParaRPr>
          </a:p>
          <a:p>
            <a:pPr algn="just"/>
            <a:r>
              <a:rPr lang="en-US" sz="1000" dirty="0">
                <a:latin typeface="Candara" panose="020E0502030303020204" pitchFamily="34" charset="0"/>
              </a:rPr>
              <a:t>By keeping the data flow unidirectional you keep a single source of truth. Views are just the functions of the application state. Change in the state will change the view. This is way more predictable and gives a clear idea about how different components react to state change.</a:t>
            </a:r>
          </a:p>
        </p:txBody>
      </p:sp>
    </p:spTree>
    <p:extLst>
      <p:ext uri="{BB962C8B-B14F-4D97-AF65-F5344CB8AC3E}">
        <p14:creationId xmlns:p14="http://schemas.microsoft.com/office/powerpoint/2010/main" xmlns="" val="1574408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Remember React uses a virtual DOM, and it only redraws the components that changed since the last render.</a:t>
            </a:r>
          </a:p>
          <a:p>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‘Key’ helps to identify items in the list</a:t>
            </a:r>
          </a:p>
          <a:p>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function </a:t>
            </a:r>
            <a:r>
              <a:rPr lang="en-US" sz="1000" b="1" i="0" kern="1200" dirty="0" err="1">
                <a:solidFill>
                  <a:schemeClr val="tx1"/>
                </a:solidFill>
                <a:effectLst/>
                <a:latin typeface="Arial" pitchFamily="34" charset="0"/>
                <a:ea typeface="+mn-ea"/>
                <a:cs typeface="Arial" pitchFamily="34" charset="0"/>
              </a:rPr>
              <a:t>displayOutput</a:t>
            </a:r>
            <a:r>
              <a:rPr lang="en-US" sz="1000" b="1" i="0" kern="1200" dirty="0">
                <a:solidFill>
                  <a:schemeClr val="tx1"/>
                </a:solidFill>
                <a:effectLst/>
                <a:latin typeface="Arial" pitchFamily="34" charset="0"/>
                <a:ea typeface="+mn-ea"/>
                <a:cs typeface="Arial" pitchFamily="34" charset="0"/>
              </a:rPr>
              <a:t>(props) {()= []; for(let </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 0; </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&lt; </a:t>
            </a:r>
            <a:r>
              <a:rPr lang="en-US" sz="1000" b="1" i="0" kern="1200" dirty="0" err="1">
                <a:solidFill>
                  <a:schemeClr val="tx1"/>
                </a:solidFill>
                <a:effectLst/>
                <a:latin typeface="Arial" pitchFamily="34" charset="0"/>
                <a:ea typeface="+mn-ea"/>
                <a:cs typeface="Arial" pitchFamily="34" charset="0"/>
              </a:rPr>
              <a:t>props.items.length</a:t>
            </a:r>
            <a:r>
              <a:rPr lang="en-US" sz="1000" b="1"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 </a:t>
            </a:r>
            <a:r>
              <a:rPr lang="en-US" sz="1000" b="1" i="0" kern="1200" dirty="0" err="1">
                <a:solidFill>
                  <a:schemeClr val="tx1"/>
                </a:solidFill>
                <a:effectLst/>
                <a:latin typeface="Arial" pitchFamily="34" charset="0"/>
                <a:ea typeface="+mn-ea"/>
                <a:cs typeface="Arial" pitchFamily="34" charset="0"/>
              </a:rPr>
              <a:t>array.push</a:t>
            </a:r>
            <a:r>
              <a:rPr lang="en-US" sz="1000" b="1" i="0" kern="1200" dirty="0">
                <a:solidFill>
                  <a:schemeClr val="tx1"/>
                </a:solidFill>
                <a:effectLst/>
                <a:latin typeface="Arial" pitchFamily="34" charset="0"/>
                <a:ea typeface="+mn-ea"/>
                <a:cs typeface="Arial" pitchFamily="34" charset="0"/>
              </a:rPr>
              <a:t>( &lt;Item key={</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item={</a:t>
            </a:r>
            <a:r>
              <a:rPr lang="en-US" sz="1000" b="1" i="0" kern="1200" dirty="0" err="1">
                <a:solidFill>
                  <a:schemeClr val="tx1"/>
                </a:solidFill>
                <a:effectLst/>
                <a:latin typeface="Arial" pitchFamily="34" charset="0"/>
                <a:ea typeface="+mn-ea"/>
                <a:cs typeface="Arial" pitchFamily="34" charset="0"/>
              </a:rPr>
              <a:t>props.items</a:t>
            </a:r>
            <a:r>
              <a:rPr lang="en-US" sz="1000" b="1" i="0" kern="1200" dirty="0">
                <a:solidFill>
                  <a:schemeClr val="tx1"/>
                </a:solidFill>
                <a:effectLst/>
                <a:latin typeface="Arial" pitchFamily="34" charset="0"/>
                <a:ea typeface="+mn-ea"/>
                <a:cs typeface="Arial" pitchFamily="34" charset="0"/>
              </a:rPr>
              <a:t>[</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/&gt; ); }</a:t>
            </a:r>
          </a:p>
          <a:p>
            <a:r>
              <a:rPr lang="en-US" sz="1000" b="1" i="0" kern="1200" dirty="0">
                <a:solidFill>
                  <a:schemeClr val="tx1"/>
                </a:solidFill>
                <a:effectLst/>
                <a:latin typeface="Arial" pitchFamily="34" charset="0"/>
                <a:ea typeface="+mn-ea"/>
                <a:cs typeface="Arial" pitchFamily="34" charset="0"/>
              </a:rPr>
              <a:t>t return ( &lt;div&gt; {array} &lt;/div&gt; ); }</a:t>
            </a:r>
          </a:p>
          <a:p>
            <a:endParaRPr lang="en-US" b="1" dirty="0"/>
          </a:p>
          <a:p>
            <a:endParaRPr lang="en-US" b="1" dirty="0"/>
          </a:p>
          <a:p>
            <a:r>
              <a:rPr lang="en-US" sz="1000" b="1" i="0" kern="1200" dirty="0">
                <a:solidFill>
                  <a:schemeClr val="tx1"/>
                </a:solidFill>
                <a:effectLst/>
                <a:latin typeface="Arial" pitchFamily="34" charset="0"/>
                <a:ea typeface="+mn-ea"/>
                <a:cs typeface="Arial" pitchFamily="34" charset="0"/>
              </a:rPr>
              <a:t>What are some exceptions where it is safe to use index as key?</a:t>
            </a:r>
          </a:p>
          <a:p>
            <a:r>
              <a:rPr lang="en-US" sz="1000" b="0" i="0" kern="1200" dirty="0">
                <a:solidFill>
                  <a:schemeClr val="tx1"/>
                </a:solidFill>
                <a:effectLst/>
                <a:latin typeface="Arial" pitchFamily="34" charset="0"/>
                <a:ea typeface="+mn-ea"/>
                <a:cs typeface="Arial" pitchFamily="34" charset="0"/>
              </a:rPr>
              <a:t>If your list is static and will not change.</a:t>
            </a:r>
          </a:p>
          <a:p>
            <a:r>
              <a:rPr lang="en-US" sz="1000" b="0" i="0" kern="1200" dirty="0">
                <a:solidFill>
                  <a:schemeClr val="tx1"/>
                </a:solidFill>
                <a:effectLst/>
                <a:latin typeface="Arial" pitchFamily="34" charset="0"/>
                <a:ea typeface="+mn-ea"/>
                <a:cs typeface="Arial" pitchFamily="34" charset="0"/>
              </a:rPr>
              <a:t>The list will never be re-ordered.</a:t>
            </a:r>
          </a:p>
          <a:p>
            <a:r>
              <a:rPr lang="en-US" sz="1000" b="0" i="0" kern="1200" dirty="0">
                <a:solidFill>
                  <a:schemeClr val="tx1"/>
                </a:solidFill>
                <a:effectLst/>
                <a:latin typeface="Arial" pitchFamily="34" charset="0"/>
                <a:ea typeface="+mn-ea"/>
                <a:cs typeface="Arial" pitchFamily="34" charset="0"/>
              </a:rPr>
              <a:t>The list will not be filtered (adding/removing items from the list).</a:t>
            </a:r>
          </a:p>
          <a:p>
            <a:r>
              <a:rPr lang="en-US" sz="1000" b="0" i="0" kern="1200" dirty="0">
                <a:solidFill>
                  <a:schemeClr val="tx1"/>
                </a:solidFill>
                <a:effectLst/>
                <a:latin typeface="Arial" pitchFamily="34" charset="0"/>
                <a:ea typeface="+mn-ea"/>
                <a:cs typeface="Arial" pitchFamily="34" charset="0"/>
              </a:rPr>
              <a:t>There are no ids for the items in the list.</a:t>
            </a:r>
          </a:p>
          <a:p>
            <a:r>
              <a:rPr lang="en-US" sz="1000" b="0" i="0" kern="1200" dirty="0">
                <a:solidFill>
                  <a:schemeClr val="tx1"/>
                </a:solidFill>
                <a:effectLst/>
                <a:latin typeface="Arial" pitchFamily="34" charset="0"/>
                <a:ea typeface="+mn-ea"/>
                <a:cs typeface="Arial" pitchFamily="34" charset="0"/>
              </a:rPr>
              <a:t>If all these exceptions qualify, then you can use an index as a key.</a:t>
            </a:r>
          </a:p>
          <a:p>
            <a:endParaRPr lang="en-US" b="1" dirty="0"/>
          </a:p>
          <a:p>
            <a:r>
              <a:rPr lang="en-US" b="1" dirty="0"/>
              <a:t>Summary</a:t>
            </a:r>
          </a:p>
          <a:p>
            <a:endParaRPr lang="en-US" b="1" dirty="0"/>
          </a:p>
          <a:p>
            <a:r>
              <a:rPr lang="en-US" sz="1000" b="0" i="0" kern="1200" dirty="0">
                <a:solidFill>
                  <a:schemeClr val="tx1"/>
                </a:solidFill>
                <a:effectLst/>
                <a:latin typeface="Arial" pitchFamily="34" charset="0"/>
                <a:ea typeface="+mn-ea"/>
                <a:cs typeface="Arial" pitchFamily="34" charset="0"/>
              </a:rPr>
              <a:t>Lists are performant heavy and need to be used carefully.</a:t>
            </a:r>
          </a:p>
          <a:p>
            <a:r>
              <a:rPr lang="en-US" sz="1000" b="0" i="0" kern="1200" dirty="0">
                <a:solidFill>
                  <a:schemeClr val="tx1"/>
                </a:solidFill>
                <a:effectLst/>
                <a:latin typeface="Arial" pitchFamily="34" charset="0"/>
                <a:ea typeface="+mn-ea"/>
                <a:cs typeface="Arial" pitchFamily="34" charset="0"/>
              </a:rPr>
              <a:t>Make sure every item in the list has a unique key.</a:t>
            </a:r>
          </a:p>
          <a:p>
            <a:r>
              <a:rPr lang="en-US" sz="1000" b="0" i="0" kern="1200" dirty="0">
                <a:solidFill>
                  <a:schemeClr val="tx1"/>
                </a:solidFill>
                <a:effectLst/>
                <a:latin typeface="Arial" pitchFamily="34" charset="0"/>
                <a:ea typeface="+mn-ea"/>
                <a:cs typeface="Arial" pitchFamily="34" charset="0"/>
              </a:rPr>
              <a:t>It is </a:t>
            </a:r>
            <a:r>
              <a:rPr lang="en-US" sz="1000" b="0" i="0" kern="1200" dirty="0" err="1">
                <a:solidFill>
                  <a:schemeClr val="tx1"/>
                </a:solidFill>
                <a:effectLst/>
                <a:latin typeface="Arial" pitchFamily="34" charset="0"/>
                <a:ea typeface="+mn-ea"/>
                <a:cs typeface="Arial" pitchFamily="34" charset="0"/>
              </a:rPr>
              <a:t>prefered</a:t>
            </a:r>
            <a:r>
              <a:rPr lang="en-US" sz="1000" b="0" i="0" kern="1200" dirty="0">
                <a:solidFill>
                  <a:schemeClr val="tx1"/>
                </a:solidFill>
                <a:effectLst/>
                <a:latin typeface="Arial" pitchFamily="34" charset="0"/>
                <a:ea typeface="+mn-ea"/>
                <a:cs typeface="Arial" pitchFamily="34" charset="0"/>
              </a:rPr>
              <a:t> to not use indexes as a key unless you know for sure that the list is a static list (no additions/re-ordering/removal to the list).</a:t>
            </a:r>
          </a:p>
          <a:p>
            <a:r>
              <a:rPr lang="en-US" sz="1000" b="0" i="0" kern="1200" dirty="0">
                <a:solidFill>
                  <a:schemeClr val="tx1"/>
                </a:solidFill>
                <a:effectLst/>
                <a:latin typeface="Arial" pitchFamily="34" charset="0"/>
                <a:ea typeface="+mn-ea"/>
                <a:cs typeface="Arial" pitchFamily="34" charset="0"/>
              </a:rPr>
              <a:t>Never use unstable keys like </a:t>
            </a:r>
            <a:r>
              <a:rPr lang="en-US" sz="1000" b="0" i="1" kern="1200" dirty="0" err="1">
                <a:solidFill>
                  <a:schemeClr val="tx1"/>
                </a:solidFill>
                <a:effectLst/>
                <a:latin typeface="Arial" pitchFamily="34" charset="0"/>
                <a:ea typeface="+mn-ea"/>
                <a:cs typeface="Arial" pitchFamily="34" charset="0"/>
              </a:rPr>
              <a:t>Math.random</a:t>
            </a:r>
            <a:r>
              <a:rPr lang="en-US" sz="1000" b="0" i="1"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to generate a key.</a:t>
            </a:r>
          </a:p>
          <a:p>
            <a:r>
              <a:rPr lang="en-US" sz="1000" b="0" i="0" kern="1200" dirty="0">
                <a:solidFill>
                  <a:schemeClr val="tx1"/>
                </a:solidFill>
                <a:effectLst/>
                <a:latin typeface="Arial" pitchFamily="34" charset="0"/>
                <a:ea typeface="+mn-ea"/>
                <a:cs typeface="Arial" pitchFamily="34" charset="0"/>
              </a:rPr>
              <a:t>React will run into performance degradation and unexpected </a:t>
            </a:r>
            <a:r>
              <a:rPr lang="en-US" sz="1000" b="0" i="0" kern="1200" dirty="0" err="1">
                <a:solidFill>
                  <a:schemeClr val="tx1"/>
                </a:solidFill>
                <a:effectLst/>
                <a:latin typeface="Arial" pitchFamily="34" charset="0"/>
                <a:ea typeface="+mn-ea"/>
                <a:cs typeface="Arial" pitchFamily="34" charset="0"/>
              </a:rPr>
              <a:t>behaviour</a:t>
            </a:r>
            <a:r>
              <a:rPr lang="en-US" sz="1000" b="0" i="0" kern="1200" dirty="0">
                <a:solidFill>
                  <a:schemeClr val="tx1"/>
                </a:solidFill>
                <a:effectLst/>
                <a:latin typeface="Arial" pitchFamily="34" charset="0"/>
                <a:ea typeface="+mn-ea"/>
                <a:cs typeface="Arial" pitchFamily="34" charset="0"/>
              </a:rPr>
              <a:t> if unstable keys are used.</a:t>
            </a:r>
          </a:p>
          <a:p>
            <a:endParaRPr lang="en-US" b="1" dirty="0"/>
          </a:p>
        </p:txBody>
      </p:sp>
    </p:spTree>
    <p:extLst>
      <p:ext uri="{BB962C8B-B14F-4D97-AF65-F5344CB8AC3E}">
        <p14:creationId xmlns:p14="http://schemas.microsoft.com/office/powerpoint/2010/main" xmlns="" val="224110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316374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1760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1"/>
          </a:xfrm>
        </p:spPr>
        <p:txBody>
          <a:bodyPr>
            <a:normAutofit fontScale="92500" lnSpcReduction="20000"/>
          </a:bodyPr>
          <a:lstStyle/>
          <a:p>
            <a:pPr algn="just"/>
            <a:r>
              <a:rPr lang="en-US" sz="1000" b="0" i="0" kern="1200" dirty="0">
                <a:solidFill>
                  <a:schemeClr val="tx1"/>
                </a:solidFill>
                <a:effectLst/>
                <a:latin typeface="Arial" pitchFamily="34" charset="0"/>
                <a:ea typeface="+mn-ea"/>
                <a:cs typeface="Arial" pitchFamily="34" charset="0"/>
              </a:rPr>
              <a:t>Props are immutable. Because these are developed in the concept of pure functions. In pure functions we cannot change the data of parameters. So, also cannot change the data of a prop in </a:t>
            </a:r>
            <a:r>
              <a:rPr lang="en-US" sz="1000" b="0" i="0" kern="1200" dirty="0" err="1">
                <a:solidFill>
                  <a:schemeClr val="tx1"/>
                </a:solidFill>
                <a:effectLst/>
                <a:latin typeface="Arial" pitchFamily="34" charset="0"/>
                <a:ea typeface="+mn-ea"/>
                <a:cs typeface="Arial" pitchFamily="34" charset="0"/>
              </a:rPr>
              <a:t>ReactJS</a:t>
            </a:r>
            <a:r>
              <a:rPr lang="en-US" sz="1000" b="0" i="0" kern="1200" dirty="0">
                <a:solidFill>
                  <a:schemeClr val="tx1"/>
                </a:solidFill>
                <a:effectLst/>
                <a:latin typeface="Arial" pitchFamily="34" charset="0"/>
                <a:ea typeface="+mn-ea"/>
                <a:cs typeface="Arial" pitchFamily="34" charset="0"/>
              </a:rPr>
              <a:t>.</a:t>
            </a:r>
          </a:p>
          <a:p>
            <a:pPr algn="just"/>
            <a:endParaRPr lang="en-US" sz="1000" b="0" i="0" kern="1200" baseline="0" dirty="0">
              <a:solidFill>
                <a:schemeClr val="tx1"/>
              </a:solidFill>
              <a:effectLst/>
              <a:latin typeface="Arial" pitchFamily="34" charset="0"/>
              <a:ea typeface="+mn-ea"/>
              <a:cs typeface="Arial" pitchFamily="34" charset="0"/>
            </a:endParaRPr>
          </a:p>
          <a:p>
            <a:pPr marL="285750" indent="-285750">
              <a:lnSpc>
                <a:spcPct val="150000"/>
              </a:lnSpc>
              <a:buFont typeface="Arial" panose="020B0604020202020204" pitchFamily="34" charset="0"/>
              <a:buChar char="•"/>
            </a:pPr>
            <a:r>
              <a:rPr lang="en-US" dirty="0"/>
              <a:t>Props are nothing but properties which are single values or objects containing a set of values that are </a:t>
            </a:r>
            <a:r>
              <a:rPr lang="en-US" i="1" dirty="0"/>
              <a:t>passed to React Components</a:t>
            </a:r>
          </a:p>
          <a:p>
            <a:pPr marL="285750" indent="-285750">
              <a:lnSpc>
                <a:spcPct val="150000"/>
              </a:lnSpc>
              <a:buFont typeface="Arial" panose="020B0604020202020204" pitchFamily="34" charset="0"/>
              <a:buChar char="•"/>
            </a:pPr>
            <a:r>
              <a:rPr lang="en-US" dirty="0"/>
              <a:t>Pass custom data to React Component</a:t>
            </a:r>
          </a:p>
          <a:p>
            <a:pPr marL="285750" indent="-285750">
              <a:lnSpc>
                <a:spcPct val="150000"/>
              </a:lnSpc>
              <a:buFont typeface="Arial" panose="020B0604020202020204" pitchFamily="34" charset="0"/>
              <a:buChar char="•"/>
            </a:pPr>
            <a:r>
              <a:rPr lang="en-US" dirty="0" err="1"/>
              <a:t>this.props</a:t>
            </a:r>
            <a:r>
              <a:rPr lang="en-US" dirty="0"/>
              <a:t> contains the props that were defined by the caller of this </a:t>
            </a:r>
            <a:r>
              <a:rPr lang="en-US" dirty="0" err="1"/>
              <a:t>component,ie</a:t>
            </a:r>
            <a:r>
              <a:rPr lang="en-US" dirty="0"/>
              <a:t>.,</a:t>
            </a:r>
            <a:r>
              <a:rPr lang="en-US" baseline="0" dirty="0"/>
              <a:t> a</a:t>
            </a:r>
            <a:r>
              <a:rPr lang="en-US" sz="1000" b="0" i="0" kern="1200" dirty="0">
                <a:solidFill>
                  <a:schemeClr val="tx1"/>
                </a:solidFill>
                <a:effectLst/>
                <a:latin typeface="Arial" pitchFamily="34" charset="0"/>
                <a:ea typeface="+mn-ea"/>
                <a:cs typeface="Arial" pitchFamily="34" charset="0"/>
              </a:rPr>
              <a:t>ll props</a:t>
            </a:r>
            <a:r>
              <a:rPr lang="en-US" sz="1000" b="0" i="0" kern="1200" baseline="0" dirty="0">
                <a:solidFill>
                  <a:schemeClr val="tx1"/>
                </a:solidFill>
                <a:effectLst/>
                <a:latin typeface="Arial" pitchFamily="34" charset="0"/>
                <a:ea typeface="+mn-ea"/>
                <a:cs typeface="Arial" pitchFamily="34" charset="0"/>
              </a:rPr>
              <a:t> can be accessible through </a:t>
            </a:r>
            <a:r>
              <a:rPr lang="en-US" sz="1000" b="0" i="0" kern="1200" baseline="0" dirty="0" err="1">
                <a:solidFill>
                  <a:schemeClr val="tx1"/>
                </a:solidFill>
                <a:effectLst/>
                <a:latin typeface="Arial" pitchFamily="34" charset="0"/>
                <a:ea typeface="+mn-ea"/>
                <a:cs typeface="Arial" pitchFamily="34" charset="0"/>
              </a:rPr>
              <a:t>this.props</a:t>
            </a:r>
            <a:endParaRPr lang="en-US" sz="1000" b="0" i="0" kern="1200" baseline="0" dirty="0">
              <a:solidFill>
                <a:schemeClr val="tx1"/>
              </a:solidFill>
              <a:effectLst/>
              <a:latin typeface="Arial" pitchFamily="34" charset="0"/>
              <a:ea typeface="+mn-ea"/>
              <a:cs typeface="Arial" pitchFamily="34" charset="0"/>
            </a:endParaRPr>
          </a:p>
          <a:p>
            <a:pPr algn="just"/>
            <a:endParaRPr lang="en-US" sz="1000" b="0" i="0" kern="1200" baseline="0" dirty="0">
              <a:solidFill>
                <a:schemeClr val="tx1"/>
              </a:solidFill>
              <a:effectLst/>
              <a:latin typeface="Arial" pitchFamily="34" charset="0"/>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0" i="0" kern="1200" baseline="0" dirty="0">
                <a:solidFill>
                  <a:schemeClr val="tx1"/>
                </a:solidFill>
                <a:effectLst/>
                <a:latin typeface="Arial" pitchFamily="34" charset="0"/>
                <a:ea typeface="+mn-ea"/>
                <a:cs typeface="Arial" pitchFamily="34" charset="0"/>
              </a:rPr>
              <a:t>Example:</a:t>
            </a:r>
          </a:p>
          <a:p>
            <a:pPr algn="just"/>
            <a:r>
              <a:rPr lang="en-US" sz="1000" kern="1200" dirty="0">
                <a:solidFill>
                  <a:schemeClr val="tx1"/>
                </a:solidFill>
                <a:effectLst/>
                <a:latin typeface="Arial" pitchFamily="34" charset="0"/>
                <a:ea typeface="+mn-ea"/>
                <a:cs typeface="Arial" pitchFamily="34" charset="0"/>
              </a:rPr>
              <a:t>class</a:t>
            </a:r>
            <a:r>
              <a:rPr lang="en-US" dirty="0"/>
              <a:t> </a:t>
            </a:r>
            <a:r>
              <a:rPr lang="en-US" sz="1000" kern="1200" dirty="0">
                <a:solidFill>
                  <a:schemeClr val="tx1"/>
                </a:solidFill>
                <a:effectLst/>
                <a:latin typeface="Arial" pitchFamily="34" charset="0"/>
                <a:ea typeface="+mn-ea"/>
                <a:cs typeface="Arial" pitchFamily="34" charset="0"/>
              </a:rPr>
              <a:t>Employee</a:t>
            </a:r>
            <a:r>
              <a:rPr lang="en-US" dirty="0"/>
              <a:t> </a:t>
            </a:r>
            <a:r>
              <a:rPr lang="en-US" sz="1000" kern="1200" dirty="0">
                <a:solidFill>
                  <a:schemeClr val="tx1"/>
                </a:solidFill>
                <a:effectLst/>
                <a:latin typeface="Arial" pitchFamily="34" charset="0"/>
                <a:ea typeface="+mn-ea"/>
                <a:cs typeface="Arial" pitchFamily="34" charset="0"/>
              </a:rPr>
              <a:t>extends</a:t>
            </a:r>
            <a:r>
              <a:rPr lang="en-US" dirty="0"/>
              <a:t> </a:t>
            </a:r>
            <a:r>
              <a:rPr lang="en-US" sz="1000" kern="1200" dirty="0" err="1">
                <a:solidFill>
                  <a:schemeClr val="tx1"/>
                </a:solidFill>
                <a:effectLst/>
                <a:latin typeface="Arial" pitchFamily="34" charset="0"/>
                <a:ea typeface="+mn-ea"/>
                <a:cs typeface="Arial" pitchFamily="34" charset="0"/>
              </a:rPr>
              <a:t>React.Component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pPr algn="just"/>
            <a:r>
              <a:rPr lang="en-US" sz="1000" kern="1200" dirty="0">
                <a:solidFill>
                  <a:schemeClr val="tx1"/>
                </a:solidFill>
                <a:effectLst/>
                <a:latin typeface="Arial" pitchFamily="34" charset="0"/>
                <a:ea typeface="+mn-ea"/>
                <a:cs typeface="Arial" pitchFamily="34" charset="0"/>
              </a:rPr>
              <a:t>render()</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pPr algn="just"/>
            <a:r>
              <a:rPr lang="en-US" sz="1000" kern="1200" dirty="0">
                <a:solidFill>
                  <a:schemeClr val="tx1"/>
                </a:solidFill>
                <a:effectLst/>
                <a:latin typeface="Arial" pitchFamily="34" charset="0"/>
                <a:ea typeface="+mn-ea"/>
                <a:cs typeface="Arial" pitchFamily="34" charset="0"/>
              </a:rPr>
              <a:t>return</a:t>
            </a:r>
            <a:r>
              <a:rPr lang="en-US" dirty="0"/>
              <a:t> </a:t>
            </a:r>
            <a:r>
              <a:rPr lang="en-US" sz="1000" kern="1200" dirty="0">
                <a:solidFill>
                  <a:schemeClr val="tx1"/>
                </a:solidFill>
                <a:effectLst/>
                <a:latin typeface="Arial" pitchFamily="34" charset="0"/>
                <a:ea typeface="+mn-ea"/>
                <a:cs typeface="Arial" pitchFamily="34" charset="0"/>
              </a:rPr>
              <a:t>&lt;h1&gt;</a:t>
            </a:r>
            <a:r>
              <a:rPr lang="en-US" dirty="0">
                <a:effectLst/>
              </a:rPr>
              <a:t>Hello, </a:t>
            </a:r>
            <a:r>
              <a:rPr lang="en-US" sz="1000" kern="1200" dirty="0">
                <a:solidFill>
                  <a:schemeClr val="tx1"/>
                </a:solidFill>
                <a:effectLst/>
                <a:latin typeface="Arial" pitchFamily="34" charset="0"/>
                <a:ea typeface="+mn-ea"/>
                <a:cs typeface="Arial" pitchFamily="34" charset="0"/>
              </a:rPr>
              <a:t>{this.</a:t>
            </a:r>
            <a:r>
              <a:rPr lang="en-US" dirty="0"/>
              <a:t>props</a:t>
            </a:r>
            <a:r>
              <a:rPr lang="en-US" sz="1000" kern="1200" dirty="0">
                <a:solidFill>
                  <a:schemeClr val="tx1"/>
                </a:solidFill>
                <a:effectLst/>
                <a:latin typeface="Arial" pitchFamily="34" charset="0"/>
                <a:ea typeface="+mn-ea"/>
                <a:cs typeface="Arial" pitchFamily="34" charset="0"/>
              </a:rPr>
              <a:t>.</a:t>
            </a:r>
            <a:r>
              <a:rPr lang="en-US" dirty="0"/>
              <a:t>name</a:t>
            </a:r>
            <a:r>
              <a:rPr lang="en-US" sz="1000" kern="1200" dirty="0">
                <a:solidFill>
                  <a:schemeClr val="tx1"/>
                </a:solidFill>
                <a:effectLst/>
                <a:latin typeface="Arial" pitchFamily="34" charset="0"/>
                <a:ea typeface="+mn-ea"/>
                <a:cs typeface="Arial" pitchFamily="34" charset="0"/>
              </a:rPr>
              <a:t>}&lt;/h1&gt;;</a:t>
            </a:r>
          </a:p>
          <a:p>
            <a:pPr algn="just"/>
            <a:r>
              <a:rPr lang="en-US" sz="1000" kern="1200" baseline="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a:t>
            </a:r>
          </a:p>
          <a:p>
            <a:pPr algn="just"/>
            <a:r>
              <a:rPr lang="en-US" dirty="0"/>
              <a:t> </a:t>
            </a:r>
            <a:r>
              <a:rPr lang="en-US" sz="1000" kern="1200" dirty="0">
                <a:solidFill>
                  <a:schemeClr val="tx1"/>
                </a:solidFill>
                <a:effectLst/>
                <a:latin typeface="Arial" pitchFamily="34" charset="0"/>
                <a:ea typeface="+mn-ea"/>
                <a:cs typeface="Arial" pitchFamily="34" charset="0"/>
              </a:rPr>
              <a:t>}</a:t>
            </a:r>
          </a:p>
          <a:p>
            <a:pPr algn="just"/>
            <a:endParaRPr lang="en-US" sz="1000" kern="120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r>
              <a:rPr lang="en-US" sz="1000" kern="1200" dirty="0">
                <a:solidFill>
                  <a:schemeClr val="tx1"/>
                </a:solidFill>
                <a:effectLst/>
                <a:latin typeface="Arial" pitchFamily="34" charset="0"/>
                <a:ea typeface="+mn-ea"/>
                <a:cs typeface="Arial" pitchFamily="34" charset="0"/>
              </a:rPr>
              <a:t>Prior</a:t>
            </a:r>
            <a:r>
              <a:rPr lang="en-US" sz="1000" kern="1200" baseline="0" dirty="0">
                <a:solidFill>
                  <a:schemeClr val="tx1"/>
                </a:solidFill>
                <a:effectLst/>
                <a:latin typeface="Arial" pitchFamily="34" charset="0"/>
                <a:ea typeface="+mn-ea"/>
                <a:cs typeface="Arial" pitchFamily="34" charset="0"/>
              </a:rPr>
              <a:t> to es6, </a:t>
            </a:r>
            <a:r>
              <a:rPr lang="en-US" sz="1000" kern="1200" dirty="0">
                <a:solidFill>
                  <a:schemeClr val="tx1"/>
                </a:solidFill>
                <a:effectLst/>
                <a:latin typeface="Arial" pitchFamily="34" charset="0"/>
                <a:ea typeface="+mn-ea"/>
                <a:cs typeface="Arial" pitchFamily="34" charset="0"/>
              </a:rPr>
              <a:t>default values of props</a:t>
            </a:r>
            <a:r>
              <a:rPr lang="en-US" sz="1000" kern="1200" baseline="0" dirty="0">
                <a:solidFill>
                  <a:schemeClr val="tx1"/>
                </a:solidFill>
                <a:effectLst/>
                <a:latin typeface="Arial" pitchFamily="34" charset="0"/>
                <a:ea typeface="+mn-ea"/>
                <a:cs typeface="Arial" pitchFamily="34" charset="0"/>
              </a:rPr>
              <a:t> can also be set , if we don’t specify value for a particular , it will be considered by the default value declared as shown below.</a:t>
            </a:r>
          </a:p>
          <a:p>
            <a:pPr algn="just"/>
            <a:endParaRPr lang="en-US" sz="1000" kern="1200" dirty="0">
              <a:solidFill>
                <a:schemeClr val="tx1"/>
              </a:solidFill>
              <a:effectLst/>
              <a:latin typeface="Arial" pitchFamily="34" charset="0"/>
              <a:ea typeface="+mn-ea"/>
              <a:cs typeface="Arial" pitchFamily="34" charset="0"/>
            </a:endParaRPr>
          </a:p>
          <a:p>
            <a:pPr algn="just"/>
            <a:r>
              <a:rPr lang="en-US" sz="1000" kern="1200" dirty="0" err="1">
                <a:solidFill>
                  <a:schemeClr val="tx1"/>
                </a:solidFill>
                <a:effectLst/>
                <a:latin typeface="Arial" pitchFamily="34" charset="0"/>
                <a:ea typeface="+mn-ea"/>
                <a:cs typeface="Arial" pitchFamily="34" charset="0"/>
              </a:rPr>
              <a:t>ReactDOM.render</a:t>
            </a:r>
            <a:r>
              <a:rPr lang="en-US" sz="1000" kern="1200" dirty="0">
                <a:solidFill>
                  <a:schemeClr val="tx1"/>
                </a:solidFill>
                <a:effectLst/>
                <a:latin typeface="Arial" pitchFamily="34" charset="0"/>
                <a:ea typeface="+mn-ea"/>
                <a:cs typeface="Arial" pitchFamily="34" charset="0"/>
              </a:rPr>
              <a:t>(  &lt;Employee name="Wil</a:t>
            </a:r>
            <a:r>
              <a:rPr lang="en-US" sz="1000" kern="1200" baseline="0" dirty="0">
                <a:solidFill>
                  <a:schemeClr val="tx1"/>
                </a:solidFill>
                <a:effectLst/>
                <a:latin typeface="Arial" pitchFamily="34" charset="0"/>
                <a:ea typeface="+mn-ea"/>
                <a:cs typeface="Arial" pitchFamily="34" charset="0"/>
              </a:rPr>
              <a:t>l Smith</a:t>
            </a:r>
            <a:r>
              <a:rPr lang="en-US" sz="1000" kern="1200" dirty="0">
                <a:solidFill>
                  <a:schemeClr val="tx1"/>
                </a:solidFill>
                <a:effectLst/>
                <a:latin typeface="Arial" pitchFamily="34" charset="0"/>
                <a:ea typeface="+mn-ea"/>
                <a:cs typeface="Arial" pitchFamily="34" charset="0"/>
              </a:rPr>
              <a:t>" /&gt;,   </a:t>
            </a:r>
            <a:r>
              <a:rPr lang="en-US" sz="1000" kern="1200" dirty="0" err="1">
                <a:solidFill>
                  <a:schemeClr val="tx1"/>
                </a:solidFill>
                <a:effectLst/>
                <a:latin typeface="Arial" pitchFamily="34" charset="0"/>
                <a:ea typeface="+mn-ea"/>
                <a:cs typeface="Arial" pitchFamily="34" charset="0"/>
              </a:rPr>
              <a:t>document.getElementById</a:t>
            </a:r>
            <a:r>
              <a:rPr lang="en-US" sz="1000" kern="1200" dirty="0">
                <a:solidFill>
                  <a:schemeClr val="tx1"/>
                </a:solidFill>
                <a:effectLst/>
                <a:latin typeface="Arial" pitchFamily="34" charset="0"/>
                <a:ea typeface="+mn-ea"/>
                <a:cs typeface="Arial" pitchFamily="34" charset="0"/>
              </a:rPr>
              <a:t>(‘root') );</a:t>
            </a:r>
            <a:endParaRPr lang="en-US" sz="1000" b="0" i="0" kern="1200" baseline="0" dirty="0">
              <a:solidFill>
                <a:schemeClr val="tx1"/>
              </a:solidFill>
              <a:effectLst/>
              <a:latin typeface="Arial" pitchFamily="34" charset="0"/>
              <a:ea typeface="+mn-ea"/>
              <a:cs typeface="Arial" pitchFamily="34" charset="0"/>
            </a:endParaRPr>
          </a:p>
          <a:p>
            <a:pPr algn="just"/>
            <a:endParaRPr lang="en-US" sz="1000" b="0" i="0" kern="1200" baseline="0" dirty="0">
              <a:solidFill>
                <a:schemeClr val="tx1"/>
              </a:solidFill>
              <a:effectLst/>
              <a:latin typeface="Arial" pitchFamily="34" charset="0"/>
              <a:ea typeface="+mn-ea"/>
              <a:cs typeface="Arial" pitchFamily="34" charset="0"/>
            </a:endParaRPr>
          </a:p>
          <a:p>
            <a:pPr algn="just"/>
            <a:r>
              <a:rPr lang="en-US" sz="1000" kern="1200" dirty="0" err="1">
                <a:solidFill>
                  <a:schemeClr val="tx1"/>
                </a:solidFill>
                <a:effectLst/>
                <a:latin typeface="Arial" pitchFamily="34" charset="0"/>
                <a:ea typeface="+mn-ea"/>
                <a:cs typeface="Arial" pitchFamily="34" charset="0"/>
              </a:rPr>
              <a:t>var</a:t>
            </a:r>
            <a:r>
              <a:rPr lang="en-US" dirty="0"/>
              <a:t> Greeting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createReactClass</a:t>
            </a:r>
            <a:r>
              <a:rPr lang="en-US" sz="1000" kern="1200" dirty="0">
                <a:solidFill>
                  <a:schemeClr val="tx1"/>
                </a:solidFill>
                <a:effectLst/>
                <a:latin typeface="Arial" pitchFamily="34" charset="0"/>
                <a:ea typeface="+mn-ea"/>
                <a:cs typeface="Arial" pitchFamily="34" charset="0"/>
              </a:rPr>
              <a:t>({</a:t>
            </a:r>
          </a:p>
          <a:p>
            <a:pPr algn="just"/>
            <a:r>
              <a:rPr lang="en-US" dirty="0"/>
              <a:t> </a:t>
            </a:r>
            <a:r>
              <a:rPr lang="en-US" dirty="0" err="1"/>
              <a:t>getDefaultProps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function()</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pPr algn="just"/>
            <a:r>
              <a:rPr lang="en-US" sz="1000" kern="1200" dirty="0">
                <a:solidFill>
                  <a:schemeClr val="tx1"/>
                </a:solidFill>
                <a:effectLst/>
                <a:latin typeface="Arial" pitchFamily="34" charset="0"/>
                <a:ea typeface="+mn-ea"/>
                <a:cs typeface="Arial" pitchFamily="34" charset="0"/>
              </a:rPr>
              <a:t>return</a:t>
            </a:r>
            <a:r>
              <a:rPr lang="en-US" dirty="0"/>
              <a:t> </a:t>
            </a:r>
            <a:r>
              <a:rPr lang="en-US" sz="1000" kern="1200" dirty="0">
                <a:solidFill>
                  <a:schemeClr val="tx1"/>
                </a:solidFill>
                <a:effectLst/>
                <a:latin typeface="Arial" pitchFamily="34" charset="0"/>
                <a:ea typeface="+mn-ea"/>
                <a:cs typeface="Arial" pitchFamily="34" charset="0"/>
              </a:rPr>
              <a:t>{</a:t>
            </a:r>
            <a:r>
              <a:rPr lang="en-US" dirty="0"/>
              <a:t> name</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'Mary'</a:t>
            </a:r>
            <a:r>
              <a:rPr lang="en-US" dirty="0"/>
              <a:t> </a:t>
            </a:r>
            <a:r>
              <a:rPr lang="en-US" sz="1000" kern="1200" dirty="0">
                <a:solidFill>
                  <a:schemeClr val="tx1"/>
                </a:solidFill>
                <a:effectLst/>
                <a:latin typeface="Arial" pitchFamily="34" charset="0"/>
                <a:ea typeface="+mn-ea"/>
                <a:cs typeface="Arial" pitchFamily="34" charset="0"/>
              </a:rPr>
              <a:t>};</a:t>
            </a:r>
          </a:p>
          <a:p>
            <a:pPr algn="just"/>
            <a:r>
              <a:rPr lang="en-US" dirty="0"/>
              <a:t> </a:t>
            </a:r>
            <a:r>
              <a:rPr lang="en-US" sz="1000" kern="1200" dirty="0">
                <a:solidFill>
                  <a:schemeClr val="tx1"/>
                </a:solidFill>
                <a:effectLst/>
                <a:latin typeface="Arial" pitchFamily="34" charset="0"/>
                <a:ea typeface="+mn-ea"/>
                <a:cs typeface="Arial" pitchFamily="34" charset="0"/>
              </a:rPr>
              <a:t>},</a:t>
            </a:r>
            <a:endParaRPr lang="en-US" sz="1000" b="0" i="0" kern="1200" baseline="0" dirty="0">
              <a:solidFill>
                <a:schemeClr val="tx1"/>
              </a:solidFill>
              <a:effectLst/>
              <a:latin typeface="Arial" pitchFamily="34" charset="0"/>
              <a:ea typeface="+mn-ea"/>
              <a:cs typeface="Arial" pitchFamily="34" charset="0"/>
            </a:endParaRPr>
          </a:p>
          <a:p>
            <a:pPr algn="just"/>
            <a:r>
              <a:rPr lang="en-US" sz="1000" b="0" i="0" kern="1200" dirty="0">
                <a:solidFill>
                  <a:schemeClr val="tx1"/>
                </a:solidFill>
                <a:effectLst/>
                <a:latin typeface="Arial" pitchFamily="34" charset="0"/>
                <a:ea typeface="+mn-ea"/>
                <a:cs typeface="Arial" pitchFamily="34" charset="0"/>
              </a:rPr>
              <a:t>Whether you declare a component </a:t>
            </a:r>
            <a:r>
              <a:rPr lang="en-US" sz="1000" b="0" i="0" u="none" strike="noStrike" kern="1200" dirty="0">
                <a:solidFill>
                  <a:schemeClr val="tx1"/>
                </a:solidFill>
                <a:effectLst/>
                <a:latin typeface="Arial" pitchFamily="34" charset="0"/>
                <a:ea typeface="+mn-ea"/>
                <a:cs typeface="Arial" pitchFamily="34" charset="0"/>
                <a:hlinkClick r:id="rId3"/>
              </a:rPr>
              <a:t>as a function or a class</a:t>
            </a:r>
            <a:r>
              <a:rPr lang="en-US" sz="1000" b="0" i="0" kern="1200" dirty="0">
                <a:solidFill>
                  <a:schemeClr val="tx1"/>
                </a:solidFill>
                <a:effectLst/>
                <a:latin typeface="Arial" pitchFamily="34" charset="0"/>
                <a:ea typeface="+mn-ea"/>
                <a:cs typeface="Arial" pitchFamily="34" charset="0"/>
              </a:rPr>
              <a:t>, it must never modify its own props.</a:t>
            </a:r>
          </a:p>
          <a:p>
            <a:pPr algn="just"/>
            <a:r>
              <a:rPr lang="en-US" sz="1000" b="0" i="0" kern="1200" dirty="0">
                <a:solidFill>
                  <a:schemeClr val="tx1"/>
                </a:solidFill>
                <a:effectLst/>
                <a:latin typeface="Arial" pitchFamily="34" charset="0"/>
                <a:ea typeface="+mn-ea"/>
                <a:cs typeface="Arial" pitchFamily="34" charset="0"/>
              </a:rPr>
              <a:t>Such functions are called </a:t>
            </a:r>
            <a:r>
              <a:rPr lang="en-US" sz="1000" b="0" i="0" u="none" strike="noStrike" kern="1200" dirty="0">
                <a:solidFill>
                  <a:schemeClr val="tx1"/>
                </a:solidFill>
                <a:effectLst/>
                <a:latin typeface="Arial" pitchFamily="34" charset="0"/>
                <a:ea typeface="+mn-ea"/>
                <a:cs typeface="Arial" pitchFamily="34" charset="0"/>
                <a:hlinkClick r:id="rId4"/>
              </a:rPr>
              <a:t>“pure”</a:t>
            </a:r>
            <a:r>
              <a:rPr lang="en-US" sz="1000" b="0" i="0" kern="1200" dirty="0">
                <a:solidFill>
                  <a:schemeClr val="tx1"/>
                </a:solidFill>
                <a:effectLst/>
                <a:latin typeface="Arial" pitchFamily="34" charset="0"/>
                <a:ea typeface="+mn-ea"/>
                <a:cs typeface="Arial" pitchFamily="34" charset="0"/>
              </a:rPr>
              <a:t> because they do not attempt to change their inputs, and always return the same result for the same inputs.</a:t>
            </a:r>
          </a:p>
          <a:p>
            <a:pPr algn="just"/>
            <a:endParaRPr lang="en-US" sz="1000" b="0" i="0" kern="1200" baseline="0" dirty="0">
              <a:solidFill>
                <a:schemeClr val="tx1"/>
              </a:solidFill>
              <a:effectLst/>
              <a:latin typeface="Arial" pitchFamily="34" charset="0"/>
              <a:ea typeface="+mn-ea"/>
              <a:cs typeface="Arial" pitchFamily="34" charset="0"/>
            </a:endParaRPr>
          </a:p>
          <a:p>
            <a:pPr algn="just"/>
            <a:r>
              <a:rPr lang="en-US" sz="1000" b="0" i="0" kern="1200" baseline="0" dirty="0">
                <a:solidFill>
                  <a:schemeClr val="tx1"/>
                </a:solidFill>
                <a:effectLst/>
                <a:latin typeface="Arial" pitchFamily="34" charset="0"/>
                <a:ea typeface="+mn-ea"/>
                <a:cs typeface="Arial" pitchFamily="34" charset="0"/>
              </a:rPr>
              <a:t>Example:</a:t>
            </a:r>
          </a:p>
          <a:p>
            <a:pPr algn="just"/>
            <a:r>
              <a:rPr lang="en-US" sz="1000" b="0" i="0" kern="1200" baseline="0" dirty="0">
                <a:solidFill>
                  <a:schemeClr val="tx1"/>
                </a:solidFill>
                <a:effectLst/>
                <a:latin typeface="Arial" pitchFamily="34" charset="0"/>
                <a:ea typeface="+mn-ea"/>
                <a:cs typeface="Arial" pitchFamily="34" charset="0"/>
              </a:rPr>
              <a:t>	function </a:t>
            </a:r>
            <a:r>
              <a:rPr lang="en-US" sz="1000" b="0" i="0" kern="1200" baseline="0" dirty="0" err="1">
                <a:solidFill>
                  <a:schemeClr val="tx1"/>
                </a:solidFill>
                <a:effectLst/>
                <a:latin typeface="Arial" pitchFamily="34" charset="0"/>
                <a:ea typeface="+mn-ea"/>
                <a:cs typeface="Arial" pitchFamily="34" charset="0"/>
              </a:rPr>
              <a:t>findDiff</a:t>
            </a:r>
            <a:r>
              <a:rPr lang="en-US" sz="1000" b="0" i="0" kern="1200" baseline="0" dirty="0">
                <a:solidFill>
                  <a:schemeClr val="tx1"/>
                </a:solidFill>
                <a:effectLst/>
                <a:latin typeface="Arial" pitchFamily="34" charset="0"/>
                <a:ea typeface="+mn-ea"/>
                <a:cs typeface="Arial" pitchFamily="34" charset="0"/>
              </a:rPr>
              <a:t>(</a:t>
            </a:r>
            <a:r>
              <a:rPr lang="en-US" sz="1000" b="0" i="0" kern="1200" baseline="0" dirty="0" err="1">
                <a:solidFill>
                  <a:schemeClr val="tx1"/>
                </a:solidFill>
                <a:effectLst/>
                <a:latin typeface="Arial" pitchFamily="34" charset="0"/>
                <a:ea typeface="+mn-ea"/>
                <a:cs typeface="Arial" pitchFamily="34" charset="0"/>
              </a:rPr>
              <a:t>a,b</a:t>
            </a:r>
            <a:r>
              <a:rPr lang="en-US" sz="1000" b="0" i="0" kern="1200" baseline="0" dirty="0">
                <a:solidFill>
                  <a:schemeClr val="tx1"/>
                </a:solidFill>
                <a:effectLst/>
                <a:latin typeface="Arial" pitchFamily="34" charset="0"/>
                <a:ea typeface="+mn-ea"/>
                <a:cs typeface="Arial" pitchFamily="34" charset="0"/>
              </a:rPr>
              <a:t>)</a:t>
            </a:r>
          </a:p>
          <a:p>
            <a:pPr algn="just"/>
            <a:r>
              <a:rPr lang="en-US" sz="1000" b="0" i="0" kern="1200" baseline="0" dirty="0">
                <a:solidFill>
                  <a:schemeClr val="tx1"/>
                </a:solidFill>
                <a:effectLst/>
                <a:latin typeface="Arial" pitchFamily="34" charset="0"/>
                <a:ea typeface="+mn-ea"/>
                <a:cs typeface="Arial" pitchFamily="34" charset="0"/>
              </a:rPr>
              <a:t>	{</a:t>
            </a:r>
          </a:p>
          <a:p>
            <a:pPr algn="just"/>
            <a:r>
              <a:rPr lang="en-US" sz="1000" b="0" i="0" kern="1200" baseline="0" dirty="0">
                <a:solidFill>
                  <a:schemeClr val="tx1"/>
                </a:solidFill>
                <a:effectLst/>
                <a:latin typeface="Arial" pitchFamily="34" charset="0"/>
                <a:ea typeface="+mn-ea"/>
                <a:cs typeface="Arial" pitchFamily="34" charset="0"/>
              </a:rPr>
              <a:t>		return a-b;</a:t>
            </a:r>
          </a:p>
          <a:p>
            <a:pPr algn="just"/>
            <a:r>
              <a:rPr lang="en-US" sz="1000" b="0" i="0" kern="1200" baseline="0" dirty="0">
                <a:solidFill>
                  <a:schemeClr val="tx1"/>
                </a:solidFill>
                <a:effectLst/>
                <a:latin typeface="Arial" pitchFamily="34" charset="0"/>
                <a:ea typeface="+mn-ea"/>
                <a:cs typeface="Arial" pitchFamily="34" charset="0"/>
              </a:rPr>
              <a:t>	}</a:t>
            </a:r>
          </a:p>
          <a:p>
            <a:pPr algn="just"/>
            <a:endParaRPr lang="en-US" sz="1000" b="0" i="0" kern="1200" baseline="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055018" y="5664696"/>
            <a:ext cx="4069784" cy="17709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9441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62500" lnSpcReduction="20000"/>
          </a:bodyPr>
          <a:lstStyle/>
          <a:p>
            <a:r>
              <a:rPr lang="en-US" dirty="0"/>
              <a:t>Once</a:t>
            </a:r>
            <a:r>
              <a:rPr lang="en-US" baseline="0" dirty="0"/>
              <a:t> you store data in props cannot change the data, its read only info</a:t>
            </a:r>
          </a:p>
          <a:p>
            <a:r>
              <a:rPr lang="en-US" baseline="0" dirty="0"/>
              <a:t>Can be shared with other components also</a:t>
            </a:r>
          </a:p>
          <a:p>
            <a:endParaRPr lang="en-US" baseline="0" dirty="0"/>
          </a:p>
          <a:p>
            <a:r>
              <a:rPr lang="en-US" baseline="0" dirty="0"/>
              <a:t>Props without using </a:t>
            </a:r>
            <a:r>
              <a:rPr lang="en-US" baseline="0" dirty="0" err="1"/>
              <a:t>jsx</a:t>
            </a:r>
            <a:r>
              <a:rPr lang="en-US" baseline="0" dirty="0"/>
              <a:t> :</a:t>
            </a:r>
          </a:p>
          <a:p>
            <a:endParaRPr lang="en-US" baseline="0" dirty="0"/>
          </a:p>
          <a:p>
            <a:r>
              <a:rPr lang="en-US" dirty="0" err="1"/>
              <a:t>React.createElement</a:t>
            </a:r>
            <a:r>
              <a:rPr lang="en-US" dirty="0"/>
              <a:t>(</a:t>
            </a:r>
            <a:r>
              <a:rPr lang="en-US" sz="1000" b="1" i="1" kern="1200" dirty="0">
                <a:solidFill>
                  <a:schemeClr val="tx1"/>
                </a:solidFill>
                <a:effectLst/>
                <a:latin typeface="Arial" pitchFamily="34" charset="0"/>
                <a:ea typeface="+mn-ea"/>
                <a:cs typeface="Arial" pitchFamily="34" charset="0"/>
              </a:rPr>
              <a:t>Hello</a:t>
            </a:r>
            <a:r>
              <a:rPr lang="en-US" dirty="0"/>
              <a:t>, { </a:t>
            </a:r>
            <a:r>
              <a:rPr lang="en-US" sz="1000" kern="1200" dirty="0" err="1">
                <a:solidFill>
                  <a:schemeClr val="tx1"/>
                </a:solidFill>
                <a:effectLst/>
                <a:latin typeface="Arial" pitchFamily="34" charset="0"/>
                <a:ea typeface="+mn-ea"/>
                <a:cs typeface="Arial" pitchFamily="34" charset="0"/>
              </a:rPr>
              <a:t>alertNumber</a:t>
            </a:r>
            <a:r>
              <a:rPr lang="en-US" dirty="0"/>
              <a:t> : 1 }, </a:t>
            </a:r>
            <a:r>
              <a:rPr lang="en-US" b="1" i="1" dirty="0">
                <a:effectLst/>
              </a:rPr>
              <a:t>null</a:t>
            </a: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Here we also pass </a:t>
            </a:r>
            <a:r>
              <a:rPr lang="en-US" sz="1000" b="1" i="1" kern="1200" dirty="0">
                <a:solidFill>
                  <a:schemeClr val="tx1"/>
                </a:solidFill>
                <a:effectLst/>
                <a:latin typeface="Arial" pitchFamily="34" charset="0"/>
                <a:ea typeface="+mn-ea"/>
                <a:cs typeface="Arial" pitchFamily="34" charset="0"/>
              </a:rPr>
              <a:t>null</a:t>
            </a:r>
            <a:r>
              <a:rPr lang="en-US" sz="1000" b="0" i="0" kern="1200" dirty="0">
                <a:solidFill>
                  <a:schemeClr val="tx1"/>
                </a:solidFill>
                <a:effectLst/>
                <a:latin typeface="Arial" pitchFamily="34" charset="0"/>
                <a:ea typeface="+mn-ea"/>
                <a:cs typeface="Arial" pitchFamily="34" charset="0"/>
              </a:rPr>
              <a:t>, which in this case indicates "empty" </a:t>
            </a:r>
            <a:r>
              <a:rPr lang="en-US" sz="1000" b="0" i="0" kern="1200" dirty="0" err="1">
                <a:solidFill>
                  <a:schemeClr val="tx1"/>
                </a:solidFill>
                <a:effectLst/>
                <a:latin typeface="Arial" pitchFamily="34" charset="0"/>
                <a:ea typeface="+mn-ea"/>
                <a:cs typeface="Arial" pitchFamily="34" charset="0"/>
              </a:rPr>
              <a:t>innerHTML</a:t>
            </a:r>
            <a:r>
              <a:rPr lang="en-US" sz="1000" b="0" i="0" kern="1200" dirty="0">
                <a:solidFill>
                  <a:schemeClr val="tx1"/>
                </a:solidFill>
                <a:effectLst/>
                <a:latin typeface="Arial" pitchFamily="34" charset="0"/>
                <a:ea typeface="+mn-ea"/>
                <a:cs typeface="Arial" pitchFamily="34" charset="0"/>
              </a:rPr>
              <a:t>. Or more precisely, no children.</a:t>
            </a:r>
          </a:p>
          <a:p>
            <a:endParaRPr lang="en-US" sz="1000" b="0" i="0" kern="1200" dirty="0">
              <a:solidFill>
                <a:schemeClr val="tx1"/>
              </a:solidFill>
              <a:effectLst/>
              <a:latin typeface="Arial" pitchFamily="34" charset="0"/>
              <a:ea typeface="+mn-ea"/>
              <a:cs typeface="Arial" pitchFamily="34" charset="0"/>
            </a:endParaRPr>
          </a:p>
          <a:p>
            <a:r>
              <a:rPr lang="en-US" dirty="0" err="1"/>
              <a:t>React.PropTypes</a:t>
            </a:r>
            <a:r>
              <a:rPr lang="en-US" sz="1000" b="0" i="0" kern="1200" dirty="0">
                <a:solidFill>
                  <a:schemeClr val="tx1"/>
                </a:solidFill>
                <a:effectLst/>
                <a:latin typeface="Arial" pitchFamily="34" charset="0"/>
                <a:ea typeface="+mn-ea"/>
                <a:cs typeface="Arial" pitchFamily="34" charset="0"/>
              </a:rPr>
              <a:t> has moved into a different package since React v15.5. Please use </a:t>
            </a:r>
            <a:r>
              <a:rPr lang="en-US" sz="1000" b="0" i="0" u="none" strike="noStrike" kern="1200" dirty="0" err="1">
                <a:solidFill>
                  <a:schemeClr val="tx1"/>
                </a:solidFill>
                <a:effectLst/>
                <a:latin typeface="Arial" pitchFamily="34" charset="0"/>
                <a:ea typeface="+mn-ea"/>
                <a:cs typeface="Arial" pitchFamily="34" charset="0"/>
                <a:hlinkClick r:id="rId3"/>
              </a:rPr>
              <a:t>theprop</a:t>
            </a:r>
            <a:r>
              <a:rPr lang="en-US" sz="1000" b="0" i="0" u="none" strike="noStrike" kern="1200" dirty="0">
                <a:solidFill>
                  <a:schemeClr val="tx1"/>
                </a:solidFill>
                <a:effectLst/>
                <a:latin typeface="Arial" pitchFamily="34" charset="0"/>
                <a:ea typeface="+mn-ea"/>
                <a:cs typeface="Arial" pitchFamily="34" charset="0"/>
                <a:hlinkClick r:id="rId3"/>
              </a:rPr>
              <a:t>-types library instead</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PropTypes</a:t>
            </a:r>
            <a:r>
              <a:rPr lang="en-US" sz="1000" b="0" i="0" kern="1200" dirty="0">
                <a:solidFill>
                  <a:schemeClr val="tx1"/>
                </a:solidFill>
                <a:effectLst/>
                <a:latin typeface="Arial" pitchFamily="34" charset="0"/>
                <a:ea typeface="+mn-ea"/>
                <a:cs typeface="Arial" pitchFamily="34" charset="0"/>
              </a:rPr>
              <a:t> by passing them as an option to </a:t>
            </a:r>
            <a:r>
              <a:rPr lang="en-US" sz="1000" b="0" i="0" kern="1200" dirty="0" err="1">
                <a:solidFill>
                  <a:schemeClr val="tx1"/>
                </a:solidFill>
                <a:effectLst/>
                <a:latin typeface="Arial" pitchFamily="34" charset="0"/>
                <a:ea typeface="+mn-ea"/>
                <a:cs typeface="Arial" pitchFamily="34" charset="0"/>
              </a:rPr>
              <a:t>createClass</a:t>
            </a:r>
            <a:r>
              <a:rPr lang="en-US" sz="1000" b="0" i="0" kern="1200" dirty="0">
                <a:solidFill>
                  <a:schemeClr val="tx1"/>
                </a:solidFill>
                <a:effectLst/>
                <a:latin typeface="Arial" pitchFamily="34" charset="0"/>
                <a:ea typeface="+mn-ea"/>
                <a:cs typeface="Arial" pitchFamily="34" charset="0"/>
              </a:rPr>
              <a:t>():</a:t>
            </a:r>
          </a:p>
          <a:p>
            <a:r>
              <a:rPr lang="en-US" sz="1000" kern="1200" dirty="0" err="1">
                <a:solidFill>
                  <a:schemeClr val="tx1"/>
                </a:solidFill>
                <a:effectLst/>
                <a:latin typeface="Arial" pitchFamily="34" charset="0"/>
                <a:ea typeface="+mn-ea"/>
                <a:cs typeface="Arial" pitchFamily="34" charset="0"/>
              </a:rPr>
              <a:t>const</a:t>
            </a:r>
            <a:r>
              <a:rPr lang="en-US" dirty="0"/>
              <a:t> Component </a:t>
            </a:r>
            <a:r>
              <a:rPr lang="en-US" sz="1000" kern="1200" dirty="0">
                <a:solidFill>
                  <a:schemeClr val="tx1"/>
                </a:solidFill>
                <a:effectLst/>
                <a:latin typeface="Arial" pitchFamily="34" charset="0"/>
                <a:ea typeface="+mn-ea"/>
                <a:cs typeface="Arial" pitchFamily="34" charset="0"/>
              </a:rPr>
              <a:t>=</a:t>
            </a:r>
            <a:r>
              <a:rPr lang="en-US" dirty="0"/>
              <a:t> </a:t>
            </a:r>
            <a:r>
              <a:rPr lang="en-US" dirty="0" err="1"/>
              <a:t>React</a:t>
            </a:r>
            <a:r>
              <a:rPr lang="en-US" sz="1000" kern="1200" dirty="0" err="1">
                <a:solidFill>
                  <a:schemeClr val="tx1"/>
                </a:solidFill>
                <a:effectLst/>
                <a:latin typeface="Arial" pitchFamily="34" charset="0"/>
                <a:ea typeface="+mn-ea"/>
                <a:cs typeface="Arial" pitchFamily="34" charset="0"/>
              </a:rPr>
              <a:t>.createClass</a:t>
            </a:r>
            <a:r>
              <a:rPr lang="en-US" sz="1000" kern="1200" dirty="0">
                <a:solidFill>
                  <a:schemeClr val="tx1"/>
                </a:solidFill>
                <a:effectLst/>
                <a:latin typeface="Arial" pitchFamily="34" charset="0"/>
                <a:ea typeface="+mn-ea"/>
                <a:cs typeface="Arial" pitchFamily="34" charset="0"/>
              </a:rPr>
              <a:t>({</a:t>
            </a:r>
            <a:r>
              <a:rPr lang="en-US" dirty="0"/>
              <a:t> </a:t>
            </a:r>
            <a:r>
              <a:rPr lang="en-US" dirty="0" err="1"/>
              <a:t>propTypes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i="1" kern="1200" dirty="0">
                <a:solidFill>
                  <a:schemeClr val="tx1"/>
                </a:solidFill>
                <a:effectLst/>
                <a:latin typeface="Arial" pitchFamily="34" charset="0"/>
                <a:ea typeface="+mn-ea"/>
                <a:cs typeface="Arial" pitchFamily="34" charset="0"/>
              </a:rPr>
              <a:t>// </a:t>
            </a:r>
            <a:r>
              <a:rPr lang="en-US" sz="1000" i="1" kern="1200" dirty="0" err="1">
                <a:solidFill>
                  <a:schemeClr val="tx1"/>
                </a:solidFill>
                <a:effectLst/>
                <a:latin typeface="Arial" pitchFamily="34" charset="0"/>
                <a:ea typeface="+mn-ea"/>
                <a:cs typeface="Arial" pitchFamily="34" charset="0"/>
              </a:rPr>
              <a:t>propType</a:t>
            </a:r>
            <a:r>
              <a:rPr lang="en-US" sz="1000" i="1" kern="1200" dirty="0">
                <a:solidFill>
                  <a:schemeClr val="tx1"/>
                </a:solidFill>
                <a:effectLst/>
                <a:latin typeface="Arial" pitchFamily="34" charset="0"/>
                <a:ea typeface="+mn-ea"/>
                <a:cs typeface="Arial" pitchFamily="34" charset="0"/>
              </a:rPr>
              <a:t> definitions go here</a:t>
            </a:r>
            <a:r>
              <a:rPr lang="en-US" dirty="0"/>
              <a:t> </a:t>
            </a:r>
            <a:r>
              <a:rPr lang="en-US" sz="1000" kern="1200" dirty="0">
                <a:solidFill>
                  <a:schemeClr val="tx1"/>
                </a:solidFill>
                <a:effectLst/>
                <a:latin typeface="Arial" pitchFamily="34" charset="0"/>
                <a:ea typeface="+mn-ea"/>
                <a:cs typeface="Arial" pitchFamily="34" charset="0"/>
              </a:rPr>
              <a:t>},</a:t>
            </a:r>
            <a:r>
              <a:rPr lang="en-US" dirty="0"/>
              <a:t> render</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function()</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Eg</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kern="1200" dirty="0" err="1">
                <a:solidFill>
                  <a:schemeClr val="tx1"/>
                </a:solidFill>
                <a:effectLst/>
                <a:latin typeface="Arial" pitchFamily="34" charset="0"/>
                <a:ea typeface="+mn-ea"/>
                <a:cs typeface="Arial" pitchFamily="34" charset="0"/>
              </a:rPr>
              <a:t>const</a:t>
            </a:r>
            <a:r>
              <a:rPr lang="en-US" dirty="0"/>
              <a:t> Component </a:t>
            </a:r>
            <a:r>
              <a:rPr lang="en-US" sz="1000" kern="1200" dirty="0">
                <a:solidFill>
                  <a:schemeClr val="tx1"/>
                </a:solidFill>
                <a:effectLst/>
                <a:latin typeface="Arial" pitchFamily="34" charset="0"/>
                <a:ea typeface="+mn-ea"/>
                <a:cs typeface="Arial" pitchFamily="34" charset="0"/>
              </a:rPr>
              <a:t>=</a:t>
            </a:r>
            <a:r>
              <a:rPr lang="en-US" dirty="0"/>
              <a:t> </a:t>
            </a:r>
            <a:r>
              <a:rPr lang="en-US" dirty="0" err="1"/>
              <a:t>React</a:t>
            </a:r>
            <a:r>
              <a:rPr lang="en-US" sz="1000" kern="1200" dirty="0" err="1">
                <a:solidFill>
                  <a:schemeClr val="tx1"/>
                </a:solidFill>
                <a:effectLst/>
                <a:latin typeface="Arial" pitchFamily="34" charset="0"/>
                <a:ea typeface="+mn-ea"/>
                <a:cs typeface="Arial" pitchFamily="34" charset="0"/>
              </a:rPr>
              <a:t>.createClass</a:t>
            </a:r>
            <a:r>
              <a:rPr lang="en-US" sz="1000" kern="1200" dirty="0">
                <a:solidFill>
                  <a:schemeClr val="tx1"/>
                </a:solidFill>
                <a:effectLst/>
                <a:latin typeface="Arial" pitchFamily="34" charset="0"/>
                <a:ea typeface="+mn-ea"/>
                <a:cs typeface="Arial" pitchFamily="34" charset="0"/>
              </a:rPr>
              <a:t>({</a:t>
            </a:r>
            <a:r>
              <a:rPr lang="en-US" dirty="0"/>
              <a:t> </a:t>
            </a:r>
            <a:r>
              <a:rPr lang="en-US" dirty="0" err="1"/>
              <a:t>propTypes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name</a:t>
            </a:r>
            <a:r>
              <a:rPr lang="en-US" sz="1000" kern="1200" dirty="0">
                <a:solidFill>
                  <a:schemeClr val="tx1"/>
                </a:solidFill>
                <a:effectLst/>
                <a:latin typeface="Arial" pitchFamily="34" charset="0"/>
                <a:ea typeface="+mn-ea"/>
                <a:cs typeface="Arial" pitchFamily="34" charset="0"/>
              </a:rPr>
              <a:t>:</a:t>
            </a:r>
            <a:r>
              <a:rPr lang="en-US" dirty="0"/>
              <a:t> </a:t>
            </a:r>
            <a:r>
              <a:rPr lang="en-US" dirty="0" err="1"/>
              <a:t>React</a:t>
            </a:r>
            <a:r>
              <a:rPr lang="en-US" sz="1000" kern="1200" dirty="0" err="1">
                <a:solidFill>
                  <a:schemeClr val="tx1"/>
                </a:solidFill>
                <a:effectLst/>
                <a:latin typeface="Arial" pitchFamily="34" charset="0"/>
                <a:ea typeface="+mn-ea"/>
                <a:cs typeface="Arial" pitchFamily="34" charset="0"/>
              </a:rPr>
              <a:t>.</a:t>
            </a:r>
            <a:r>
              <a:rPr lang="en-US" dirty="0" err="1"/>
              <a:t>PropTypes</a:t>
            </a:r>
            <a:r>
              <a:rPr lang="en-US" sz="1000" kern="1200" dirty="0" err="1">
                <a:solidFill>
                  <a:schemeClr val="tx1"/>
                </a:solidFill>
                <a:effectLst/>
                <a:latin typeface="Arial" pitchFamily="34" charset="0"/>
                <a:ea typeface="+mn-ea"/>
                <a:cs typeface="Arial" pitchFamily="34" charset="0"/>
              </a:rPr>
              <a:t>.</a:t>
            </a:r>
            <a:r>
              <a:rPr lang="en-US" dirty="0" err="1"/>
              <a:t>string</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i="1" kern="1200" dirty="0">
                <a:solidFill>
                  <a:schemeClr val="tx1"/>
                </a:solidFill>
                <a:effectLst/>
                <a:latin typeface="Arial" pitchFamily="34" charset="0"/>
                <a:ea typeface="+mn-ea"/>
                <a:cs typeface="Arial" pitchFamily="34" charset="0"/>
              </a:rPr>
              <a:t>// ...</a:t>
            </a:r>
            <a:r>
              <a:rPr lang="en-US" dirty="0"/>
              <a:t> </a:t>
            </a:r>
            <a:r>
              <a:rPr lang="en-US" sz="1000" kern="1200" dirty="0">
                <a:solidFill>
                  <a:schemeClr val="tx1"/>
                </a:solidFill>
                <a:effectLst/>
                <a:latin typeface="Arial" pitchFamily="34" charset="0"/>
                <a:ea typeface="+mn-ea"/>
                <a:cs typeface="Arial" pitchFamily="34" charset="0"/>
              </a:rPr>
              <a:t>})</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After Es6:</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Defining </a:t>
            </a:r>
            <a:r>
              <a:rPr lang="en-US" sz="1000" b="0" i="0" kern="1200" dirty="0" err="1">
                <a:solidFill>
                  <a:schemeClr val="tx1"/>
                </a:solidFill>
                <a:effectLst/>
                <a:latin typeface="Arial" pitchFamily="34" charset="0"/>
                <a:ea typeface="+mn-ea"/>
                <a:cs typeface="Arial" pitchFamily="34" charset="0"/>
              </a:rPr>
              <a:t>propTypes</a:t>
            </a:r>
            <a:r>
              <a:rPr lang="en-US" sz="1000" b="0" i="0" kern="1200" dirty="0">
                <a:solidFill>
                  <a:schemeClr val="tx1"/>
                </a:solidFill>
                <a:effectLst/>
                <a:latin typeface="Arial" pitchFamily="34" charset="0"/>
                <a:ea typeface="+mn-ea"/>
                <a:cs typeface="Arial" pitchFamily="34" charset="0"/>
              </a:rPr>
              <a:t> in a class-based component using ES6 syntax is slightly different as it needs to be</a:t>
            </a:r>
          </a:p>
          <a:p>
            <a:r>
              <a:rPr lang="en-US" sz="1000" b="0" i="0" kern="1200" dirty="0">
                <a:solidFill>
                  <a:schemeClr val="tx1"/>
                </a:solidFill>
                <a:effectLst/>
                <a:latin typeface="Arial" pitchFamily="34" charset="0"/>
                <a:ea typeface="+mn-ea"/>
                <a:cs typeface="Arial" pitchFamily="34" charset="0"/>
              </a:rPr>
              <a:t> defined as a class method on the component.</a:t>
            </a:r>
          </a:p>
          <a:p>
            <a:r>
              <a:rPr lang="en-US" sz="1000" b="0" i="0" kern="1200" dirty="0">
                <a:solidFill>
                  <a:schemeClr val="tx1"/>
                </a:solidFill>
                <a:effectLst/>
                <a:latin typeface="Arial" pitchFamily="34" charset="0"/>
                <a:ea typeface="+mn-ea"/>
                <a:cs typeface="Arial" pitchFamily="34" charset="0"/>
              </a:rPr>
              <a:t>For below code to</a:t>
            </a:r>
            <a:r>
              <a:rPr lang="en-US" sz="1000" b="0" i="0" kern="1200" baseline="0" dirty="0">
                <a:solidFill>
                  <a:schemeClr val="tx1"/>
                </a:solidFill>
                <a:effectLst/>
                <a:latin typeface="Arial" pitchFamily="34" charset="0"/>
                <a:ea typeface="+mn-ea"/>
                <a:cs typeface="Arial" pitchFamily="34" charset="0"/>
              </a:rPr>
              <a:t> work use</a:t>
            </a:r>
          </a:p>
          <a:p>
            <a:r>
              <a:rPr lang="en-US" sz="1000" b="0" i="0" kern="1200" dirty="0" err="1">
                <a:solidFill>
                  <a:schemeClr val="tx1"/>
                </a:solidFill>
                <a:effectLst/>
                <a:latin typeface="Arial" pitchFamily="34" charset="0"/>
                <a:ea typeface="+mn-ea"/>
                <a:cs typeface="Arial" pitchFamily="34" charset="0"/>
              </a:rPr>
              <a:t>npm</a:t>
            </a:r>
            <a:r>
              <a:rPr lang="en-US" sz="1000" b="0" i="0" kern="1200" dirty="0">
                <a:solidFill>
                  <a:schemeClr val="tx1"/>
                </a:solidFill>
                <a:effectLst/>
                <a:latin typeface="Arial" pitchFamily="34" charset="0"/>
                <a:ea typeface="+mn-ea"/>
                <a:cs typeface="Arial" pitchFamily="34" charset="0"/>
              </a:rPr>
              <a:t> install prop-types –save, inside the project folder</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 For example:</a:t>
            </a:r>
          </a:p>
          <a:p>
            <a:r>
              <a:rPr lang="en-US" sz="1000" kern="1200" dirty="0">
                <a:solidFill>
                  <a:schemeClr val="tx1"/>
                </a:solidFill>
                <a:effectLst/>
                <a:latin typeface="Arial" pitchFamily="34" charset="0"/>
                <a:ea typeface="+mn-ea"/>
                <a:cs typeface="Arial" pitchFamily="34" charset="0"/>
              </a:rPr>
              <a:t>class</a:t>
            </a:r>
            <a:r>
              <a:rPr lang="en-US" dirty="0"/>
              <a:t> </a:t>
            </a:r>
            <a:r>
              <a:rPr lang="en-US" sz="1000" kern="1200" dirty="0">
                <a:solidFill>
                  <a:schemeClr val="tx1"/>
                </a:solidFill>
                <a:effectLst/>
                <a:latin typeface="Arial" pitchFamily="34" charset="0"/>
                <a:ea typeface="+mn-ea"/>
                <a:cs typeface="Arial" pitchFamily="34" charset="0"/>
              </a:rPr>
              <a:t>Component</a:t>
            </a:r>
            <a:r>
              <a:rPr lang="en-US" dirty="0"/>
              <a:t> </a:t>
            </a:r>
            <a:r>
              <a:rPr lang="en-US" sz="1000" kern="1200" dirty="0">
                <a:solidFill>
                  <a:schemeClr val="tx1"/>
                </a:solidFill>
                <a:effectLst/>
                <a:latin typeface="Arial" pitchFamily="34" charset="0"/>
                <a:ea typeface="+mn-ea"/>
                <a:cs typeface="Arial" pitchFamily="34" charset="0"/>
              </a:rPr>
              <a:t>extends</a:t>
            </a:r>
            <a:r>
              <a:rPr lang="en-US" dirty="0"/>
              <a:t> </a:t>
            </a:r>
            <a:r>
              <a:rPr lang="en-US" sz="1000" kern="1200" dirty="0" err="1">
                <a:solidFill>
                  <a:schemeClr val="tx1"/>
                </a:solidFill>
                <a:effectLst/>
                <a:latin typeface="Arial" pitchFamily="34" charset="0"/>
                <a:ea typeface="+mn-ea"/>
                <a:cs typeface="Arial" pitchFamily="34" charset="0"/>
              </a:rPr>
              <a:t>React.Component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	render()</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	}</a:t>
            </a:r>
          </a:p>
          <a:p>
            <a:r>
              <a:rPr lang="en-US" dirty="0"/>
              <a:t> </a:t>
            </a:r>
            <a:r>
              <a:rPr lang="en-US" dirty="0" err="1"/>
              <a:t>Component</a:t>
            </a:r>
            <a:r>
              <a:rPr lang="en-US" sz="1000" kern="1200" dirty="0" err="1">
                <a:solidFill>
                  <a:schemeClr val="tx1"/>
                </a:solidFill>
                <a:effectLst/>
                <a:latin typeface="Arial" pitchFamily="34" charset="0"/>
                <a:ea typeface="+mn-ea"/>
                <a:cs typeface="Arial" pitchFamily="34" charset="0"/>
              </a:rPr>
              <a:t>.</a:t>
            </a:r>
            <a:r>
              <a:rPr lang="en-US" dirty="0" err="1"/>
              <a:t>propTypes</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sz="1000" i="1" kern="1200" dirty="0">
                <a:solidFill>
                  <a:schemeClr val="tx1"/>
                </a:solidFill>
                <a:effectLst/>
                <a:latin typeface="Arial" pitchFamily="34" charset="0"/>
                <a:ea typeface="+mn-ea"/>
                <a:cs typeface="Arial" pitchFamily="34" charset="0"/>
              </a:rPr>
              <a:t>/* definition goes here*/</a:t>
            </a:r>
            <a:r>
              <a:rPr lang="en-US" sz="100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Example for ES6:</a:t>
            </a:r>
          </a:p>
          <a:p>
            <a:endParaRPr lang="en-US" sz="1000" b="0" i="0" kern="1200" dirty="0">
              <a:solidFill>
                <a:schemeClr val="tx1"/>
              </a:solidFill>
              <a:effectLst/>
              <a:latin typeface="Arial" pitchFamily="34" charset="0"/>
              <a:ea typeface="+mn-ea"/>
              <a:cs typeface="Arial" pitchFamily="34" charset="0"/>
            </a:endParaRPr>
          </a:p>
          <a:p>
            <a:r>
              <a:rPr lang="en-US" dirty="0" err="1"/>
              <a:t>App</a:t>
            </a:r>
            <a:r>
              <a:rPr lang="en-US" sz="1000" kern="1200" dirty="0" err="1">
                <a:solidFill>
                  <a:schemeClr val="tx1"/>
                </a:solidFill>
                <a:effectLst/>
                <a:latin typeface="Arial" pitchFamily="34" charset="0"/>
                <a:ea typeface="+mn-ea"/>
                <a:cs typeface="Arial" pitchFamily="34" charset="0"/>
              </a:rPr>
              <a:t>.</a:t>
            </a:r>
            <a:r>
              <a:rPr lang="en-US" dirty="0" err="1"/>
              <a:t>propTypes</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name</a:t>
            </a:r>
            <a:r>
              <a:rPr lang="en-US" sz="1000" kern="1200" dirty="0">
                <a:solidFill>
                  <a:schemeClr val="tx1"/>
                </a:solidFill>
                <a:effectLst/>
                <a:latin typeface="Arial" pitchFamily="34" charset="0"/>
                <a:ea typeface="+mn-ea"/>
                <a:cs typeface="Arial" pitchFamily="34" charset="0"/>
              </a:rPr>
              <a:t>:</a:t>
            </a:r>
            <a:r>
              <a:rPr lang="en-US" dirty="0"/>
              <a:t> </a:t>
            </a:r>
            <a:r>
              <a:rPr lang="en-US" dirty="0" err="1"/>
              <a:t>PropTypes</a:t>
            </a:r>
            <a:r>
              <a:rPr lang="en-US" sz="1000" kern="1200" dirty="0" err="1">
                <a:solidFill>
                  <a:schemeClr val="tx1"/>
                </a:solidFill>
                <a:effectLst/>
                <a:latin typeface="Arial" pitchFamily="34" charset="0"/>
                <a:ea typeface="+mn-ea"/>
                <a:cs typeface="Arial" pitchFamily="34" charset="0"/>
              </a:rPr>
              <a:t>.</a:t>
            </a:r>
            <a:r>
              <a:rPr lang="en-US" dirty="0" err="1"/>
              <a:t>string</a:t>
            </a:r>
            <a:r>
              <a:rPr lang="en-US" dirty="0"/>
              <a:t> </a:t>
            </a:r>
            <a:r>
              <a:rPr lang="en-US" sz="100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This has to be</a:t>
            </a:r>
            <a:r>
              <a:rPr lang="en-US" sz="1000" b="0" i="0" kern="1200" baseline="0" dirty="0">
                <a:solidFill>
                  <a:schemeClr val="tx1"/>
                </a:solidFill>
                <a:effectLst/>
                <a:latin typeface="Arial" pitchFamily="34" charset="0"/>
                <a:ea typeface="+mn-ea"/>
                <a:cs typeface="Arial" pitchFamily="34" charset="0"/>
              </a:rPr>
              <a:t> written in index.js</a:t>
            </a:r>
            <a:endParaRPr lang="en-US" sz="1000" b="0" i="0" kern="1200" dirty="0">
              <a:solidFill>
                <a:schemeClr val="tx1"/>
              </a:solidFill>
              <a:effectLst/>
              <a:latin typeface="Arial" pitchFamily="34" charset="0"/>
              <a:ea typeface="+mn-ea"/>
              <a:cs typeface="Arial" pitchFamily="34" charset="0"/>
            </a:endParaRPr>
          </a:p>
          <a:p>
            <a:endParaRPr lang="en-US" dirty="0"/>
          </a:p>
          <a:p>
            <a:r>
              <a:rPr lang="en-US" dirty="0" err="1"/>
              <a:t>ReactDOM.render</a:t>
            </a:r>
            <a:r>
              <a:rPr lang="en-US" dirty="0"/>
              <a:t>(&lt;</a:t>
            </a:r>
            <a:r>
              <a:rPr lang="en-US" dirty="0" err="1"/>
              <a:t>ParentComponent</a:t>
            </a:r>
            <a:r>
              <a:rPr lang="en-US" dirty="0"/>
              <a:t> </a:t>
            </a:r>
            <a:r>
              <a:rPr lang="en-US" dirty="0" err="1"/>
              <a:t>num</a:t>
            </a:r>
            <a:r>
              <a:rPr lang="en-US" dirty="0"/>
              <a:t>="10"/&gt;, </a:t>
            </a:r>
            <a:r>
              <a:rPr lang="en-US" dirty="0" err="1"/>
              <a:t>document.getElementById</a:t>
            </a:r>
            <a:r>
              <a:rPr lang="en-US" dirty="0"/>
              <a:t>('root'));</a:t>
            </a:r>
          </a:p>
          <a:p>
            <a:endParaRPr lang="en-US" dirty="0"/>
          </a:p>
          <a:p>
            <a:r>
              <a:rPr lang="en-US" dirty="0"/>
              <a:t>In ParentComponent</a:t>
            </a:r>
            <a:r>
              <a:rPr lang="en-US" baseline="0" dirty="0"/>
              <a:t>.js</a:t>
            </a:r>
          </a:p>
          <a:p>
            <a:endParaRPr lang="en-US" baseline="0" dirty="0"/>
          </a:p>
          <a:p>
            <a:r>
              <a:rPr lang="en-US" dirty="0" err="1"/>
              <a:t>ParentComponent.defaultProps</a:t>
            </a:r>
            <a:r>
              <a:rPr lang="en-US" dirty="0"/>
              <a:t>={</a:t>
            </a:r>
          </a:p>
          <a:p>
            <a:r>
              <a:rPr lang="en-US" dirty="0"/>
              <a:t>	num:20</a:t>
            </a:r>
          </a:p>
          <a:p>
            <a:r>
              <a:rPr lang="en-US" dirty="0"/>
              <a:t>}</a:t>
            </a:r>
          </a:p>
          <a:p>
            <a:endParaRPr lang="en-US" dirty="0"/>
          </a:p>
          <a:p>
            <a:r>
              <a:rPr lang="en-US" dirty="0"/>
              <a:t>If </a:t>
            </a:r>
            <a:r>
              <a:rPr lang="en-US" dirty="0" err="1"/>
              <a:t>num</a:t>
            </a:r>
            <a:r>
              <a:rPr lang="en-US" dirty="0"/>
              <a:t> is not there in </a:t>
            </a:r>
            <a:r>
              <a:rPr lang="en-US" dirty="0" err="1"/>
              <a:t>ParentComponent</a:t>
            </a:r>
            <a:r>
              <a:rPr lang="en-US" dirty="0"/>
              <a:t> in</a:t>
            </a:r>
            <a:r>
              <a:rPr lang="en-US" baseline="0" dirty="0"/>
              <a:t> above snippet ,</a:t>
            </a:r>
            <a:r>
              <a:rPr lang="en-US" dirty="0"/>
              <a:t>then it takes value given by </a:t>
            </a:r>
            <a:r>
              <a:rPr lang="en-US" dirty="0" err="1"/>
              <a:t>defaultProps</a:t>
            </a:r>
            <a:r>
              <a:rPr lang="en-US" dirty="0"/>
              <a:t>, and out will</a:t>
            </a:r>
            <a:r>
              <a:rPr lang="en-US" baseline="0" dirty="0"/>
              <a:t> be printing 20</a:t>
            </a:r>
            <a:endParaRPr lang="en-US" dirty="0"/>
          </a:p>
          <a:p>
            <a:endParaRPr lang="en-US" dirty="0"/>
          </a:p>
          <a:p>
            <a:r>
              <a:rPr lang="en-US" dirty="0" err="1"/>
              <a:t>ReactDOM.render</a:t>
            </a:r>
            <a:r>
              <a:rPr lang="en-US" dirty="0"/>
              <a:t>(&lt;</a:t>
            </a:r>
            <a:r>
              <a:rPr lang="en-US" dirty="0" err="1"/>
              <a:t>ParentComponent</a:t>
            </a:r>
            <a:r>
              <a:rPr lang="en-US" dirty="0"/>
              <a:t> </a:t>
            </a:r>
            <a:r>
              <a:rPr lang="en-US" dirty="0" err="1"/>
              <a:t>num</a:t>
            </a:r>
            <a:r>
              <a:rPr lang="en-US" dirty="0"/>
              <a:t>="10"/&gt;, </a:t>
            </a:r>
            <a:r>
              <a:rPr lang="en-US" dirty="0" err="1"/>
              <a:t>document.getElementById</a:t>
            </a:r>
            <a:r>
              <a:rPr lang="en-US" dirty="0"/>
              <a:t>('root'));</a:t>
            </a:r>
          </a:p>
          <a:p>
            <a:r>
              <a:rPr lang="en-US" dirty="0"/>
              <a:t>if it is given then it takes 10 ,as given in above code snippet.</a:t>
            </a:r>
          </a:p>
          <a:p>
            <a:endParaRPr lang="en-US" dirty="0"/>
          </a:p>
          <a:p>
            <a:r>
              <a:rPr lang="en-US" dirty="0"/>
              <a:t>There</a:t>
            </a:r>
            <a:r>
              <a:rPr lang="en-US" baseline="0" dirty="0"/>
              <a:t> is a </a:t>
            </a:r>
            <a:r>
              <a:rPr lang="en-US" dirty="0"/>
              <a:t>problem in above code snippet, we have passed 10 as string so when it goes to expression in </a:t>
            </a:r>
            <a:r>
              <a:rPr lang="en-US" dirty="0" err="1"/>
              <a:t>ParentComponent</a:t>
            </a:r>
            <a:r>
              <a:rPr lang="en-US" dirty="0"/>
              <a:t> and</a:t>
            </a:r>
            <a:r>
              <a:rPr lang="en-US" baseline="0" dirty="0"/>
              <a:t> doesn’t </a:t>
            </a:r>
            <a:r>
              <a:rPr lang="en-US" dirty="0"/>
              <a:t>add</a:t>
            </a:r>
            <a:r>
              <a:rPr lang="en-US" baseline="0" dirty="0"/>
              <a:t> two numbers</a:t>
            </a:r>
            <a:r>
              <a:rPr lang="en-US" dirty="0"/>
              <a:t> ,but</a:t>
            </a:r>
            <a:r>
              <a:rPr lang="en-US" baseline="0" dirty="0"/>
              <a:t> </a:t>
            </a:r>
            <a:r>
              <a:rPr lang="en-US" dirty="0"/>
              <a:t> it concatenates</a:t>
            </a:r>
            <a:r>
              <a:rPr lang="en-US" baseline="0" dirty="0"/>
              <a:t> to give </a:t>
            </a:r>
            <a:r>
              <a:rPr lang="en-US" dirty="0"/>
              <a:t>output as 510, instead of 15.</a:t>
            </a:r>
          </a:p>
          <a:p>
            <a:endParaRPr lang="en-US" dirty="0"/>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xmlns="" val="422288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1"/>
          </a:xfrm>
        </p:spPr>
        <p:txBody>
          <a:bodyPr>
            <a:normAutofit fontScale="92500"/>
          </a:bodyPr>
          <a:lstStyle/>
          <a:p>
            <a:pPr algn="just"/>
            <a:r>
              <a:rPr lang="en-US" sz="1000" b="1" dirty="0">
                <a:latin typeface="Candara" panose="020E0502030303020204" pitchFamily="34" charset="0"/>
              </a:rPr>
              <a:t>Whenever </a:t>
            </a:r>
            <a:r>
              <a:rPr lang="en-US" sz="1000" b="1" dirty="0" err="1">
                <a:latin typeface="Candara" panose="020E0502030303020204" pitchFamily="34" charset="0"/>
              </a:rPr>
              <a:t>setState</a:t>
            </a:r>
            <a:r>
              <a:rPr lang="en-US" sz="1000" b="1" dirty="0">
                <a:latin typeface="Candara" panose="020E0502030303020204" pitchFamily="34" charset="0"/>
              </a:rPr>
              <a:t> is called, the virtual DOM re-renders, the diff algorithm runs, and the real DOM is updated with the necessary changes.</a:t>
            </a:r>
          </a:p>
          <a:p>
            <a:pPr algn="just"/>
            <a:endParaRPr lang="en-US" sz="1000" dirty="0">
              <a:latin typeface="Candara" panose="020E0502030303020204" pitchFamily="34" charset="0"/>
            </a:endParaRPr>
          </a:p>
          <a:p>
            <a:pPr algn="just"/>
            <a:r>
              <a:rPr lang="en-US" sz="1000" dirty="0">
                <a:latin typeface="Candara" panose="020E0502030303020204" pitchFamily="34" charset="0"/>
              </a:rPr>
              <a:t>React components are </a:t>
            </a:r>
            <a:r>
              <a:rPr lang="en-US" sz="1000" dirty="0" err="1">
                <a:latin typeface="Candara" panose="020E0502030303020204" pitchFamily="34" charset="0"/>
              </a:rPr>
              <a:t>composable</a:t>
            </a:r>
            <a:r>
              <a:rPr lang="en-US" sz="1000" dirty="0">
                <a:latin typeface="Candara" panose="020E0502030303020204" pitchFamily="34" charset="0"/>
              </a:rPr>
              <a:t>(Nested components). As a result, we can have a hierarchy of React components. Imagine that we have a parent React component that has two child components, and each of them in turn has another two child components. All the components are stateful and they can manage their own state.</a:t>
            </a:r>
          </a:p>
          <a:p>
            <a:pPr algn="just"/>
            <a:endParaRPr lang="en-US" sz="1000" dirty="0">
              <a:latin typeface="Candara" panose="020E0502030303020204" pitchFamily="34" charset="0"/>
            </a:endParaRPr>
          </a:p>
          <a:p>
            <a:pPr algn="just"/>
            <a:r>
              <a:rPr lang="en-US" sz="1000" b="0" i="0" kern="1200" dirty="0">
                <a:solidFill>
                  <a:schemeClr val="tx1"/>
                </a:solidFill>
                <a:effectLst/>
                <a:latin typeface="Arial" pitchFamily="34" charset="0"/>
                <a:ea typeface="+mn-ea"/>
                <a:cs typeface="Arial" pitchFamily="34" charset="0"/>
              </a:rPr>
              <a:t>The reason why </a:t>
            </a:r>
            <a:r>
              <a:rPr lang="en-US" dirty="0"/>
              <a:t>this</a:t>
            </a:r>
            <a:r>
              <a:rPr lang="en-US" sz="1000" b="0" i="0" kern="1200" dirty="0">
                <a:solidFill>
                  <a:schemeClr val="tx1"/>
                </a:solidFill>
                <a:effectLst/>
                <a:latin typeface="Arial" pitchFamily="34" charset="0"/>
                <a:ea typeface="+mn-ea"/>
                <a:cs typeface="Arial" pitchFamily="34" charset="0"/>
              </a:rPr>
              <a:t> cannot be allowed before </a:t>
            </a:r>
            <a:r>
              <a:rPr lang="en-US" dirty="0"/>
              <a:t>super()</a:t>
            </a:r>
            <a:r>
              <a:rPr lang="en-US" sz="1000" b="0" i="0" kern="1200" dirty="0">
                <a:solidFill>
                  <a:schemeClr val="tx1"/>
                </a:solidFill>
                <a:effectLst/>
                <a:latin typeface="Arial" pitchFamily="34" charset="0"/>
                <a:ea typeface="+mn-ea"/>
                <a:cs typeface="Arial" pitchFamily="34" charset="0"/>
              </a:rPr>
              <a:t> is because </a:t>
            </a:r>
            <a:r>
              <a:rPr lang="en-US" dirty="0"/>
              <a:t>this</a:t>
            </a:r>
            <a:r>
              <a:rPr lang="en-US" sz="1000" b="0" i="0" kern="1200" dirty="0">
                <a:solidFill>
                  <a:schemeClr val="tx1"/>
                </a:solidFill>
                <a:effectLst/>
                <a:latin typeface="Arial" pitchFamily="34" charset="0"/>
                <a:ea typeface="+mn-ea"/>
                <a:cs typeface="Arial" pitchFamily="34" charset="0"/>
              </a:rPr>
              <a:t> is uninitialized if </a:t>
            </a:r>
            <a:r>
              <a:rPr lang="en-US" dirty="0"/>
              <a:t>super()</a:t>
            </a:r>
            <a:r>
              <a:rPr lang="en-US" sz="1000" b="0" i="0" kern="1200" dirty="0">
                <a:solidFill>
                  <a:schemeClr val="tx1"/>
                </a:solidFill>
                <a:effectLst/>
                <a:latin typeface="Arial" pitchFamily="34" charset="0"/>
                <a:ea typeface="+mn-ea"/>
                <a:cs typeface="Arial" pitchFamily="34" charset="0"/>
              </a:rPr>
              <a:t> is not called. However even if we are not using </a:t>
            </a:r>
            <a:r>
              <a:rPr lang="en-US" dirty="0"/>
              <a:t>this</a:t>
            </a:r>
            <a:r>
              <a:rPr lang="en-US" sz="1000" b="0" i="0" kern="1200" dirty="0">
                <a:solidFill>
                  <a:schemeClr val="tx1"/>
                </a:solidFill>
                <a:effectLst/>
                <a:latin typeface="Arial" pitchFamily="34" charset="0"/>
                <a:ea typeface="+mn-ea"/>
                <a:cs typeface="Arial" pitchFamily="34" charset="0"/>
              </a:rPr>
              <a:t> we need a </a:t>
            </a:r>
            <a:r>
              <a:rPr lang="en-US" dirty="0"/>
              <a:t>super()</a:t>
            </a:r>
            <a:r>
              <a:rPr lang="en-US" sz="1000" b="0" i="0" kern="1200" dirty="0">
                <a:solidFill>
                  <a:schemeClr val="tx1"/>
                </a:solidFill>
                <a:effectLst/>
                <a:latin typeface="Arial" pitchFamily="34" charset="0"/>
                <a:ea typeface="+mn-ea"/>
                <a:cs typeface="Arial" pitchFamily="34" charset="0"/>
              </a:rPr>
              <a:t> inside a constructor because </a:t>
            </a:r>
            <a:r>
              <a:rPr lang="en-US" dirty="0"/>
              <a:t>ES6 class constructors MUST call super if they are subclasses</a:t>
            </a:r>
            <a:r>
              <a:rPr lang="en-US" sz="1000" b="0" i="0" kern="1200" dirty="0">
                <a:solidFill>
                  <a:schemeClr val="tx1"/>
                </a:solidFill>
                <a:effectLst/>
                <a:latin typeface="Arial" pitchFamily="34" charset="0"/>
                <a:ea typeface="+mn-ea"/>
                <a:cs typeface="Arial" pitchFamily="34" charset="0"/>
              </a:rPr>
              <a:t>. Thus, you have to call </a:t>
            </a:r>
            <a:r>
              <a:rPr lang="en-US" dirty="0"/>
              <a:t>super()</a:t>
            </a:r>
            <a:r>
              <a:rPr lang="en-US" sz="1000" b="0" i="0" kern="1200" dirty="0">
                <a:solidFill>
                  <a:schemeClr val="tx1"/>
                </a:solidFill>
                <a:effectLst/>
                <a:latin typeface="Arial" pitchFamily="34" charset="0"/>
                <a:ea typeface="+mn-ea"/>
                <a:cs typeface="Arial" pitchFamily="34" charset="0"/>
              </a:rPr>
              <a:t> as long as you have a constructor. (But a subclass does not have to have a constructor).</a:t>
            </a:r>
          </a:p>
          <a:p>
            <a:pPr algn="just"/>
            <a:endParaRPr lang="en-US" sz="1000" b="0" i="0" kern="1200" dirty="0">
              <a:solidFill>
                <a:schemeClr val="tx1"/>
              </a:solidFill>
              <a:effectLst/>
              <a:latin typeface="Arial" pitchFamily="34" charset="0"/>
              <a:ea typeface="+mn-ea"/>
              <a:cs typeface="Arial" pitchFamily="34" charset="0"/>
            </a:endParaRPr>
          </a:p>
          <a:p>
            <a:pPr algn="just"/>
            <a:r>
              <a:rPr lang="en-US" sz="1000" b="0" i="0" kern="1200" dirty="0">
                <a:solidFill>
                  <a:schemeClr val="tx1"/>
                </a:solidFill>
                <a:effectLst/>
                <a:latin typeface="Arial" pitchFamily="34" charset="0"/>
                <a:ea typeface="+mn-ea"/>
                <a:cs typeface="Arial" pitchFamily="34" charset="0"/>
              </a:rPr>
              <a:t>We call </a:t>
            </a:r>
            <a:r>
              <a:rPr lang="en-US" dirty="0"/>
              <a:t>super(props)</a:t>
            </a:r>
            <a:r>
              <a:rPr lang="en-US" sz="1000" b="0" i="0" kern="1200" dirty="0">
                <a:solidFill>
                  <a:schemeClr val="tx1"/>
                </a:solidFill>
                <a:effectLst/>
                <a:latin typeface="Arial" pitchFamily="34" charset="0"/>
                <a:ea typeface="+mn-ea"/>
                <a:cs typeface="Arial" pitchFamily="34" charset="0"/>
              </a:rPr>
              <a:t> inside the constructor if we have to use </a:t>
            </a:r>
            <a:r>
              <a:rPr lang="en-US" dirty="0" err="1"/>
              <a:t>this.props</a:t>
            </a:r>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It will be difficult to figure out what the last child component in the hierarchy will render if the top component in the hierarchy updates its state. So as a best practice top-level React component are stateful which encapsulate all of the interaction logic, manage the user interface state, and pass that state down the hierarchy to stateless components, using props.</a:t>
            </a:r>
          </a:p>
          <a:p>
            <a:pPr algn="just"/>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5018" y="5664696"/>
            <a:ext cx="4069784" cy="17709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99564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pPr algn="just"/>
            <a:r>
              <a:rPr lang="en-US" sz="1000" b="1" u="sng" dirty="0">
                <a:latin typeface="Candara" panose="020E0502030303020204" pitchFamily="34" charset="0"/>
              </a:rPr>
              <a:t>Usage of </a:t>
            </a:r>
            <a:r>
              <a:rPr lang="en-US" sz="1000" b="1" u="sng" dirty="0" err="1">
                <a:latin typeface="Candara" panose="020E0502030303020204" pitchFamily="34" charset="0"/>
              </a:rPr>
              <a:t>Function.prototype.bind</a:t>
            </a:r>
            <a:r>
              <a:rPr lang="en-US" sz="1000" b="1" u="sng" dirty="0">
                <a:latin typeface="Candara" panose="020E0502030303020204" pitchFamily="34" charset="0"/>
              </a:rPr>
              <a:t>()</a:t>
            </a:r>
          </a:p>
          <a:p>
            <a:pPr algn="just"/>
            <a:endParaRPr lang="en-US" sz="1000" dirty="0">
              <a:latin typeface="Candara" panose="020E0502030303020204" pitchFamily="34" charset="0"/>
            </a:endParaRPr>
          </a:p>
          <a:p>
            <a:pPr algn="just"/>
            <a:r>
              <a:rPr lang="en-US" sz="1000" dirty="0" err="1">
                <a:latin typeface="Candara" panose="020E0502030303020204" pitchFamily="34" charset="0"/>
              </a:rPr>
              <a:t>this.x</a:t>
            </a:r>
            <a:r>
              <a:rPr lang="en-US" sz="1000" dirty="0">
                <a:latin typeface="Candara" panose="020E0502030303020204" pitchFamily="34" charset="0"/>
              </a:rPr>
              <a:t> = 9; </a:t>
            </a:r>
          </a:p>
          <a:p>
            <a:pPr algn="just"/>
            <a:r>
              <a:rPr lang="en-US" sz="1000" dirty="0" err="1">
                <a:latin typeface="Candara" panose="020E0502030303020204" pitchFamily="34" charset="0"/>
              </a:rPr>
              <a:t>var</a:t>
            </a:r>
            <a:r>
              <a:rPr lang="en-US" sz="1000" dirty="0">
                <a:latin typeface="Candara" panose="020E0502030303020204" pitchFamily="34" charset="0"/>
              </a:rPr>
              <a:t> module = {</a:t>
            </a:r>
          </a:p>
          <a:p>
            <a:pPr algn="just"/>
            <a:r>
              <a:rPr lang="en-US" sz="1000" dirty="0">
                <a:latin typeface="Candara" panose="020E0502030303020204" pitchFamily="34" charset="0"/>
              </a:rPr>
              <a:t>  x: 81,</a:t>
            </a:r>
          </a:p>
          <a:p>
            <a:pPr algn="just"/>
            <a:r>
              <a:rPr lang="en-US" sz="1000" dirty="0">
                <a:latin typeface="Candara" panose="020E0502030303020204" pitchFamily="34" charset="0"/>
              </a:rPr>
              <a:t>  </a:t>
            </a:r>
            <a:r>
              <a:rPr lang="en-US" sz="1000" dirty="0" err="1">
                <a:latin typeface="Candara" panose="020E0502030303020204" pitchFamily="34" charset="0"/>
              </a:rPr>
              <a:t>getX</a:t>
            </a:r>
            <a:r>
              <a:rPr lang="en-US" sz="1000" dirty="0">
                <a:latin typeface="Candara" panose="020E0502030303020204" pitchFamily="34" charset="0"/>
              </a:rPr>
              <a:t>: function() { return </a:t>
            </a:r>
            <a:r>
              <a:rPr lang="en-US" sz="1000" dirty="0" err="1">
                <a:latin typeface="Candara" panose="020E0502030303020204" pitchFamily="34" charset="0"/>
              </a:rPr>
              <a:t>this.x</a:t>
            </a:r>
            <a:r>
              <a:rPr lang="en-US" sz="1000" dirty="0">
                <a:latin typeface="Candara" panose="020E0502030303020204" pitchFamily="34" charset="0"/>
              </a:rPr>
              <a:t>; }</a:t>
            </a:r>
          </a:p>
          <a:p>
            <a:pPr algn="just"/>
            <a:r>
              <a:rPr lang="en-US" sz="1000" dirty="0">
                <a:latin typeface="Candara" panose="020E0502030303020204" pitchFamily="34" charset="0"/>
              </a:rPr>
              <a:t>};</a:t>
            </a:r>
          </a:p>
          <a:p>
            <a:pPr algn="just"/>
            <a:endParaRPr lang="en-US" sz="1000" dirty="0">
              <a:latin typeface="Candara" panose="020E0502030303020204" pitchFamily="34" charset="0"/>
            </a:endParaRPr>
          </a:p>
          <a:p>
            <a:pPr algn="just"/>
            <a:r>
              <a:rPr lang="en-US" sz="1000" dirty="0" err="1">
                <a:latin typeface="Candara" panose="020E0502030303020204" pitchFamily="34" charset="0"/>
              </a:rPr>
              <a:t>module.getX</a:t>
            </a:r>
            <a:r>
              <a:rPr lang="en-US" sz="1000" dirty="0">
                <a:latin typeface="Candara" panose="020E0502030303020204" pitchFamily="34" charset="0"/>
              </a:rPr>
              <a:t>(); // 81</a:t>
            </a:r>
          </a:p>
          <a:p>
            <a:pPr algn="just"/>
            <a:endParaRPr lang="en-US" sz="1000" dirty="0">
              <a:latin typeface="Candara" panose="020E0502030303020204" pitchFamily="34" charset="0"/>
            </a:endParaRPr>
          </a:p>
          <a:p>
            <a:pPr algn="just"/>
            <a:r>
              <a:rPr lang="en-US" sz="1000" dirty="0" err="1">
                <a:latin typeface="Candara" panose="020E0502030303020204" pitchFamily="34" charset="0"/>
              </a:rPr>
              <a:t>var</a:t>
            </a:r>
            <a:r>
              <a:rPr lang="en-US" sz="1000" dirty="0">
                <a:latin typeface="Candara" panose="020E0502030303020204" pitchFamily="34" charset="0"/>
              </a:rPr>
              <a:t> </a:t>
            </a:r>
            <a:r>
              <a:rPr lang="en-US" sz="1000" dirty="0" err="1">
                <a:latin typeface="Candara" panose="020E0502030303020204" pitchFamily="34" charset="0"/>
              </a:rPr>
              <a:t>retrieveX</a:t>
            </a:r>
            <a:r>
              <a:rPr lang="en-US" sz="1000" dirty="0">
                <a:latin typeface="Candara" panose="020E0502030303020204" pitchFamily="34" charset="0"/>
              </a:rPr>
              <a:t> = </a:t>
            </a:r>
            <a:r>
              <a:rPr lang="en-US" sz="1000" dirty="0" err="1">
                <a:latin typeface="Candara" panose="020E0502030303020204" pitchFamily="34" charset="0"/>
              </a:rPr>
              <a:t>module.getX</a:t>
            </a:r>
            <a:r>
              <a:rPr lang="en-US" sz="1000" dirty="0">
                <a:latin typeface="Candara" panose="020E0502030303020204" pitchFamily="34" charset="0"/>
              </a:rPr>
              <a:t>;</a:t>
            </a:r>
          </a:p>
          <a:p>
            <a:pPr algn="just"/>
            <a:r>
              <a:rPr lang="en-US" sz="1000" dirty="0" err="1">
                <a:latin typeface="Candara" panose="020E0502030303020204" pitchFamily="34" charset="0"/>
              </a:rPr>
              <a:t>retrieveX</a:t>
            </a:r>
            <a:r>
              <a:rPr lang="en-US" sz="1000" dirty="0">
                <a:latin typeface="Candara" panose="020E0502030303020204" pitchFamily="34" charset="0"/>
              </a:rPr>
              <a:t>(); // 9, because in this case, "this" refers to the global object</a:t>
            </a:r>
          </a:p>
          <a:p>
            <a:pPr algn="just"/>
            <a:endParaRPr lang="en-US" sz="1000" dirty="0">
              <a:latin typeface="Candara" panose="020E0502030303020204" pitchFamily="34" charset="0"/>
            </a:endParaRPr>
          </a:p>
          <a:p>
            <a:pPr algn="just"/>
            <a:r>
              <a:rPr lang="en-US" sz="1000" dirty="0">
                <a:latin typeface="Candara" panose="020E0502030303020204" pitchFamily="34" charset="0"/>
              </a:rPr>
              <a:t>// Create a new function with 'this' bound to module</a:t>
            </a:r>
          </a:p>
          <a:p>
            <a:pPr algn="just"/>
            <a:r>
              <a:rPr lang="en-US" sz="1000" dirty="0" err="1">
                <a:latin typeface="Candara" panose="020E0502030303020204" pitchFamily="34" charset="0"/>
              </a:rPr>
              <a:t>var</a:t>
            </a:r>
            <a:r>
              <a:rPr lang="en-US" sz="1000" dirty="0">
                <a:latin typeface="Candara" panose="020E0502030303020204" pitchFamily="34" charset="0"/>
              </a:rPr>
              <a:t> </a:t>
            </a:r>
            <a:r>
              <a:rPr lang="en-US" sz="1000" dirty="0" err="1">
                <a:latin typeface="Candara" panose="020E0502030303020204" pitchFamily="34" charset="0"/>
              </a:rPr>
              <a:t>boundGetX</a:t>
            </a:r>
            <a:r>
              <a:rPr lang="en-US" sz="1000" dirty="0">
                <a:latin typeface="Candara" panose="020E0502030303020204" pitchFamily="34" charset="0"/>
              </a:rPr>
              <a:t> = </a:t>
            </a:r>
            <a:r>
              <a:rPr lang="en-US" sz="1000" dirty="0" err="1">
                <a:latin typeface="Candara" panose="020E0502030303020204" pitchFamily="34" charset="0"/>
              </a:rPr>
              <a:t>retrieveX.bind</a:t>
            </a:r>
            <a:r>
              <a:rPr lang="en-US" sz="1000" dirty="0">
                <a:latin typeface="Candara" panose="020E0502030303020204" pitchFamily="34" charset="0"/>
              </a:rPr>
              <a:t>(module);</a:t>
            </a:r>
          </a:p>
          <a:p>
            <a:pPr algn="just"/>
            <a:r>
              <a:rPr lang="en-US" sz="1000" dirty="0" err="1">
                <a:latin typeface="Candara" panose="020E0502030303020204" pitchFamily="34" charset="0"/>
              </a:rPr>
              <a:t>boundGetX</a:t>
            </a:r>
            <a:r>
              <a:rPr lang="en-US" sz="1000" dirty="0">
                <a:latin typeface="Candara" panose="020E0502030303020204" pitchFamily="34" charset="0"/>
              </a:rPr>
              <a:t>(); // 81</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267957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Arial" pitchFamily="34" charset="0"/>
                <a:ea typeface="+mn-ea"/>
                <a:cs typeface="Arial" pitchFamily="34" charset="0"/>
              </a:rPr>
              <a:t>A unidirectional data flow means that when designing a React app you often nest child components within higher-order parent components. The parent component(s) will have a container for the state of your app.</a:t>
            </a:r>
          </a:p>
          <a:p>
            <a:endParaRPr lang="en-US" sz="1000" b="0" i="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render() { return &lt;input value={</a:t>
            </a:r>
            <a:r>
              <a:rPr lang="en-US" sz="1000" kern="1200" dirty="0" err="1">
                <a:solidFill>
                  <a:schemeClr val="tx1"/>
                </a:solidFill>
                <a:effectLst/>
                <a:latin typeface="Arial" pitchFamily="34" charset="0"/>
                <a:ea typeface="+mn-ea"/>
                <a:cs typeface="Arial" pitchFamily="34" charset="0"/>
              </a:rPr>
              <a:t>this.state.value</a:t>
            </a:r>
            <a:r>
              <a:rPr lang="en-US" sz="1000" kern="1200" dirty="0">
                <a:solidFill>
                  <a:schemeClr val="tx1"/>
                </a:solidFill>
                <a:effectLst/>
                <a:latin typeface="Arial" pitchFamily="34" charset="0"/>
                <a:ea typeface="+mn-ea"/>
                <a:cs typeface="Arial" pitchFamily="34" charset="0"/>
              </a:rPr>
              <a:t>} </a:t>
            </a:r>
            <a:r>
              <a:rPr lang="en-US" sz="1000" kern="1200" dirty="0" err="1">
                <a:solidFill>
                  <a:schemeClr val="tx1"/>
                </a:solidFill>
                <a:effectLst/>
                <a:latin typeface="Arial" pitchFamily="34" charset="0"/>
                <a:ea typeface="+mn-ea"/>
                <a:cs typeface="Arial" pitchFamily="34" charset="0"/>
              </a:rPr>
              <a:t>onChange</a:t>
            </a:r>
            <a:r>
              <a:rPr lang="en-US" sz="1000" kern="1200" dirty="0">
                <a:solidFill>
                  <a:schemeClr val="tx1"/>
                </a:solidFill>
                <a:effectLst/>
                <a:latin typeface="Arial" pitchFamily="34" charset="0"/>
                <a:ea typeface="+mn-ea"/>
                <a:cs typeface="Arial" pitchFamily="34" charset="0"/>
              </a:rPr>
              <a:t>={</a:t>
            </a:r>
            <a:r>
              <a:rPr lang="en-US" sz="1000" kern="1200" dirty="0" err="1">
                <a:solidFill>
                  <a:schemeClr val="tx1"/>
                </a:solidFill>
                <a:effectLst/>
                <a:latin typeface="Arial" pitchFamily="34" charset="0"/>
                <a:ea typeface="+mn-ea"/>
                <a:cs typeface="Arial" pitchFamily="34" charset="0"/>
              </a:rPr>
              <a:t>this.handleChange</a:t>
            </a:r>
            <a:r>
              <a:rPr lang="en-US" sz="1000" kern="1200" dirty="0">
                <a:solidFill>
                  <a:schemeClr val="tx1"/>
                </a:solidFill>
                <a:effectLst/>
                <a:latin typeface="Arial" pitchFamily="34" charset="0"/>
                <a:ea typeface="+mn-ea"/>
                <a:cs typeface="Arial" pitchFamily="34" charset="0"/>
              </a:rPr>
              <a:t>} /&gt; } </a:t>
            </a:r>
            <a:r>
              <a:rPr lang="en-US" sz="1000" kern="1200" dirty="0" err="1">
                <a:solidFill>
                  <a:schemeClr val="tx1"/>
                </a:solidFill>
                <a:effectLst/>
                <a:latin typeface="Arial" pitchFamily="34" charset="0"/>
                <a:ea typeface="+mn-ea"/>
                <a:cs typeface="Arial" pitchFamily="34" charset="0"/>
              </a:rPr>
              <a:t>handleChange</a:t>
            </a:r>
            <a:r>
              <a:rPr lang="en-US" sz="1000" kern="1200" dirty="0">
                <a:solidFill>
                  <a:schemeClr val="tx1"/>
                </a:solidFill>
                <a:effectLst/>
                <a:latin typeface="Arial" pitchFamily="34" charset="0"/>
                <a:ea typeface="+mn-ea"/>
                <a:cs typeface="Arial" pitchFamily="34" charset="0"/>
              </a:rPr>
              <a:t>(e) { </a:t>
            </a:r>
            <a:r>
              <a:rPr lang="en-US" sz="1000" kern="1200" dirty="0" err="1">
                <a:solidFill>
                  <a:schemeClr val="tx1"/>
                </a:solidFill>
                <a:effectLst/>
                <a:latin typeface="Arial" pitchFamily="34" charset="0"/>
                <a:ea typeface="+mn-ea"/>
                <a:cs typeface="Arial" pitchFamily="34" charset="0"/>
              </a:rPr>
              <a:t>this.setState</a:t>
            </a:r>
            <a:r>
              <a:rPr lang="en-US" sz="1000" kern="1200" dirty="0">
                <a:solidFill>
                  <a:schemeClr val="tx1"/>
                </a:solidFill>
                <a:effectLst/>
                <a:latin typeface="Arial" pitchFamily="34" charset="0"/>
                <a:ea typeface="+mn-ea"/>
                <a:cs typeface="Arial" pitchFamily="34" charset="0"/>
              </a:rPr>
              <a:t>({value: </a:t>
            </a:r>
            <a:r>
              <a:rPr lang="en-US" sz="1000" kern="1200" dirty="0" err="1">
                <a:solidFill>
                  <a:schemeClr val="tx1"/>
                </a:solidFill>
                <a:effectLst/>
                <a:latin typeface="Arial" pitchFamily="34" charset="0"/>
                <a:ea typeface="+mn-ea"/>
                <a:cs typeface="Arial" pitchFamily="34" charset="0"/>
              </a:rPr>
              <a:t>e.target.value</a:t>
            </a:r>
            <a:r>
              <a:rPr lang="en-US" sz="100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The value of the </a:t>
            </a:r>
            <a:r>
              <a:rPr lang="en-US" dirty="0"/>
              <a:t>&lt;input /&gt;</a:t>
            </a:r>
            <a:r>
              <a:rPr lang="en-US" sz="1000" b="0" i="0" kern="1200" dirty="0">
                <a:solidFill>
                  <a:schemeClr val="tx1"/>
                </a:solidFill>
                <a:effectLst/>
                <a:latin typeface="Arial" pitchFamily="34" charset="0"/>
                <a:ea typeface="+mn-ea"/>
                <a:cs typeface="Arial" pitchFamily="34" charset="0"/>
              </a:rPr>
              <a:t> is controlled </a:t>
            </a:r>
            <a:r>
              <a:rPr lang="en-US" sz="1000" b="0" i="1" kern="1200" dirty="0">
                <a:solidFill>
                  <a:schemeClr val="tx1"/>
                </a:solidFill>
                <a:effectLst/>
                <a:latin typeface="Arial" pitchFamily="34" charset="0"/>
                <a:ea typeface="+mn-ea"/>
                <a:cs typeface="Arial" pitchFamily="34" charset="0"/>
              </a:rPr>
              <a:t>entirely</a:t>
            </a:r>
            <a:r>
              <a:rPr lang="en-US" sz="1000" b="0" i="0" kern="1200" dirty="0">
                <a:solidFill>
                  <a:schemeClr val="tx1"/>
                </a:solidFill>
                <a:effectLst/>
                <a:latin typeface="Arial" pitchFamily="34" charset="0"/>
                <a:ea typeface="+mn-ea"/>
                <a:cs typeface="Arial" pitchFamily="34" charset="0"/>
              </a:rPr>
              <a:t> by the </a:t>
            </a:r>
            <a:r>
              <a:rPr lang="en-US" dirty="0"/>
              <a:t>render</a:t>
            </a:r>
            <a:r>
              <a:rPr lang="en-US" sz="1000" b="0" i="0" kern="1200" dirty="0">
                <a:solidFill>
                  <a:schemeClr val="tx1"/>
                </a:solidFill>
                <a:effectLst/>
                <a:latin typeface="Arial" pitchFamily="34" charset="0"/>
                <a:ea typeface="+mn-ea"/>
                <a:cs typeface="Arial" pitchFamily="34" charset="0"/>
              </a:rPr>
              <a:t> function.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only way to update this value is from the component itself, which is done by attaching an </a:t>
            </a:r>
            <a:r>
              <a:rPr lang="en-US" dirty="0" err="1"/>
              <a:t>onChange</a:t>
            </a:r>
            <a:r>
              <a:rPr lang="en-US" sz="1000" b="0" i="0" kern="1200" dirty="0">
                <a:solidFill>
                  <a:schemeClr val="tx1"/>
                </a:solidFill>
                <a:effectLst/>
                <a:latin typeface="Arial" pitchFamily="34" charset="0"/>
                <a:ea typeface="+mn-ea"/>
                <a:cs typeface="Arial" pitchFamily="34" charset="0"/>
              </a:rPr>
              <a:t> event to the </a:t>
            </a:r>
            <a:r>
              <a:rPr lang="en-US" dirty="0"/>
              <a:t>&lt;input /&gt;</a:t>
            </a:r>
            <a:r>
              <a:rPr lang="en-US" sz="1000" b="0" i="0" kern="1200" dirty="0">
                <a:solidFill>
                  <a:schemeClr val="tx1"/>
                </a:solidFill>
                <a:effectLst/>
                <a:latin typeface="Arial" pitchFamily="34" charset="0"/>
                <a:ea typeface="+mn-ea"/>
                <a:cs typeface="Arial" pitchFamily="34" charset="0"/>
              </a:rPr>
              <a:t> which sets </a:t>
            </a:r>
            <a:r>
              <a:rPr lang="en-US" dirty="0" err="1"/>
              <a:t>this.state.value</a:t>
            </a:r>
            <a:r>
              <a:rPr lang="en-US" sz="1000" b="0" i="0" kern="1200" dirty="0">
                <a:solidFill>
                  <a:schemeClr val="tx1"/>
                </a:solidFill>
                <a:effectLst/>
                <a:latin typeface="Arial" pitchFamily="34" charset="0"/>
                <a:ea typeface="+mn-ea"/>
                <a:cs typeface="Arial" pitchFamily="34" charset="0"/>
              </a:rPr>
              <a:t> to with the React component method </a:t>
            </a:r>
            <a:r>
              <a:rPr lang="en-US" dirty="0" err="1"/>
              <a:t>setState</a:t>
            </a:r>
            <a:endParaRPr lang="en-US" dirty="0"/>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dirty="0"/>
              <a:t>&lt;input /&gt;</a:t>
            </a:r>
            <a:r>
              <a:rPr lang="en-US" sz="1000" b="0" i="0" kern="1200" dirty="0">
                <a:solidFill>
                  <a:schemeClr val="tx1"/>
                </a:solidFill>
                <a:effectLst/>
                <a:latin typeface="Arial" pitchFamily="34" charset="0"/>
                <a:ea typeface="+mn-ea"/>
                <a:cs typeface="Arial" pitchFamily="34" charset="0"/>
              </a:rPr>
              <a:t>does not have direct access to the components state, and so it cannot make changes</a:t>
            </a:r>
          </a:p>
        </p:txBody>
      </p:sp>
    </p:spTree>
    <p:extLst>
      <p:ext uri="{BB962C8B-B14F-4D97-AF65-F5344CB8AC3E}">
        <p14:creationId xmlns:p14="http://schemas.microsoft.com/office/powerpoint/2010/main" xmlns="" val="808893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Arial" pitchFamily="34" charset="0"/>
                <a:ea typeface="+mn-ea"/>
                <a:cs typeface="Arial" pitchFamily="34" charset="0"/>
              </a:rPr>
              <a:t>A Functional component is just a plain JavaScript function, you cannot use </a:t>
            </a:r>
            <a:r>
              <a:rPr lang="en-US" sz="1000" b="0" i="0" kern="1200" dirty="0" err="1">
                <a:solidFill>
                  <a:schemeClr val="tx1"/>
                </a:solidFill>
                <a:effectLst/>
                <a:latin typeface="Arial" pitchFamily="34" charset="0"/>
                <a:ea typeface="+mn-ea"/>
                <a:cs typeface="Arial" pitchFamily="34" charset="0"/>
              </a:rPr>
              <a:t>setState</a:t>
            </a:r>
            <a:r>
              <a:rPr lang="en-US" sz="1000" b="0" i="0" kern="1200" dirty="0">
                <a:solidFill>
                  <a:schemeClr val="tx1"/>
                </a:solidFill>
                <a:effectLst/>
                <a:latin typeface="Arial" pitchFamily="34" charset="0"/>
                <a:ea typeface="+mn-ea"/>
                <a:cs typeface="Arial" pitchFamily="34" charset="0"/>
              </a:rPr>
              <a:t>() in your component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Functional component are much </a:t>
            </a:r>
            <a:r>
              <a:rPr lang="en-US" sz="1000" b="1" i="0" kern="1200" dirty="0">
                <a:solidFill>
                  <a:schemeClr val="tx1"/>
                </a:solidFill>
                <a:effectLst/>
                <a:latin typeface="Arial" pitchFamily="34" charset="0"/>
                <a:ea typeface="+mn-ea"/>
                <a:cs typeface="Arial" pitchFamily="34" charset="0"/>
              </a:rPr>
              <a:t>easier to read and test </a:t>
            </a:r>
            <a:r>
              <a:rPr lang="en-US" sz="1000" b="0" i="0" kern="1200" dirty="0">
                <a:solidFill>
                  <a:schemeClr val="tx1"/>
                </a:solidFill>
                <a:effectLst/>
                <a:latin typeface="Arial" pitchFamily="34" charset="0"/>
                <a:ea typeface="+mn-ea"/>
                <a:cs typeface="Arial" pitchFamily="34" charset="0"/>
              </a:rPr>
              <a:t>because they are plain JavaScript functions without state or lifecycle-hooks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We can use Arrow</a:t>
            </a:r>
            <a:r>
              <a:rPr lang="en-US" sz="1000" b="0" i="0" kern="1200" baseline="0" dirty="0">
                <a:solidFill>
                  <a:schemeClr val="tx1"/>
                </a:solidFill>
                <a:effectLst/>
                <a:latin typeface="Arial" pitchFamily="34" charset="0"/>
                <a:ea typeface="+mn-ea"/>
                <a:cs typeface="Arial" pitchFamily="34" charset="0"/>
              </a:rPr>
              <a:t> functions for defining component</a:t>
            </a:r>
          </a:p>
          <a:p>
            <a:r>
              <a:rPr lang="en-US" sz="1000" b="0" i="0" kern="1200" baseline="0" dirty="0">
                <a:solidFill>
                  <a:schemeClr val="tx1"/>
                </a:solidFill>
                <a:effectLst/>
                <a:latin typeface="Arial" pitchFamily="34" charset="0"/>
                <a:ea typeface="+mn-ea"/>
                <a:cs typeface="Arial" pitchFamily="34" charset="0"/>
              </a:rPr>
              <a:t>	</a:t>
            </a:r>
          </a:p>
          <a:p>
            <a:r>
              <a:rPr lang="en-US" sz="1000" b="0" i="0" kern="1200" baseline="0" dirty="0">
                <a:solidFill>
                  <a:schemeClr val="tx1"/>
                </a:solidFill>
                <a:effectLst/>
                <a:latin typeface="Arial" pitchFamily="34" charset="0"/>
                <a:ea typeface="+mn-ea"/>
                <a:cs typeface="Arial" pitchFamily="34" charset="0"/>
              </a:rPr>
              <a:t>Example:</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baseline="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 name }) =&gt; (&lt;div&gt;Hello, {name}!&lt;/div&gt;);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xmlns="" val="1803283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589372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oleObject" Target="../embeddings/oleObject3.bin"/><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xmlns="" val="1999251906"/>
      </p:ext>
    </p:extLst>
  </p:cSld>
  <p:clrMapOvr>
    <a:masterClrMapping/>
  </p:clrMapOvr>
  <p:hf sldNum="0" hdr="0" dt="0"/>
  <p:extLst mod="1">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302E52-E6EB-4B46-B7D0-6839C2DC3D7C}" type="datetime1">
              <a:rPr lang="en-US" smtClean="0"/>
              <a:pPr/>
              <a:t>3/26/2024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98627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p:oleObj spid="_x0000_s45152" name="think-cell Slide" r:id="rId7"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16814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xmlns=""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xmlns=""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p:oleObj spid="_x0000_s41529" name="think-cell Slide" r:id="rId6"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21181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p:oleObj spid="_x0000_s42553"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xmlns="" val="79696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712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7022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4616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397704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3579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3" cstate="print">
            <a:extLst>
              <a:ext uri="{96DAC541-7B7A-43D3-8B79-37D633B846F1}">
                <asvg:svgBlip xmlns:asvg="http://schemas.microsoft.com/office/drawing/2016/SVG/main" xmlns="" r:embed="rId14"/>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8" r:id="rId3"/>
    <p:sldLayoutId id="2147483809" r:id="rId4"/>
    <p:sldLayoutId id="2147483810" r:id="rId5"/>
    <p:sldLayoutId id="2147483811" r:id="rId6"/>
    <p:sldLayoutId id="2147483812" r:id="rId7"/>
    <p:sldLayoutId id="2147483855" r:id="rId8"/>
    <p:sldLayoutId id="2147483856" r:id="rId9"/>
    <p:sldLayoutId id="2147483857" r:id="rId10"/>
    <p:sldLayoutId id="2147483858"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docs/Web/JavaScript/Reference/Operators/Conditional_Operator" TargetMode="External"/><Relationship Id="rId2" Type="http://schemas.openxmlformats.org/officeDocument/2006/relationships/hyperlink" Target="https://developer.mozilla.org/en-US/docs/Web/JavaScript/Reference/Statements/if...else" TargetMode="Externa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88098" y="2825878"/>
            <a:ext cx="7848453" cy="1139784"/>
          </a:xfrm>
        </p:spPr>
        <p:txBody>
          <a:bodyPr>
            <a:normAutofit/>
          </a:bodyPr>
          <a:lstStyle/>
          <a:p>
            <a:pPr lvl="0">
              <a:lnSpc>
                <a:spcPct val="100000"/>
              </a:lnSpc>
            </a:pPr>
            <a:r>
              <a:rPr lang="en-US" sz="3200" dirty="0"/>
              <a:t>React Components Props &amp;</a:t>
            </a:r>
            <a:br>
              <a:rPr lang="en-US" sz="3200" dirty="0"/>
            </a:br>
            <a:r>
              <a:rPr lang="en-US" sz="3200" dirty="0"/>
              <a:t>State</a:t>
            </a:r>
          </a:p>
        </p:txBody>
      </p:sp>
      <p:sp>
        <p:nvSpPr>
          <p:cNvPr id="12" name="Subtitle 11"/>
          <p:cNvSpPr>
            <a:spLocks noGrp="1"/>
          </p:cNvSpPr>
          <p:nvPr>
            <p:ph type="subTitle" idx="1"/>
          </p:nvPr>
        </p:nvSpPr>
        <p:spPr>
          <a:xfrm>
            <a:off x="305991" y="4132976"/>
            <a:ext cx="3725949" cy="1223963"/>
          </a:xfrm>
        </p:spPr>
        <p:txBody>
          <a:bodyPr>
            <a:normAutofit/>
          </a:bodyPr>
          <a:lstStyle/>
          <a:p>
            <a:r>
              <a:rPr lang="en-US" sz="2000" b="0" dirty="0"/>
              <a:t>Lesson 03</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42604" y="821457"/>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0" y="4754880"/>
            <a:ext cx="9144000" cy="210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157" t="21887" r="10121" b="14712"/>
          <a:stretch/>
        </p:blipFill>
        <p:spPr>
          <a:xfrm>
            <a:off x="376684" y="3022420"/>
            <a:ext cx="8599942" cy="3799378"/>
          </a:xfrm>
          <a:prstGeom prst="rect">
            <a:avLst/>
          </a:prstGeom>
        </p:spPr>
      </p:pic>
      <p:pic>
        <p:nvPicPr>
          <p:cNvPr id="5" name="Picture 4"/>
          <p:cNvPicPr>
            <a:picLocks noChangeAspect="1"/>
          </p:cNvPicPr>
          <p:nvPr/>
        </p:nvPicPr>
        <p:blipFill rotWithShape="1">
          <a:blip r:embed="rId3"/>
          <a:srcRect l="29036" t="36845" r="30000" b="27564"/>
          <a:stretch/>
        </p:blipFill>
        <p:spPr>
          <a:xfrm>
            <a:off x="2803787" y="487188"/>
            <a:ext cx="3745736" cy="1830639"/>
          </a:xfrm>
          <a:prstGeom prst="rect">
            <a:avLst/>
          </a:prstGeom>
        </p:spPr>
      </p:pic>
      <p:sp>
        <p:nvSpPr>
          <p:cNvPr id="6" name="Rectangle 5"/>
          <p:cNvSpPr/>
          <p:nvPr/>
        </p:nvSpPr>
        <p:spPr>
          <a:xfrm>
            <a:off x="1831549" y="91930"/>
            <a:ext cx="5690212" cy="584775"/>
          </a:xfrm>
          <a:prstGeom prst="rect">
            <a:avLst/>
          </a:prstGeom>
        </p:spPr>
        <p:txBody>
          <a:bodyPr wrap="square">
            <a:spAutoFit/>
          </a:bodyPr>
          <a:lstStyle/>
          <a:p>
            <a:pPr>
              <a:lnSpc>
                <a:spcPct val="100000"/>
              </a:lnSpc>
            </a:pPr>
            <a:r>
              <a:rPr lang="en-US" sz="1600" dirty="0"/>
              <a:t>As functional component </a:t>
            </a:r>
            <a:r>
              <a:rPr lang="en-US" sz="1600" dirty="0" err="1"/>
              <a:t>transpiled</a:t>
            </a:r>
            <a:r>
              <a:rPr lang="en-US" sz="1600" dirty="0"/>
              <a:t> by Babel</a:t>
            </a:r>
            <a:br>
              <a:rPr lang="en-US" sz="1600" dirty="0"/>
            </a:br>
            <a:endParaRPr lang="en-US" sz="1600" dirty="0"/>
          </a:p>
        </p:txBody>
      </p:sp>
      <p:sp>
        <p:nvSpPr>
          <p:cNvPr id="7" name="Rectangle 6"/>
          <p:cNvSpPr/>
          <p:nvPr/>
        </p:nvSpPr>
        <p:spPr>
          <a:xfrm>
            <a:off x="22028" y="2443246"/>
            <a:ext cx="9309255" cy="584775"/>
          </a:xfrm>
          <a:prstGeom prst="rect">
            <a:avLst/>
          </a:prstGeom>
        </p:spPr>
        <p:txBody>
          <a:bodyPr wrap="square">
            <a:spAutoFit/>
          </a:bodyPr>
          <a:lstStyle/>
          <a:p>
            <a:r>
              <a:rPr lang="en-US" sz="1600" dirty="0"/>
              <a:t>The exact same component written as class component </a:t>
            </a:r>
            <a:r>
              <a:rPr lang="en-US" sz="1600" dirty="0" err="1"/>
              <a:t>transpiled</a:t>
            </a:r>
            <a:r>
              <a:rPr lang="en-US" sz="1600" dirty="0"/>
              <a:t> with Babel</a:t>
            </a:r>
            <a:br>
              <a:rPr lang="en-US" sz="1600" dirty="0"/>
            </a:br>
            <a:endParaRPr lang="en-US" sz="1600" dirty="0"/>
          </a:p>
        </p:txBody>
      </p:sp>
      <p:sp>
        <p:nvSpPr>
          <p:cNvPr id="8" name="Rectangle 7"/>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915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9801" y="165062"/>
            <a:ext cx="8481659" cy="650185"/>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Differences between Functional and Class Components</a:t>
            </a:r>
            <a:br>
              <a:rPr lang="en-US" dirty="0"/>
            </a:br>
            <a:endParaRPr lang="en-US" dirty="0"/>
          </a:p>
        </p:txBody>
      </p:sp>
      <p:sp>
        <p:nvSpPr>
          <p:cNvPr id="5" name="Rectangle 4"/>
          <p:cNvSpPr/>
          <p:nvPr/>
        </p:nvSpPr>
        <p:spPr>
          <a:xfrm>
            <a:off x="243699" y="738128"/>
            <a:ext cx="8912646" cy="5170646"/>
          </a:xfrm>
          <a:prstGeom prst="rect">
            <a:avLst/>
          </a:prstGeom>
        </p:spPr>
        <p:txBody>
          <a:bodyPr wrap="square">
            <a:spAutoFit/>
          </a:bodyPr>
          <a:lstStyle/>
          <a:p>
            <a:pPr algn="just"/>
            <a:r>
              <a:rPr lang="en-US" sz="1600" dirty="0"/>
              <a:t>Since functional component is just a plain JavaScript function, you cannot use </a:t>
            </a:r>
            <a:r>
              <a:rPr lang="en-US" sz="1600" dirty="0" err="1"/>
              <a:t>setState</a:t>
            </a:r>
            <a:r>
              <a:rPr lang="en-US" sz="1600" dirty="0"/>
              <a:t>() in your component. That’s the reason why they also get called functional stateless components.</a:t>
            </a:r>
          </a:p>
          <a:p>
            <a:pPr algn="just"/>
            <a:endParaRPr lang="en-US" sz="1600" dirty="0"/>
          </a:p>
          <a:p>
            <a:pPr algn="just"/>
            <a:r>
              <a:rPr lang="en-US" sz="1600" dirty="0"/>
              <a:t>we cannot use in functional components are lifecycle hooks.</a:t>
            </a:r>
          </a:p>
          <a:p>
            <a:pPr algn="just"/>
            <a:endParaRPr lang="en-US" sz="1600" dirty="0"/>
          </a:p>
          <a:p>
            <a:pPr algn="just"/>
            <a:endParaRPr lang="en-US" sz="1600" dirty="0"/>
          </a:p>
          <a:p>
            <a:pPr algn="just"/>
            <a:endParaRPr lang="en-US" sz="1600" dirty="0"/>
          </a:p>
          <a:p>
            <a:pPr algn="just"/>
            <a:r>
              <a:rPr lang="en-US" sz="1600" dirty="0"/>
              <a:t>When Should we Use Functional component is :</a:t>
            </a:r>
          </a:p>
          <a:p>
            <a:pPr algn="just"/>
            <a:endParaRPr lang="en-US" sz="1600" dirty="0"/>
          </a:p>
          <a:p>
            <a:pPr algn="just"/>
            <a:endParaRPr lang="en-US" sz="1600" dirty="0"/>
          </a:p>
          <a:p>
            <a:pPr marL="342900" indent="-342900" algn="just">
              <a:buAutoNum type="arabicPeriod"/>
            </a:pPr>
            <a:r>
              <a:rPr lang="en-US" sz="1600" dirty="0"/>
              <a:t>Functional component are much </a:t>
            </a:r>
            <a:r>
              <a:rPr lang="en-US" sz="1600" b="1" dirty="0"/>
              <a:t>easier to read and test </a:t>
            </a:r>
            <a:r>
              <a:rPr lang="en-US" sz="1600" dirty="0"/>
              <a:t>because they are plain JavaScript functions without state or lifecycle-hooks</a:t>
            </a:r>
          </a:p>
          <a:p>
            <a:pPr marL="342900" indent="-342900" algn="just">
              <a:buAutoNum type="arabicPeriod"/>
            </a:pPr>
            <a:endParaRPr lang="en-US" sz="1600" dirty="0"/>
          </a:p>
          <a:p>
            <a:pPr marL="342900" indent="-342900" algn="just">
              <a:buAutoNum type="arabicPeriod"/>
            </a:pPr>
            <a:r>
              <a:rPr lang="en-US" sz="1600" dirty="0"/>
              <a:t>It will get easier to separate container and presentational components because you need to think more about your component’s state if you don’t have access to </a:t>
            </a:r>
            <a:r>
              <a:rPr lang="en-US" sz="1600" dirty="0" err="1"/>
              <a:t>setState</a:t>
            </a:r>
            <a:r>
              <a:rPr lang="en-US" sz="1600" dirty="0"/>
              <a:t>() in your component</a:t>
            </a:r>
          </a:p>
          <a:p>
            <a:pPr marL="342900" indent="-342900" algn="just">
              <a:buAutoNum type="arabicPeriod"/>
            </a:pPr>
            <a:endParaRPr lang="en-US" sz="1600" dirty="0"/>
          </a:p>
          <a:p>
            <a:pPr marL="342900" indent="-342900" algn="just">
              <a:buAutoNum type="arabicPeriod"/>
            </a:pPr>
            <a:r>
              <a:rPr lang="en-US" sz="1600" dirty="0"/>
              <a:t>Less Code when using this.</a:t>
            </a:r>
          </a:p>
          <a:p>
            <a:pPr marL="342900" indent="-342900" algn="just">
              <a:buAutoNum type="arabicPeriod"/>
            </a:pPr>
            <a:endParaRPr lang="en-US" sz="1600" dirty="0"/>
          </a:p>
        </p:txBody>
      </p:sp>
      <p:sp>
        <p:nvSpPr>
          <p:cNvPr id="6" name="Rectangle 5"/>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4252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 of</a:t>
            </a:r>
          </a:p>
          <a:p>
            <a:endParaRPr lang="en-US" dirty="0"/>
          </a:p>
          <a:p>
            <a:r>
              <a:rPr lang="en-US" dirty="0"/>
              <a:t>react-functional-class-component2019</a:t>
            </a:r>
          </a:p>
        </p:txBody>
      </p:sp>
      <p:sp>
        <p:nvSpPr>
          <p:cNvPr id="4" name="Rectangle 3"/>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46160" y="15240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66897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75063"/>
            <a:ext cx="8312649" cy="511443"/>
          </a:xfrm>
        </p:spPr>
        <p:txBody>
          <a:bodyPr>
            <a:noAutofit/>
          </a:bodyPr>
          <a:lstStyle/>
          <a:p>
            <a:r>
              <a:rPr lang="en-US" sz="2800" dirty="0">
                <a:latin typeface="+mn-lt"/>
              </a:rPr>
              <a:t>Parent – Child Communication</a:t>
            </a:r>
            <a:br>
              <a:rPr lang="en-US" sz="2800" dirty="0">
                <a:latin typeface="+mn-lt"/>
              </a:rPr>
            </a:br>
            <a:endParaRPr lang="en-US" sz="2800" dirty="0">
              <a:latin typeface="+mn-lt"/>
            </a:endParaRPr>
          </a:p>
        </p:txBody>
      </p:sp>
      <p:sp>
        <p:nvSpPr>
          <p:cNvPr id="11" name="Content Placeholder 2"/>
          <p:cNvSpPr txBox="1">
            <a:spLocks/>
          </p:cNvSpPr>
          <p:nvPr/>
        </p:nvSpPr>
        <p:spPr>
          <a:xfrm>
            <a:off x="180730" y="1246991"/>
            <a:ext cx="8745219" cy="2950433"/>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a:t>In React greatest advantage is using ‘</a:t>
            </a:r>
            <a:r>
              <a:rPr lang="en-US" dirty="0" err="1"/>
              <a:t>uni</a:t>
            </a:r>
            <a:r>
              <a:rPr lang="en-US" dirty="0"/>
              <a:t>-directional flow</a:t>
            </a:r>
            <a:r>
              <a:rPr lang="en-US" b="1" dirty="0"/>
              <a:t>’</a:t>
            </a:r>
          </a:p>
          <a:p>
            <a:pPr marL="460772" lvl="1" indent="-285750" algn="just">
              <a:lnSpc>
                <a:spcPct val="150000"/>
              </a:lnSpc>
              <a:buFont typeface="Arial" panose="020B0604020202020204" pitchFamily="34" charset="0"/>
              <a:buChar char="•"/>
            </a:pPr>
            <a:r>
              <a:rPr lang="en-US" dirty="0"/>
              <a:t>Data is passed from Parent to child components</a:t>
            </a:r>
          </a:p>
          <a:p>
            <a:pPr marL="460772" lvl="1" indent="-285750" algn="just">
              <a:lnSpc>
                <a:spcPct val="150000"/>
              </a:lnSpc>
              <a:buFont typeface="Arial" panose="020B0604020202020204" pitchFamily="34" charset="0"/>
              <a:buChar char="•"/>
            </a:pPr>
            <a:r>
              <a:rPr lang="en-US" dirty="0"/>
              <a:t> A child component can never send a prop back to the parent component that is called unidirectional data flow.</a:t>
            </a:r>
          </a:p>
          <a:p>
            <a:pPr marL="460772" lvl="1" indent="-285750" algn="just">
              <a:lnSpc>
                <a:spcPct val="150000"/>
              </a:lnSpc>
              <a:buFont typeface="Arial" panose="020B0604020202020204" pitchFamily="34" charset="0"/>
              <a:buChar char="•"/>
            </a:pPr>
            <a:r>
              <a:rPr lang="en-US" dirty="0"/>
              <a:t>If we can pass the data from child to parent. You can use callback and state in your application.</a:t>
            </a:r>
          </a:p>
        </p:txBody>
      </p:sp>
      <p:grpSp>
        <p:nvGrpSpPr>
          <p:cNvPr id="26" name="Group 25"/>
          <p:cNvGrpSpPr/>
          <p:nvPr/>
        </p:nvGrpSpPr>
        <p:grpSpPr>
          <a:xfrm>
            <a:off x="1596489" y="4370512"/>
            <a:ext cx="5175398" cy="1558597"/>
            <a:chOff x="1596488" y="4666667"/>
            <a:chExt cx="5951025" cy="1792181"/>
          </a:xfrm>
        </p:grpSpPr>
        <p:grpSp>
          <p:nvGrpSpPr>
            <p:cNvPr id="6" name="Group 5"/>
            <p:cNvGrpSpPr/>
            <p:nvPr/>
          </p:nvGrpSpPr>
          <p:grpSpPr>
            <a:xfrm>
              <a:off x="1596488" y="4917332"/>
              <a:ext cx="5951025" cy="1513840"/>
              <a:chOff x="1727200" y="2617254"/>
              <a:chExt cx="5951025" cy="1513840"/>
            </a:xfrm>
          </p:grpSpPr>
          <p:sp>
            <p:nvSpPr>
              <p:cNvPr id="5" name="Octagon 4"/>
              <p:cNvSpPr/>
              <p:nvPr/>
            </p:nvSpPr>
            <p:spPr>
              <a:xfrm>
                <a:off x="1727200" y="2617254"/>
                <a:ext cx="1572065" cy="1513840"/>
              </a:xfrm>
              <a:prstGeom prst="oc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a:t>
                </a:r>
              </a:p>
            </p:txBody>
          </p:sp>
          <p:sp>
            <p:nvSpPr>
              <p:cNvPr id="23" name="Octagon 22"/>
              <p:cNvSpPr/>
              <p:nvPr/>
            </p:nvSpPr>
            <p:spPr>
              <a:xfrm>
                <a:off x="6106160" y="2617254"/>
                <a:ext cx="1572065" cy="1513840"/>
              </a:xfrm>
              <a:prstGeom prst="oc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p:txBody>
          </p:sp>
        </p:grpSp>
        <p:cxnSp>
          <p:nvCxnSpPr>
            <p:cNvPr id="10" name="Straight Arrow Connector 9"/>
            <p:cNvCxnSpPr/>
            <p:nvPr/>
          </p:nvCxnSpPr>
          <p:spPr>
            <a:xfrm>
              <a:off x="3149890" y="5306201"/>
              <a:ext cx="280689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rot="10800000" flipV="1">
              <a:off x="3352005" y="4666667"/>
              <a:ext cx="2453884" cy="389292"/>
            </a:xfrm>
            <a:prstGeom prst="rect">
              <a:avLst/>
            </a:prstGeom>
          </p:spPr>
          <p:txBody>
            <a:bodyPr wrap="square">
              <a:spAutoFit/>
            </a:bodyPr>
            <a:lstStyle/>
            <a:p>
              <a:r>
                <a:rPr lang="en-US" sz="1600" dirty="0"/>
                <a:t>Unidirectional flow</a:t>
              </a:r>
            </a:p>
          </p:txBody>
        </p:sp>
        <p:cxnSp>
          <p:nvCxnSpPr>
            <p:cNvPr id="34" name="Straight Arrow Connector 33"/>
            <p:cNvCxnSpPr>
              <a:stCxn id="23" idx="4"/>
              <a:endCxn id="5" idx="1"/>
            </p:cNvCxnSpPr>
            <p:nvPr/>
          </p:nvCxnSpPr>
          <p:spPr>
            <a:xfrm flipH="1">
              <a:off x="3168553" y="5987783"/>
              <a:ext cx="280689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38" name="Rectangle 37"/>
            <p:cNvSpPr/>
            <p:nvPr/>
          </p:nvSpPr>
          <p:spPr>
            <a:xfrm rot="10800000" flipV="1">
              <a:off x="3326396" y="6034165"/>
              <a:ext cx="2453884" cy="424683"/>
            </a:xfrm>
            <a:prstGeom prst="rect">
              <a:avLst/>
            </a:prstGeom>
          </p:spPr>
          <p:txBody>
            <a:bodyPr wrap="square">
              <a:spAutoFit/>
            </a:bodyPr>
            <a:lstStyle/>
            <a:p>
              <a:r>
                <a:rPr lang="en-US" sz="1600" dirty="0"/>
                <a:t>Event</a:t>
              </a:r>
              <a:r>
                <a:rPr lang="en-US" dirty="0"/>
                <a:t> Callback</a:t>
              </a:r>
            </a:p>
          </p:txBody>
        </p:sp>
      </p:grpSp>
      <p:sp>
        <p:nvSpPr>
          <p:cNvPr id="12" name="Rectangle 11"/>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1477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76800" y="2420888"/>
            <a:ext cx="4004692" cy="2390775"/>
          </a:xfrm>
          <a:prstGeom prst="rect">
            <a:avLst/>
          </a:prstGeom>
          <a:noFill/>
          <a:ln w="317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Title 1"/>
          <p:cNvSpPr>
            <a:spLocks noGrp="1"/>
          </p:cNvSpPr>
          <p:nvPr>
            <p:ph type="title"/>
          </p:nvPr>
        </p:nvSpPr>
        <p:spPr>
          <a:xfrm>
            <a:off x="309801" y="76928"/>
            <a:ext cx="8312649" cy="859536"/>
          </a:xfrm>
        </p:spPr>
        <p:txBody>
          <a:bodyPr>
            <a:normAutofit/>
          </a:bodyPr>
          <a:lstStyle/>
          <a:p>
            <a:r>
              <a:rPr lang="en-US" sz="2800" dirty="0">
                <a:latin typeface="+mn-lt"/>
              </a:rPr>
              <a:t/>
            </a:r>
            <a:br>
              <a:rPr lang="en-US" sz="2800" dirty="0">
                <a:latin typeface="+mn-lt"/>
              </a:rPr>
            </a:br>
            <a:r>
              <a:rPr lang="en-US" sz="2800" dirty="0">
                <a:latin typeface="+mn-lt"/>
              </a:rPr>
              <a:t>Unidirectional data flow</a:t>
            </a:r>
          </a:p>
        </p:txBody>
      </p:sp>
      <p:sp>
        <p:nvSpPr>
          <p:cNvPr id="3" name="Content Placeholder 2"/>
          <p:cNvSpPr>
            <a:spLocks noGrp="1"/>
          </p:cNvSpPr>
          <p:nvPr>
            <p:ph sz="quarter" idx="10"/>
          </p:nvPr>
        </p:nvSpPr>
        <p:spPr>
          <a:xfrm>
            <a:off x="235415" y="975360"/>
            <a:ext cx="4464380" cy="5654040"/>
          </a:xfrm>
        </p:spPr>
        <p:txBody>
          <a:bodyPr>
            <a:normAutofit/>
          </a:bodyPr>
          <a:lstStyle/>
          <a:p>
            <a:pPr marL="285750" indent="-285750" algn="just">
              <a:lnSpc>
                <a:spcPct val="100000"/>
              </a:lnSpc>
              <a:buFont typeface="Arial" panose="020B0604020202020204" pitchFamily="34" charset="0"/>
              <a:buChar char="•"/>
            </a:pPr>
            <a:r>
              <a:rPr lang="en-US" sz="1800" dirty="0"/>
              <a:t>In React, application data flow is unidirectional via the state and props objects, as opposed to the two-way binding of libraries like Angular.</a:t>
            </a:r>
          </a:p>
          <a:p>
            <a:pPr marL="285750" indent="-285750" algn="just">
              <a:lnSpc>
                <a:spcPct val="100000"/>
              </a:lnSpc>
              <a:buFont typeface="Arial" panose="020B0604020202020204" pitchFamily="34" charset="0"/>
              <a:buChar char="•"/>
            </a:pPr>
            <a:endParaRPr lang="en-US" sz="1800" dirty="0"/>
          </a:p>
          <a:p>
            <a:pPr marL="285750" indent="-285750" algn="just">
              <a:lnSpc>
                <a:spcPct val="100000"/>
              </a:lnSpc>
              <a:buFont typeface="Arial" panose="020B0604020202020204" pitchFamily="34" charset="0"/>
              <a:buChar char="•"/>
            </a:pPr>
            <a:r>
              <a:rPr lang="en-US" sz="1800" dirty="0"/>
              <a:t>In a multi component hierarchy, a common parent component will manage the state and pass it down the chain via props.</a:t>
            </a:r>
          </a:p>
          <a:p>
            <a:pPr marL="285750" indent="-285750" algn="just">
              <a:lnSpc>
                <a:spcPct val="100000"/>
              </a:lnSpc>
              <a:buFont typeface="Arial" panose="020B0604020202020204" pitchFamily="34" charset="0"/>
              <a:buChar char="•"/>
            </a:pPr>
            <a:endParaRPr lang="en-US" sz="1800" dirty="0"/>
          </a:p>
          <a:p>
            <a:pPr marL="285750" indent="-285750" algn="just">
              <a:lnSpc>
                <a:spcPct val="100000"/>
              </a:lnSpc>
              <a:buFont typeface="Arial" panose="020B0604020202020204" pitchFamily="34" charset="0"/>
              <a:buChar char="•"/>
            </a:pPr>
            <a:r>
              <a:rPr lang="en-US" sz="1800" dirty="0"/>
              <a:t>State should be updated using the </a:t>
            </a:r>
            <a:r>
              <a:rPr lang="en-US" sz="1800" dirty="0" err="1"/>
              <a:t>setState</a:t>
            </a:r>
            <a:r>
              <a:rPr lang="en-US" sz="1800" dirty="0"/>
              <a:t> method to ensure that a UI to update and the resulting values should be passed down to child components using attributes that are accessible in said children via </a:t>
            </a:r>
            <a:r>
              <a:rPr lang="en-US" sz="1800" dirty="0" err="1"/>
              <a:t>this.props</a:t>
            </a:r>
            <a:endParaRPr lang="en-US" sz="1800" dirty="0"/>
          </a:p>
        </p:txBody>
      </p:sp>
      <p:sp>
        <p:nvSpPr>
          <p:cNvPr id="5" name="Rectangle 4"/>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58480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1"/>
          </p:nvPr>
        </p:nvSpPr>
        <p:spPr>
          <a:xfrm>
            <a:off x="309801" y="1106594"/>
            <a:ext cx="8528209" cy="5751406"/>
          </a:xfrm>
        </p:spPr>
        <p:txBody>
          <a:bodyPr>
            <a:normAutofit/>
          </a:bodyPr>
          <a:lstStyle/>
          <a:p>
            <a:pPr algn="just"/>
            <a:r>
              <a:rPr lang="en-US" altLang="en-US" sz="1600" dirty="0">
                <a:solidFill>
                  <a:srgbClr val="000000"/>
                </a:solidFill>
              </a:rPr>
              <a:t>	Conditional rendering in React works the same way conditions work in JavaScript. Use JavaScript operators like </a:t>
            </a:r>
            <a:r>
              <a:rPr lang="en-US" altLang="en-US" sz="1600" dirty="0">
                <a:solidFill>
                  <a:srgbClr val="1A1A1A"/>
                </a:solidFill>
                <a:hlinkClick r:id="rId2"/>
              </a:rPr>
              <a:t>if</a:t>
            </a:r>
            <a:r>
              <a:rPr lang="en-US" altLang="en-US" sz="1600" dirty="0">
                <a:solidFill>
                  <a:srgbClr val="000000"/>
                </a:solidFill>
              </a:rPr>
              <a:t> or the </a:t>
            </a:r>
            <a:r>
              <a:rPr lang="en-US" altLang="en-US" sz="1600" dirty="0">
                <a:solidFill>
                  <a:srgbClr val="1A1A1A"/>
                </a:solidFill>
                <a:hlinkClick r:id="rId3"/>
              </a:rPr>
              <a:t>conditional operator</a:t>
            </a:r>
            <a:r>
              <a:rPr lang="en-US" altLang="en-US" sz="1600" dirty="0">
                <a:solidFill>
                  <a:srgbClr val="000000"/>
                </a:solidFill>
              </a:rPr>
              <a:t> to create elements representing the current state, and let React update the UI to match them.</a:t>
            </a:r>
            <a:r>
              <a:rPr lang="en-US" altLang="en-US" sz="1600" dirty="0"/>
              <a:t> </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sz="1600" dirty="0"/>
              <a:t>We can also make use of switch cases, if else, </a:t>
            </a:r>
            <a:r>
              <a:rPr lang="en-US" sz="1600" dirty="0" err="1"/>
              <a:t>ternay</a:t>
            </a:r>
            <a:r>
              <a:rPr lang="en-US" sz="1600" dirty="0"/>
              <a:t> operator </a:t>
            </a:r>
            <a:r>
              <a:rPr lang="en-US" sz="1600" dirty="0" err="1"/>
              <a:t>etc</a:t>
            </a:r>
            <a:r>
              <a:rPr lang="en-US" sz="1600" dirty="0"/>
              <a:t>,.</a:t>
            </a:r>
          </a:p>
          <a:p>
            <a:pPr algn="just">
              <a:buNone/>
            </a:pPr>
            <a:endParaRPr lang="en-US" sz="1600" dirty="0"/>
          </a:p>
        </p:txBody>
      </p:sp>
      <p:pic>
        <p:nvPicPr>
          <p:cNvPr id="20" name="Picture 19"/>
          <p:cNvPicPr>
            <a:picLocks noChangeAspect="1"/>
          </p:cNvPicPr>
          <p:nvPr/>
        </p:nvPicPr>
        <p:blipFill rotWithShape="1">
          <a:blip r:embed="rId4">
            <a:extLst>
              <a:ext uri="{28A0092B-C50C-407E-A947-70E740481C1C}">
                <a14:useLocalDpi xmlns:a14="http://schemas.microsoft.com/office/drawing/2010/main" xmlns="" val="0"/>
              </a:ext>
            </a:extLst>
          </a:blip>
          <a:srcRect l="6599" t="24020" r="39999" b="10183"/>
          <a:stretch/>
        </p:blipFill>
        <p:spPr>
          <a:xfrm>
            <a:off x="2032895" y="2178152"/>
            <a:ext cx="4883085" cy="3384223"/>
          </a:xfrm>
          <a:prstGeom prst="rect">
            <a:avLst/>
          </a:prstGeom>
        </p:spPr>
      </p:pic>
      <p:sp>
        <p:nvSpPr>
          <p:cNvPr id="24" name="Rectangle 23"/>
          <p:cNvSpPr/>
          <p:nvPr/>
        </p:nvSpPr>
        <p:spPr>
          <a:xfrm>
            <a:off x="126691" y="208394"/>
            <a:ext cx="6789289" cy="523220"/>
          </a:xfrm>
          <a:prstGeom prst="rect">
            <a:avLst/>
          </a:prstGeom>
        </p:spPr>
        <p:txBody>
          <a:bodyPr wrap="square">
            <a:spAutoFit/>
          </a:bodyPr>
          <a:lstStyle/>
          <a:p>
            <a:pPr lvl="1"/>
            <a:r>
              <a:rPr lang="en-US" sz="2800" dirty="0">
                <a:solidFill>
                  <a:schemeClr val="tx2"/>
                </a:solidFill>
              </a:rPr>
              <a:t>Dynamically rendering contents</a:t>
            </a:r>
          </a:p>
        </p:txBody>
      </p:sp>
      <p:sp>
        <p:nvSpPr>
          <p:cNvPr id="5" name="Rectangle 4"/>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3471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96584"/>
            <a:ext cx="8312649" cy="417536"/>
          </a:xfrm>
        </p:spPr>
        <p:txBody>
          <a:bodyPr>
            <a:noAutofit/>
          </a:bodyPr>
          <a:lstStyle/>
          <a:p>
            <a:r>
              <a:rPr lang="en-US" sz="2800" dirty="0"/>
              <a:t>Showing Lists and Keys</a:t>
            </a:r>
          </a:p>
        </p:txBody>
      </p:sp>
      <p:sp>
        <p:nvSpPr>
          <p:cNvPr id="3" name="Content Placeholder 2"/>
          <p:cNvSpPr>
            <a:spLocks noGrp="1"/>
          </p:cNvSpPr>
          <p:nvPr>
            <p:ph idx="1"/>
          </p:nvPr>
        </p:nvSpPr>
        <p:spPr>
          <a:xfrm>
            <a:off x="298516" y="757341"/>
            <a:ext cx="8845484" cy="6014986"/>
          </a:xfrm>
        </p:spPr>
        <p:txBody>
          <a:bodyPr>
            <a:normAutofit/>
          </a:bodyPr>
          <a:lstStyle/>
          <a:p>
            <a:pPr lvl="2" indent="0">
              <a:lnSpc>
                <a:spcPct val="100000"/>
              </a:lnSpc>
              <a:buNone/>
            </a:pPr>
            <a:r>
              <a:rPr lang="en-US" sz="1800" b="1" dirty="0">
                <a:solidFill>
                  <a:schemeClr val="tx2"/>
                </a:solidFill>
              </a:rPr>
              <a:t>Lists:</a:t>
            </a:r>
            <a:endParaRPr lang="en-US" dirty="0">
              <a:solidFill>
                <a:schemeClr val="tx2"/>
              </a:solidFill>
            </a:endParaRPr>
          </a:p>
          <a:p>
            <a:pPr lvl="2" indent="0">
              <a:lnSpc>
                <a:spcPct val="100000"/>
              </a:lnSpc>
              <a:buNone/>
            </a:pPr>
            <a:r>
              <a:rPr lang="en-US" dirty="0"/>
              <a:t>	Assume that we have a huge set of numbers, say some 2000 numbers and we have to find the square of number and get it on the screen.  Old way is to make use is using normal for loop. </a:t>
            </a:r>
          </a:p>
          <a:p>
            <a:pPr lvl="2" indent="0">
              <a:lnSpc>
                <a:spcPct val="100000"/>
              </a:lnSpc>
              <a:buNone/>
            </a:pPr>
            <a:r>
              <a:rPr lang="en-US" dirty="0"/>
              <a:t>	So we have a </a:t>
            </a:r>
            <a:r>
              <a:rPr lang="en-US" dirty="0" err="1"/>
              <a:t>Array.map</a:t>
            </a:r>
            <a:r>
              <a:rPr lang="en-US" dirty="0"/>
              <a:t>() method function to create a new array that has the same number of elements, and where each element is the result of calling the function you provide.</a:t>
            </a:r>
          </a:p>
          <a:p>
            <a:pPr lvl="2" indent="0">
              <a:lnSpc>
                <a:spcPct val="100000"/>
              </a:lnSpc>
              <a:buNone/>
            </a:pPr>
            <a:endParaRPr lang="en-US" dirty="0"/>
          </a:p>
          <a:p>
            <a:pPr lvl="2" indent="0">
              <a:lnSpc>
                <a:spcPct val="100000"/>
              </a:lnSpc>
              <a:buNone/>
            </a:pPr>
            <a:r>
              <a:rPr lang="en-US" dirty="0"/>
              <a:t>	&lt;div&gt; </a:t>
            </a:r>
          </a:p>
          <a:p>
            <a:pPr lvl="2" indent="0">
              <a:lnSpc>
                <a:spcPct val="100000"/>
              </a:lnSpc>
              <a:buNone/>
            </a:pPr>
            <a:r>
              <a:rPr lang="en-US" dirty="0"/>
              <a:t>       {</a:t>
            </a:r>
            <a:r>
              <a:rPr lang="en-US" dirty="0" err="1"/>
              <a:t>props.items.map</a:t>
            </a:r>
            <a:r>
              <a:rPr lang="en-US" dirty="0"/>
              <a:t>((item, index) =&gt; ( &lt;Item key={index} item={item} /&gt; )} </a:t>
            </a:r>
          </a:p>
          <a:p>
            <a:pPr lvl="2" indent="0">
              <a:lnSpc>
                <a:spcPct val="100000"/>
              </a:lnSpc>
              <a:buNone/>
            </a:pPr>
            <a:r>
              <a:rPr lang="en-US" dirty="0"/>
              <a:t>	&lt;/div&gt;</a:t>
            </a:r>
          </a:p>
          <a:p>
            <a:pPr lvl="2" indent="0">
              <a:lnSpc>
                <a:spcPct val="100000"/>
              </a:lnSpc>
              <a:buNone/>
            </a:pPr>
            <a:endParaRPr lang="en-US" dirty="0"/>
          </a:p>
          <a:p>
            <a:pPr lvl="2" indent="0">
              <a:lnSpc>
                <a:spcPct val="100000"/>
              </a:lnSpc>
              <a:buNone/>
            </a:pPr>
            <a:r>
              <a:rPr lang="en-US" sz="2000" b="1" dirty="0">
                <a:solidFill>
                  <a:schemeClr val="tx2"/>
                </a:solidFill>
              </a:rPr>
              <a:t>Keys :</a:t>
            </a:r>
          </a:p>
          <a:p>
            <a:pPr lvl="2" indent="0">
              <a:lnSpc>
                <a:spcPct val="100000"/>
              </a:lnSpc>
              <a:buNone/>
            </a:pPr>
            <a:r>
              <a:rPr lang="en-US" sz="1600" b="1" dirty="0"/>
              <a:t>	</a:t>
            </a:r>
            <a:r>
              <a:rPr lang="en-US" dirty="0"/>
              <a:t>Keys help React identify which items have changed, are added, or are removed. </a:t>
            </a:r>
          </a:p>
          <a:p>
            <a:pPr lvl="2" indent="0">
              <a:lnSpc>
                <a:spcPct val="100000"/>
              </a:lnSpc>
              <a:buNone/>
            </a:pPr>
            <a:r>
              <a:rPr lang="en-US" dirty="0"/>
              <a:t>	Keys should be given to the elements inside the array to give the elements a stable 	identity.</a:t>
            </a:r>
          </a:p>
          <a:p>
            <a:pPr lvl="2" indent="0">
              <a:lnSpc>
                <a:spcPct val="100000"/>
              </a:lnSpc>
              <a:buNone/>
            </a:pPr>
            <a:endParaRPr lang="en-US" dirty="0"/>
          </a:p>
          <a:p>
            <a:pPr lvl="2" indent="0">
              <a:lnSpc>
                <a:spcPct val="100000"/>
              </a:lnSpc>
              <a:buNone/>
            </a:pPr>
            <a:r>
              <a:rPr lang="en-US" sz="1600" b="1" dirty="0"/>
              <a:t>Rules for keys :</a:t>
            </a:r>
            <a:endParaRPr lang="en-US" sz="1600" dirty="0"/>
          </a:p>
          <a:p>
            <a:pPr lvl="2" indent="0">
              <a:lnSpc>
                <a:spcPct val="100000"/>
              </a:lnSpc>
              <a:buNone/>
            </a:pPr>
            <a:r>
              <a:rPr lang="en-US" sz="2000" dirty="0"/>
              <a:t>	unique : </a:t>
            </a:r>
            <a:r>
              <a:rPr lang="en-US" sz="1800" dirty="0"/>
              <a:t>Every item in the list must have a unique key</a:t>
            </a:r>
            <a:r>
              <a:rPr lang="en-US" sz="2000" dirty="0"/>
              <a:t> </a:t>
            </a:r>
          </a:p>
          <a:p>
            <a:pPr lvl="2" indent="0">
              <a:lnSpc>
                <a:spcPct val="100000"/>
              </a:lnSpc>
              <a:buNone/>
            </a:pPr>
            <a:r>
              <a:rPr lang="en-US" sz="2000" dirty="0"/>
              <a:t>	</a:t>
            </a:r>
            <a:r>
              <a:rPr lang="en-US" sz="1800" dirty="0"/>
              <a:t>Permanent:</a:t>
            </a:r>
            <a:r>
              <a:rPr lang="en-US" sz="2000" dirty="0"/>
              <a:t> </a:t>
            </a:r>
            <a:r>
              <a:rPr lang="en-US" dirty="0"/>
              <a:t>An item’s key must not change between re-renders, unless that item is 			different</a:t>
            </a:r>
            <a:endParaRPr lang="en-US" sz="2400" dirty="0"/>
          </a:p>
        </p:txBody>
      </p:sp>
      <p:sp>
        <p:nvSpPr>
          <p:cNvPr id="4" name="Rectangle 3"/>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5091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 of</a:t>
            </a:r>
          </a:p>
          <a:p>
            <a:endParaRPr lang="en-US" dirty="0"/>
          </a:p>
          <a:p>
            <a:r>
              <a:rPr lang="en-US" dirty="0"/>
              <a:t>react-list_keys_2019</a:t>
            </a:r>
          </a:p>
          <a:p>
            <a:r>
              <a:rPr lang="en-US" dirty="0"/>
              <a:t>react-list-keys-2-2019</a:t>
            </a:r>
          </a:p>
        </p:txBody>
      </p:sp>
      <p:sp>
        <p:nvSpPr>
          <p:cNvPr id="4" name="Rectangle 3"/>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67299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a:xfrm>
            <a:off x="298516" y="1494766"/>
            <a:ext cx="6887389" cy="3665957"/>
          </a:xfrm>
        </p:spPr>
        <p:txBody>
          <a:bodyPr>
            <a:normAutofit/>
          </a:bodyPr>
          <a:lstStyle/>
          <a:p>
            <a:r>
              <a:rPr lang="en-US" sz="2000" dirty="0"/>
              <a:t>By now you would have got clear idea of </a:t>
            </a:r>
          </a:p>
          <a:p>
            <a:endParaRPr lang="en-US" sz="2000" dirty="0"/>
          </a:p>
          <a:p>
            <a:pPr lvl="1"/>
            <a:r>
              <a:rPr lang="en-US" dirty="0"/>
              <a:t>Understanding and using Props and State</a:t>
            </a:r>
          </a:p>
          <a:p>
            <a:pPr lvl="1"/>
            <a:r>
              <a:rPr lang="en-US" dirty="0"/>
              <a:t>Manipulating the State</a:t>
            </a:r>
          </a:p>
          <a:p>
            <a:pPr lvl="1"/>
            <a:r>
              <a:rPr lang="en-US" dirty="0"/>
              <a:t>Two way data-binding</a:t>
            </a:r>
          </a:p>
          <a:p>
            <a:pPr lvl="1"/>
            <a:r>
              <a:rPr lang="en-US" dirty="0"/>
              <a:t>Functional (Stateless) VS Class (</a:t>
            </a:r>
            <a:r>
              <a:rPr lang="en-US" dirty="0" err="1"/>
              <a:t>Stateful</a:t>
            </a:r>
            <a:r>
              <a:rPr lang="en-US" dirty="0"/>
              <a:t>) Components</a:t>
            </a:r>
          </a:p>
          <a:p>
            <a:pPr lvl="1"/>
            <a:r>
              <a:rPr lang="en-US" dirty="0"/>
              <a:t>Parent – Child Communication</a:t>
            </a:r>
          </a:p>
          <a:p>
            <a:pPr lvl="1"/>
            <a:r>
              <a:rPr lang="en-US" dirty="0"/>
              <a:t>Dynamically rendering contents</a:t>
            </a:r>
          </a:p>
          <a:p>
            <a:pPr lvl="1"/>
            <a:r>
              <a:rPr lang="en-US" dirty="0"/>
              <a:t>Showing Lists, List and keys</a:t>
            </a:r>
          </a:p>
        </p:txBody>
      </p:sp>
      <p:sp>
        <p:nvSpPr>
          <p:cNvPr id="4" name="Rectangle 3"/>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01321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82788"/>
            <a:ext cx="8312649" cy="859536"/>
          </a:xfrm>
        </p:spPr>
        <p:txBody>
          <a:bodyPr/>
          <a:lstStyle/>
          <a:p>
            <a:r>
              <a:rPr lang="en-US" dirty="0"/>
              <a:t>Review Questions</a:t>
            </a:r>
          </a:p>
        </p:txBody>
      </p:sp>
      <p:sp>
        <p:nvSpPr>
          <p:cNvPr id="3" name="Content Placeholder 2"/>
          <p:cNvSpPr>
            <a:spLocks noGrp="1"/>
          </p:cNvSpPr>
          <p:nvPr>
            <p:ph idx="1"/>
          </p:nvPr>
        </p:nvSpPr>
        <p:spPr>
          <a:xfrm>
            <a:off x="309801" y="510047"/>
            <a:ext cx="8528209" cy="3679984"/>
          </a:xfrm>
        </p:spPr>
        <p:txBody>
          <a:bodyPr>
            <a:normAutofit/>
          </a:bodyPr>
          <a:lstStyle/>
          <a:p>
            <a:pPr lvl="1" algn="just">
              <a:lnSpc>
                <a:spcPct val="100000"/>
              </a:lnSpc>
            </a:pPr>
            <a:r>
              <a:rPr lang="en-US" sz="2000" dirty="0"/>
              <a:t>Question 1: </a:t>
            </a:r>
          </a:p>
          <a:p>
            <a:pPr lvl="1" algn="just">
              <a:lnSpc>
                <a:spcPct val="100000"/>
              </a:lnSpc>
            </a:pPr>
            <a:r>
              <a:rPr lang="en-US" sz="2000" dirty="0">
                <a:latin typeface="Arial" panose="020B0604020202020204" pitchFamily="34" charset="0"/>
                <a:cs typeface="Arial" panose="020B0604020202020204" pitchFamily="34" charset="0"/>
              </a:rPr>
              <a:t>_______</a:t>
            </a:r>
            <a:r>
              <a:rPr lang="en-US" sz="2000" dirty="0"/>
              <a:t> help React identify which items have changed, are added, or are removed</a:t>
            </a:r>
            <a:endParaRPr lang="en-US" sz="2000" dirty="0">
              <a:latin typeface="Arial" panose="020B0604020202020204" pitchFamily="34" charset="0"/>
              <a:cs typeface="Arial" panose="020B0604020202020204" pitchFamily="34" charset="0"/>
            </a:endParaRPr>
          </a:p>
          <a:p>
            <a:pPr lvl="2" algn="just">
              <a:lnSpc>
                <a:spcPct val="100000"/>
              </a:lnSpc>
            </a:pPr>
            <a:r>
              <a:rPr lang="en-US" sz="2000" dirty="0">
                <a:latin typeface="Arial" panose="020B0604020202020204" pitchFamily="34" charset="0"/>
                <a:cs typeface="Arial" panose="020B0604020202020204" pitchFamily="34" charset="0"/>
              </a:rPr>
              <a:t>A) List</a:t>
            </a:r>
          </a:p>
          <a:p>
            <a:pPr lvl="2" algn="just">
              <a:lnSpc>
                <a:spcPct val="100000"/>
              </a:lnSpc>
            </a:pPr>
            <a:r>
              <a:rPr lang="en-US" sz="2000" dirty="0">
                <a:latin typeface="Arial" panose="020B0604020202020204" pitchFamily="34" charset="0"/>
                <a:cs typeface="Arial" panose="020B0604020202020204" pitchFamily="34" charset="0"/>
              </a:rPr>
              <a:t>B) index</a:t>
            </a:r>
          </a:p>
          <a:p>
            <a:pPr lvl="2" algn="just">
              <a:lnSpc>
                <a:spcPct val="100000"/>
              </a:lnSpc>
            </a:pPr>
            <a:r>
              <a:rPr lang="en-US" sz="2000" dirty="0">
                <a:latin typeface="Arial" panose="020B0604020202020204" pitchFamily="34" charset="0"/>
                <a:cs typeface="Arial" panose="020B0604020202020204" pitchFamily="34" charset="0"/>
              </a:rPr>
              <a:t>C) keys</a:t>
            </a:r>
          </a:p>
          <a:p>
            <a:pPr lvl="2" algn="just">
              <a:lnSpc>
                <a:spcPct val="100000"/>
              </a:lnSpc>
            </a:pPr>
            <a:r>
              <a:rPr lang="en-US" sz="2000" dirty="0">
                <a:latin typeface="Arial" panose="020B0604020202020204" pitchFamily="34" charset="0"/>
                <a:cs typeface="Arial" panose="020B0604020202020204" pitchFamily="34" charset="0"/>
              </a:rPr>
              <a:t>D) list items</a:t>
            </a:r>
          </a:p>
        </p:txBody>
      </p:sp>
      <p:sp>
        <p:nvSpPr>
          <p:cNvPr id="4" name="Content Placeholder 2"/>
          <p:cNvSpPr txBox="1">
            <a:spLocks/>
          </p:cNvSpPr>
          <p:nvPr/>
        </p:nvSpPr>
        <p:spPr>
          <a:xfrm>
            <a:off x="450626" y="3127862"/>
            <a:ext cx="8528209" cy="3679984"/>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Wingdings" pitchFamily="2" charset="2"/>
              <a:buChar char="Ø"/>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00000"/>
              </a:lnSpc>
            </a:pPr>
            <a:r>
              <a:rPr lang="en-US" sz="2000" dirty="0">
                <a:latin typeface="Arial" panose="020B0604020202020204" pitchFamily="34" charset="0"/>
                <a:cs typeface="Arial" panose="020B0604020202020204" pitchFamily="34" charset="0"/>
              </a:rPr>
              <a:t>Question 2: </a:t>
            </a:r>
          </a:p>
          <a:p>
            <a:pPr lvl="1">
              <a:lnSpc>
                <a:spcPct val="100000"/>
              </a:lnSpc>
            </a:pPr>
            <a:r>
              <a:rPr lang="en-US" sz="2000" dirty="0">
                <a:latin typeface="Arial" panose="020B0604020202020204" pitchFamily="34" charset="0"/>
                <a:cs typeface="Arial" panose="020B0604020202020204" pitchFamily="34" charset="0"/>
              </a:rPr>
              <a:t>Can we use </a:t>
            </a:r>
            <a:r>
              <a:rPr lang="en-US" sz="2000" dirty="0" err="1">
                <a:latin typeface="Arial" panose="020B0604020202020204" pitchFamily="34" charset="0"/>
                <a:cs typeface="Arial" panose="020B0604020202020204" pitchFamily="34" charset="0"/>
              </a:rPr>
              <a:t>setState</a:t>
            </a:r>
            <a:r>
              <a:rPr lang="en-US" sz="2000" dirty="0">
                <a:latin typeface="Arial" panose="020B0604020202020204" pitchFamily="34" charset="0"/>
                <a:cs typeface="Arial" panose="020B0604020202020204" pitchFamily="34" charset="0"/>
              </a:rPr>
              <a:t> method in functional </a:t>
            </a:r>
            <a:r>
              <a:rPr lang="en-US" sz="2000" dirty="0" err="1">
                <a:latin typeface="Arial" panose="020B0604020202020204" pitchFamily="34" charset="0"/>
                <a:cs typeface="Arial" panose="020B0604020202020204" pitchFamily="34" charset="0"/>
              </a:rPr>
              <a:t>Compoennts</a:t>
            </a:r>
            <a:r>
              <a:rPr lang="en-US" sz="2000" dirty="0">
                <a:latin typeface="Arial" panose="020B0604020202020204" pitchFamily="34" charset="0"/>
                <a:cs typeface="Arial" panose="020B0604020202020204" pitchFamily="34" charset="0"/>
              </a:rPr>
              <a:t>?</a:t>
            </a:r>
          </a:p>
          <a:p>
            <a:pPr lvl="1">
              <a:lnSpc>
                <a:spcPct val="100000"/>
              </a:lnSpc>
            </a:pPr>
            <a:endParaRPr lang="en-US" sz="2000" dirty="0">
              <a:latin typeface="Arial" panose="020B0604020202020204" pitchFamily="34" charset="0"/>
              <a:cs typeface="Arial" panose="020B0604020202020204" pitchFamily="34" charset="0"/>
            </a:endParaRPr>
          </a:p>
          <a:p>
            <a:pPr lvl="1">
              <a:lnSpc>
                <a:spcPct val="100000"/>
              </a:lnSpc>
            </a:pPr>
            <a:r>
              <a:rPr lang="en-US" sz="2000" dirty="0">
                <a:latin typeface="Arial" panose="020B0604020202020204" pitchFamily="34" charset="0"/>
                <a:cs typeface="Arial" panose="020B0604020202020204" pitchFamily="34" charset="0"/>
              </a:rPr>
              <a:t>A) True</a:t>
            </a:r>
          </a:p>
          <a:p>
            <a:pPr lvl="1">
              <a:lnSpc>
                <a:spcPct val="100000"/>
              </a:lnSpc>
            </a:pPr>
            <a:r>
              <a:rPr lang="en-US" sz="2000" dirty="0">
                <a:latin typeface="Arial" panose="020B0604020202020204" pitchFamily="34" charset="0"/>
                <a:cs typeface="Arial" panose="020B0604020202020204" pitchFamily="34" charset="0"/>
              </a:rPr>
              <a:t>B</a:t>
            </a:r>
            <a:r>
              <a:rPr lang="en-US" sz="2000">
                <a:latin typeface="Arial" panose="020B0604020202020204" pitchFamily="34" charset="0"/>
                <a:cs typeface="Arial" panose="020B0604020202020204" pitchFamily="34" charset="0"/>
              </a:rPr>
              <a:t>) False</a:t>
            </a:r>
            <a:endParaRPr lang="en-US" sz="2000" dirty="0">
              <a:latin typeface="Arial" panose="020B0604020202020204" pitchFamily="34" charset="0"/>
              <a:cs typeface="Arial" panose="020B0604020202020204" pitchFamily="34" charset="0"/>
            </a:endParaRPr>
          </a:p>
          <a:p>
            <a:pPr lvl="1">
              <a:lnSpc>
                <a:spcPct val="100000"/>
              </a:lnSpc>
            </a:pPr>
            <a:endParaRPr lang="en-US" sz="2000" dirty="0">
              <a:latin typeface="Arial" panose="020B0604020202020204" pitchFamily="34" charset="0"/>
              <a:cs typeface="Arial" panose="020B0604020202020204" pitchFamily="34" charset="0"/>
            </a:endParaRPr>
          </a:p>
          <a:p>
            <a:pPr lvl="1">
              <a:lnSpc>
                <a:spcPct val="100000"/>
              </a:lnSpc>
            </a:pPr>
            <a:endParaRPr lang="en-US" sz="2000" dirty="0">
              <a:latin typeface="Arial" panose="020B0604020202020204" pitchFamily="34" charset="0"/>
              <a:cs typeface="Arial" panose="020B0604020202020204" pitchFamily="34" charset="0"/>
            </a:endParaRPr>
          </a:p>
        </p:txBody>
      </p:sp>
      <p:sp>
        <p:nvSpPr>
          <p:cNvPr id="5" name="Rectangle 4"/>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6414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4" y="1430234"/>
            <a:ext cx="4970006" cy="4848646"/>
          </a:xfrm>
        </p:spPr>
        <p:txBody>
          <a:bodyPr/>
          <a:lstStyle/>
          <a:p>
            <a:r>
              <a:rPr lang="en-US" sz="2000" dirty="0"/>
              <a:t>At the end of this module you will</a:t>
            </a:r>
          </a:p>
          <a:p>
            <a:r>
              <a:rPr lang="en-US" sz="2000" dirty="0"/>
              <a:t>be able to Learn:</a:t>
            </a:r>
          </a:p>
          <a:p>
            <a:endParaRPr lang="en-US" sz="2000" dirty="0"/>
          </a:p>
          <a:p>
            <a:endParaRPr lang="en-US" sz="2000" dirty="0"/>
          </a:p>
          <a:p>
            <a:pPr lvl="1"/>
            <a:r>
              <a:rPr lang="en-US" dirty="0"/>
              <a:t>Understanding and using Props and State</a:t>
            </a:r>
          </a:p>
          <a:p>
            <a:pPr lvl="1"/>
            <a:r>
              <a:rPr lang="en-US" dirty="0"/>
              <a:t>Handling Events with methods</a:t>
            </a:r>
          </a:p>
          <a:p>
            <a:pPr lvl="1"/>
            <a:r>
              <a:rPr lang="en-US" dirty="0"/>
              <a:t>Manipulating the State</a:t>
            </a:r>
          </a:p>
          <a:p>
            <a:pPr lvl="1"/>
            <a:r>
              <a:rPr lang="en-US" dirty="0"/>
              <a:t>Two way data-binding</a:t>
            </a:r>
          </a:p>
          <a:p>
            <a:pPr lvl="1"/>
            <a:r>
              <a:rPr lang="en-US" dirty="0"/>
              <a:t>Functional (Stateless) VS Class (</a:t>
            </a:r>
            <a:r>
              <a:rPr lang="en-US" dirty="0" err="1"/>
              <a:t>Stateful</a:t>
            </a:r>
            <a:r>
              <a:rPr lang="en-US" dirty="0"/>
              <a:t>) Components</a:t>
            </a:r>
          </a:p>
          <a:p>
            <a:pPr lvl="1"/>
            <a:r>
              <a:rPr lang="en-US" dirty="0"/>
              <a:t>Parent – Child Communication</a:t>
            </a:r>
          </a:p>
          <a:p>
            <a:pPr lvl="1"/>
            <a:r>
              <a:rPr lang="en-US" dirty="0"/>
              <a:t>Dynamically rendering contents</a:t>
            </a:r>
          </a:p>
          <a:p>
            <a:pPr lvl="1"/>
            <a:r>
              <a:rPr lang="en-US" dirty="0"/>
              <a:t>Showing Lists, List and keys</a:t>
            </a:r>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67724"/>
            <a:ext cx="8312649" cy="859536"/>
          </a:xfrm>
        </p:spPr>
        <p:txBody>
          <a:bodyPr>
            <a:noAutofit/>
          </a:bodyPr>
          <a:lstStyle/>
          <a:p>
            <a:pPr>
              <a:lnSpc>
                <a:spcPct val="150000"/>
              </a:lnSpc>
            </a:pPr>
            <a:r>
              <a:rPr lang="en-US" sz="2800" dirty="0">
                <a:latin typeface="+mn-lt"/>
              </a:rPr>
              <a:t>Understanding and using Props and State</a:t>
            </a:r>
            <a:br>
              <a:rPr lang="en-US" sz="2800" dirty="0">
                <a:latin typeface="+mn-lt"/>
              </a:rPr>
            </a:br>
            <a:endParaRPr lang="en-US" sz="2800" dirty="0">
              <a:latin typeface="+mn-lt"/>
            </a:endParaRPr>
          </a:p>
        </p:txBody>
      </p:sp>
      <p:sp>
        <p:nvSpPr>
          <p:cNvPr id="3" name="Content Placeholder 2"/>
          <p:cNvSpPr>
            <a:spLocks noGrp="1"/>
          </p:cNvSpPr>
          <p:nvPr>
            <p:ph idx="1"/>
          </p:nvPr>
        </p:nvSpPr>
        <p:spPr>
          <a:xfrm>
            <a:off x="298516" y="665544"/>
            <a:ext cx="8845484" cy="5973251"/>
          </a:xfrm>
        </p:spPr>
        <p:txBody>
          <a:bodyPr>
            <a:noAutofit/>
          </a:bodyPr>
          <a:lstStyle/>
          <a:p>
            <a:pPr marL="342900" indent="-342900" algn="just">
              <a:lnSpc>
                <a:spcPct val="170000"/>
              </a:lnSpc>
              <a:buFont typeface="Arial" panose="020B0604020202020204" pitchFamily="34" charset="0"/>
              <a:buChar char="•"/>
            </a:pPr>
            <a:r>
              <a:rPr lang="en-US" sz="1600" dirty="0"/>
              <a:t>Props:</a:t>
            </a:r>
          </a:p>
          <a:p>
            <a:pPr marL="860822" lvl="3" indent="-342900" algn="just">
              <a:lnSpc>
                <a:spcPct val="170000"/>
              </a:lnSpc>
            </a:pPr>
            <a:r>
              <a:rPr lang="en-US" sz="1600" dirty="0"/>
              <a:t>Its shorthand for properties.</a:t>
            </a:r>
          </a:p>
          <a:p>
            <a:pPr marL="860822" lvl="3" indent="-342900" algn="just">
              <a:lnSpc>
                <a:spcPct val="170000"/>
              </a:lnSpc>
            </a:pPr>
            <a:r>
              <a:rPr lang="en-US" sz="1600" dirty="0"/>
              <a:t>Using props, components talks to each other </a:t>
            </a:r>
            <a:r>
              <a:rPr lang="en-US" sz="1600" dirty="0" err="1"/>
              <a:t>ie</a:t>
            </a:r>
            <a:r>
              <a:rPr lang="en-US" sz="1600" dirty="0"/>
              <a:t>., they share data between each other.</a:t>
            </a:r>
          </a:p>
          <a:p>
            <a:pPr marL="860822" lvl="3" indent="-342900" algn="just">
              <a:lnSpc>
                <a:spcPct val="170000"/>
              </a:lnSpc>
            </a:pPr>
            <a:r>
              <a:rPr lang="en-US" sz="1600" dirty="0"/>
              <a:t>Props are immutable.</a:t>
            </a:r>
          </a:p>
          <a:p>
            <a:pPr marL="860822" lvl="3" indent="-342900" algn="just">
              <a:lnSpc>
                <a:spcPct val="170000"/>
              </a:lnSpc>
            </a:pPr>
            <a:r>
              <a:rPr lang="en-US" sz="1400" dirty="0"/>
              <a:t>All Props can be accessible with </a:t>
            </a:r>
            <a:r>
              <a:rPr lang="en-US" sz="1400" dirty="0" err="1"/>
              <a:t>this.props</a:t>
            </a:r>
            <a:endParaRPr lang="en-US" sz="1400" dirty="0"/>
          </a:p>
          <a:p>
            <a:pPr marL="285750" indent="-285750">
              <a:lnSpc>
                <a:spcPct val="150000"/>
              </a:lnSpc>
              <a:buFont typeface="Arial" panose="020B0604020202020204" pitchFamily="34" charset="0"/>
              <a:buChar char="•"/>
            </a:pPr>
            <a:r>
              <a:rPr lang="en-US" dirty="0" err="1"/>
              <a:t>React.PropTypes</a:t>
            </a:r>
            <a:r>
              <a:rPr lang="en-US" dirty="0"/>
              <a:t> :</a:t>
            </a:r>
          </a:p>
          <a:p>
            <a:pPr marL="285750" indent="-285750">
              <a:lnSpc>
                <a:spcPct val="150000"/>
              </a:lnSpc>
              <a:buFont typeface="Arial" panose="020B0604020202020204" pitchFamily="34" charset="0"/>
              <a:buChar char="•"/>
            </a:pPr>
            <a:r>
              <a:rPr lang="en-US" dirty="0" err="1"/>
              <a:t>React.PropTypes</a:t>
            </a:r>
            <a:r>
              <a:rPr lang="en-US" dirty="0"/>
              <a:t> are used to run type checking on the props for a component.                                                                           </a:t>
            </a:r>
          </a:p>
          <a:p>
            <a:pPr marL="285750" indent="-285750">
              <a:lnSpc>
                <a:spcPct val="150000"/>
              </a:lnSpc>
              <a:buFont typeface="Arial" panose="020B0604020202020204" pitchFamily="34" charset="0"/>
              <a:buChar char="•"/>
            </a:pPr>
            <a:r>
              <a:rPr lang="en-US" dirty="0"/>
              <a:t>Allows you to control the presence, or types of certain props passed to the child component.</a:t>
            </a:r>
            <a:endParaRPr lang="en-US" sz="1400" dirty="0"/>
          </a:p>
          <a:p>
            <a:pPr marL="342900" indent="-342900" algn="just">
              <a:lnSpc>
                <a:spcPct val="170000"/>
              </a:lnSpc>
              <a:buFont typeface="Arial" panose="020B0604020202020204" pitchFamily="34" charset="0"/>
              <a:buChar char="•"/>
            </a:pPr>
            <a:r>
              <a:rPr lang="en-US" sz="1600" b="1" dirty="0"/>
              <a:t>Default Props:</a:t>
            </a:r>
          </a:p>
          <a:p>
            <a:r>
              <a:rPr lang="en-US" dirty="0"/>
              <a:t>		</a:t>
            </a:r>
            <a:r>
              <a:rPr lang="en-US" dirty="0" err="1"/>
              <a:t>App.defaultProps</a:t>
            </a:r>
            <a:r>
              <a:rPr lang="en-US" dirty="0"/>
              <a:t> = {	tech: 'React Js'	};</a:t>
            </a:r>
          </a:p>
          <a:p>
            <a:pPr marL="517922" lvl="1" indent="-342900" algn="just">
              <a:lnSpc>
                <a:spcPct val="170000"/>
              </a:lnSpc>
              <a:buFont typeface="Arial" panose="020B0604020202020204" pitchFamily="34" charset="0"/>
              <a:buChar char="•"/>
            </a:pPr>
            <a:endParaRPr lang="en-US" sz="1400" dirty="0"/>
          </a:p>
          <a:p>
            <a:pPr marL="342900" indent="-342900" algn="just">
              <a:lnSpc>
                <a:spcPct val="170000"/>
              </a:lnSpc>
              <a:buFont typeface="Arial" panose="020B0604020202020204" pitchFamily="34" charset="0"/>
              <a:buChar char="•"/>
            </a:pPr>
            <a:endParaRPr lang="en-US" sz="1600" dirty="0"/>
          </a:p>
        </p:txBody>
      </p:sp>
      <p:sp>
        <p:nvSpPr>
          <p:cNvPr id="4" name="Rectangle 3"/>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8495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88098"/>
            <a:ext cx="8312649" cy="478695"/>
          </a:xfrm>
        </p:spPr>
        <p:txBody>
          <a:bodyPr/>
          <a:lstStyle/>
          <a:p>
            <a:r>
              <a:rPr lang="en-US" dirty="0"/>
              <a:t>React Props</a:t>
            </a:r>
          </a:p>
        </p:txBody>
      </p:sp>
      <p:grpSp>
        <p:nvGrpSpPr>
          <p:cNvPr id="4" name="Group 3"/>
          <p:cNvGrpSpPr/>
          <p:nvPr/>
        </p:nvGrpSpPr>
        <p:grpSpPr>
          <a:xfrm>
            <a:off x="2160538" y="722301"/>
            <a:ext cx="3657600" cy="2714345"/>
            <a:chOff x="309801" y="3363718"/>
            <a:chExt cx="3657600" cy="2714345"/>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xmlns="" val="0"/>
                </a:ext>
              </a:extLst>
            </a:blip>
            <a:srcRect l="9167" t="5767" r="15119" b="10847"/>
            <a:stretch/>
          </p:blipFill>
          <p:spPr>
            <a:xfrm>
              <a:off x="309801" y="3812191"/>
              <a:ext cx="3657600" cy="2265872"/>
            </a:xfrm>
            <a:prstGeom prst="rect">
              <a:avLst/>
            </a:prstGeom>
          </p:spPr>
        </p:pic>
        <p:sp>
          <p:nvSpPr>
            <p:cNvPr id="11" name="TextBox 10"/>
            <p:cNvSpPr txBox="1"/>
            <p:nvPr/>
          </p:nvSpPr>
          <p:spPr>
            <a:xfrm>
              <a:off x="589547" y="3363718"/>
              <a:ext cx="2454442" cy="369332"/>
            </a:xfrm>
            <a:prstGeom prst="rect">
              <a:avLst/>
            </a:prstGeom>
            <a:noFill/>
          </p:spPr>
          <p:txBody>
            <a:bodyPr wrap="square" rtlCol="0">
              <a:spAutoFit/>
            </a:bodyPr>
            <a:lstStyle/>
            <a:p>
              <a:r>
                <a:rPr lang="en-US" dirty="0"/>
                <a:t>In PropEg.js file</a:t>
              </a:r>
            </a:p>
          </p:txBody>
        </p:sp>
      </p:grpSp>
      <p:grpSp>
        <p:nvGrpSpPr>
          <p:cNvPr id="7" name="Group 6"/>
          <p:cNvGrpSpPr/>
          <p:nvPr/>
        </p:nvGrpSpPr>
        <p:grpSpPr>
          <a:xfrm>
            <a:off x="2068371" y="3901423"/>
            <a:ext cx="4851046" cy="1923813"/>
            <a:chOff x="4188525" y="3898257"/>
            <a:chExt cx="4851046" cy="1923813"/>
          </a:xfrm>
        </p:grpSpPr>
        <p:sp>
          <p:nvSpPr>
            <p:cNvPr id="10" name="Rectangle 9"/>
            <p:cNvSpPr/>
            <p:nvPr/>
          </p:nvSpPr>
          <p:spPr>
            <a:xfrm>
              <a:off x="7556453" y="4267591"/>
              <a:ext cx="184731" cy="369332"/>
            </a:xfrm>
            <a:prstGeom prst="rect">
              <a:avLst/>
            </a:prstGeom>
          </p:spPr>
          <p:txBody>
            <a:bodyPr wrap="none">
              <a:spAutoFit/>
            </a:bodyPr>
            <a:lstStyle/>
            <a:p>
              <a:endParaRPr lang="en-US" b="1" dirty="0">
                <a:solidFill>
                  <a:srgbClr val="000000"/>
                </a:solidFill>
                <a:latin typeface="-apple-system"/>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xmlns="" val="0"/>
                </a:ext>
              </a:extLst>
            </a:blip>
            <a:srcRect l="9166" t="5979" r="4643" b="44920"/>
            <a:stretch/>
          </p:blipFill>
          <p:spPr>
            <a:xfrm>
              <a:off x="4188525" y="4267590"/>
              <a:ext cx="4851046" cy="1554480"/>
            </a:xfrm>
            <a:prstGeom prst="rect">
              <a:avLst/>
            </a:prstGeom>
          </p:spPr>
        </p:pic>
        <p:sp>
          <p:nvSpPr>
            <p:cNvPr id="12" name="TextBox 11"/>
            <p:cNvSpPr txBox="1"/>
            <p:nvPr/>
          </p:nvSpPr>
          <p:spPr>
            <a:xfrm>
              <a:off x="4590917" y="3898257"/>
              <a:ext cx="2454442" cy="369332"/>
            </a:xfrm>
            <a:prstGeom prst="rect">
              <a:avLst/>
            </a:prstGeom>
            <a:noFill/>
          </p:spPr>
          <p:txBody>
            <a:bodyPr wrap="square" rtlCol="0">
              <a:spAutoFit/>
            </a:bodyPr>
            <a:lstStyle/>
            <a:p>
              <a:r>
                <a:rPr lang="en-US" dirty="0"/>
                <a:t>In index.js file</a:t>
              </a:r>
            </a:p>
          </p:txBody>
        </p:sp>
      </p:grpSp>
      <p:sp>
        <p:nvSpPr>
          <p:cNvPr id="13" name="Rectangle 12"/>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5365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olidFill>
                <a:latin typeface="+mn-lt"/>
              </a:rPr>
              <a:t>Working with State</a:t>
            </a:r>
          </a:p>
        </p:txBody>
      </p:sp>
      <p:sp>
        <p:nvSpPr>
          <p:cNvPr id="3" name="Content Placeholder 2"/>
          <p:cNvSpPr>
            <a:spLocks noGrp="1"/>
          </p:cNvSpPr>
          <p:nvPr>
            <p:ph idx="1"/>
          </p:nvPr>
        </p:nvSpPr>
        <p:spPr>
          <a:xfrm>
            <a:off x="133261" y="1129006"/>
            <a:ext cx="8845484" cy="5393714"/>
          </a:xfrm>
        </p:spPr>
        <p:txBody>
          <a:bodyPr>
            <a:noAutofit/>
          </a:bodyPr>
          <a:lstStyle/>
          <a:p>
            <a:pPr marL="342900" indent="-342900" algn="just">
              <a:lnSpc>
                <a:spcPct val="170000"/>
              </a:lnSpc>
              <a:buFont typeface="Arial" panose="020B0604020202020204" pitchFamily="34" charset="0"/>
              <a:buChar char="•"/>
            </a:pPr>
            <a:r>
              <a:rPr lang="en-US" sz="1600" dirty="0"/>
              <a:t>React components can be made dynamic by adding state to it.</a:t>
            </a:r>
          </a:p>
          <a:p>
            <a:pPr marL="342900" indent="-342900" algn="just">
              <a:lnSpc>
                <a:spcPct val="170000"/>
              </a:lnSpc>
              <a:buFont typeface="Arial" panose="020B0604020202020204" pitchFamily="34" charset="0"/>
              <a:buChar char="•"/>
            </a:pPr>
            <a:r>
              <a:rPr lang="en-US" sz="1600" dirty="0"/>
              <a:t>State is used when a component needs to change independently of its parent.</a:t>
            </a:r>
          </a:p>
          <a:p>
            <a:pPr marL="342900" indent="-342900" algn="just">
              <a:lnSpc>
                <a:spcPct val="170000"/>
              </a:lnSpc>
              <a:buFont typeface="Arial" panose="020B0604020202020204" pitchFamily="34" charset="0"/>
              <a:buChar char="•"/>
            </a:pPr>
            <a:r>
              <a:rPr lang="en-US" sz="1600" dirty="0"/>
              <a:t>React component's initial state can be populated using </a:t>
            </a:r>
            <a:r>
              <a:rPr lang="en-US" sz="1600" dirty="0" err="1"/>
              <a:t>getInitialState</a:t>
            </a:r>
            <a:r>
              <a:rPr lang="en-US" sz="1600" dirty="0"/>
              <a:t>() with an object map of keys to values.</a:t>
            </a:r>
          </a:p>
          <a:p>
            <a:pPr marL="342900" indent="-342900" algn="just">
              <a:lnSpc>
                <a:spcPct val="170000"/>
              </a:lnSpc>
              <a:buFont typeface="Arial" panose="020B0604020202020204" pitchFamily="34" charset="0"/>
              <a:buChar char="•"/>
            </a:pPr>
            <a:r>
              <a:rPr lang="en-US" sz="1600" dirty="0"/>
              <a:t>React component's state can be accessed using </a:t>
            </a:r>
            <a:r>
              <a:rPr lang="en-US" sz="1600" dirty="0" err="1"/>
              <a:t>this.state</a:t>
            </a:r>
            <a:endParaRPr lang="en-US" sz="1600" dirty="0"/>
          </a:p>
          <a:p>
            <a:pPr marL="342900" indent="-342900" algn="just">
              <a:lnSpc>
                <a:spcPct val="170000"/>
              </a:lnSpc>
              <a:buFont typeface="Arial" panose="020B0604020202020204" pitchFamily="34" charset="0"/>
              <a:buChar char="•"/>
            </a:pPr>
            <a:r>
              <a:rPr lang="en-US" sz="1600" dirty="0"/>
              <a:t>React component's state can be updated using </a:t>
            </a:r>
            <a:r>
              <a:rPr lang="en-US" sz="1600" dirty="0" err="1"/>
              <a:t>this.setState</a:t>
            </a:r>
            <a:r>
              <a:rPr lang="en-US" sz="1600" dirty="0"/>
              <a:t>() with an object map of keys which can be  updated with new values. Keys that are not provided are not affected.</a:t>
            </a:r>
          </a:p>
          <a:p>
            <a:pPr marL="342900" indent="-342900" algn="just">
              <a:lnSpc>
                <a:spcPct val="170000"/>
              </a:lnSpc>
              <a:buFont typeface="Arial" panose="020B0604020202020204" pitchFamily="34" charset="0"/>
              <a:buChar char="•"/>
            </a:pPr>
            <a:r>
              <a:rPr lang="en-US" sz="1600" dirty="0" err="1"/>
              <a:t>setState</a:t>
            </a:r>
            <a:r>
              <a:rPr lang="en-US" sz="1600" dirty="0"/>
              <a:t>() merges the new state with the old state.</a:t>
            </a:r>
          </a:p>
          <a:p>
            <a:pPr marL="342900" indent="-342900" algn="just">
              <a:lnSpc>
                <a:spcPct val="170000"/>
              </a:lnSpc>
              <a:buFont typeface="Arial" panose="020B0604020202020204" pitchFamily="34" charset="0"/>
              <a:buChar char="•"/>
            </a:pPr>
            <a:r>
              <a:rPr lang="en-US" sz="1600" dirty="0"/>
              <a:t>As a best practice the nested React components should be stateless. They should receive the state data from their parent components via </a:t>
            </a:r>
            <a:r>
              <a:rPr lang="en-US" sz="1600" dirty="0" err="1"/>
              <a:t>this.props</a:t>
            </a:r>
            <a:r>
              <a:rPr lang="en-US" sz="1600" dirty="0"/>
              <a:t> and render that data accordingly.</a:t>
            </a:r>
          </a:p>
        </p:txBody>
      </p:sp>
      <p:sp>
        <p:nvSpPr>
          <p:cNvPr id="4" name="Rectangle 3"/>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0558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State:</a:t>
            </a:r>
          </a:p>
          <a:p>
            <a:endParaRPr lang="en-US" sz="2000" dirty="0"/>
          </a:p>
          <a:p>
            <a:r>
              <a:rPr lang="en-US" sz="2000" dirty="0"/>
              <a:t>react-state-2-2019</a:t>
            </a:r>
          </a:p>
          <a:p>
            <a:r>
              <a:rPr lang="en-US" sz="2000" dirty="0"/>
              <a:t>react-state-2019</a:t>
            </a:r>
          </a:p>
        </p:txBody>
      </p:sp>
      <p:sp>
        <p:nvSpPr>
          <p:cNvPr id="4" name="Rectangle 3"/>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8557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8308" y="898830"/>
            <a:ext cx="8745219" cy="2565752"/>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1600" dirty="0"/>
              <a:t>Two Binding is a mechanism for coordinating parts of a template with parts of a component.</a:t>
            </a:r>
          </a:p>
          <a:p>
            <a:pPr marL="285750" indent="-285750">
              <a:lnSpc>
                <a:spcPct val="150000"/>
              </a:lnSpc>
              <a:buFont typeface="Arial" panose="020B0604020202020204" pitchFamily="34" charset="0"/>
              <a:buChar char="•"/>
            </a:pPr>
            <a:r>
              <a:rPr lang="en-US" sz="1600" dirty="0"/>
              <a:t>When properties in the model get updated, so does the UI.</a:t>
            </a:r>
          </a:p>
          <a:p>
            <a:pPr marL="285750" indent="-285750">
              <a:lnSpc>
                <a:spcPct val="150000"/>
              </a:lnSpc>
              <a:buFont typeface="Arial" panose="020B0604020202020204" pitchFamily="34" charset="0"/>
              <a:buChar char="•"/>
            </a:pPr>
            <a:r>
              <a:rPr lang="en-US" sz="1600" dirty="0"/>
              <a:t>When UI elements get updated, the changes get propagated back to the model.</a:t>
            </a:r>
          </a:p>
          <a:p>
            <a:pPr marL="285750" indent="-285750">
              <a:lnSpc>
                <a:spcPct val="150000"/>
              </a:lnSpc>
              <a:buFont typeface="Arial" panose="020B0604020202020204" pitchFamily="34" charset="0"/>
              <a:buChar char="•"/>
            </a:pPr>
            <a:endParaRPr lang="en-US" sz="1600" dirty="0"/>
          </a:p>
        </p:txBody>
      </p:sp>
      <p:sp>
        <p:nvSpPr>
          <p:cNvPr id="2" name="Title 1"/>
          <p:cNvSpPr>
            <a:spLocks noGrp="1"/>
          </p:cNvSpPr>
          <p:nvPr>
            <p:ph type="title"/>
          </p:nvPr>
        </p:nvSpPr>
        <p:spPr>
          <a:xfrm>
            <a:off x="309801" y="299186"/>
            <a:ext cx="8312649" cy="478695"/>
          </a:xfrm>
        </p:spPr>
        <p:txBody>
          <a:bodyPr>
            <a:noAutofit/>
          </a:bodyPr>
          <a:lstStyle/>
          <a:p>
            <a:r>
              <a:rPr lang="en-US" sz="2800" dirty="0">
                <a:latin typeface="+mn-lt"/>
              </a:rPr>
              <a:t>Two way data-binding</a:t>
            </a:r>
            <a:br>
              <a:rPr lang="en-US" sz="2800" dirty="0">
                <a:latin typeface="+mn-lt"/>
              </a:rPr>
            </a:br>
            <a:endParaRPr lang="en-US" sz="2800" dirty="0">
              <a:latin typeface="+mn-lt"/>
            </a:endParaRPr>
          </a:p>
        </p:txBody>
      </p:sp>
      <p:pic>
        <p:nvPicPr>
          <p:cNvPr id="11" name="Picture 1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303288" y="2933766"/>
            <a:ext cx="3608997" cy="2200608"/>
          </a:xfrm>
          <a:prstGeom prst="rect">
            <a:avLst/>
          </a:prstGeom>
        </p:spPr>
      </p:pic>
      <p:sp>
        <p:nvSpPr>
          <p:cNvPr id="12" name="Rectangle 11"/>
          <p:cNvSpPr/>
          <p:nvPr/>
        </p:nvSpPr>
        <p:spPr>
          <a:xfrm>
            <a:off x="309801" y="5377526"/>
            <a:ext cx="8312649" cy="1246495"/>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Angular supports two way binding</a:t>
            </a:r>
          </a:p>
          <a:p>
            <a:pPr marL="285750" indent="-285750">
              <a:lnSpc>
                <a:spcPct val="150000"/>
              </a:lnSpc>
              <a:buFont typeface="Arial" panose="020B0604020202020204" pitchFamily="34" charset="0"/>
              <a:buChar char="•"/>
            </a:pPr>
            <a:r>
              <a:rPr lang="en-US" sz="1600" dirty="0"/>
              <a:t>React </a:t>
            </a:r>
            <a:r>
              <a:rPr lang="en-US" sz="1600" dirty="0" err="1"/>
              <a:t>Js</a:t>
            </a:r>
            <a:r>
              <a:rPr lang="en-US" sz="1600" dirty="0"/>
              <a:t> supports one way binding only (</a:t>
            </a:r>
            <a:r>
              <a:rPr lang="en-US" sz="1600" dirty="0" err="1"/>
              <a:t>uni</a:t>
            </a:r>
            <a:r>
              <a:rPr lang="en-US" sz="1600" dirty="0"/>
              <a:t>-directional flow).</a:t>
            </a:r>
          </a:p>
          <a:p>
            <a:pPr marL="285750" indent="-285750">
              <a:lnSpc>
                <a:spcPct val="150000"/>
              </a:lnSpc>
              <a:buFont typeface="Arial" panose="020B0604020202020204" pitchFamily="34" charset="0"/>
              <a:buChar char="•"/>
            </a:pPr>
            <a:r>
              <a:rPr lang="en-US" sz="1600" dirty="0"/>
              <a:t>React is more performant than angular.</a:t>
            </a:r>
          </a:p>
        </p:txBody>
      </p:sp>
      <p:sp>
        <p:nvSpPr>
          <p:cNvPr id="7" name="Rectangle 6"/>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4598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5" y="252399"/>
            <a:ext cx="8312649" cy="511443"/>
          </a:xfrm>
        </p:spPr>
        <p:txBody>
          <a:bodyPr/>
          <a:lstStyle/>
          <a:p>
            <a:r>
              <a:rPr lang="en-US" dirty="0"/>
              <a:t> Functional (Stateless) VS Class (</a:t>
            </a:r>
            <a:r>
              <a:rPr lang="en-US" dirty="0" err="1"/>
              <a:t>Stateful</a:t>
            </a:r>
            <a:r>
              <a:rPr lang="en-US" dirty="0"/>
              <a:t>) Components</a:t>
            </a:r>
          </a:p>
        </p:txBody>
      </p:sp>
      <p:sp>
        <p:nvSpPr>
          <p:cNvPr id="11" name="Content Placeholder 2"/>
          <p:cNvSpPr txBox="1">
            <a:spLocks/>
          </p:cNvSpPr>
          <p:nvPr/>
        </p:nvSpPr>
        <p:spPr>
          <a:xfrm>
            <a:off x="218775" y="1110100"/>
            <a:ext cx="8745219" cy="3435225"/>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nSpc>
                <a:spcPct val="150000"/>
              </a:lnSpc>
              <a:buFont typeface="Arial" panose="020B0604020202020204" pitchFamily="34" charset="0"/>
              <a:buChar char="•"/>
            </a:pPr>
            <a:r>
              <a:rPr lang="en-US" dirty="0"/>
              <a:t>A functional component is just a plain JavaScript function which accepts props as an argument and returns a React element.</a:t>
            </a:r>
          </a:p>
          <a:p>
            <a:pPr marL="460772" lvl="1" indent="-285750">
              <a:lnSpc>
                <a:spcPct val="150000"/>
              </a:lnSpc>
              <a:buFont typeface="Arial" panose="020B0604020202020204" pitchFamily="34" charset="0"/>
              <a:buChar char="•"/>
            </a:pPr>
            <a:r>
              <a:rPr lang="en-US" dirty="0"/>
              <a:t>Generally component doesn’t have its own state.</a:t>
            </a:r>
          </a:p>
          <a:p>
            <a:pPr marL="460772" lvl="1" indent="-285750">
              <a:lnSpc>
                <a:spcPct val="150000"/>
              </a:lnSpc>
              <a:buFont typeface="Arial" panose="020B0604020202020204" pitchFamily="34" charset="0"/>
              <a:buChar char="•"/>
            </a:pPr>
            <a:r>
              <a:rPr lang="en-US" dirty="0"/>
              <a:t>Easy write, understand and test.</a:t>
            </a:r>
          </a:p>
          <a:p>
            <a:pPr marL="460772" lvl="1" indent="-285750">
              <a:lnSpc>
                <a:spcPct val="150000"/>
              </a:lnSpc>
              <a:buFont typeface="Arial" panose="020B0604020202020204" pitchFamily="34" charset="0"/>
              <a:buChar char="•"/>
            </a:pPr>
            <a:r>
              <a:rPr lang="en-US" dirty="0"/>
              <a:t>Avoid complete use of </a:t>
            </a:r>
            <a:r>
              <a:rPr lang="en-US" b="1" i="1" dirty="0"/>
              <a:t>‘this’</a:t>
            </a:r>
            <a:r>
              <a:rPr lang="en-US" dirty="0"/>
              <a:t> keyword</a:t>
            </a:r>
          </a:p>
          <a:p>
            <a:pPr marL="460772" lvl="1" indent="-285750">
              <a:lnSpc>
                <a:spcPct val="150000"/>
              </a:lnSpc>
              <a:buFont typeface="Arial" panose="020B0604020202020204" pitchFamily="34" charset="0"/>
              <a:buChar char="•"/>
            </a:pPr>
            <a:r>
              <a:rPr lang="en-US" dirty="0"/>
              <a:t>Major 2 drawback </a:t>
            </a:r>
          </a:p>
          <a:p>
            <a:pPr marL="860822" lvl="3" indent="-342900">
              <a:lnSpc>
                <a:spcPct val="150000"/>
              </a:lnSpc>
              <a:buFont typeface="+mj-lt"/>
              <a:buAutoNum type="arabicPeriod"/>
            </a:pPr>
            <a:r>
              <a:rPr lang="en-US" dirty="0"/>
              <a:t>Lifecycle hooks is not supported</a:t>
            </a:r>
          </a:p>
          <a:p>
            <a:pPr marL="860822" lvl="3" indent="-342900">
              <a:lnSpc>
                <a:spcPct val="150000"/>
              </a:lnSpc>
              <a:buFont typeface="+mj-lt"/>
              <a:buAutoNum type="arabicPeriod"/>
            </a:pPr>
            <a:r>
              <a:rPr lang="en-US" dirty="0"/>
              <a:t>Refs are also not supported.</a:t>
            </a:r>
          </a:p>
        </p:txBody>
      </p:sp>
      <p:sp>
        <p:nvSpPr>
          <p:cNvPr id="3" name="Rectangle 2"/>
          <p:cNvSpPr/>
          <p:nvPr/>
        </p:nvSpPr>
        <p:spPr>
          <a:xfrm>
            <a:off x="93515" y="689748"/>
            <a:ext cx="5930470" cy="411908"/>
          </a:xfrm>
          <a:prstGeom prst="rect">
            <a:avLst/>
          </a:prstGeom>
        </p:spPr>
        <p:txBody>
          <a:bodyPr wrap="none">
            <a:spAutoFit/>
          </a:bodyPr>
          <a:lstStyle/>
          <a:p>
            <a:pPr marL="175022" lvl="1">
              <a:lnSpc>
                <a:spcPct val="150000"/>
              </a:lnSpc>
            </a:pPr>
            <a:r>
              <a:rPr lang="en-US" sz="1600" b="1" dirty="0"/>
              <a:t>Functional component [Stateless Components]: </a:t>
            </a:r>
          </a:p>
        </p:txBody>
      </p:sp>
      <p:sp>
        <p:nvSpPr>
          <p:cNvPr id="8" name="Content Placeholder 2"/>
          <p:cNvSpPr txBox="1">
            <a:spLocks/>
          </p:cNvSpPr>
          <p:nvPr/>
        </p:nvSpPr>
        <p:spPr>
          <a:xfrm>
            <a:off x="218775" y="4901093"/>
            <a:ext cx="8745219" cy="164194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nSpc>
                <a:spcPct val="150000"/>
              </a:lnSpc>
              <a:buFont typeface="Arial" panose="020B0604020202020204" pitchFamily="34" charset="0"/>
              <a:buChar char="•"/>
            </a:pPr>
            <a:r>
              <a:rPr lang="en-US" dirty="0"/>
              <a:t>A Class Component can be created by extending </a:t>
            </a:r>
            <a:r>
              <a:rPr lang="en-US" dirty="0" err="1"/>
              <a:t>React.Component</a:t>
            </a:r>
            <a:endParaRPr lang="en-US" dirty="0"/>
          </a:p>
          <a:p>
            <a:pPr marL="460772" lvl="1" indent="-285750">
              <a:lnSpc>
                <a:spcPct val="150000"/>
              </a:lnSpc>
              <a:buFont typeface="Arial" panose="020B0604020202020204" pitchFamily="34" charset="0"/>
              <a:buChar char="•"/>
            </a:pPr>
            <a:r>
              <a:rPr lang="en-US" dirty="0"/>
              <a:t>Inside which we create a render function which returns a React element</a:t>
            </a:r>
          </a:p>
          <a:p>
            <a:pPr marL="460772" lvl="1" indent="-285750">
              <a:lnSpc>
                <a:spcPct val="150000"/>
              </a:lnSpc>
              <a:buFont typeface="Arial" panose="020B0604020202020204" pitchFamily="34" charset="0"/>
              <a:buChar char="•"/>
            </a:pPr>
            <a:r>
              <a:rPr lang="en-US" dirty="0"/>
              <a:t>State can be initialized by constructor</a:t>
            </a:r>
          </a:p>
          <a:p>
            <a:pPr marL="460772" lvl="1" indent="-285750">
              <a:lnSpc>
                <a:spcPct val="150000"/>
              </a:lnSpc>
              <a:buFont typeface="Arial" panose="020B0604020202020204" pitchFamily="34" charset="0"/>
              <a:buChar char="•"/>
            </a:pPr>
            <a:r>
              <a:rPr lang="en-US" dirty="0"/>
              <a:t>Advantage is we can use lifecycle hook</a:t>
            </a:r>
          </a:p>
        </p:txBody>
      </p:sp>
      <p:sp>
        <p:nvSpPr>
          <p:cNvPr id="9" name="Rectangle 8"/>
          <p:cNvSpPr/>
          <p:nvPr/>
        </p:nvSpPr>
        <p:spPr>
          <a:xfrm>
            <a:off x="93515" y="4465735"/>
            <a:ext cx="5226752" cy="411908"/>
          </a:xfrm>
          <a:prstGeom prst="rect">
            <a:avLst/>
          </a:prstGeom>
        </p:spPr>
        <p:txBody>
          <a:bodyPr wrap="none">
            <a:spAutoFit/>
          </a:bodyPr>
          <a:lstStyle/>
          <a:p>
            <a:pPr marL="175022" lvl="1">
              <a:lnSpc>
                <a:spcPct val="150000"/>
              </a:lnSpc>
            </a:pPr>
            <a:r>
              <a:rPr lang="en-US" sz="1600" b="1" dirty="0"/>
              <a:t>Class component [</a:t>
            </a:r>
            <a:r>
              <a:rPr lang="en-US" sz="1600" b="1" dirty="0" err="1"/>
              <a:t>StateFul</a:t>
            </a:r>
            <a:r>
              <a:rPr lang="en-US" sz="1600" b="1" dirty="0"/>
              <a:t> Components] :</a:t>
            </a:r>
          </a:p>
        </p:txBody>
      </p:sp>
      <p:sp>
        <p:nvSpPr>
          <p:cNvPr id="7" name="Rectangle 6"/>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3904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65062"/>
            <a:ext cx="8481659" cy="650185"/>
          </a:xfrm>
        </p:spPr>
        <p:txBody>
          <a:bodyPr>
            <a:normAutofit/>
          </a:bodyPr>
          <a:lstStyle/>
          <a:p>
            <a:r>
              <a:rPr lang="en-US"/>
              <a:t>Differences between functional and class-Components</a:t>
            </a:r>
            <a:br>
              <a:rPr lang="en-US"/>
            </a:br>
            <a:endParaRPr lang="en-US" dirty="0"/>
          </a:p>
        </p:txBody>
      </p:sp>
      <p:sp>
        <p:nvSpPr>
          <p:cNvPr id="3" name="Content Placeholder 2"/>
          <p:cNvSpPr>
            <a:spLocks noGrp="1"/>
          </p:cNvSpPr>
          <p:nvPr>
            <p:ph idx="1"/>
          </p:nvPr>
        </p:nvSpPr>
        <p:spPr>
          <a:xfrm>
            <a:off x="127888" y="727113"/>
            <a:ext cx="8845484" cy="1608463"/>
          </a:xfrm>
        </p:spPr>
        <p:txBody>
          <a:bodyPr>
            <a:normAutofit/>
          </a:bodyPr>
          <a:lstStyle/>
          <a:p>
            <a:pPr marL="342900" indent="-342900">
              <a:lnSpc>
                <a:spcPct val="100000"/>
              </a:lnSpc>
              <a:buFont typeface="+mj-lt"/>
              <a:buAutoNum type="arabicPeriod"/>
            </a:pPr>
            <a:r>
              <a:rPr lang="en-US" sz="1600" dirty="0"/>
              <a:t>Main difference is Syntax</a:t>
            </a:r>
          </a:p>
          <a:p>
            <a:pPr marL="342900" indent="-342900">
              <a:lnSpc>
                <a:spcPct val="100000"/>
              </a:lnSpc>
              <a:buFont typeface="+mj-lt"/>
              <a:buAutoNum type="arabicPeriod"/>
            </a:pPr>
            <a:r>
              <a:rPr lang="en-US" sz="1600" dirty="0"/>
              <a:t>A functional component is just a plain JavaScript function which accepts props as an argument and returns a React element. But class component requires you to extend from </a:t>
            </a:r>
            <a:r>
              <a:rPr lang="en-US" sz="1600" dirty="0" err="1"/>
              <a:t>React.Component</a:t>
            </a:r>
            <a:r>
              <a:rPr lang="en-US" sz="1600" dirty="0"/>
              <a:t> and create a render function which returns a React element.</a:t>
            </a:r>
          </a:p>
          <a:p>
            <a:pPr marL="342900" indent="-342900">
              <a:lnSpc>
                <a:spcPct val="100000"/>
              </a:lnSpc>
              <a:buFont typeface="+mj-lt"/>
              <a:buAutoNum type="arabicPeriod"/>
            </a:pPr>
            <a:endParaRPr lang="en-US" sz="1600" dirty="0"/>
          </a:p>
          <a:p>
            <a:pPr marL="342900" indent="-342900">
              <a:lnSpc>
                <a:spcPct val="100000"/>
              </a:lnSpc>
              <a:buFont typeface="+mj-lt"/>
              <a:buAutoNum type="arabicPeriod"/>
            </a:pPr>
            <a:endParaRPr lang="en-US" sz="1600" dirty="0"/>
          </a:p>
        </p:txBody>
      </p:sp>
      <p:pic>
        <p:nvPicPr>
          <p:cNvPr id="4" name="Picture 3"/>
          <p:cNvPicPr>
            <a:picLocks noChangeAspect="1"/>
          </p:cNvPicPr>
          <p:nvPr/>
        </p:nvPicPr>
        <p:blipFill rotWithShape="1">
          <a:blip r:embed="rId3"/>
          <a:srcRect l="29125" t="22516" r="47430" b="67549"/>
          <a:stretch/>
        </p:blipFill>
        <p:spPr>
          <a:xfrm>
            <a:off x="1940297" y="2633030"/>
            <a:ext cx="4021156" cy="958468"/>
          </a:xfrm>
          <a:prstGeom prst="rect">
            <a:avLst/>
          </a:prstGeom>
        </p:spPr>
      </p:pic>
      <p:sp>
        <p:nvSpPr>
          <p:cNvPr id="5" name="Rectangle 4"/>
          <p:cNvSpPr/>
          <p:nvPr/>
        </p:nvSpPr>
        <p:spPr>
          <a:xfrm>
            <a:off x="2129404" y="2194975"/>
            <a:ext cx="2496196" cy="338554"/>
          </a:xfrm>
          <a:prstGeom prst="rect">
            <a:avLst/>
          </a:prstGeom>
        </p:spPr>
        <p:txBody>
          <a:bodyPr wrap="none">
            <a:spAutoFit/>
          </a:bodyPr>
          <a:lstStyle/>
          <a:p>
            <a:pPr>
              <a:lnSpc>
                <a:spcPct val="100000"/>
              </a:lnSpc>
            </a:pPr>
            <a:r>
              <a:rPr lang="en-US" sz="1600" dirty="0"/>
              <a:t>Functional Component</a:t>
            </a:r>
          </a:p>
        </p:txBody>
      </p:sp>
      <p:pic>
        <p:nvPicPr>
          <p:cNvPr id="7" name="Picture 6"/>
          <p:cNvPicPr>
            <a:picLocks noChangeAspect="1"/>
          </p:cNvPicPr>
          <p:nvPr/>
        </p:nvPicPr>
        <p:blipFill rotWithShape="1">
          <a:blip r:embed="rId3"/>
          <a:srcRect l="29439" t="49239" r="43263" b="36811"/>
          <a:stretch/>
        </p:blipFill>
        <p:spPr>
          <a:xfrm>
            <a:off x="1867490" y="4362331"/>
            <a:ext cx="4682168" cy="1345894"/>
          </a:xfrm>
          <a:prstGeom prst="rect">
            <a:avLst/>
          </a:prstGeom>
        </p:spPr>
      </p:pic>
      <p:sp>
        <p:nvSpPr>
          <p:cNvPr id="8" name="Rectangle 7"/>
          <p:cNvSpPr/>
          <p:nvPr/>
        </p:nvSpPr>
        <p:spPr>
          <a:xfrm>
            <a:off x="1907233" y="4021939"/>
            <a:ext cx="1976823" cy="338554"/>
          </a:xfrm>
          <a:prstGeom prst="rect">
            <a:avLst/>
          </a:prstGeom>
        </p:spPr>
        <p:txBody>
          <a:bodyPr wrap="none">
            <a:spAutoFit/>
          </a:bodyPr>
          <a:lstStyle/>
          <a:p>
            <a:pPr>
              <a:lnSpc>
                <a:spcPct val="100000"/>
              </a:lnSpc>
            </a:pPr>
            <a:r>
              <a:rPr lang="en-US" sz="1600" dirty="0"/>
              <a:t>Class Component</a:t>
            </a:r>
          </a:p>
        </p:txBody>
      </p:sp>
      <p:sp>
        <p:nvSpPr>
          <p:cNvPr id="9" name="Rectangle 8"/>
          <p:cNvSpPr/>
          <p:nvPr/>
        </p:nvSpPr>
        <p:spPr>
          <a:xfrm>
            <a:off x="190432" y="5893108"/>
            <a:ext cx="8810347" cy="646331"/>
          </a:xfrm>
          <a:prstGeom prst="rect">
            <a:avLst/>
          </a:prstGeom>
        </p:spPr>
        <p:txBody>
          <a:bodyPr wrap="square">
            <a:spAutoFit/>
          </a:bodyPr>
          <a:lstStyle/>
          <a:p>
            <a:r>
              <a:rPr lang="en-US" dirty="0">
                <a:latin typeface="medium-content-serif-font"/>
              </a:rPr>
              <a:t>Main difference between functional and class components will be seen clearly through the  </a:t>
            </a:r>
            <a:r>
              <a:rPr lang="en-US" dirty="0" err="1">
                <a:latin typeface="medium-content-serif-font"/>
              </a:rPr>
              <a:t>transpiled</a:t>
            </a:r>
            <a:r>
              <a:rPr lang="en-US" dirty="0">
                <a:latin typeface="medium-content-serif-font"/>
              </a:rPr>
              <a:t> code.</a:t>
            </a:r>
            <a:endParaRPr lang="en-US" dirty="0"/>
          </a:p>
        </p:txBody>
      </p:sp>
      <p:sp>
        <p:nvSpPr>
          <p:cNvPr id="10" name="Rectangle 9"/>
          <p:cNvSpPr/>
          <p:nvPr/>
        </p:nvSpPr>
        <p:spPr>
          <a:xfrm>
            <a:off x="8493760" y="0"/>
            <a:ext cx="6502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56104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infopath/2007/PartnerControls"/>
    <ds:schemaRef ds:uri="http://purl.org/dc/elements/1.1/"/>
    <ds:schemaRef ds:uri="http://schemas.microsoft.com/office/2006/metadata/properties"/>
    <ds:schemaRef ds:uri="f9b258c7-9c72-463b-80f6-91d061ebb25d"/>
    <ds:schemaRef ds:uri="http://purl.org/dc/terms/"/>
    <ds:schemaRef ds:uri="http://schemas.openxmlformats.org/package/2006/metadata/core-properties"/>
    <ds:schemaRef ds:uri="http://schemas.microsoft.com/office/2006/documentManagement/types"/>
    <ds:schemaRef ds:uri="http://purl.org/dc/dcmitype/"/>
    <ds:schemaRef ds:uri="http://schemas.microsoft.com/sharepoint/v3/fields"/>
    <ds:schemaRef ds:uri="http://www.w3.org/XML/1998/namespace"/>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90986442-CA54-49E8-BF17-26CE41365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16675</TotalTime>
  <Words>1374</Words>
  <Application>Microsoft Office PowerPoint</Application>
  <PresentationFormat>On-screen Show (4:3)</PresentationFormat>
  <Paragraphs>350</Paragraphs>
  <Slides>19</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Section slides</vt:lpstr>
      <vt:lpstr>think-cell Slide</vt:lpstr>
      <vt:lpstr>React Components Props &amp; State</vt:lpstr>
      <vt:lpstr>Lesson Objectives</vt:lpstr>
      <vt:lpstr>Understanding and using Props and State </vt:lpstr>
      <vt:lpstr>React Props</vt:lpstr>
      <vt:lpstr>Working with State</vt:lpstr>
      <vt:lpstr>Demo</vt:lpstr>
      <vt:lpstr>Two way data-binding </vt:lpstr>
      <vt:lpstr> Functional (Stateless) VS Class (Stateful) Components</vt:lpstr>
      <vt:lpstr>Differences between functional and class-Components </vt:lpstr>
      <vt:lpstr>Slide 10</vt:lpstr>
      <vt:lpstr>Slide 11</vt:lpstr>
      <vt:lpstr>Demo</vt:lpstr>
      <vt:lpstr>Parent – Child Communication </vt:lpstr>
      <vt:lpstr> Unidirectional data flow</vt:lpstr>
      <vt:lpstr>Slide 15</vt:lpstr>
      <vt:lpstr>Showing Lists and Keys</vt:lpstr>
      <vt:lpstr>Demo</vt:lpstr>
      <vt:lpstr>Summary</vt:lpstr>
      <vt:lpstr>Review Questions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Blessed</cp:lastModifiedBy>
  <cp:revision>519</cp:revision>
  <dcterms:created xsi:type="dcterms:W3CDTF">2018-04-04T04:32:40Z</dcterms:created>
  <dcterms:modified xsi:type="dcterms:W3CDTF">2024-03-26T17:23:10Z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