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24"/>
  </p:notesMasterIdLst>
  <p:handoutMasterIdLst>
    <p:handoutMasterId r:id="rId25"/>
  </p:handoutMasterIdLst>
  <p:sldIdLst>
    <p:sldId id="328" r:id="rId5"/>
    <p:sldId id="259" r:id="rId6"/>
    <p:sldId id="285" r:id="rId7"/>
    <p:sldId id="332" r:id="rId8"/>
    <p:sldId id="334" r:id="rId9"/>
    <p:sldId id="333" r:id="rId10"/>
    <p:sldId id="335" r:id="rId11"/>
    <p:sldId id="315" r:id="rId12"/>
    <p:sldId id="336" r:id="rId13"/>
    <p:sldId id="337" r:id="rId14"/>
    <p:sldId id="316" r:id="rId15"/>
    <p:sldId id="317" r:id="rId16"/>
    <p:sldId id="338" r:id="rId17"/>
    <p:sldId id="318" r:id="rId18"/>
    <p:sldId id="319" r:id="rId19"/>
    <p:sldId id="339" r:id="rId20"/>
    <p:sldId id="320" r:id="rId21"/>
    <p:sldId id="331" r:id="rId22"/>
    <p:sldId id="32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4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FF9900"/>
    <a:srgbClr val="99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88064" autoAdjust="0"/>
  </p:normalViewPr>
  <p:slideViewPr>
    <p:cSldViewPr snapToGrid="0" showGuides="1">
      <p:cViewPr varScale="1">
        <p:scale>
          <a:sx n="77" d="100"/>
          <a:sy n="77" d="100"/>
        </p:scale>
        <p:origin x="-1646" y="-8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3/26/2024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xmlns=""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78039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425018"/>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78872" y="709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1" y="236797"/>
            <a:ext cx="6216650" cy="244392"/>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 to Web services (SOAP &amp; REST)	    Introduction to Web service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xmlns=""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cdnjs.com/libraries/reactstrap"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unpkg.com/reactstrap/"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facebook.github.io/react/docs/context.html"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facebook.github.io/react/docs/forms.html"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facebook.github.io/react/docs/context.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facebook.github.io/react/docs/forms.htm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paulirish/matchMedia.j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paulirish/matchMedia.j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4290337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dirty="0"/>
              <a:t>We</a:t>
            </a:r>
            <a:r>
              <a:rPr lang="en-US" baseline="0" dirty="0"/>
              <a:t> can also use </a:t>
            </a:r>
            <a:r>
              <a:rPr lang="en-US" baseline="0" dirty="0" err="1"/>
              <a:t>stlyes</a:t>
            </a:r>
            <a:r>
              <a:rPr lang="en-US" baseline="0" dirty="0"/>
              <a:t> using </a:t>
            </a:r>
            <a:r>
              <a:rPr lang="en-US" baseline="0" dirty="0" err="1"/>
              <a:t>className</a:t>
            </a:r>
            <a:r>
              <a:rPr lang="en-US" baseline="0" dirty="0"/>
              <a:t> like below</a:t>
            </a:r>
          </a:p>
          <a:p>
            <a:endParaRPr lang="en-US" baseline="0" dirty="0"/>
          </a:p>
          <a:p>
            <a:r>
              <a:rPr lang="en-US" baseline="0" dirty="0" err="1"/>
              <a:t>className</a:t>
            </a:r>
            <a:r>
              <a:rPr lang="en-US" baseline="0" dirty="0"/>
              <a:t>={styles.one}</a:t>
            </a:r>
          </a:p>
        </p:txBody>
      </p:sp>
    </p:spTree>
    <p:extLst>
      <p:ext uri="{BB962C8B-B14F-4D97-AF65-F5344CB8AC3E}">
        <p14:creationId xmlns:p14="http://schemas.microsoft.com/office/powerpoint/2010/main" xmlns="" val="3985278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232621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Autofit/>
          </a:bodyPr>
          <a:lstStyle/>
          <a:p>
            <a:r>
              <a:rPr lang="en-US" sz="1000" b="1" kern="1200" dirty="0">
                <a:solidFill>
                  <a:schemeClr val="tx1"/>
                </a:solidFill>
                <a:effectLst/>
                <a:latin typeface="Arial" pitchFamily="34" charset="0"/>
                <a:ea typeface="+mn-ea"/>
                <a:cs typeface="Arial" pitchFamily="34" charset="0"/>
              </a:rPr>
              <a:t>For other components</a:t>
            </a:r>
          </a:p>
          <a:p>
            <a:r>
              <a:rPr lang="en-US" sz="1000" b="1" kern="1200" dirty="0">
                <a:solidFill>
                  <a:schemeClr val="tx1"/>
                </a:solidFill>
                <a:effectLst/>
                <a:latin typeface="Arial" pitchFamily="34" charset="0"/>
                <a:ea typeface="+mn-ea"/>
                <a:cs typeface="Arial" pitchFamily="34" charset="0"/>
              </a:rPr>
              <a:t>https://react-bootstrap.github.io/components/</a:t>
            </a:r>
          </a:p>
          <a:p>
            <a:endParaRPr lang="en-US" sz="1000" b="1" kern="1200" dirty="0">
              <a:solidFill>
                <a:schemeClr val="tx1"/>
              </a:solidFill>
              <a:effectLst/>
              <a:latin typeface="Arial" pitchFamily="34" charset="0"/>
              <a:ea typeface="+mn-ea"/>
              <a:cs typeface="Arial" pitchFamily="34" charset="0"/>
            </a:endParaRPr>
          </a:p>
          <a:p>
            <a:r>
              <a:rPr lang="en-US" sz="1000" b="1" kern="1200" dirty="0">
                <a:solidFill>
                  <a:schemeClr val="tx1"/>
                </a:solidFill>
                <a:effectLst/>
                <a:latin typeface="Arial" pitchFamily="34" charset="0"/>
                <a:ea typeface="+mn-ea"/>
                <a:cs typeface="Arial" pitchFamily="34" charset="0"/>
              </a:rPr>
              <a:t>Bootstrap </a:t>
            </a:r>
            <a:r>
              <a:rPr lang="en-US" sz="1000" b="1" kern="1200" dirty="0" err="1">
                <a:solidFill>
                  <a:schemeClr val="tx1"/>
                </a:solidFill>
                <a:effectLst/>
                <a:latin typeface="Arial" pitchFamily="34" charset="0"/>
                <a:ea typeface="+mn-ea"/>
                <a:cs typeface="Arial" pitchFamily="34" charset="0"/>
              </a:rPr>
              <a:t>cdn</a:t>
            </a:r>
            <a:r>
              <a:rPr lang="en-US" sz="1000" b="1" kern="1200" dirty="0">
                <a:solidFill>
                  <a:schemeClr val="tx1"/>
                </a:solidFill>
                <a:effectLst/>
                <a:latin typeface="Arial" pitchFamily="34" charset="0"/>
                <a:ea typeface="+mn-ea"/>
                <a:cs typeface="Arial" pitchFamily="34" charset="0"/>
              </a:rPr>
              <a:t>:</a:t>
            </a:r>
            <a:endParaRPr lang="en-US" sz="1000" kern="1200" dirty="0">
              <a:solidFill>
                <a:schemeClr val="tx1"/>
              </a:solidFill>
              <a:effectLst/>
              <a:latin typeface="Arial" pitchFamily="34" charset="0"/>
              <a:ea typeface="+mn-ea"/>
              <a:cs typeface="Arial" pitchFamily="34" charset="0"/>
            </a:endParaRPr>
          </a:p>
          <a:p>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&lt;link </a:t>
            </a:r>
            <a:r>
              <a:rPr lang="en-US" sz="1000" kern="1200" dirty="0" err="1">
                <a:solidFill>
                  <a:schemeClr val="tx1"/>
                </a:solidFill>
                <a:effectLst/>
                <a:latin typeface="Arial" pitchFamily="34" charset="0"/>
                <a:ea typeface="+mn-ea"/>
                <a:cs typeface="Arial" pitchFamily="34" charset="0"/>
              </a:rPr>
              <a:t>rel</a:t>
            </a:r>
            <a:r>
              <a:rPr lang="en-US" sz="1000" kern="1200" dirty="0">
                <a:solidFill>
                  <a:schemeClr val="tx1"/>
                </a:solidFill>
                <a:effectLst/>
                <a:latin typeface="Arial" pitchFamily="34" charset="0"/>
                <a:ea typeface="+mn-ea"/>
                <a:cs typeface="Arial" pitchFamily="34" charset="0"/>
              </a:rPr>
              <a:t>="stylesheet" </a:t>
            </a:r>
            <a:r>
              <a:rPr lang="en-US" sz="1000" kern="1200" dirty="0" err="1">
                <a:solidFill>
                  <a:schemeClr val="tx1"/>
                </a:solidFill>
                <a:effectLst/>
                <a:latin typeface="Arial" pitchFamily="34" charset="0"/>
                <a:ea typeface="+mn-ea"/>
                <a:cs typeface="Arial" pitchFamily="34" charset="0"/>
              </a:rPr>
              <a:t>href</a:t>
            </a:r>
            <a:r>
              <a:rPr lang="en-US" sz="1000" kern="1200" dirty="0">
                <a:solidFill>
                  <a:schemeClr val="tx1"/>
                </a:solidFill>
                <a:effectLst/>
                <a:latin typeface="Arial" pitchFamily="34" charset="0"/>
                <a:ea typeface="+mn-ea"/>
                <a:cs typeface="Arial" pitchFamily="34" charset="0"/>
              </a:rPr>
              <a:t>="https://maxcdn.bootstrapcdn.com/bootstrap/3.3.7/</a:t>
            </a:r>
            <a:r>
              <a:rPr lang="en-US" sz="1000" kern="1200" dirty="0" err="1">
                <a:solidFill>
                  <a:schemeClr val="tx1"/>
                </a:solidFill>
                <a:effectLst/>
                <a:latin typeface="Arial" pitchFamily="34" charset="0"/>
                <a:ea typeface="+mn-ea"/>
                <a:cs typeface="Arial" pitchFamily="34" charset="0"/>
              </a:rPr>
              <a:t>css</a:t>
            </a:r>
            <a:r>
              <a:rPr lang="en-US" sz="1000" kern="1200" dirty="0">
                <a:solidFill>
                  <a:schemeClr val="tx1"/>
                </a:solidFill>
                <a:effectLst/>
                <a:latin typeface="Arial" pitchFamily="34" charset="0"/>
                <a:ea typeface="+mn-ea"/>
                <a:cs typeface="Arial" pitchFamily="34" charset="0"/>
              </a:rPr>
              <a:t>/bootstrap.min.css" integrity="sha384-BVYiiSIFeK1dGmJRAkycuHAHRg32OmUcww7on3RYdg4Va+PmSTsz/K68vbdEjh4u" </a:t>
            </a:r>
            <a:r>
              <a:rPr lang="en-US" sz="1000" kern="1200" dirty="0" err="1">
                <a:solidFill>
                  <a:schemeClr val="tx1"/>
                </a:solidFill>
                <a:effectLst/>
                <a:latin typeface="Arial" pitchFamily="34" charset="0"/>
                <a:ea typeface="+mn-ea"/>
                <a:cs typeface="Arial" pitchFamily="34" charset="0"/>
              </a:rPr>
              <a:t>crossorigin</a:t>
            </a:r>
            <a:r>
              <a:rPr lang="en-US" sz="1000" kern="1200" dirty="0">
                <a:solidFill>
                  <a:schemeClr val="tx1"/>
                </a:solidFill>
                <a:effectLst/>
                <a:latin typeface="Arial" pitchFamily="34" charset="0"/>
                <a:ea typeface="+mn-ea"/>
                <a:cs typeface="Arial" pitchFamily="34" charset="0"/>
              </a:rPr>
              <a:t>="anonymous"&gt; &lt;link </a:t>
            </a:r>
            <a:r>
              <a:rPr lang="en-US" sz="1000" kern="1200" dirty="0" err="1">
                <a:solidFill>
                  <a:schemeClr val="tx1"/>
                </a:solidFill>
                <a:effectLst/>
                <a:latin typeface="Arial" pitchFamily="34" charset="0"/>
                <a:ea typeface="+mn-ea"/>
                <a:cs typeface="Arial" pitchFamily="34" charset="0"/>
              </a:rPr>
              <a:t>rel</a:t>
            </a:r>
            <a:r>
              <a:rPr lang="en-US" sz="1000" kern="1200" dirty="0">
                <a:solidFill>
                  <a:schemeClr val="tx1"/>
                </a:solidFill>
                <a:effectLst/>
                <a:latin typeface="Arial" pitchFamily="34" charset="0"/>
                <a:ea typeface="+mn-ea"/>
                <a:cs typeface="Arial" pitchFamily="34" charset="0"/>
              </a:rPr>
              <a:t>="stylesheet" </a:t>
            </a:r>
            <a:r>
              <a:rPr lang="en-US" sz="1000" kern="1200" dirty="0" err="1">
                <a:solidFill>
                  <a:schemeClr val="tx1"/>
                </a:solidFill>
                <a:effectLst/>
                <a:latin typeface="Arial" pitchFamily="34" charset="0"/>
                <a:ea typeface="+mn-ea"/>
                <a:cs typeface="Arial" pitchFamily="34" charset="0"/>
              </a:rPr>
              <a:t>href</a:t>
            </a:r>
            <a:r>
              <a:rPr lang="en-US" sz="1000" kern="1200" dirty="0">
                <a:solidFill>
                  <a:schemeClr val="tx1"/>
                </a:solidFill>
                <a:effectLst/>
                <a:latin typeface="Arial" pitchFamily="34" charset="0"/>
                <a:ea typeface="+mn-ea"/>
                <a:cs typeface="Arial" pitchFamily="34" charset="0"/>
              </a:rPr>
              <a:t>="https://maxcdn.bootstrapcdn.com/bootstrap/3.3.7/</a:t>
            </a:r>
            <a:r>
              <a:rPr lang="en-US" sz="1000" kern="1200" dirty="0" err="1">
                <a:solidFill>
                  <a:schemeClr val="tx1"/>
                </a:solidFill>
                <a:effectLst/>
                <a:latin typeface="Arial" pitchFamily="34" charset="0"/>
                <a:ea typeface="+mn-ea"/>
                <a:cs typeface="Arial" pitchFamily="34" charset="0"/>
              </a:rPr>
              <a:t>css</a:t>
            </a:r>
            <a:r>
              <a:rPr lang="en-US" sz="1000" kern="1200" dirty="0">
                <a:solidFill>
                  <a:schemeClr val="tx1"/>
                </a:solidFill>
                <a:effectLst/>
                <a:latin typeface="Arial" pitchFamily="34" charset="0"/>
                <a:ea typeface="+mn-ea"/>
                <a:cs typeface="Arial" pitchFamily="34" charset="0"/>
              </a:rPr>
              <a:t>/bootstrap-theme.min.css" integrity="sha384-rHyoN1iRsVXV4nD0JutlnGaslCJuC7uwjduW9SVrLvRYooPp2bWYgmgJQIXwl/Sp" </a:t>
            </a:r>
            <a:r>
              <a:rPr lang="en-US" sz="1000" kern="1200" dirty="0" err="1">
                <a:solidFill>
                  <a:schemeClr val="tx1"/>
                </a:solidFill>
                <a:effectLst/>
                <a:latin typeface="Arial" pitchFamily="34" charset="0"/>
                <a:ea typeface="+mn-ea"/>
                <a:cs typeface="Arial" pitchFamily="34" charset="0"/>
              </a:rPr>
              <a:t>crossorigin</a:t>
            </a:r>
            <a:r>
              <a:rPr lang="en-US" sz="1000" kern="1200" dirty="0">
                <a:solidFill>
                  <a:schemeClr val="tx1"/>
                </a:solidFill>
                <a:effectLst/>
                <a:latin typeface="Arial" pitchFamily="34" charset="0"/>
                <a:ea typeface="+mn-ea"/>
                <a:cs typeface="Arial" pitchFamily="34" charset="0"/>
              </a:rPr>
              <a:t>="anonymous"&gt; &lt;script </a:t>
            </a:r>
            <a:r>
              <a:rPr lang="en-US" sz="1000" kern="1200" dirty="0" err="1">
                <a:solidFill>
                  <a:schemeClr val="tx1"/>
                </a:solidFill>
                <a:effectLst/>
                <a:latin typeface="Arial" pitchFamily="34" charset="0"/>
                <a:ea typeface="+mn-ea"/>
                <a:cs typeface="Arial" pitchFamily="34" charset="0"/>
              </a:rPr>
              <a:t>src</a:t>
            </a:r>
            <a:r>
              <a:rPr lang="en-US" sz="1000" kern="1200" dirty="0">
                <a:solidFill>
                  <a:schemeClr val="tx1"/>
                </a:solidFill>
                <a:effectLst/>
                <a:latin typeface="Arial" pitchFamily="34" charset="0"/>
                <a:ea typeface="+mn-ea"/>
                <a:cs typeface="Arial" pitchFamily="34" charset="0"/>
              </a:rPr>
              <a:t>="https://maxcdn.bootstrapcdn.com/bootstrap/3.3.7/</a:t>
            </a:r>
            <a:r>
              <a:rPr lang="en-US" sz="1000" kern="1200" dirty="0" err="1">
                <a:solidFill>
                  <a:schemeClr val="tx1"/>
                </a:solidFill>
                <a:effectLst/>
                <a:latin typeface="Arial" pitchFamily="34" charset="0"/>
                <a:ea typeface="+mn-ea"/>
                <a:cs typeface="Arial" pitchFamily="34" charset="0"/>
              </a:rPr>
              <a:t>js</a:t>
            </a:r>
            <a:r>
              <a:rPr lang="en-US" sz="1000" kern="1200" dirty="0">
                <a:solidFill>
                  <a:schemeClr val="tx1"/>
                </a:solidFill>
                <a:effectLst/>
                <a:latin typeface="Arial" pitchFamily="34" charset="0"/>
                <a:ea typeface="+mn-ea"/>
                <a:cs typeface="Arial" pitchFamily="34" charset="0"/>
              </a:rPr>
              <a:t>/bootstrap.min.js" integrity="sha384-Tc5IQib027qvyjSMfHjOMaLkfuWVxZxUPnCJA7l2mCWNIpG9mGCD8wGNIcPD7Txa" </a:t>
            </a:r>
            <a:r>
              <a:rPr lang="en-US" sz="1000" kern="1200" dirty="0" err="1">
                <a:solidFill>
                  <a:schemeClr val="tx1"/>
                </a:solidFill>
                <a:effectLst/>
                <a:latin typeface="Arial" pitchFamily="34" charset="0"/>
                <a:ea typeface="+mn-ea"/>
                <a:cs typeface="Arial" pitchFamily="34" charset="0"/>
              </a:rPr>
              <a:t>crossorigin</a:t>
            </a:r>
            <a:r>
              <a:rPr lang="en-US" sz="1000" kern="1200" dirty="0">
                <a:solidFill>
                  <a:schemeClr val="tx1"/>
                </a:solidFill>
                <a:effectLst/>
                <a:latin typeface="Arial" pitchFamily="34" charset="0"/>
                <a:ea typeface="+mn-ea"/>
                <a:cs typeface="Arial" pitchFamily="34" charset="0"/>
              </a:rPr>
              <a:t>="anonymous"&gt;&lt;/script&gt; </a:t>
            </a:r>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1395249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fontScale="47500" lnSpcReduction="20000"/>
          </a:bodyPr>
          <a:lstStyle/>
          <a:p>
            <a:r>
              <a:rPr lang="en-US" dirty="0"/>
              <a:t>Other components can be taken</a:t>
            </a:r>
            <a:r>
              <a:rPr lang="en-US" baseline="0" dirty="0"/>
              <a:t> from below link</a:t>
            </a:r>
          </a:p>
          <a:p>
            <a:endParaRPr lang="en-US" baseline="0" dirty="0"/>
          </a:p>
          <a:p>
            <a:r>
              <a:rPr lang="en-US" dirty="0"/>
              <a:t>https://reactstrap.github.io/components/</a:t>
            </a:r>
          </a:p>
          <a:p>
            <a:endParaRPr lang="en-US" dirty="0"/>
          </a:p>
          <a:p>
            <a:r>
              <a:rPr lang="en-US" dirty="0"/>
              <a:t>We can also use CDN links as given below into the project</a:t>
            </a:r>
          </a:p>
          <a:p>
            <a:endParaRPr lang="en-US" dirty="0"/>
          </a:p>
          <a:p>
            <a:r>
              <a:rPr lang="en-US" dirty="0"/>
              <a:t>https</a:t>
            </a:r>
            <a:r>
              <a:rPr lang="en-US" sz="1000" kern="1200" dirty="0">
                <a:solidFill>
                  <a:schemeClr val="tx1"/>
                </a:solidFill>
                <a:effectLst/>
                <a:latin typeface="Arial" pitchFamily="34" charset="0"/>
                <a:ea typeface="+mn-ea"/>
                <a:cs typeface="Arial" pitchFamily="34" charset="0"/>
              </a:rPr>
              <a:t>://</a:t>
            </a:r>
            <a:r>
              <a:rPr lang="en-US" dirty="0"/>
              <a:t>cdnjs</a:t>
            </a:r>
            <a:r>
              <a:rPr lang="en-US" sz="1000" kern="1200" dirty="0">
                <a:solidFill>
                  <a:schemeClr val="tx1"/>
                </a:solidFill>
                <a:effectLst/>
                <a:latin typeface="Arial" pitchFamily="34" charset="0"/>
                <a:ea typeface="+mn-ea"/>
                <a:cs typeface="Arial" pitchFamily="34" charset="0"/>
              </a:rPr>
              <a:t>.</a:t>
            </a:r>
            <a:r>
              <a:rPr lang="en-US" dirty="0"/>
              <a:t>cloudflare</a:t>
            </a:r>
            <a:r>
              <a:rPr lang="en-US" sz="1000" kern="1200" dirty="0">
                <a:solidFill>
                  <a:schemeClr val="tx1"/>
                </a:solidFill>
                <a:effectLst/>
                <a:latin typeface="Arial" pitchFamily="34" charset="0"/>
                <a:ea typeface="+mn-ea"/>
                <a:cs typeface="Arial" pitchFamily="34" charset="0"/>
              </a:rPr>
              <a:t>.</a:t>
            </a:r>
            <a:r>
              <a:rPr lang="en-US" dirty="0"/>
              <a:t>com</a:t>
            </a:r>
            <a:r>
              <a:rPr lang="en-US" sz="1000" kern="1200" dirty="0">
                <a:solidFill>
                  <a:schemeClr val="tx1"/>
                </a:solidFill>
                <a:effectLst/>
                <a:latin typeface="Arial" pitchFamily="34" charset="0"/>
                <a:ea typeface="+mn-ea"/>
                <a:cs typeface="Arial" pitchFamily="34" charset="0"/>
              </a:rPr>
              <a:t>/</a:t>
            </a:r>
            <a:r>
              <a:rPr lang="en-US" dirty="0"/>
              <a:t>ajax</a:t>
            </a:r>
            <a:r>
              <a:rPr lang="en-US" sz="1000" kern="1200" dirty="0">
                <a:solidFill>
                  <a:schemeClr val="tx1"/>
                </a:solidFill>
                <a:effectLst/>
                <a:latin typeface="Arial" pitchFamily="34" charset="0"/>
                <a:ea typeface="+mn-ea"/>
                <a:cs typeface="Arial" pitchFamily="34" charset="0"/>
              </a:rPr>
              <a:t>/</a:t>
            </a:r>
            <a:r>
              <a:rPr lang="en-US" dirty="0"/>
              <a:t>libs</a:t>
            </a:r>
            <a:r>
              <a:rPr lang="en-US" sz="1000" kern="1200" dirty="0">
                <a:solidFill>
                  <a:schemeClr val="tx1"/>
                </a:solidFill>
                <a:effectLst/>
                <a:latin typeface="Arial" pitchFamily="34" charset="0"/>
                <a:ea typeface="+mn-ea"/>
                <a:cs typeface="Arial" pitchFamily="34" charset="0"/>
              </a:rPr>
              <a:t>/</a:t>
            </a:r>
            <a:r>
              <a:rPr lang="en-US" dirty="0"/>
              <a:t>reactstrap</a:t>
            </a:r>
            <a:r>
              <a:rPr lang="en-US" sz="1000" kern="1200" dirty="0">
                <a:solidFill>
                  <a:schemeClr val="tx1"/>
                </a:solidFill>
                <a:effectLst/>
                <a:latin typeface="Arial" pitchFamily="34" charset="0"/>
                <a:ea typeface="+mn-ea"/>
                <a:cs typeface="Arial" pitchFamily="34" charset="0"/>
              </a:rPr>
              <a:t>/4.8.0/</a:t>
            </a:r>
            <a:r>
              <a:rPr lang="en-US" dirty="0"/>
              <a:t>reactstrap</a:t>
            </a:r>
            <a:r>
              <a:rPr lang="en-US" sz="1000" kern="1200" dirty="0">
                <a:solidFill>
                  <a:schemeClr val="tx1"/>
                </a:solidFill>
                <a:effectLst/>
                <a:latin typeface="Arial" pitchFamily="34" charset="0"/>
                <a:ea typeface="+mn-ea"/>
                <a:cs typeface="Arial" pitchFamily="34" charset="0"/>
              </a:rPr>
              <a:t>.</a:t>
            </a:r>
            <a:r>
              <a:rPr lang="en-US" dirty="0"/>
              <a:t>min</a:t>
            </a:r>
            <a:r>
              <a:rPr lang="en-US" sz="1000" kern="1200" dirty="0">
                <a:solidFill>
                  <a:schemeClr val="tx1"/>
                </a:solidFill>
                <a:effectLst/>
                <a:latin typeface="Arial" pitchFamily="34" charset="0"/>
                <a:ea typeface="+mn-ea"/>
                <a:cs typeface="Arial" pitchFamily="34" charset="0"/>
              </a:rPr>
              <a:t>.</a:t>
            </a:r>
            <a:r>
              <a:rPr lang="en-US" dirty="0"/>
              <a:t>js</a:t>
            </a:r>
          </a:p>
          <a:p>
            <a:endParaRPr lang="en-US" dirty="0"/>
          </a:p>
          <a:p>
            <a:r>
              <a:rPr lang="en-US" sz="1000" b="0" i="0" kern="1200" dirty="0">
                <a:solidFill>
                  <a:schemeClr val="tx1"/>
                </a:solidFill>
                <a:effectLst/>
                <a:latin typeface="Arial" pitchFamily="34" charset="0"/>
                <a:ea typeface="+mn-ea"/>
                <a:cs typeface="Arial" pitchFamily="34" charset="0"/>
              </a:rPr>
              <a:t>If you prefer to include </a:t>
            </a:r>
            <a:r>
              <a:rPr lang="en-US" sz="1000" b="0" i="0" kern="1200" dirty="0" err="1">
                <a:solidFill>
                  <a:schemeClr val="tx1"/>
                </a:solidFill>
                <a:effectLst/>
                <a:latin typeface="Arial" pitchFamily="34" charset="0"/>
                <a:ea typeface="+mn-ea"/>
                <a:cs typeface="Arial" pitchFamily="34" charset="0"/>
              </a:rPr>
              <a:t>Reactstrap</a:t>
            </a:r>
            <a:r>
              <a:rPr lang="en-US" sz="1000" b="0" i="0" kern="1200" dirty="0">
                <a:solidFill>
                  <a:schemeClr val="tx1"/>
                </a:solidFill>
                <a:effectLst/>
                <a:latin typeface="Arial" pitchFamily="34" charset="0"/>
                <a:ea typeface="+mn-ea"/>
                <a:cs typeface="Arial" pitchFamily="34" charset="0"/>
              </a:rPr>
              <a:t> globally by marking </a:t>
            </a:r>
            <a:r>
              <a:rPr lang="en-US" sz="1000" b="0" i="0" kern="1200" dirty="0" err="1">
                <a:solidFill>
                  <a:schemeClr val="tx1"/>
                </a:solidFill>
                <a:effectLst/>
                <a:latin typeface="Arial" pitchFamily="34" charset="0"/>
                <a:ea typeface="+mn-ea"/>
                <a:cs typeface="Arial" pitchFamily="34" charset="0"/>
              </a:rPr>
              <a:t>reactstrap</a:t>
            </a:r>
            <a:r>
              <a:rPr lang="en-US" sz="1000" b="0" i="0" kern="1200" dirty="0">
                <a:solidFill>
                  <a:schemeClr val="tx1"/>
                </a:solidFill>
                <a:effectLst/>
                <a:latin typeface="Arial" pitchFamily="34" charset="0"/>
                <a:ea typeface="+mn-ea"/>
                <a:cs typeface="Arial" pitchFamily="34" charset="0"/>
              </a:rPr>
              <a:t> as external in your application, the </a:t>
            </a:r>
            <a:r>
              <a:rPr lang="en-US" sz="1000" b="0" i="0" kern="1200" dirty="0" err="1">
                <a:solidFill>
                  <a:schemeClr val="tx1"/>
                </a:solidFill>
                <a:effectLst/>
                <a:latin typeface="Arial" pitchFamily="34" charset="0"/>
                <a:ea typeface="+mn-ea"/>
                <a:cs typeface="Arial" pitchFamily="34" charset="0"/>
              </a:rPr>
              <a:t>reactstrap</a:t>
            </a:r>
            <a:r>
              <a:rPr lang="en-US" sz="1000" b="0" i="0" kern="1200" dirty="0">
                <a:solidFill>
                  <a:schemeClr val="tx1"/>
                </a:solidFill>
                <a:effectLst/>
                <a:latin typeface="Arial" pitchFamily="34" charset="0"/>
                <a:ea typeface="+mn-ea"/>
                <a:cs typeface="Arial" pitchFamily="34" charset="0"/>
              </a:rPr>
              <a:t> library provides various single-file distributions, which are hosted on the following CDNs:</a:t>
            </a:r>
          </a:p>
          <a:p>
            <a:r>
              <a:rPr lang="en-US" sz="1000" b="1" i="0" u="none" strike="noStrike" kern="1200" dirty="0" err="1">
                <a:solidFill>
                  <a:schemeClr val="tx1"/>
                </a:solidFill>
                <a:effectLst/>
                <a:latin typeface="Arial" pitchFamily="34" charset="0"/>
                <a:ea typeface="+mn-ea"/>
                <a:cs typeface="Arial" pitchFamily="34" charset="0"/>
                <a:hlinkClick r:id="rId3"/>
              </a:rPr>
              <a:t>cdnjs</a:t>
            </a:r>
            <a:endParaRPr lang="en-US" sz="1000" b="1" i="0" u="none" strike="noStrike"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&lt;!-- Main version --&gt; &lt;script </a:t>
            </a:r>
            <a:r>
              <a:rPr lang="en-US" sz="1000" b="0" i="0" kern="1200" dirty="0" err="1">
                <a:solidFill>
                  <a:schemeClr val="tx1"/>
                </a:solidFill>
                <a:effectLst/>
                <a:latin typeface="Arial" pitchFamily="34" charset="0"/>
                <a:ea typeface="+mn-ea"/>
                <a:cs typeface="Arial" pitchFamily="34" charset="0"/>
              </a:rPr>
              <a:t>src</a:t>
            </a:r>
            <a:r>
              <a:rPr lang="en-US" sz="1000" b="0" i="0" kern="1200" dirty="0">
                <a:solidFill>
                  <a:schemeClr val="tx1"/>
                </a:solidFill>
                <a:effectLst/>
                <a:latin typeface="Arial" pitchFamily="34" charset="0"/>
                <a:ea typeface="+mn-ea"/>
                <a:cs typeface="Arial" pitchFamily="34" charset="0"/>
              </a:rPr>
              <a:t>="https://cdnjs.cloudflare.com/ajax/libs/</a:t>
            </a:r>
            <a:r>
              <a:rPr lang="en-US" sz="1000" b="0" i="0" kern="1200" dirty="0" err="1">
                <a:solidFill>
                  <a:schemeClr val="tx1"/>
                </a:solidFill>
                <a:effectLst/>
                <a:latin typeface="Arial" pitchFamily="34" charset="0"/>
                <a:ea typeface="+mn-ea"/>
                <a:cs typeface="Arial" pitchFamily="34" charset="0"/>
              </a:rPr>
              <a:t>reactstrap</a:t>
            </a:r>
            <a:r>
              <a:rPr lang="en-US" sz="1000" b="0" i="0" kern="1200" dirty="0">
                <a:solidFill>
                  <a:schemeClr val="tx1"/>
                </a:solidFill>
                <a:effectLst/>
                <a:latin typeface="Arial" pitchFamily="34" charset="0"/>
                <a:ea typeface="+mn-ea"/>
                <a:cs typeface="Arial" pitchFamily="34" charset="0"/>
              </a:rPr>
              <a:t>/6.0.1/reactstrap.min.js"&gt;&lt;/script&gt; &lt;!-- All optional dependencies version --&gt; &lt;script </a:t>
            </a:r>
            <a:r>
              <a:rPr lang="en-US" sz="1000" b="0" i="0" kern="1200" dirty="0" err="1">
                <a:solidFill>
                  <a:schemeClr val="tx1"/>
                </a:solidFill>
                <a:effectLst/>
                <a:latin typeface="Arial" pitchFamily="34" charset="0"/>
                <a:ea typeface="+mn-ea"/>
                <a:cs typeface="Arial" pitchFamily="34" charset="0"/>
              </a:rPr>
              <a:t>src</a:t>
            </a:r>
            <a:r>
              <a:rPr lang="en-US" sz="1000" b="0" i="0" kern="1200" dirty="0">
                <a:solidFill>
                  <a:schemeClr val="tx1"/>
                </a:solidFill>
                <a:effectLst/>
                <a:latin typeface="Arial" pitchFamily="34" charset="0"/>
                <a:ea typeface="+mn-ea"/>
                <a:cs typeface="Arial" pitchFamily="34" charset="0"/>
              </a:rPr>
              <a:t>="https://cdnjs.cloudflare.com/ajax/libs/</a:t>
            </a:r>
            <a:r>
              <a:rPr lang="en-US" sz="1000" b="0" i="0" kern="1200" dirty="0" err="1">
                <a:solidFill>
                  <a:schemeClr val="tx1"/>
                </a:solidFill>
                <a:effectLst/>
                <a:latin typeface="Arial" pitchFamily="34" charset="0"/>
                <a:ea typeface="+mn-ea"/>
                <a:cs typeface="Arial" pitchFamily="34" charset="0"/>
              </a:rPr>
              <a:t>reactstrap</a:t>
            </a:r>
            <a:r>
              <a:rPr lang="en-US" sz="1000" b="0" i="0" kern="1200" dirty="0">
                <a:solidFill>
                  <a:schemeClr val="tx1"/>
                </a:solidFill>
                <a:effectLst/>
                <a:latin typeface="Arial" pitchFamily="34" charset="0"/>
                <a:ea typeface="+mn-ea"/>
                <a:cs typeface="Arial" pitchFamily="34" charset="0"/>
              </a:rPr>
              <a:t>/6.0.1/reactstrap.full.min.js"&gt;&lt;/script&gt;</a:t>
            </a:r>
          </a:p>
          <a:p>
            <a:r>
              <a:rPr lang="en-US" sz="1000" b="1" i="0" u="none" strike="noStrike" kern="1200" dirty="0" err="1">
                <a:solidFill>
                  <a:schemeClr val="tx1"/>
                </a:solidFill>
                <a:effectLst/>
                <a:latin typeface="Arial" pitchFamily="34" charset="0"/>
                <a:ea typeface="+mn-ea"/>
                <a:cs typeface="Arial" pitchFamily="34" charset="0"/>
                <a:hlinkClick r:id="rId4"/>
              </a:rPr>
              <a:t>unpkg</a:t>
            </a:r>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&lt;!-- Main version --&gt; &lt;script </a:t>
            </a:r>
            <a:r>
              <a:rPr lang="en-US" sz="1000" b="0" i="0" kern="1200" dirty="0" err="1">
                <a:solidFill>
                  <a:schemeClr val="tx1"/>
                </a:solidFill>
                <a:effectLst/>
                <a:latin typeface="Arial" pitchFamily="34" charset="0"/>
                <a:ea typeface="+mn-ea"/>
                <a:cs typeface="Arial" pitchFamily="34" charset="0"/>
              </a:rPr>
              <a:t>src</a:t>
            </a:r>
            <a:r>
              <a:rPr lang="en-US" sz="1000" b="0" i="0" kern="1200" dirty="0">
                <a:solidFill>
                  <a:schemeClr val="tx1"/>
                </a:solidFill>
                <a:effectLst/>
                <a:latin typeface="Arial" pitchFamily="34" charset="0"/>
                <a:ea typeface="+mn-ea"/>
                <a:cs typeface="Arial" pitchFamily="34" charset="0"/>
              </a:rPr>
              <a:t>="https://unpkg.com/reactstrap@6.0.1/</a:t>
            </a:r>
            <a:r>
              <a:rPr lang="en-US" sz="1000" b="0" i="0" kern="1200" dirty="0" err="1">
                <a:solidFill>
                  <a:schemeClr val="tx1"/>
                </a:solidFill>
                <a:effectLst/>
                <a:latin typeface="Arial" pitchFamily="34" charset="0"/>
                <a:ea typeface="+mn-ea"/>
                <a:cs typeface="Arial" pitchFamily="34" charset="0"/>
              </a:rPr>
              <a:t>dist</a:t>
            </a:r>
            <a:r>
              <a:rPr lang="en-US" sz="1000" b="0" i="0" kern="1200" dirty="0">
                <a:solidFill>
                  <a:schemeClr val="tx1"/>
                </a:solidFill>
                <a:effectLst/>
                <a:latin typeface="Arial" pitchFamily="34" charset="0"/>
                <a:ea typeface="+mn-ea"/>
                <a:cs typeface="Arial" pitchFamily="34" charset="0"/>
              </a:rPr>
              <a:t>/reactstrap.min.js"&gt;&lt;/script&gt; &lt;!-- All optional dependencies version --&gt; &lt;script </a:t>
            </a:r>
            <a:r>
              <a:rPr lang="en-US" sz="1000" b="0" i="0" kern="1200" dirty="0" err="1">
                <a:solidFill>
                  <a:schemeClr val="tx1"/>
                </a:solidFill>
                <a:effectLst/>
                <a:latin typeface="Arial" pitchFamily="34" charset="0"/>
                <a:ea typeface="+mn-ea"/>
                <a:cs typeface="Arial" pitchFamily="34" charset="0"/>
              </a:rPr>
              <a:t>src</a:t>
            </a:r>
            <a:r>
              <a:rPr lang="en-US" sz="1000" b="0" i="0" kern="1200" dirty="0">
                <a:solidFill>
                  <a:schemeClr val="tx1"/>
                </a:solidFill>
                <a:effectLst/>
                <a:latin typeface="Arial" pitchFamily="34" charset="0"/>
                <a:ea typeface="+mn-ea"/>
                <a:cs typeface="Arial" pitchFamily="34" charset="0"/>
              </a:rPr>
              <a:t>="https://unpkg.com/reactstrap@6.0.1/</a:t>
            </a:r>
            <a:r>
              <a:rPr lang="en-US" sz="1000" b="0" i="0" kern="1200" dirty="0" err="1">
                <a:solidFill>
                  <a:schemeClr val="tx1"/>
                </a:solidFill>
                <a:effectLst/>
                <a:latin typeface="Arial" pitchFamily="34" charset="0"/>
                <a:ea typeface="+mn-ea"/>
                <a:cs typeface="Arial" pitchFamily="34" charset="0"/>
              </a:rPr>
              <a:t>dist</a:t>
            </a:r>
            <a:r>
              <a:rPr lang="en-US" sz="1000" b="0" i="0" kern="1200" dirty="0">
                <a:solidFill>
                  <a:schemeClr val="tx1"/>
                </a:solidFill>
                <a:effectLst/>
                <a:latin typeface="Arial" pitchFamily="34" charset="0"/>
                <a:ea typeface="+mn-ea"/>
                <a:cs typeface="Arial" pitchFamily="34" charset="0"/>
              </a:rPr>
              <a:t>/reactstrap.full.min.js"&gt;&lt;/script&gt;</a:t>
            </a:r>
          </a:p>
          <a:p>
            <a:r>
              <a:rPr lang="en-US" b="1" dirty="0">
                <a:effectLst/>
              </a:rPr>
              <a:t>Note</a:t>
            </a:r>
            <a:r>
              <a:rPr lang="en-US" dirty="0">
                <a:effectLst/>
              </a:rPr>
              <a:t>: To load a specific version of </a:t>
            </a:r>
            <a:r>
              <a:rPr lang="en-US" dirty="0" err="1">
                <a:effectLst/>
              </a:rPr>
              <a:t>Reactstrap</a:t>
            </a:r>
            <a:r>
              <a:rPr lang="en-US" dirty="0">
                <a:effectLst/>
              </a:rPr>
              <a:t> replace 6.0.1 with the version number.</a:t>
            </a:r>
          </a:p>
          <a:p>
            <a:r>
              <a:rPr lang="en-US" sz="1000" b="1" i="0" kern="1200" dirty="0">
                <a:solidFill>
                  <a:schemeClr val="tx1"/>
                </a:solidFill>
                <a:effectLst/>
                <a:latin typeface="Arial" pitchFamily="34" charset="0"/>
                <a:ea typeface="+mn-ea"/>
                <a:cs typeface="Arial" pitchFamily="34" charset="0"/>
              </a:rPr>
              <a:t>Versions</a:t>
            </a:r>
          </a:p>
          <a:p>
            <a:r>
              <a:rPr lang="en-US" sz="1000" b="0" i="0" kern="1200" dirty="0" err="1">
                <a:solidFill>
                  <a:schemeClr val="tx1"/>
                </a:solidFill>
                <a:effectLst/>
                <a:latin typeface="Arial" pitchFamily="34" charset="0"/>
                <a:ea typeface="+mn-ea"/>
                <a:cs typeface="Arial" pitchFamily="34" charset="0"/>
              </a:rPr>
              <a:t>Reactstrap</a:t>
            </a:r>
            <a:r>
              <a:rPr lang="en-US" sz="1000" b="0" i="0" kern="1200" dirty="0">
                <a:solidFill>
                  <a:schemeClr val="tx1"/>
                </a:solidFill>
                <a:effectLst/>
                <a:latin typeface="Arial" pitchFamily="34" charset="0"/>
                <a:ea typeface="+mn-ea"/>
                <a:cs typeface="Arial" pitchFamily="34" charset="0"/>
              </a:rPr>
              <a:t> has two primary distribution versions:</a:t>
            </a:r>
          </a:p>
          <a:p>
            <a:r>
              <a:rPr lang="en-US" sz="1000" b="0" i="0" kern="1200" dirty="0">
                <a:solidFill>
                  <a:schemeClr val="tx1"/>
                </a:solidFill>
                <a:effectLst/>
                <a:latin typeface="Arial" pitchFamily="34" charset="0"/>
                <a:ea typeface="+mn-ea"/>
                <a:cs typeface="Arial" pitchFamily="34" charset="0"/>
              </a:rPr>
              <a:t>reactstrap.min.js</a:t>
            </a:r>
          </a:p>
          <a:p>
            <a:r>
              <a:rPr lang="en-US" sz="1000" b="0" i="0" kern="1200" dirty="0">
                <a:solidFill>
                  <a:schemeClr val="tx1"/>
                </a:solidFill>
                <a:effectLst/>
                <a:latin typeface="Arial" pitchFamily="34" charset="0"/>
                <a:ea typeface="+mn-ea"/>
                <a:cs typeface="Arial" pitchFamily="34" charset="0"/>
              </a:rPr>
              <a:t>This file </a:t>
            </a:r>
            <a:r>
              <a:rPr lang="en-US" sz="1000" b="1" i="0" kern="1200" dirty="0">
                <a:solidFill>
                  <a:schemeClr val="tx1"/>
                </a:solidFill>
                <a:effectLst/>
                <a:latin typeface="Arial" pitchFamily="34" charset="0"/>
                <a:ea typeface="+mn-ea"/>
                <a:cs typeface="Arial" pitchFamily="34" charset="0"/>
              </a:rPr>
              <a:t>excludes</a:t>
            </a:r>
            <a:r>
              <a:rPr lang="en-US" sz="1000" b="0" i="0" kern="1200" dirty="0">
                <a:solidFill>
                  <a:schemeClr val="tx1"/>
                </a:solidFill>
                <a:effectLst/>
                <a:latin typeface="Arial" pitchFamily="34" charset="0"/>
                <a:ea typeface="+mn-ea"/>
                <a:cs typeface="Arial" pitchFamily="34" charset="0"/>
              </a:rPr>
              <a:t> the optional dependencies – react-popper and react-transition-group. This is the recommended approach (similar approach in Bootstrap's JavaScript components) for including </a:t>
            </a:r>
            <a:r>
              <a:rPr lang="en-US" sz="1000" b="0" i="0" kern="1200" dirty="0" err="1">
                <a:solidFill>
                  <a:schemeClr val="tx1"/>
                </a:solidFill>
                <a:effectLst/>
                <a:latin typeface="Arial" pitchFamily="34" charset="0"/>
                <a:ea typeface="+mn-ea"/>
                <a:cs typeface="Arial" pitchFamily="34" charset="0"/>
              </a:rPr>
              <a:t>Reactstrap</a:t>
            </a:r>
            <a:r>
              <a:rPr lang="en-US" sz="1000" b="0" i="0" kern="1200" dirty="0">
                <a:solidFill>
                  <a:schemeClr val="tx1"/>
                </a:solidFill>
                <a:effectLst/>
                <a:latin typeface="Arial" pitchFamily="34" charset="0"/>
                <a:ea typeface="+mn-ea"/>
                <a:cs typeface="Arial" pitchFamily="34" charset="0"/>
              </a:rPr>
              <a:t> as it reduces the </a:t>
            </a:r>
            <a:r>
              <a:rPr lang="en-US" sz="1000" b="0" i="0" kern="1200" dirty="0" err="1">
                <a:solidFill>
                  <a:schemeClr val="tx1"/>
                </a:solidFill>
                <a:effectLst/>
                <a:latin typeface="Arial" pitchFamily="34" charset="0"/>
                <a:ea typeface="+mn-ea"/>
                <a:cs typeface="Arial" pitchFamily="34" charset="0"/>
              </a:rPr>
              <a:t>filesize</a:t>
            </a:r>
            <a:r>
              <a:rPr lang="en-US" sz="1000" b="0" i="0" kern="1200" dirty="0">
                <a:solidFill>
                  <a:schemeClr val="tx1"/>
                </a:solidFill>
                <a:effectLst/>
                <a:latin typeface="Arial" pitchFamily="34" charset="0"/>
                <a:ea typeface="+mn-ea"/>
                <a:cs typeface="Arial" pitchFamily="34" charset="0"/>
              </a:rPr>
              <a:t> and gives more flexibility in configuring needed dependencies.</a:t>
            </a:r>
          </a:p>
          <a:p>
            <a:r>
              <a:rPr lang="en-US" sz="1000" b="1" i="0" kern="1200" dirty="0">
                <a:solidFill>
                  <a:schemeClr val="tx1"/>
                </a:solidFill>
                <a:effectLst/>
                <a:latin typeface="Arial" pitchFamily="34" charset="0"/>
                <a:ea typeface="+mn-ea"/>
                <a:cs typeface="Arial" pitchFamily="34" charset="0"/>
              </a:rPr>
              <a:t>Recommended use cases:</a:t>
            </a:r>
            <a:endParaRPr lang="en-US" sz="1000" b="0" i="0" kern="1200" dirty="0">
              <a:solidFill>
                <a:schemeClr val="tx1"/>
              </a:solidFill>
              <a:effectLst/>
              <a:latin typeface="Arial" pitchFamily="34" charset="0"/>
              <a:ea typeface="+mn-ea"/>
              <a:cs typeface="Arial" pitchFamily="34" charset="0"/>
            </a:endParaRPr>
          </a:p>
          <a:p>
            <a:pPr lvl="1"/>
            <a:r>
              <a:rPr lang="en-US" sz="1000" b="0" i="0" kern="1200" dirty="0">
                <a:solidFill>
                  <a:schemeClr val="tx1"/>
                </a:solidFill>
                <a:effectLst/>
                <a:latin typeface="Arial" pitchFamily="34" charset="0"/>
                <a:ea typeface="+mn-ea"/>
                <a:cs typeface="Arial" pitchFamily="34" charset="0"/>
              </a:rPr>
              <a:t>Small, medium, or large applications</a:t>
            </a:r>
          </a:p>
          <a:p>
            <a:pPr lvl="1"/>
            <a:r>
              <a:rPr lang="en-US" sz="1000" b="0" i="0" kern="1200" dirty="0">
                <a:solidFill>
                  <a:schemeClr val="tx1"/>
                </a:solidFill>
                <a:effectLst/>
                <a:latin typeface="Arial" pitchFamily="34" charset="0"/>
                <a:ea typeface="+mn-ea"/>
                <a:cs typeface="Arial" pitchFamily="34" charset="0"/>
              </a:rPr>
              <a:t>Applications that do not use any transitions or popper components</a:t>
            </a:r>
          </a:p>
          <a:p>
            <a:pPr lvl="1"/>
            <a:r>
              <a:rPr lang="en-US" sz="1000" b="0" i="0" kern="1200" dirty="0">
                <a:solidFill>
                  <a:schemeClr val="tx1"/>
                </a:solidFill>
                <a:effectLst/>
                <a:latin typeface="Arial" pitchFamily="34" charset="0"/>
                <a:ea typeface="+mn-ea"/>
                <a:cs typeface="Arial" pitchFamily="34" charset="0"/>
              </a:rPr>
              <a:t>Applications that directly use react-popper or react-transition-group – </a:t>
            </a:r>
            <a:r>
              <a:rPr lang="en-US" sz="1000" b="0" i="0" kern="1200" dirty="0" err="1">
                <a:solidFill>
                  <a:schemeClr val="tx1"/>
                </a:solidFill>
                <a:effectLst/>
                <a:latin typeface="Arial" pitchFamily="34" charset="0"/>
                <a:ea typeface="+mn-ea"/>
                <a:cs typeface="Arial" pitchFamily="34" charset="0"/>
              </a:rPr>
              <a:t>Reactstrap</a:t>
            </a:r>
            <a:r>
              <a:rPr lang="en-US" sz="1000" b="0" i="0" kern="1200" dirty="0">
                <a:solidFill>
                  <a:schemeClr val="tx1"/>
                </a:solidFill>
                <a:effectLst/>
                <a:latin typeface="Arial" pitchFamily="34" charset="0"/>
                <a:ea typeface="+mn-ea"/>
                <a:cs typeface="Arial" pitchFamily="34" charset="0"/>
              </a:rPr>
              <a:t> and your application will use the single global version included</a:t>
            </a:r>
          </a:p>
          <a:p>
            <a:r>
              <a:rPr lang="en-US" sz="1000" b="0" i="0" kern="1200" dirty="0">
                <a:solidFill>
                  <a:schemeClr val="tx1"/>
                </a:solidFill>
                <a:effectLst/>
                <a:latin typeface="Arial" pitchFamily="34" charset="0"/>
                <a:ea typeface="+mn-ea"/>
                <a:cs typeface="Arial" pitchFamily="34" charset="0"/>
              </a:rPr>
              <a:t>reactstrap.full.min.js</a:t>
            </a:r>
          </a:p>
          <a:p>
            <a:r>
              <a:rPr lang="en-US" sz="1000" b="0" i="0" kern="1200" dirty="0">
                <a:solidFill>
                  <a:schemeClr val="tx1"/>
                </a:solidFill>
                <a:effectLst/>
                <a:latin typeface="Arial" pitchFamily="34" charset="0"/>
                <a:ea typeface="+mn-ea"/>
                <a:cs typeface="Arial" pitchFamily="34" charset="0"/>
              </a:rPr>
              <a:t>This file </a:t>
            </a:r>
            <a:r>
              <a:rPr lang="en-US" sz="1000" b="1" i="0" kern="1200" dirty="0">
                <a:solidFill>
                  <a:schemeClr val="tx1"/>
                </a:solidFill>
                <a:effectLst/>
                <a:latin typeface="Arial" pitchFamily="34" charset="0"/>
                <a:ea typeface="+mn-ea"/>
                <a:cs typeface="Arial" pitchFamily="34" charset="0"/>
              </a:rPr>
              <a:t>includes</a:t>
            </a:r>
            <a:r>
              <a:rPr lang="en-US" sz="1000" b="0" i="0" kern="1200" dirty="0">
                <a:solidFill>
                  <a:schemeClr val="tx1"/>
                </a:solidFill>
                <a:effectLst/>
                <a:latin typeface="Arial" pitchFamily="34" charset="0"/>
                <a:ea typeface="+mn-ea"/>
                <a:cs typeface="Arial" pitchFamily="34" charset="0"/>
              </a:rPr>
              <a:t> the optional dependencies – react-popper and react-transition-group</a:t>
            </a:r>
          </a:p>
          <a:p>
            <a:r>
              <a:rPr lang="en-US" sz="1000" b="1" i="0" kern="1200" dirty="0">
                <a:solidFill>
                  <a:schemeClr val="tx1"/>
                </a:solidFill>
                <a:effectLst/>
                <a:latin typeface="Arial" pitchFamily="34" charset="0"/>
                <a:ea typeface="+mn-ea"/>
                <a:cs typeface="Arial" pitchFamily="34" charset="0"/>
              </a:rPr>
              <a:t>Recommended use cases:</a:t>
            </a:r>
            <a:endParaRPr lang="en-US" sz="1000" b="0" i="0" kern="1200" dirty="0">
              <a:solidFill>
                <a:schemeClr val="tx1"/>
              </a:solidFill>
              <a:effectLst/>
              <a:latin typeface="Arial" pitchFamily="34" charset="0"/>
              <a:ea typeface="+mn-ea"/>
              <a:cs typeface="Arial" pitchFamily="34" charset="0"/>
            </a:endParaRPr>
          </a:p>
          <a:p>
            <a:pPr lvl="1"/>
            <a:r>
              <a:rPr lang="en-US" sz="1000" b="0" i="0" kern="1200" dirty="0">
                <a:solidFill>
                  <a:schemeClr val="tx1"/>
                </a:solidFill>
                <a:effectLst/>
                <a:latin typeface="Arial" pitchFamily="34" charset="0"/>
                <a:ea typeface="+mn-ea"/>
                <a:cs typeface="Arial" pitchFamily="34" charset="0"/>
              </a:rPr>
              <a:t>Small applications</a:t>
            </a:r>
          </a:p>
          <a:p>
            <a:endParaRPr lang="en-US" dirty="0"/>
          </a:p>
          <a:p>
            <a:r>
              <a:rPr lang="en-US" dirty="0"/>
              <a:t>&lt;!doctype html&gt; &lt;</a:t>
            </a:r>
            <a:r>
              <a:rPr lang="en-US" sz="1000" kern="1200" dirty="0">
                <a:solidFill>
                  <a:schemeClr val="tx1"/>
                </a:solidFill>
                <a:effectLst/>
                <a:latin typeface="Arial" pitchFamily="34" charset="0"/>
                <a:ea typeface="+mn-ea"/>
                <a:cs typeface="Arial" pitchFamily="34" charset="0"/>
              </a:rPr>
              <a:t>html</a:t>
            </a:r>
            <a:r>
              <a:rPr lang="en-US" dirty="0"/>
              <a:t> </a:t>
            </a:r>
            <a:r>
              <a:rPr lang="en-US" sz="1000" kern="1200" dirty="0" err="1">
                <a:solidFill>
                  <a:schemeClr val="tx1"/>
                </a:solidFill>
                <a:effectLst/>
                <a:latin typeface="Arial" pitchFamily="34" charset="0"/>
                <a:ea typeface="+mn-ea"/>
                <a:cs typeface="Arial" pitchFamily="34" charset="0"/>
              </a:rPr>
              <a:t>lang</a:t>
            </a:r>
            <a:r>
              <a:rPr lang="en-US" dirty="0"/>
              <a:t>=</a:t>
            </a:r>
            <a:r>
              <a:rPr lang="en-US" sz="1000" kern="1200" dirty="0">
                <a:solidFill>
                  <a:schemeClr val="tx1"/>
                </a:solidFill>
                <a:effectLst/>
                <a:latin typeface="Arial" pitchFamily="34" charset="0"/>
                <a:ea typeface="+mn-ea"/>
                <a:cs typeface="Arial" pitchFamily="34" charset="0"/>
              </a:rPr>
              <a:t>"</a:t>
            </a:r>
            <a:r>
              <a:rPr lang="en-US" sz="1000" kern="1200" dirty="0" err="1">
                <a:solidFill>
                  <a:schemeClr val="tx1"/>
                </a:solidFill>
                <a:effectLst/>
                <a:latin typeface="Arial" pitchFamily="34" charset="0"/>
                <a:ea typeface="+mn-ea"/>
                <a:cs typeface="Arial" pitchFamily="34" charset="0"/>
              </a:rPr>
              <a:t>en</a:t>
            </a:r>
            <a:r>
              <a:rPr lang="en-US" sz="1000" kern="1200" dirty="0">
                <a:solidFill>
                  <a:schemeClr val="tx1"/>
                </a:solidFill>
                <a:effectLst/>
                <a:latin typeface="Arial" pitchFamily="34" charset="0"/>
                <a:ea typeface="+mn-ea"/>
                <a:cs typeface="Arial" pitchFamily="34" charset="0"/>
              </a:rPr>
              <a:t>"</a:t>
            </a:r>
            <a:r>
              <a:rPr lang="en-US" dirty="0"/>
              <a:t>&gt; &lt;</a:t>
            </a:r>
            <a:r>
              <a:rPr lang="en-US" sz="1000" kern="1200" dirty="0">
                <a:solidFill>
                  <a:schemeClr val="tx1"/>
                </a:solidFill>
                <a:effectLst/>
                <a:latin typeface="Arial" pitchFamily="34" charset="0"/>
                <a:ea typeface="+mn-ea"/>
                <a:cs typeface="Arial" pitchFamily="34" charset="0"/>
              </a:rPr>
              <a:t>head</a:t>
            </a:r>
            <a:r>
              <a:rPr lang="en-US" dirty="0"/>
              <a:t>&gt; </a:t>
            </a:r>
            <a:r>
              <a:rPr lang="en-US" sz="1000" kern="1200" dirty="0">
                <a:solidFill>
                  <a:schemeClr val="tx1"/>
                </a:solidFill>
                <a:effectLst/>
                <a:latin typeface="Arial" pitchFamily="34" charset="0"/>
                <a:ea typeface="+mn-ea"/>
                <a:cs typeface="Arial" pitchFamily="34" charset="0"/>
              </a:rPr>
              <a:t>&lt;!-- Required dependencies --&gt;</a:t>
            </a:r>
            <a:r>
              <a:rPr lang="en-US" dirty="0"/>
              <a:t> &lt;</a:t>
            </a:r>
            <a:r>
              <a:rPr lang="en-US" sz="1000" kern="1200" dirty="0">
                <a:solidFill>
                  <a:schemeClr val="tx1"/>
                </a:solidFill>
                <a:effectLst/>
                <a:latin typeface="Arial" pitchFamily="34" charset="0"/>
                <a:ea typeface="+mn-ea"/>
                <a:cs typeface="Arial" pitchFamily="34" charset="0"/>
              </a:rPr>
              <a:t>script</a:t>
            </a:r>
            <a:r>
              <a:rPr lang="en-US" dirty="0"/>
              <a:t> </a:t>
            </a:r>
            <a:r>
              <a:rPr lang="en-US" sz="1000" kern="1200" dirty="0">
                <a:solidFill>
                  <a:schemeClr val="tx1"/>
                </a:solidFill>
                <a:effectLst/>
                <a:latin typeface="Arial" pitchFamily="34" charset="0"/>
                <a:ea typeface="+mn-ea"/>
                <a:cs typeface="Arial" pitchFamily="34" charset="0"/>
              </a:rPr>
              <a:t>type</a:t>
            </a:r>
            <a:r>
              <a:rPr lang="en-US" dirty="0"/>
              <a:t>=</a:t>
            </a:r>
            <a:r>
              <a:rPr lang="en-US" sz="1000" kern="1200" dirty="0">
                <a:solidFill>
                  <a:schemeClr val="tx1"/>
                </a:solidFill>
                <a:effectLst/>
                <a:latin typeface="Arial" pitchFamily="34" charset="0"/>
                <a:ea typeface="+mn-ea"/>
                <a:cs typeface="Arial" pitchFamily="34" charset="0"/>
              </a:rPr>
              <a:t>"text/</a:t>
            </a:r>
            <a:r>
              <a:rPr lang="en-US" sz="1000" kern="1200" dirty="0" err="1">
                <a:solidFill>
                  <a:schemeClr val="tx1"/>
                </a:solidFill>
                <a:effectLst/>
                <a:latin typeface="Arial" pitchFamily="34" charset="0"/>
                <a:ea typeface="+mn-ea"/>
                <a:cs typeface="Arial" pitchFamily="34" charset="0"/>
              </a:rPr>
              <a:t>javascript</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err="1">
                <a:solidFill>
                  <a:schemeClr val="tx1"/>
                </a:solidFill>
                <a:effectLst/>
                <a:latin typeface="Arial" pitchFamily="34" charset="0"/>
                <a:ea typeface="+mn-ea"/>
                <a:cs typeface="Arial" pitchFamily="34" charset="0"/>
              </a:rPr>
              <a:t>src</a:t>
            </a:r>
            <a:r>
              <a:rPr lang="en-US" dirty="0"/>
              <a:t>=</a:t>
            </a:r>
            <a:r>
              <a:rPr lang="en-US" sz="1000" kern="1200" dirty="0">
                <a:solidFill>
                  <a:schemeClr val="tx1"/>
                </a:solidFill>
                <a:effectLst/>
                <a:latin typeface="Arial" pitchFamily="34" charset="0"/>
                <a:ea typeface="+mn-ea"/>
                <a:cs typeface="Arial" pitchFamily="34" charset="0"/>
              </a:rPr>
              <a:t>"//cdnjs.cloudflare.com/ajax/libs/prop-types/15.6.1/prop-types.min.js"</a:t>
            </a:r>
            <a:r>
              <a:rPr lang="en-US" dirty="0"/>
              <a:t>&gt;&lt;/</a:t>
            </a:r>
            <a:r>
              <a:rPr lang="en-US" sz="1000" kern="1200" dirty="0">
                <a:solidFill>
                  <a:schemeClr val="tx1"/>
                </a:solidFill>
                <a:effectLst/>
                <a:latin typeface="Arial" pitchFamily="34" charset="0"/>
                <a:ea typeface="+mn-ea"/>
                <a:cs typeface="Arial" pitchFamily="34" charset="0"/>
              </a:rPr>
              <a:t>script</a:t>
            </a:r>
            <a:r>
              <a:rPr lang="en-US" dirty="0"/>
              <a:t>&gt; &lt;</a:t>
            </a:r>
            <a:r>
              <a:rPr lang="en-US" sz="1000" kern="1200" dirty="0">
                <a:solidFill>
                  <a:schemeClr val="tx1"/>
                </a:solidFill>
                <a:effectLst/>
                <a:latin typeface="Arial" pitchFamily="34" charset="0"/>
                <a:ea typeface="+mn-ea"/>
                <a:cs typeface="Arial" pitchFamily="34" charset="0"/>
              </a:rPr>
              <a:t>script</a:t>
            </a:r>
            <a:r>
              <a:rPr lang="en-US" dirty="0"/>
              <a:t> </a:t>
            </a:r>
            <a:r>
              <a:rPr lang="en-US" sz="1000" kern="1200" dirty="0">
                <a:solidFill>
                  <a:schemeClr val="tx1"/>
                </a:solidFill>
                <a:effectLst/>
                <a:latin typeface="Arial" pitchFamily="34" charset="0"/>
                <a:ea typeface="+mn-ea"/>
                <a:cs typeface="Arial" pitchFamily="34" charset="0"/>
              </a:rPr>
              <a:t>type</a:t>
            </a:r>
            <a:r>
              <a:rPr lang="en-US" dirty="0"/>
              <a:t>=</a:t>
            </a:r>
            <a:r>
              <a:rPr lang="en-US" sz="1000" kern="1200" dirty="0">
                <a:solidFill>
                  <a:schemeClr val="tx1"/>
                </a:solidFill>
                <a:effectLst/>
                <a:latin typeface="Arial" pitchFamily="34" charset="0"/>
                <a:ea typeface="+mn-ea"/>
                <a:cs typeface="Arial" pitchFamily="34" charset="0"/>
              </a:rPr>
              <a:t>"text/</a:t>
            </a:r>
            <a:r>
              <a:rPr lang="en-US" sz="1000" kern="1200" dirty="0" err="1">
                <a:solidFill>
                  <a:schemeClr val="tx1"/>
                </a:solidFill>
                <a:effectLst/>
                <a:latin typeface="Arial" pitchFamily="34" charset="0"/>
                <a:ea typeface="+mn-ea"/>
                <a:cs typeface="Arial" pitchFamily="34" charset="0"/>
              </a:rPr>
              <a:t>javascript</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err="1">
                <a:solidFill>
                  <a:schemeClr val="tx1"/>
                </a:solidFill>
                <a:effectLst/>
                <a:latin typeface="Arial" pitchFamily="34" charset="0"/>
                <a:ea typeface="+mn-ea"/>
                <a:cs typeface="Arial" pitchFamily="34" charset="0"/>
              </a:rPr>
              <a:t>src</a:t>
            </a:r>
            <a:r>
              <a:rPr lang="en-US" dirty="0"/>
              <a:t>=</a:t>
            </a:r>
            <a:r>
              <a:rPr lang="en-US" sz="1000" kern="1200" dirty="0">
                <a:solidFill>
                  <a:schemeClr val="tx1"/>
                </a:solidFill>
                <a:effectLst/>
                <a:latin typeface="Arial" pitchFamily="34" charset="0"/>
                <a:ea typeface="+mn-ea"/>
                <a:cs typeface="Arial" pitchFamily="34" charset="0"/>
              </a:rPr>
              <a:t>"//cdnjs.cloudflare.com/ajax/libs/react/16.3.2/</a:t>
            </a:r>
            <a:r>
              <a:rPr lang="en-US" sz="1000" kern="1200" dirty="0" err="1">
                <a:solidFill>
                  <a:schemeClr val="tx1"/>
                </a:solidFill>
                <a:effectLst/>
                <a:latin typeface="Arial" pitchFamily="34" charset="0"/>
                <a:ea typeface="+mn-ea"/>
                <a:cs typeface="Arial" pitchFamily="34" charset="0"/>
              </a:rPr>
              <a:t>umd</a:t>
            </a:r>
            <a:r>
              <a:rPr lang="en-US" sz="1000" kern="1200" dirty="0">
                <a:solidFill>
                  <a:schemeClr val="tx1"/>
                </a:solidFill>
                <a:effectLst/>
                <a:latin typeface="Arial" pitchFamily="34" charset="0"/>
                <a:ea typeface="+mn-ea"/>
                <a:cs typeface="Arial" pitchFamily="34" charset="0"/>
              </a:rPr>
              <a:t>/react.production.min.js"</a:t>
            </a:r>
            <a:r>
              <a:rPr lang="en-US" dirty="0"/>
              <a:t>&gt;&lt;/</a:t>
            </a:r>
            <a:r>
              <a:rPr lang="en-US" sz="1000" kern="1200" dirty="0">
                <a:solidFill>
                  <a:schemeClr val="tx1"/>
                </a:solidFill>
                <a:effectLst/>
                <a:latin typeface="Arial" pitchFamily="34" charset="0"/>
                <a:ea typeface="+mn-ea"/>
                <a:cs typeface="Arial" pitchFamily="34" charset="0"/>
              </a:rPr>
              <a:t>script</a:t>
            </a:r>
            <a:r>
              <a:rPr lang="en-US" dirty="0"/>
              <a:t>&gt; &lt;</a:t>
            </a:r>
            <a:r>
              <a:rPr lang="en-US" sz="1000" kern="1200" dirty="0">
                <a:solidFill>
                  <a:schemeClr val="tx1"/>
                </a:solidFill>
                <a:effectLst/>
                <a:latin typeface="Arial" pitchFamily="34" charset="0"/>
                <a:ea typeface="+mn-ea"/>
                <a:cs typeface="Arial" pitchFamily="34" charset="0"/>
              </a:rPr>
              <a:t>script</a:t>
            </a:r>
            <a:r>
              <a:rPr lang="en-US" dirty="0"/>
              <a:t> </a:t>
            </a:r>
            <a:r>
              <a:rPr lang="en-US" sz="1000" kern="1200" dirty="0">
                <a:solidFill>
                  <a:schemeClr val="tx1"/>
                </a:solidFill>
                <a:effectLst/>
                <a:latin typeface="Arial" pitchFamily="34" charset="0"/>
                <a:ea typeface="+mn-ea"/>
                <a:cs typeface="Arial" pitchFamily="34" charset="0"/>
              </a:rPr>
              <a:t>type</a:t>
            </a:r>
            <a:r>
              <a:rPr lang="en-US" dirty="0"/>
              <a:t>=</a:t>
            </a:r>
            <a:r>
              <a:rPr lang="en-US" sz="1000" kern="1200" dirty="0">
                <a:solidFill>
                  <a:schemeClr val="tx1"/>
                </a:solidFill>
                <a:effectLst/>
                <a:latin typeface="Arial" pitchFamily="34" charset="0"/>
                <a:ea typeface="+mn-ea"/>
                <a:cs typeface="Arial" pitchFamily="34" charset="0"/>
              </a:rPr>
              <a:t>"text/</a:t>
            </a:r>
            <a:r>
              <a:rPr lang="en-US" sz="1000" kern="1200" dirty="0" err="1">
                <a:solidFill>
                  <a:schemeClr val="tx1"/>
                </a:solidFill>
                <a:effectLst/>
                <a:latin typeface="Arial" pitchFamily="34" charset="0"/>
                <a:ea typeface="+mn-ea"/>
                <a:cs typeface="Arial" pitchFamily="34" charset="0"/>
              </a:rPr>
              <a:t>javascript</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err="1">
                <a:solidFill>
                  <a:schemeClr val="tx1"/>
                </a:solidFill>
                <a:effectLst/>
                <a:latin typeface="Arial" pitchFamily="34" charset="0"/>
                <a:ea typeface="+mn-ea"/>
                <a:cs typeface="Arial" pitchFamily="34" charset="0"/>
              </a:rPr>
              <a:t>src</a:t>
            </a:r>
            <a:r>
              <a:rPr lang="en-US" dirty="0"/>
              <a:t>=</a:t>
            </a:r>
            <a:r>
              <a:rPr lang="en-US" sz="1000" kern="1200" dirty="0">
                <a:solidFill>
                  <a:schemeClr val="tx1"/>
                </a:solidFill>
                <a:effectLst/>
                <a:latin typeface="Arial" pitchFamily="34" charset="0"/>
                <a:ea typeface="+mn-ea"/>
                <a:cs typeface="Arial" pitchFamily="34" charset="0"/>
              </a:rPr>
              <a:t>"//cdnjs.cloudflare.com/ajax/libs/react-</a:t>
            </a:r>
            <a:r>
              <a:rPr lang="en-US" sz="1000" kern="1200" dirty="0" err="1">
                <a:solidFill>
                  <a:schemeClr val="tx1"/>
                </a:solidFill>
                <a:effectLst/>
                <a:latin typeface="Arial" pitchFamily="34" charset="0"/>
                <a:ea typeface="+mn-ea"/>
                <a:cs typeface="Arial" pitchFamily="34" charset="0"/>
              </a:rPr>
              <a:t>dom</a:t>
            </a:r>
            <a:r>
              <a:rPr lang="en-US" sz="1000" kern="1200" dirty="0">
                <a:solidFill>
                  <a:schemeClr val="tx1"/>
                </a:solidFill>
                <a:effectLst/>
                <a:latin typeface="Arial" pitchFamily="34" charset="0"/>
                <a:ea typeface="+mn-ea"/>
                <a:cs typeface="Arial" pitchFamily="34" charset="0"/>
              </a:rPr>
              <a:t>/16.3.2/</a:t>
            </a:r>
            <a:r>
              <a:rPr lang="en-US" sz="1000" kern="1200" dirty="0" err="1">
                <a:solidFill>
                  <a:schemeClr val="tx1"/>
                </a:solidFill>
                <a:effectLst/>
                <a:latin typeface="Arial" pitchFamily="34" charset="0"/>
                <a:ea typeface="+mn-ea"/>
                <a:cs typeface="Arial" pitchFamily="34" charset="0"/>
              </a:rPr>
              <a:t>umd</a:t>
            </a:r>
            <a:r>
              <a:rPr lang="en-US" sz="1000" kern="1200" dirty="0">
                <a:solidFill>
                  <a:schemeClr val="tx1"/>
                </a:solidFill>
                <a:effectLst/>
                <a:latin typeface="Arial" pitchFamily="34" charset="0"/>
                <a:ea typeface="+mn-ea"/>
                <a:cs typeface="Arial" pitchFamily="34" charset="0"/>
              </a:rPr>
              <a:t>/react-dom.production.min.js"</a:t>
            </a:r>
            <a:r>
              <a:rPr lang="en-US" dirty="0"/>
              <a:t>&gt;&lt;/</a:t>
            </a:r>
            <a:r>
              <a:rPr lang="en-US" sz="1000" kern="1200" dirty="0">
                <a:solidFill>
                  <a:schemeClr val="tx1"/>
                </a:solidFill>
                <a:effectLst/>
                <a:latin typeface="Arial" pitchFamily="34" charset="0"/>
                <a:ea typeface="+mn-ea"/>
                <a:cs typeface="Arial" pitchFamily="34" charset="0"/>
              </a:rPr>
              <a:t>script</a:t>
            </a:r>
            <a:r>
              <a:rPr lang="en-US" dirty="0"/>
              <a:t>&gt; </a:t>
            </a:r>
            <a:r>
              <a:rPr lang="en-US" sz="1000" kern="1200" dirty="0">
                <a:solidFill>
                  <a:schemeClr val="tx1"/>
                </a:solidFill>
                <a:effectLst/>
                <a:latin typeface="Arial" pitchFamily="34" charset="0"/>
                <a:ea typeface="+mn-ea"/>
                <a:cs typeface="Arial" pitchFamily="34" charset="0"/>
              </a:rPr>
              <a:t>&lt;!-- Optional dependencies --&gt;</a:t>
            </a:r>
            <a:r>
              <a:rPr lang="en-US" dirty="0"/>
              <a:t> &lt;</a:t>
            </a:r>
            <a:r>
              <a:rPr lang="en-US" sz="1000" kern="1200" dirty="0">
                <a:solidFill>
                  <a:schemeClr val="tx1"/>
                </a:solidFill>
                <a:effectLst/>
                <a:latin typeface="Arial" pitchFamily="34" charset="0"/>
                <a:ea typeface="+mn-ea"/>
                <a:cs typeface="Arial" pitchFamily="34" charset="0"/>
              </a:rPr>
              <a:t>script</a:t>
            </a:r>
            <a:r>
              <a:rPr lang="en-US" dirty="0"/>
              <a:t> </a:t>
            </a:r>
            <a:r>
              <a:rPr lang="en-US" sz="1000" kern="1200" dirty="0">
                <a:solidFill>
                  <a:schemeClr val="tx1"/>
                </a:solidFill>
                <a:effectLst/>
                <a:latin typeface="Arial" pitchFamily="34" charset="0"/>
                <a:ea typeface="+mn-ea"/>
                <a:cs typeface="Arial" pitchFamily="34" charset="0"/>
              </a:rPr>
              <a:t>type</a:t>
            </a:r>
            <a:r>
              <a:rPr lang="en-US" dirty="0"/>
              <a:t>=</a:t>
            </a:r>
            <a:r>
              <a:rPr lang="en-US" sz="1000" kern="1200" dirty="0">
                <a:solidFill>
                  <a:schemeClr val="tx1"/>
                </a:solidFill>
                <a:effectLst/>
                <a:latin typeface="Arial" pitchFamily="34" charset="0"/>
                <a:ea typeface="+mn-ea"/>
                <a:cs typeface="Arial" pitchFamily="34" charset="0"/>
              </a:rPr>
              <a:t>"text/</a:t>
            </a:r>
            <a:r>
              <a:rPr lang="en-US" sz="1000" kern="1200" dirty="0" err="1">
                <a:solidFill>
                  <a:schemeClr val="tx1"/>
                </a:solidFill>
                <a:effectLst/>
                <a:latin typeface="Arial" pitchFamily="34" charset="0"/>
                <a:ea typeface="+mn-ea"/>
                <a:cs typeface="Arial" pitchFamily="34" charset="0"/>
              </a:rPr>
              <a:t>javascript</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err="1">
                <a:solidFill>
                  <a:schemeClr val="tx1"/>
                </a:solidFill>
                <a:effectLst/>
                <a:latin typeface="Arial" pitchFamily="34" charset="0"/>
                <a:ea typeface="+mn-ea"/>
                <a:cs typeface="Arial" pitchFamily="34" charset="0"/>
              </a:rPr>
              <a:t>src</a:t>
            </a:r>
            <a:r>
              <a:rPr lang="en-US" dirty="0"/>
              <a:t>=</a:t>
            </a:r>
            <a:r>
              <a:rPr lang="en-US" sz="1000" kern="1200" dirty="0">
                <a:solidFill>
                  <a:schemeClr val="tx1"/>
                </a:solidFill>
                <a:effectLst/>
                <a:latin typeface="Arial" pitchFamily="34" charset="0"/>
                <a:ea typeface="+mn-ea"/>
                <a:cs typeface="Arial" pitchFamily="34" charset="0"/>
              </a:rPr>
              <a:t>"//cdnjs.cloudflare.com/ajax/libs/react-transition-group/2.2.1/react-transition-group.min.js"</a:t>
            </a:r>
            <a:r>
              <a:rPr lang="en-US" dirty="0"/>
              <a:t>&gt;&lt;/</a:t>
            </a:r>
            <a:r>
              <a:rPr lang="en-US" sz="1000" kern="1200" dirty="0">
                <a:solidFill>
                  <a:schemeClr val="tx1"/>
                </a:solidFill>
                <a:effectLst/>
                <a:latin typeface="Arial" pitchFamily="34" charset="0"/>
                <a:ea typeface="+mn-ea"/>
                <a:cs typeface="Arial" pitchFamily="34" charset="0"/>
              </a:rPr>
              <a:t>script</a:t>
            </a:r>
            <a:r>
              <a:rPr lang="en-US" dirty="0"/>
              <a:t>&gt; &lt;</a:t>
            </a:r>
            <a:r>
              <a:rPr lang="en-US" sz="1000" kern="1200" dirty="0">
                <a:solidFill>
                  <a:schemeClr val="tx1"/>
                </a:solidFill>
                <a:effectLst/>
                <a:latin typeface="Arial" pitchFamily="34" charset="0"/>
                <a:ea typeface="+mn-ea"/>
                <a:cs typeface="Arial" pitchFamily="34" charset="0"/>
              </a:rPr>
              <a:t>script</a:t>
            </a:r>
            <a:r>
              <a:rPr lang="en-US" dirty="0"/>
              <a:t> </a:t>
            </a:r>
            <a:r>
              <a:rPr lang="en-US" sz="1000" kern="1200" dirty="0">
                <a:solidFill>
                  <a:schemeClr val="tx1"/>
                </a:solidFill>
                <a:effectLst/>
                <a:latin typeface="Arial" pitchFamily="34" charset="0"/>
                <a:ea typeface="+mn-ea"/>
                <a:cs typeface="Arial" pitchFamily="34" charset="0"/>
              </a:rPr>
              <a:t>type</a:t>
            </a:r>
            <a:r>
              <a:rPr lang="en-US" dirty="0"/>
              <a:t>=</a:t>
            </a:r>
            <a:r>
              <a:rPr lang="en-US" sz="1000" kern="1200" dirty="0">
                <a:solidFill>
                  <a:schemeClr val="tx1"/>
                </a:solidFill>
                <a:effectLst/>
                <a:latin typeface="Arial" pitchFamily="34" charset="0"/>
                <a:ea typeface="+mn-ea"/>
                <a:cs typeface="Arial" pitchFamily="34" charset="0"/>
              </a:rPr>
              <a:t>"text/</a:t>
            </a:r>
            <a:r>
              <a:rPr lang="en-US" sz="1000" kern="1200" dirty="0" err="1">
                <a:solidFill>
                  <a:schemeClr val="tx1"/>
                </a:solidFill>
                <a:effectLst/>
                <a:latin typeface="Arial" pitchFamily="34" charset="0"/>
                <a:ea typeface="+mn-ea"/>
                <a:cs typeface="Arial" pitchFamily="34" charset="0"/>
              </a:rPr>
              <a:t>javascript</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err="1">
                <a:solidFill>
                  <a:schemeClr val="tx1"/>
                </a:solidFill>
                <a:effectLst/>
                <a:latin typeface="Arial" pitchFamily="34" charset="0"/>
                <a:ea typeface="+mn-ea"/>
                <a:cs typeface="Arial" pitchFamily="34" charset="0"/>
              </a:rPr>
              <a:t>src</a:t>
            </a:r>
            <a:r>
              <a:rPr lang="en-US" dirty="0"/>
              <a:t>=</a:t>
            </a:r>
            <a:r>
              <a:rPr lang="en-US" sz="1000" kern="1200" dirty="0">
                <a:solidFill>
                  <a:schemeClr val="tx1"/>
                </a:solidFill>
                <a:effectLst/>
                <a:latin typeface="Arial" pitchFamily="34" charset="0"/>
                <a:ea typeface="+mn-ea"/>
                <a:cs typeface="Arial" pitchFamily="34" charset="0"/>
              </a:rPr>
              <a:t>"//cdnjs.cloudflare.com/ajax/libs/popper.js/1.14.3/</a:t>
            </a:r>
            <a:r>
              <a:rPr lang="en-US" sz="1000" kern="1200" dirty="0" err="1">
                <a:solidFill>
                  <a:schemeClr val="tx1"/>
                </a:solidFill>
                <a:effectLst/>
                <a:latin typeface="Arial" pitchFamily="34" charset="0"/>
                <a:ea typeface="+mn-ea"/>
                <a:cs typeface="Arial" pitchFamily="34" charset="0"/>
              </a:rPr>
              <a:t>umd</a:t>
            </a:r>
            <a:r>
              <a:rPr lang="en-US" sz="1000" kern="1200" dirty="0">
                <a:solidFill>
                  <a:schemeClr val="tx1"/>
                </a:solidFill>
                <a:effectLst/>
                <a:latin typeface="Arial" pitchFamily="34" charset="0"/>
                <a:ea typeface="+mn-ea"/>
                <a:cs typeface="Arial" pitchFamily="34" charset="0"/>
              </a:rPr>
              <a:t>/popper.min.js"</a:t>
            </a:r>
            <a:r>
              <a:rPr lang="en-US" dirty="0"/>
              <a:t>&gt;&lt;/</a:t>
            </a:r>
            <a:r>
              <a:rPr lang="en-US" sz="1000" kern="1200" dirty="0">
                <a:solidFill>
                  <a:schemeClr val="tx1"/>
                </a:solidFill>
                <a:effectLst/>
                <a:latin typeface="Arial" pitchFamily="34" charset="0"/>
                <a:ea typeface="+mn-ea"/>
                <a:cs typeface="Arial" pitchFamily="34" charset="0"/>
              </a:rPr>
              <a:t>script</a:t>
            </a:r>
            <a:r>
              <a:rPr lang="en-US" dirty="0"/>
              <a:t>&gt; &lt;</a:t>
            </a:r>
            <a:r>
              <a:rPr lang="en-US" sz="1000" kern="1200" dirty="0">
                <a:solidFill>
                  <a:schemeClr val="tx1"/>
                </a:solidFill>
                <a:effectLst/>
                <a:latin typeface="Arial" pitchFamily="34" charset="0"/>
                <a:ea typeface="+mn-ea"/>
                <a:cs typeface="Arial" pitchFamily="34" charset="0"/>
              </a:rPr>
              <a:t>script</a:t>
            </a:r>
            <a:r>
              <a:rPr lang="en-US" dirty="0"/>
              <a:t> </a:t>
            </a:r>
            <a:r>
              <a:rPr lang="en-US" sz="1000" kern="1200" dirty="0">
                <a:solidFill>
                  <a:schemeClr val="tx1"/>
                </a:solidFill>
                <a:effectLst/>
                <a:latin typeface="Arial" pitchFamily="34" charset="0"/>
                <a:ea typeface="+mn-ea"/>
                <a:cs typeface="Arial" pitchFamily="34" charset="0"/>
              </a:rPr>
              <a:t>type</a:t>
            </a:r>
            <a:r>
              <a:rPr lang="en-US" dirty="0"/>
              <a:t>=</a:t>
            </a:r>
            <a:r>
              <a:rPr lang="en-US" sz="1000" kern="1200" dirty="0">
                <a:solidFill>
                  <a:schemeClr val="tx1"/>
                </a:solidFill>
                <a:effectLst/>
                <a:latin typeface="Arial" pitchFamily="34" charset="0"/>
                <a:ea typeface="+mn-ea"/>
                <a:cs typeface="Arial" pitchFamily="34" charset="0"/>
              </a:rPr>
              <a:t>"text/</a:t>
            </a:r>
            <a:r>
              <a:rPr lang="en-US" sz="1000" kern="1200" dirty="0" err="1">
                <a:solidFill>
                  <a:schemeClr val="tx1"/>
                </a:solidFill>
                <a:effectLst/>
                <a:latin typeface="Arial" pitchFamily="34" charset="0"/>
                <a:ea typeface="+mn-ea"/>
                <a:cs typeface="Arial" pitchFamily="34" charset="0"/>
              </a:rPr>
              <a:t>javascript</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err="1">
                <a:solidFill>
                  <a:schemeClr val="tx1"/>
                </a:solidFill>
                <a:effectLst/>
                <a:latin typeface="Arial" pitchFamily="34" charset="0"/>
                <a:ea typeface="+mn-ea"/>
                <a:cs typeface="Arial" pitchFamily="34" charset="0"/>
              </a:rPr>
              <a:t>src</a:t>
            </a:r>
            <a:r>
              <a:rPr lang="en-US" dirty="0"/>
              <a:t>=</a:t>
            </a:r>
            <a:r>
              <a:rPr lang="en-US" sz="1000" kern="1200" dirty="0">
                <a:solidFill>
                  <a:schemeClr val="tx1"/>
                </a:solidFill>
                <a:effectLst/>
                <a:latin typeface="Arial" pitchFamily="34" charset="0"/>
                <a:ea typeface="+mn-ea"/>
                <a:cs typeface="Arial" pitchFamily="34" charset="0"/>
              </a:rPr>
              <a:t>"//cdnjs.cloudflare.com/ajax/libs/react-popper/0.10.4/</a:t>
            </a:r>
            <a:r>
              <a:rPr lang="en-US" sz="1000" kern="1200" dirty="0" err="1">
                <a:solidFill>
                  <a:schemeClr val="tx1"/>
                </a:solidFill>
                <a:effectLst/>
                <a:latin typeface="Arial" pitchFamily="34" charset="0"/>
                <a:ea typeface="+mn-ea"/>
                <a:cs typeface="Arial" pitchFamily="34" charset="0"/>
              </a:rPr>
              <a:t>umd</a:t>
            </a:r>
            <a:r>
              <a:rPr lang="en-US" sz="1000" kern="1200" dirty="0">
                <a:solidFill>
                  <a:schemeClr val="tx1"/>
                </a:solidFill>
                <a:effectLst/>
                <a:latin typeface="Arial" pitchFamily="34" charset="0"/>
                <a:ea typeface="+mn-ea"/>
                <a:cs typeface="Arial" pitchFamily="34" charset="0"/>
              </a:rPr>
              <a:t>/react-popper.min.js"</a:t>
            </a:r>
            <a:r>
              <a:rPr lang="en-US" dirty="0"/>
              <a:t>&gt;&lt;/</a:t>
            </a:r>
            <a:r>
              <a:rPr lang="en-US" sz="1000" kern="1200" dirty="0">
                <a:solidFill>
                  <a:schemeClr val="tx1"/>
                </a:solidFill>
                <a:effectLst/>
                <a:latin typeface="Arial" pitchFamily="34" charset="0"/>
                <a:ea typeface="+mn-ea"/>
                <a:cs typeface="Arial" pitchFamily="34" charset="0"/>
              </a:rPr>
              <a:t>script</a:t>
            </a:r>
            <a:r>
              <a:rPr lang="en-US" dirty="0"/>
              <a:t>&gt; </a:t>
            </a:r>
            <a:r>
              <a:rPr lang="en-US" sz="1000" kern="1200" dirty="0">
                <a:solidFill>
                  <a:schemeClr val="tx1"/>
                </a:solidFill>
                <a:effectLst/>
                <a:latin typeface="Arial" pitchFamily="34" charset="0"/>
                <a:ea typeface="+mn-ea"/>
                <a:cs typeface="Arial" pitchFamily="34" charset="0"/>
              </a:rPr>
              <a:t>&lt;!-- </a:t>
            </a:r>
            <a:r>
              <a:rPr lang="en-US" sz="1000" kern="1200" dirty="0" err="1">
                <a:solidFill>
                  <a:schemeClr val="tx1"/>
                </a:solidFill>
                <a:effectLst/>
                <a:latin typeface="Arial" pitchFamily="34" charset="0"/>
                <a:ea typeface="+mn-ea"/>
                <a:cs typeface="Arial" pitchFamily="34" charset="0"/>
              </a:rPr>
              <a:t>Reactstrap</a:t>
            </a:r>
            <a:r>
              <a:rPr lang="en-US" sz="1000" kern="1200" dirty="0">
                <a:solidFill>
                  <a:schemeClr val="tx1"/>
                </a:solidFill>
                <a:effectLst/>
                <a:latin typeface="Arial" pitchFamily="34" charset="0"/>
                <a:ea typeface="+mn-ea"/>
                <a:cs typeface="Arial" pitchFamily="34" charset="0"/>
              </a:rPr>
              <a:t> --&gt;</a:t>
            </a:r>
            <a:r>
              <a:rPr lang="en-US" dirty="0"/>
              <a:t> &lt;</a:t>
            </a:r>
            <a:r>
              <a:rPr lang="en-US" sz="1000" kern="1200" dirty="0">
                <a:solidFill>
                  <a:schemeClr val="tx1"/>
                </a:solidFill>
                <a:effectLst/>
                <a:latin typeface="Arial" pitchFamily="34" charset="0"/>
                <a:ea typeface="+mn-ea"/>
                <a:cs typeface="Arial" pitchFamily="34" charset="0"/>
              </a:rPr>
              <a:t>script</a:t>
            </a:r>
            <a:r>
              <a:rPr lang="en-US" dirty="0"/>
              <a:t> </a:t>
            </a:r>
            <a:r>
              <a:rPr lang="en-US" sz="1000" kern="1200" dirty="0">
                <a:solidFill>
                  <a:schemeClr val="tx1"/>
                </a:solidFill>
                <a:effectLst/>
                <a:latin typeface="Arial" pitchFamily="34" charset="0"/>
                <a:ea typeface="+mn-ea"/>
                <a:cs typeface="Arial" pitchFamily="34" charset="0"/>
              </a:rPr>
              <a:t>type</a:t>
            </a:r>
            <a:r>
              <a:rPr lang="en-US" dirty="0"/>
              <a:t>=</a:t>
            </a:r>
            <a:r>
              <a:rPr lang="en-US" sz="1000" kern="1200" dirty="0">
                <a:solidFill>
                  <a:schemeClr val="tx1"/>
                </a:solidFill>
                <a:effectLst/>
                <a:latin typeface="Arial" pitchFamily="34" charset="0"/>
                <a:ea typeface="+mn-ea"/>
                <a:cs typeface="Arial" pitchFamily="34" charset="0"/>
              </a:rPr>
              <a:t>"text/</a:t>
            </a:r>
            <a:r>
              <a:rPr lang="en-US" sz="1000" kern="1200" dirty="0" err="1">
                <a:solidFill>
                  <a:schemeClr val="tx1"/>
                </a:solidFill>
                <a:effectLst/>
                <a:latin typeface="Arial" pitchFamily="34" charset="0"/>
                <a:ea typeface="+mn-ea"/>
                <a:cs typeface="Arial" pitchFamily="34" charset="0"/>
              </a:rPr>
              <a:t>javascript</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err="1">
                <a:solidFill>
                  <a:schemeClr val="tx1"/>
                </a:solidFill>
                <a:effectLst/>
                <a:latin typeface="Arial" pitchFamily="34" charset="0"/>
                <a:ea typeface="+mn-ea"/>
                <a:cs typeface="Arial" pitchFamily="34" charset="0"/>
              </a:rPr>
              <a:t>src</a:t>
            </a:r>
            <a:r>
              <a:rPr lang="en-US" dirty="0"/>
              <a:t>=</a:t>
            </a:r>
            <a:r>
              <a:rPr lang="en-US" sz="1000" kern="1200" dirty="0">
                <a:solidFill>
                  <a:schemeClr val="tx1"/>
                </a:solidFill>
                <a:effectLst/>
                <a:latin typeface="Arial" pitchFamily="34" charset="0"/>
                <a:ea typeface="+mn-ea"/>
                <a:cs typeface="Arial" pitchFamily="34" charset="0"/>
              </a:rPr>
              <a:t>"//cdnjs.cloudflare.com/ajax/libs/</a:t>
            </a:r>
            <a:r>
              <a:rPr lang="en-US" sz="1000" kern="1200" dirty="0" err="1">
                <a:solidFill>
                  <a:schemeClr val="tx1"/>
                </a:solidFill>
                <a:effectLst/>
                <a:latin typeface="Arial" pitchFamily="34" charset="0"/>
                <a:ea typeface="+mn-ea"/>
                <a:cs typeface="Arial" pitchFamily="34" charset="0"/>
              </a:rPr>
              <a:t>reactstrap</a:t>
            </a:r>
            <a:r>
              <a:rPr lang="en-US" sz="1000" kern="1200" dirty="0">
                <a:solidFill>
                  <a:schemeClr val="tx1"/>
                </a:solidFill>
                <a:effectLst/>
                <a:latin typeface="Arial" pitchFamily="34" charset="0"/>
                <a:ea typeface="+mn-ea"/>
                <a:cs typeface="Arial" pitchFamily="34" charset="0"/>
              </a:rPr>
              <a:t>/6.0.1/reactstrap.min.js"</a:t>
            </a:r>
            <a:r>
              <a:rPr lang="en-US" dirty="0"/>
              <a:t>&gt;&lt;/</a:t>
            </a:r>
            <a:r>
              <a:rPr lang="en-US" sz="1000" kern="1200" dirty="0">
                <a:solidFill>
                  <a:schemeClr val="tx1"/>
                </a:solidFill>
                <a:effectLst/>
                <a:latin typeface="Arial" pitchFamily="34" charset="0"/>
                <a:ea typeface="+mn-ea"/>
                <a:cs typeface="Arial" pitchFamily="34" charset="0"/>
              </a:rPr>
              <a:t>script</a:t>
            </a:r>
            <a:r>
              <a:rPr lang="en-US" dirty="0"/>
              <a:t>&gt; </a:t>
            </a:r>
            <a:r>
              <a:rPr lang="en-US" sz="1000" kern="1200" dirty="0">
                <a:solidFill>
                  <a:schemeClr val="tx1"/>
                </a:solidFill>
                <a:effectLst/>
                <a:latin typeface="Arial" pitchFamily="34" charset="0"/>
                <a:ea typeface="+mn-ea"/>
                <a:cs typeface="Arial" pitchFamily="34" charset="0"/>
              </a:rPr>
              <a:t>&lt;!-- Lastly, include your app's bundle --&gt;</a:t>
            </a:r>
            <a:r>
              <a:rPr lang="en-US" dirty="0"/>
              <a:t> &lt;</a:t>
            </a:r>
            <a:r>
              <a:rPr lang="en-US" sz="1000" kern="1200" dirty="0">
                <a:solidFill>
                  <a:schemeClr val="tx1"/>
                </a:solidFill>
                <a:effectLst/>
                <a:latin typeface="Arial" pitchFamily="34" charset="0"/>
                <a:ea typeface="+mn-ea"/>
                <a:cs typeface="Arial" pitchFamily="34" charset="0"/>
              </a:rPr>
              <a:t>script</a:t>
            </a:r>
            <a:r>
              <a:rPr lang="en-US" dirty="0"/>
              <a:t> </a:t>
            </a:r>
            <a:r>
              <a:rPr lang="en-US" sz="1000" kern="1200" dirty="0">
                <a:solidFill>
                  <a:schemeClr val="tx1"/>
                </a:solidFill>
                <a:effectLst/>
                <a:latin typeface="Arial" pitchFamily="34" charset="0"/>
                <a:ea typeface="+mn-ea"/>
                <a:cs typeface="Arial" pitchFamily="34" charset="0"/>
              </a:rPr>
              <a:t>type</a:t>
            </a:r>
            <a:r>
              <a:rPr lang="en-US" dirty="0"/>
              <a:t>=</a:t>
            </a:r>
            <a:r>
              <a:rPr lang="en-US" sz="1000" kern="1200" dirty="0">
                <a:solidFill>
                  <a:schemeClr val="tx1"/>
                </a:solidFill>
                <a:effectLst/>
                <a:latin typeface="Arial" pitchFamily="34" charset="0"/>
                <a:ea typeface="+mn-ea"/>
                <a:cs typeface="Arial" pitchFamily="34" charset="0"/>
              </a:rPr>
              <a:t>"text/</a:t>
            </a:r>
            <a:r>
              <a:rPr lang="en-US" sz="1000" kern="1200" dirty="0" err="1">
                <a:solidFill>
                  <a:schemeClr val="tx1"/>
                </a:solidFill>
                <a:effectLst/>
                <a:latin typeface="Arial" pitchFamily="34" charset="0"/>
                <a:ea typeface="+mn-ea"/>
                <a:cs typeface="Arial" pitchFamily="34" charset="0"/>
              </a:rPr>
              <a:t>javascript</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err="1">
                <a:solidFill>
                  <a:schemeClr val="tx1"/>
                </a:solidFill>
                <a:effectLst/>
                <a:latin typeface="Arial" pitchFamily="34" charset="0"/>
                <a:ea typeface="+mn-ea"/>
                <a:cs typeface="Arial" pitchFamily="34" charset="0"/>
              </a:rPr>
              <a:t>src</a:t>
            </a:r>
            <a:r>
              <a:rPr lang="en-US" dirty="0"/>
              <a:t>=</a:t>
            </a:r>
            <a:r>
              <a:rPr lang="en-US" sz="1000" kern="1200" dirty="0">
                <a:solidFill>
                  <a:schemeClr val="tx1"/>
                </a:solidFill>
                <a:effectLst/>
                <a:latin typeface="Arial" pitchFamily="34" charset="0"/>
                <a:ea typeface="+mn-ea"/>
                <a:cs typeface="Arial" pitchFamily="34" charset="0"/>
              </a:rPr>
              <a:t>"/assets/bundle.js"</a:t>
            </a:r>
            <a:r>
              <a:rPr lang="en-US" dirty="0"/>
              <a:t>&gt;&lt;/</a:t>
            </a:r>
            <a:r>
              <a:rPr lang="en-US" sz="1000" kern="1200" dirty="0">
                <a:solidFill>
                  <a:schemeClr val="tx1"/>
                </a:solidFill>
                <a:effectLst/>
                <a:latin typeface="Arial" pitchFamily="34" charset="0"/>
                <a:ea typeface="+mn-ea"/>
                <a:cs typeface="Arial" pitchFamily="34" charset="0"/>
              </a:rPr>
              <a:t>script</a:t>
            </a:r>
            <a:r>
              <a:rPr lang="en-US" dirty="0"/>
              <a:t>&gt; &lt;/</a:t>
            </a:r>
            <a:r>
              <a:rPr lang="en-US" sz="1000" kern="1200" dirty="0">
                <a:solidFill>
                  <a:schemeClr val="tx1"/>
                </a:solidFill>
                <a:effectLst/>
                <a:latin typeface="Arial" pitchFamily="34" charset="0"/>
                <a:ea typeface="+mn-ea"/>
                <a:cs typeface="Arial" pitchFamily="34" charset="0"/>
              </a:rPr>
              <a:t>head</a:t>
            </a:r>
            <a:r>
              <a:rPr lang="en-US" dirty="0"/>
              <a:t>&gt; &lt;</a:t>
            </a:r>
            <a:r>
              <a:rPr lang="en-US" sz="1000" kern="1200" dirty="0">
                <a:solidFill>
                  <a:schemeClr val="tx1"/>
                </a:solidFill>
                <a:effectLst/>
                <a:latin typeface="Arial" pitchFamily="34" charset="0"/>
                <a:ea typeface="+mn-ea"/>
                <a:cs typeface="Arial" pitchFamily="34" charset="0"/>
              </a:rPr>
              <a:t>body</a:t>
            </a:r>
            <a:r>
              <a:rPr lang="en-US" dirty="0"/>
              <a:t>&gt; &lt;</a:t>
            </a:r>
            <a:r>
              <a:rPr lang="en-US" sz="1000" kern="1200" dirty="0">
                <a:solidFill>
                  <a:schemeClr val="tx1"/>
                </a:solidFill>
                <a:effectLst/>
                <a:latin typeface="Arial" pitchFamily="34" charset="0"/>
                <a:ea typeface="+mn-ea"/>
                <a:cs typeface="Arial" pitchFamily="34" charset="0"/>
              </a:rPr>
              <a:t>div</a:t>
            </a:r>
            <a:r>
              <a:rPr lang="en-US" dirty="0"/>
              <a:t> </a:t>
            </a:r>
            <a:r>
              <a:rPr lang="en-US" sz="1000" kern="1200" dirty="0">
                <a:solidFill>
                  <a:schemeClr val="tx1"/>
                </a:solidFill>
                <a:effectLst/>
                <a:latin typeface="Arial" pitchFamily="34" charset="0"/>
                <a:ea typeface="+mn-ea"/>
                <a:cs typeface="Arial" pitchFamily="34" charset="0"/>
              </a:rPr>
              <a:t>id</a:t>
            </a:r>
            <a:r>
              <a:rPr lang="en-US" dirty="0"/>
              <a:t>=</a:t>
            </a:r>
            <a:r>
              <a:rPr lang="en-US" sz="1000" kern="1200" dirty="0">
                <a:solidFill>
                  <a:schemeClr val="tx1"/>
                </a:solidFill>
                <a:effectLst/>
                <a:latin typeface="Arial" pitchFamily="34" charset="0"/>
                <a:ea typeface="+mn-ea"/>
                <a:cs typeface="Arial" pitchFamily="34" charset="0"/>
              </a:rPr>
              <a:t>"my-app"</a:t>
            </a:r>
            <a:r>
              <a:rPr lang="en-US" dirty="0"/>
              <a:t> /&gt; &lt;/</a:t>
            </a:r>
            <a:r>
              <a:rPr lang="en-US" sz="1000" kern="1200" dirty="0">
                <a:solidFill>
                  <a:schemeClr val="tx1"/>
                </a:solidFill>
                <a:effectLst/>
                <a:latin typeface="Arial" pitchFamily="34" charset="0"/>
                <a:ea typeface="+mn-ea"/>
                <a:cs typeface="Arial" pitchFamily="34" charset="0"/>
              </a:rPr>
              <a:t>body</a:t>
            </a:r>
            <a:r>
              <a:rPr lang="en-US" dirty="0"/>
              <a:t>&gt; &lt;/</a:t>
            </a:r>
            <a:r>
              <a:rPr lang="en-US" sz="1000" kern="1200" dirty="0">
                <a:solidFill>
                  <a:schemeClr val="tx1"/>
                </a:solidFill>
                <a:effectLst/>
                <a:latin typeface="Arial" pitchFamily="34" charset="0"/>
                <a:ea typeface="+mn-ea"/>
                <a:cs typeface="Arial" pitchFamily="34" charset="0"/>
              </a:rPr>
              <a:t>html</a:t>
            </a:r>
            <a:r>
              <a:rPr lang="en-US" dirty="0"/>
              <a:t>&gt;</a:t>
            </a:r>
          </a:p>
          <a:p>
            <a:endParaRPr lang="en-US" dirty="0"/>
          </a:p>
          <a:p>
            <a:endParaRPr lang="en-US" dirty="0"/>
          </a:p>
          <a:p>
            <a:r>
              <a:rPr lang="en-US" dirty="0"/>
              <a:t>Advantages of bootstrap:</a:t>
            </a:r>
          </a:p>
          <a:p>
            <a:endParaRPr lang="en-US" dirty="0"/>
          </a:p>
          <a:p>
            <a:pPr marL="228600" indent="-228600">
              <a:buAutoNum type="arabicPeriod"/>
            </a:pPr>
            <a:r>
              <a:rPr lang="en-US" sz="1000" b="0" i="0" kern="1200" dirty="0">
                <a:solidFill>
                  <a:schemeClr val="tx1"/>
                </a:solidFill>
                <a:effectLst/>
                <a:latin typeface="Arial" pitchFamily="34" charset="0"/>
                <a:ea typeface="+mn-ea"/>
                <a:cs typeface="Arial" pitchFamily="34" charset="0"/>
              </a:rPr>
              <a:t>Responsive design</a:t>
            </a:r>
          </a:p>
          <a:p>
            <a:pPr marL="228600" indent="-228600">
              <a:buAutoNum type="arabicPeriod"/>
            </a:pPr>
            <a:r>
              <a:rPr lang="en-US" sz="1000" b="0" i="0" kern="1200" dirty="0">
                <a:solidFill>
                  <a:schemeClr val="tx1"/>
                </a:solidFill>
                <a:effectLst/>
                <a:latin typeface="Arial" pitchFamily="34" charset="0"/>
                <a:ea typeface="+mn-ea"/>
                <a:cs typeface="Arial" pitchFamily="34" charset="0"/>
              </a:rPr>
              <a:t>Consistency</a:t>
            </a:r>
          </a:p>
          <a:p>
            <a:pPr marL="228600" indent="-228600">
              <a:buAutoNum type="arabicPeriod"/>
            </a:pPr>
            <a:r>
              <a:rPr lang="en-US" sz="1000" b="0" i="0" kern="1200" dirty="0">
                <a:solidFill>
                  <a:schemeClr val="tx1"/>
                </a:solidFill>
                <a:effectLst/>
                <a:latin typeface="Arial" pitchFamily="34" charset="0"/>
                <a:ea typeface="+mn-ea"/>
                <a:cs typeface="Arial" pitchFamily="34" charset="0"/>
              </a:rPr>
              <a:t>Quick and efficient</a:t>
            </a:r>
          </a:p>
          <a:p>
            <a:pPr marL="228600" indent="-228600">
              <a:buAutoNum type="arabicPeriod"/>
            </a:pPr>
            <a:endParaRPr lang="en-US" dirty="0"/>
          </a:p>
          <a:p>
            <a:r>
              <a:rPr lang="en-US" sz="1000" b="0" i="0" kern="1200" dirty="0">
                <a:solidFill>
                  <a:schemeClr val="tx1"/>
                </a:solidFill>
                <a:effectLst/>
                <a:latin typeface="Arial" pitchFamily="34" charset="0"/>
                <a:ea typeface="+mn-ea"/>
                <a:cs typeface="Arial" pitchFamily="34" charset="0"/>
              </a:rPr>
              <a:t>Responsive design : Bootstrap works with almost any size of screen - perfect for the mobile era.</a:t>
            </a:r>
          </a:p>
          <a:p>
            <a:r>
              <a:rPr lang="en-US" sz="1000" b="0" i="0" kern="1200" dirty="0">
                <a:solidFill>
                  <a:schemeClr val="tx1"/>
                </a:solidFill>
                <a:effectLst/>
                <a:latin typeface="Arial" pitchFamily="34" charset="0"/>
                <a:ea typeface="+mn-ea"/>
                <a:cs typeface="Arial" pitchFamily="34" charset="0"/>
              </a:rPr>
              <a:t>Consistency: The grid layout delivered by the JavaScript components and CSS elements means you can ensure consistency across all browser versions with Bootstrap.</a:t>
            </a:r>
          </a:p>
          <a:p>
            <a:r>
              <a:rPr lang="en-US" sz="1000" b="0" i="0" kern="1200" dirty="0">
                <a:solidFill>
                  <a:schemeClr val="tx1"/>
                </a:solidFill>
                <a:effectLst/>
                <a:latin typeface="Arial" pitchFamily="34" charset="0"/>
                <a:ea typeface="+mn-ea"/>
                <a:cs typeface="Arial" pitchFamily="34" charset="0"/>
              </a:rPr>
              <a:t>Quick and efficient: Bootstrap can get your site up and running quickly, with each component configured to ensure performance.</a:t>
            </a:r>
          </a:p>
          <a:p>
            <a:pPr marL="228600" indent="-228600">
              <a:buAutoNum type="arabicPeriod"/>
            </a:pPr>
            <a:endParaRPr lang="en-US" dirty="0"/>
          </a:p>
        </p:txBody>
      </p:sp>
    </p:spTree>
    <p:extLst>
      <p:ext uri="{BB962C8B-B14F-4D97-AF65-F5344CB8AC3E}">
        <p14:creationId xmlns:p14="http://schemas.microsoft.com/office/powerpoint/2010/main" xmlns="" val="3640101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pPr fontAlgn="base"/>
            <a:r>
              <a:rPr lang="en-US" sz="1000" b="0" i="0" kern="1200" dirty="0">
                <a:solidFill>
                  <a:schemeClr val="tx1"/>
                </a:solidFill>
                <a:effectLst/>
                <a:latin typeface="Arial" pitchFamily="34" charset="0"/>
                <a:ea typeface="+mn-ea"/>
                <a:cs typeface="Arial" pitchFamily="34" charset="0"/>
              </a:rPr>
              <a:t>If you are new to React and using </a:t>
            </a:r>
            <a:r>
              <a:rPr lang="en-US" sz="1000" b="1" i="0" kern="1200" dirty="0">
                <a:solidFill>
                  <a:schemeClr val="tx1"/>
                </a:solidFill>
                <a:effectLst/>
                <a:latin typeface="Arial" pitchFamily="34" charset="0"/>
                <a:ea typeface="+mn-ea"/>
                <a:cs typeface="Arial" pitchFamily="34" charset="0"/>
              </a:rPr>
              <a:t>create-react-app cli</a:t>
            </a:r>
            <a:r>
              <a:rPr lang="en-US" sz="1000" b="0" i="0" kern="1200" dirty="0">
                <a:solidFill>
                  <a:schemeClr val="tx1"/>
                </a:solidFill>
                <a:effectLst/>
                <a:latin typeface="Arial" pitchFamily="34" charset="0"/>
                <a:ea typeface="+mn-ea"/>
                <a:cs typeface="Arial" pitchFamily="34" charset="0"/>
              </a:rPr>
              <a:t> setup. Then run the below NPM command to include the latest version of bootstrap.</a:t>
            </a:r>
          </a:p>
          <a:p>
            <a:endParaRPr lang="en-US" sz="1000" kern="1200" dirty="0">
              <a:solidFill>
                <a:schemeClr val="tx1"/>
              </a:solidFill>
              <a:effectLst/>
              <a:latin typeface="Arial" pitchFamily="34" charset="0"/>
              <a:ea typeface="+mn-ea"/>
              <a:cs typeface="Arial" pitchFamily="34" charset="0"/>
            </a:endParaRPr>
          </a:p>
          <a:p>
            <a:r>
              <a:rPr lang="en-US" sz="1000" kern="1200" dirty="0" err="1">
                <a:solidFill>
                  <a:schemeClr val="tx1"/>
                </a:solidFill>
                <a:effectLst/>
                <a:latin typeface="Arial" pitchFamily="34" charset="0"/>
                <a:ea typeface="+mn-ea"/>
                <a:cs typeface="Arial" pitchFamily="34" charset="0"/>
              </a:rPr>
              <a:t>npm</a:t>
            </a:r>
            <a:r>
              <a:rPr lang="en-US" sz="1000" kern="1200" dirty="0">
                <a:solidFill>
                  <a:schemeClr val="tx1"/>
                </a:solidFill>
                <a:effectLst/>
                <a:latin typeface="Arial" pitchFamily="34" charset="0"/>
                <a:ea typeface="+mn-ea"/>
                <a:cs typeface="Arial" pitchFamily="34" charset="0"/>
              </a:rPr>
              <a:t> install --save bootstrap@4.0.0-alpha.6 </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4202282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Arial" pitchFamily="34" charset="0"/>
                <a:ea typeface="+mn-ea"/>
                <a:cs typeface="Arial" pitchFamily="34" charset="0"/>
              </a:rPr>
              <a:t>jQuery Free</a:t>
            </a:r>
          </a:p>
          <a:p>
            <a:endParaRPr lang="en-US" dirty="0"/>
          </a:p>
          <a:p>
            <a:r>
              <a:rPr lang="en-US" sz="1000" b="0" i="0" kern="1200" dirty="0">
                <a:solidFill>
                  <a:schemeClr val="tx1"/>
                </a:solidFill>
                <a:effectLst/>
                <a:latin typeface="Arial" pitchFamily="34" charset="0"/>
                <a:ea typeface="+mn-ea"/>
                <a:cs typeface="Arial" pitchFamily="34" charset="0"/>
              </a:rPr>
              <a:t>jQuery is a DOM manipulation library. It reads from and writes to the DOM. React uses a virtual DOM (a JavaScript representation of the real DOM). React only </a:t>
            </a:r>
            <a:r>
              <a:rPr lang="en-US" sz="1000" b="0" i="1" kern="1200" dirty="0">
                <a:solidFill>
                  <a:schemeClr val="tx1"/>
                </a:solidFill>
                <a:effectLst/>
                <a:latin typeface="Arial" pitchFamily="34" charset="0"/>
                <a:ea typeface="+mn-ea"/>
                <a:cs typeface="Arial" pitchFamily="34" charset="0"/>
              </a:rPr>
              <a:t>writes</a:t>
            </a:r>
            <a:r>
              <a:rPr lang="en-US" sz="1000" b="0" i="0" kern="1200" dirty="0">
                <a:solidFill>
                  <a:schemeClr val="tx1"/>
                </a:solidFill>
                <a:effectLst/>
                <a:latin typeface="Arial" pitchFamily="34" charset="0"/>
                <a:ea typeface="+mn-ea"/>
                <a:cs typeface="Arial" pitchFamily="34" charset="0"/>
              </a:rPr>
              <a:t> patch updates to the DOM, but </a:t>
            </a:r>
            <a:r>
              <a:rPr lang="en-US" sz="1000" b="0" i="1" kern="1200" dirty="0">
                <a:solidFill>
                  <a:schemeClr val="tx1"/>
                </a:solidFill>
                <a:effectLst/>
                <a:latin typeface="Arial" pitchFamily="34" charset="0"/>
                <a:ea typeface="+mn-ea"/>
                <a:cs typeface="Arial" pitchFamily="34" charset="0"/>
              </a:rPr>
              <a:t>never reads</a:t>
            </a:r>
            <a:r>
              <a:rPr lang="en-US" sz="1000" b="0" i="0" kern="1200" dirty="0">
                <a:solidFill>
                  <a:schemeClr val="tx1"/>
                </a:solidFill>
                <a:effectLst/>
                <a:latin typeface="Arial" pitchFamily="34" charset="0"/>
                <a:ea typeface="+mn-ea"/>
                <a:cs typeface="Arial" pitchFamily="34" charset="0"/>
              </a:rPr>
              <a:t> from it.</a:t>
            </a:r>
          </a:p>
          <a:p>
            <a:r>
              <a:rPr lang="en-US" sz="1000" b="0" i="0" kern="1200" dirty="0">
                <a:solidFill>
                  <a:schemeClr val="tx1"/>
                </a:solidFill>
                <a:effectLst/>
                <a:latin typeface="Arial" pitchFamily="34" charset="0"/>
                <a:ea typeface="+mn-ea"/>
                <a:cs typeface="Arial" pitchFamily="34" charset="0"/>
              </a:rPr>
              <a:t>It is not feasible to keep real DOM manipulations in sync with </a:t>
            </a:r>
            <a:r>
              <a:rPr lang="en-US" sz="1000" b="0" i="0" kern="1200" dirty="0" err="1">
                <a:solidFill>
                  <a:schemeClr val="tx1"/>
                </a:solidFill>
                <a:effectLst/>
                <a:latin typeface="Arial" pitchFamily="34" charset="0"/>
                <a:ea typeface="+mn-ea"/>
                <a:cs typeface="Arial" pitchFamily="34" charset="0"/>
              </a:rPr>
              <a:t>React's</a:t>
            </a:r>
            <a:r>
              <a:rPr lang="en-US" sz="1000" b="0" i="0" kern="1200" dirty="0">
                <a:solidFill>
                  <a:schemeClr val="tx1"/>
                </a:solidFill>
                <a:effectLst/>
                <a:latin typeface="Arial" pitchFamily="34" charset="0"/>
                <a:ea typeface="+mn-ea"/>
                <a:cs typeface="Arial" pitchFamily="34" charset="0"/>
              </a:rPr>
              <a:t> virtual DOM. Because of this, all jQuery functionality has been re-implemented in React</a:t>
            </a:r>
          </a:p>
          <a:p>
            <a:endParaRPr lang="en-US" dirty="0"/>
          </a:p>
          <a:p>
            <a:r>
              <a:rPr lang="en-US" sz="1000" b="1" i="0" kern="1200" dirty="0">
                <a:solidFill>
                  <a:schemeClr val="tx1"/>
                </a:solidFill>
                <a:effectLst/>
                <a:latin typeface="Arial" pitchFamily="34" charset="0"/>
                <a:ea typeface="+mn-ea"/>
                <a:cs typeface="Arial" pitchFamily="34" charset="0"/>
              </a:rPr>
              <a:t>Declarative API</a:t>
            </a:r>
          </a:p>
          <a:p>
            <a:r>
              <a:rPr lang="en-US" dirty="0"/>
              <a:t/>
            </a:r>
            <a:br>
              <a:rPr lang="en-US" dirty="0"/>
            </a:br>
            <a:r>
              <a:rPr lang="en-US" dirty="0"/>
              <a:t>easy for props validation</a:t>
            </a:r>
          </a:p>
          <a:p>
            <a:endParaRPr lang="en-US" dirty="0"/>
          </a:p>
          <a:p>
            <a:r>
              <a:rPr lang="en-US" b="1" dirty="0"/>
              <a:t>Augmentation</a:t>
            </a:r>
          </a:p>
          <a:p>
            <a:endParaRPr lang="en-US" dirty="0"/>
          </a:p>
          <a:p>
            <a:r>
              <a:rPr lang="en-US" sz="1000" b="0" i="0" kern="1200" dirty="0">
                <a:solidFill>
                  <a:schemeClr val="tx1"/>
                </a:solidFill>
                <a:effectLst/>
                <a:latin typeface="Arial" pitchFamily="34" charset="0"/>
                <a:ea typeface="+mn-ea"/>
                <a:cs typeface="Arial" pitchFamily="34" charset="0"/>
              </a:rPr>
              <a:t>Control the rendered HTML tag, or render one component </a:t>
            </a:r>
            <a:r>
              <a:rPr lang="en-US" dirty="0"/>
              <a:t>as</a:t>
            </a:r>
            <a:r>
              <a:rPr lang="en-US" sz="1000" b="0" i="0" kern="1200" dirty="0">
                <a:solidFill>
                  <a:schemeClr val="tx1"/>
                </a:solidFill>
                <a:effectLst/>
                <a:latin typeface="Arial" pitchFamily="34" charset="0"/>
                <a:ea typeface="+mn-ea"/>
                <a:cs typeface="Arial" pitchFamily="34" charset="0"/>
              </a:rPr>
              <a:t> another component. Extra props are passed to the component you are rendering </a:t>
            </a:r>
            <a:r>
              <a:rPr lang="en-US" dirty="0"/>
              <a:t>as</a:t>
            </a:r>
          </a:p>
          <a:p>
            <a:r>
              <a:rPr lang="en-US" dirty="0"/>
              <a:t/>
            </a:r>
            <a:br>
              <a:rPr lang="en-US" dirty="0"/>
            </a:br>
            <a:r>
              <a:rPr lang="en-US" sz="1000" b="1" i="0" kern="1200" dirty="0">
                <a:solidFill>
                  <a:schemeClr val="tx1"/>
                </a:solidFill>
                <a:effectLst/>
                <a:latin typeface="Arial" pitchFamily="34" charset="0"/>
                <a:ea typeface="+mn-ea"/>
                <a:cs typeface="Arial" pitchFamily="34" charset="0"/>
              </a:rPr>
              <a:t>Shorthand Props</a:t>
            </a:r>
          </a:p>
          <a:p>
            <a:r>
              <a:rPr lang="en-US" sz="1000" b="0" i="0" kern="1200" dirty="0">
                <a:solidFill>
                  <a:schemeClr val="tx1"/>
                </a:solidFill>
                <a:effectLst/>
                <a:latin typeface="Arial" pitchFamily="34" charset="0"/>
                <a:ea typeface="+mn-ea"/>
                <a:cs typeface="Arial" pitchFamily="34" charset="0"/>
              </a:rPr>
              <a:t>Shorthand props generate markup for you, making many use cases a breeze. All object props are spread on the child components.</a:t>
            </a:r>
          </a:p>
          <a:p>
            <a:r>
              <a:rPr lang="en-US" sz="1000" b="1" i="0" kern="1200" dirty="0">
                <a:solidFill>
                  <a:schemeClr val="tx1"/>
                </a:solidFill>
                <a:effectLst/>
                <a:latin typeface="Arial" pitchFamily="34" charset="0"/>
                <a:ea typeface="+mn-ea"/>
                <a:cs typeface="Arial" pitchFamily="34" charset="0"/>
              </a:rPr>
              <a:t>Child Object Arrays</a:t>
            </a:r>
          </a:p>
          <a:p>
            <a:r>
              <a:rPr lang="en-US" sz="1000" b="0" i="0" kern="1200" dirty="0">
                <a:solidFill>
                  <a:schemeClr val="tx1"/>
                </a:solidFill>
                <a:effectLst/>
                <a:latin typeface="Arial" pitchFamily="34" charset="0"/>
                <a:ea typeface="+mn-ea"/>
                <a:cs typeface="Arial" pitchFamily="34" charset="0"/>
              </a:rPr>
              <a:t>Components with repeating children accept arrays of plain objects.</a:t>
            </a:r>
            <a:r>
              <a:rPr lang="en-US" sz="1000" b="0" i="0" u="none" strike="noStrike" kern="1200" dirty="0">
                <a:solidFill>
                  <a:schemeClr val="tx1"/>
                </a:solidFill>
                <a:effectLst/>
                <a:latin typeface="Arial" pitchFamily="34" charset="0"/>
                <a:ea typeface="+mn-ea"/>
                <a:cs typeface="Arial" pitchFamily="34" charset="0"/>
                <a:hlinkClick r:id="rId3"/>
              </a:rPr>
              <a:t> Facebook is fond of this </a:t>
            </a:r>
            <a:r>
              <a:rPr lang="en-US" sz="1000" b="0" i="0" kern="1200" dirty="0">
                <a:solidFill>
                  <a:schemeClr val="tx1"/>
                </a:solidFill>
                <a:effectLst/>
                <a:latin typeface="Arial" pitchFamily="34" charset="0"/>
                <a:ea typeface="+mn-ea"/>
                <a:cs typeface="Arial" pitchFamily="34" charset="0"/>
              </a:rPr>
              <a:t>over using context to handle parent-child coupling and so are we.</a:t>
            </a:r>
          </a:p>
          <a:p>
            <a:endParaRPr lang="en-US" sz="1000" dirty="0">
              <a:latin typeface="Candara" panose="020E0502030303020204" pitchFamily="34" charset="0"/>
            </a:endParaRPr>
          </a:p>
          <a:p>
            <a:r>
              <a:rPr lang="en-US" sz="1000" b="1" i="0" kern="1200" dirty="0">
                <a:solidFill>
                  <a:schemeClr val="tx1"/>
                </a:solidFill>
                <a:effectLst/>
                <a:latin typeface="Arial" pitchFamily="34" charset="0"/>
                <a:ea typeface="+mn-ea"/>
                <a:cs typeface="Arial" pitchFamily="34" charset="0"/>
              </a:rPr>
              <a:t>Sub Components</a:t>
            </a:r>
          </a:p>
          <a:p>
            <a:r>
              <a:rPr lang="en-US" sz="1000" b="0" i="0" kern="1200" dirty="0">
                <a:solidFill>
                  <a:schemeClr val="tx1"/>
                </a:solidFill>
                <a:effectLst/>
                <a:latin typeface="Arial" pitchFamily="34" charset="0"/>
                <a:ea typeface="+mn-ea"/>
                <a:cs typeface="Arial" pitchFamily="34" charset="0"/>
              </a:rPr>
              <a:t>Sub components give you complete access to the markup. This is essential for flexibility in customizing components.</a:t>
            </a:r>
          </a:p>
          <a:p>
            <a:endParaRPr lang="en-US" sz="1000" dirty="0">
              <a:latin typeface="Candara" panose="020E0502030303020204" pitchFamily="34" charset="0"/>
            </a:endParaRPr>
          </a:p>
          <a:p>
            <a:r>
              <a:rPr lang="en-US" sz="1000" b="1" i="0" kern="1200" dirty="0">
                <a:solidFill>
                  <a:schemeClr val="tx1"/>
                </a:solidFill>
                <a:effectLst/>
                <a:latin typeface="Arial" pitchFamily="34" charset="0"/>
                <a:ea typeface="+mn-ea"/>
                <a:cs typeface="Arial" pitchFamily="34" charset="0"/>
              </a:rPr>
              <a:t>Auto Controlled State</a:t>
            </a:r>
          </a:p>
          <a:p>
            <a:r>
              <a:rPr lang="en-US" sz="1000" b="0" i="0" kern="1200" dirty="0">
                <a:solidFill>
                  <a:schemeClr val="tx1"/>
                </a:solidFill>
                <a:effectLst/>
                <a:latin typeface="Arial" pitchFamily="34" charset="0"/>
                <a:ea typeface="+mn-ea"/>
                <a:cs typeface="Arial" pitchFamily="34" charset="0"/>
              </a:rPr>
              <a:t>React has the concept of</a:t>
            </a:r>
            <a:r>
              <a:rPr lang="en-US" sz="1000" b="0" i="0" u="none" strike="noStrike" kern="1200" dirty="0">
                <a:solidFill>
                  <a:schemeClr val="tx1"/>
                </a:solidFill>
                <a:effectLst/>
                <a:latin typeface="Arial" pitchFamily="34" charset="0"/>
                <a:ea typeface="+mn-ea"/>
                <a:cs typeface="Arial" pitchFamily="34" charset="0"/>
                <a:hlinkClick r:id="rId4"/>
              </a:rPr>
              <a:t> controlled and uncontrolled </a:t>
            </a:r>
            <a:r>
              <a:rPr lang="en-US" sz="1000" b="0" i="0" kern="1200" dirty="0">
                <a:solidFill>
                  <a:schemeClr val="tx1"/>
                </a:solidFill>
                <a:effectLst/>
                <a:latin typeface="Arial" pitchFamily="34" charset="0"/>
                <a:ea typeface="+mn-ea"/>
                <a:cs typeface="Arial" pitchFamily="34" charset="0"/>
              </a:rPr>
              <a:t>components.</a:t>
            </a:r>
          </a:p>
          <a:p>
            <a:endParaRPr lang="en-US" sz="1000" dirty="0">
              <a:latin typeface="Candara" panose="020E0502030303020204" pitchFamily="34" charset="0"/>
            </a:endParaRPr>
          </a:p>
          <a:p>
            <a:r>
              <a:rPr lang="en-US" sz="1000" b="0" i="0" kern="1200" dirty="0">
                <a:solidFill>
                  <a:schemeClr val="tx1"/>
                </a:solidFill>
                <a:effectLst/>
                <a:latin typeface="Arial" pitchFamily="34" charset="0"/>
                <a:ea typeface="+mn-ea"/>
                <a:cs typeface="Arial" pitchFamily="34" charset="0"/>
              </a:rPr>
              <a:t>Our </a:t>
            </a:r>
            <a:r>
              <a:rPr lang="en-US" sz="1000" b="0" i="0" kern="1200" dirty="0" err="1">
                <a:solidFill>
                  <a:schemeClr val="tx1"/>
                </a:solidFill>
                <a:effectLst/>
                <a:latin typeface="Arial" pitchFamily="34" charset="0"/>
                <a:ea typeface="+mn-ea"/>
                <a:cs typeface="Arial" pitchFamily="34" charset="0"/>
              </a:rPr>
              <a:t>stateful</a:t>
            </a:r>
            <a:r>
              <a:rPr lang="en-US" sz="1000" b="0" i="0" kern="1200" dirty="0">
                <a:solidFill>
                  <a:schemeClr val="tx1"/>
                </a:solidFill>
                <a:effectLst/>
                <a:latin typeface="Arial" pitchFamily="34" charset="0"/>
                <a:ea typeface="+mn-ea"/>
                <a:cs typeface="Arial" pitchFamily="34" charset="0"/>
              </a:rPr>
              <a:t> components self manage their state out of the box, without wiring. Dropdowns open on click without wiring </a:t>
            </a:r>
            <a:r>
              <a:rPr lang="en-US" sz="1000" b="0" i="0" kern="1200" dirty="0" err="1">
                <a:solidFill>
                  <a:schemeClr val="tx1"/>
                </a:solidFill>
                <a:effectLst/>
                <a:latin typeface="Arial" pitchFamily="34" charset="0"/>
                <a:ea typeface="+mn-ea"/>
                <a:cs typeface="Arial" pitchFamily="34" charset="0"/>
              </a:rPr>
              <a:t>onClick</a:t>
            </a:r>
            <a:r>
              <a:rPr lang="en-US" sz="1000" b="0" i="0" kern="1200" dirty="0">
                <a:solidFill>
                  <a:schemeClr val="tx1"/>
                </a:solidFill>
                <a:effectLst/>
                <a:latin typeface="Arial" pitchFamily="34" charset="0"/>
                <a:ea typeface="+mn-ea"/>
                <a:cs typeface="Arial" pitchFamily="34" charset="0"/>
              </a:rPr>
              <a:t> to the </a:t>
            </a:r>
            <a:r>
              <a:rPr lang="en-US" sz="1000" b="0" i="0" kern="1200" dirty="0" err="1">
                <a:solidFill>
                  <a:schemeClr val="tx1"/>
                </a:solidFill>
                <a:effectLst/>
                <a:latin typeface="Arial" pitchFamily="34" charset="0"/>
                <a:ea typeface="+mn-ea"/>
                <a:cs typeface="Arial" pitchFamily="34" charset="0"/>
              </a:rPr>
              <a:t>openprop</a:t>
            </a:r>
            <a:r>
              <a:rPr lang="en-US" sz="1000" b="0" i="0" kern="1200" dirty="0">
                <a:solidFill>
                  <a:schemeClr val="tx1"/>
                </a:solidFill>
                <a:effectLst/>
                <a:latin typeface="Arial" pitchFamily="34" charset="0"/>
                <a:ea typeface="+mn-ea"/>
                <a:cs typeface="Arial" pitchFamily="34" charset="0"/>
              </a:rPr>
              <a:t>. The value is also stored internally, without wiring </a:t>
            </a:r>
            <a:r>
              <a:rPr lang="en-US" sz="1000" b="0" i="0" kern="1200" dirty="0" err="1">
                <a:solidFill>
                  <a:schemeClr val="tx1"/>
                </a:solidFill>
                <a:effectLst/>
                <a:latin typeface="Arial" pitchFamily="34" charset="0"/>
                <a:ea typeface="+mn-ea"/>
                <a:cs typeface="Arial" pitchFamily="34" charset="0"/>
              </a:rPr>
              <a:t>onChange</a:t>
            </a:r>
            <a:r>
              <a:rPr lang="en-US" sz="1000" b="0" i="0" kern="1200" dirty="0">
                <a:solidFill>
                  <a:schemeClr val="tx1"/>
                </a:solidFill>
                <a:effectLst/>
                <a:latin typeface="Arial" pitchFamily="34" charset="0"/>
                <a:ea typeface="+mn-ea"/>
                <a:cs typeface="Arial" pitchFamily="34" charset="0"/>
              </a:rPr>
              <a:t> to value.</a:t>
            </a:r>
          </a:p>
          <a:p>
            <a:r>
              <a:rPr lang="en-US" sz="1000" b="0" i="0" kern="1200" dirty="0">
                <a:solidFill>
                  <a:schemeClr val="tx1"/>
                </a:solidFill>
                <a:effectLst/>
                <a:latin typeface="Arial" pitchFamily="34" charset="0"/>
                <a:ea typeface="+mn-ea"/>
                <a:cs typeface="Arial" pitchFamily="34" charset="0"/>
              </a:rPr>
              <a:t>If you add a value prop or an open prop, the Dropdown delegates control for that one prop to your value. The other props remain auto controlled. Mix and match any number of controlled and uncontrolled props. Add and remove control at any time by adding or removing props. Everything just works.</a:t>
            </a:r>
          </a:p>
          <a:p>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3315222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Arial" pitchFamily="34" charset="0"/>
                <a:ea typeface="+mn-ea"/>
                <a:cs typeface="Arial" pitchFamily="34" charset="0"/>
              </a:rPr>
              <a:t>jQuery Free</a:t>
            </a:r>
          </a:p>
          <a:p>
            <a:endParaRPr lang="en-US" dirty="0"/>
          </a:p>
          <a:p>
            <a:endParaRPr lang="en-US" dirty="0"/>
          </a:p>
          <a:p>
            <a:r>
              <a:rPr lang="en-US" sz="1000" b="0" i="0" kern="1200" dirty="0">
                <a:solidFill>
                  <a:schemeClr val="tx1"/>
                </a:solidFill>
                <a:effectLst/>
                <a:latin typeface="Arial" pitchFamily="34" charset="0"/>
                <a:ea typeface="+mn-ea"/>
                <a:cs typeface="Arial" pitchFamily="34" charset="0"/>
              </a:rPr>
              <a:t>jQuery is a DOM manipulation library. It reads from and writes to the DOM. React uses a virtual DOM (a JavaScript representation of the real DOM). React only </a:t>
            </a:r>
            <a:r>
              <a:rPr lang="en-US" sz="1000" b="0" i="1" kern="1200" dirty="0">
                <a:solidFill>
                  <a:schemeClr val="tx1"/>
                </a:solidFill>
                <a:effectLst/>
                <a:latin typeface="Arial" pitchFamily="34" charset="0"/>
                <a:ea typeface="+mn-ea"/>
                <a:cs typeface="Arial" pitchFamily="34" charset="0"/>
              </a:rPr>
              <a:t>writes</a:t>
            </a:r>
            <a:r>
              <a:rPr lang="en-US" sz="1000" b="0" i="0" kern="1200" dirty="0">
                <a:solidFill>
                  <a:schemeClr val="tx1"/>
                </a:solidFill>
                <a:effectLst/>
                <a:latin typeface="Arial" pitchFamily="34" charset="0"/>
                <a:ea typeface="+mn-ea"/>
                <a:cs typeface="Arial" pitchFamily="34" charset="0"/>
              </a:rPr>
              <a:t> patch updates to the DOM, but </a:t>
            </a:r>
            <a:r>
              <a:rPr lang="en-US" sz="1000" b="0" i="1" kern="1200" dirty="0">
                <a:solidFill>
                  <a:schemeClr val="tx1"/>
                </a:solidFill>
                <a:effectLst/>
                <a:latin typeface="Arial" pitchFamily="34" charset="0"/>
                <a:ea typeface="+mn-ea"/>
                <a:cs typeface="Arial" pitchFamily="34" charset="0"/>
              </a:rPr>
              <a:t>never reads</a:t>
            </a:r>
            <a:r>
              <a:rPr lang="en-US" sz="1000" b="0" i="0" kern="1200" dirty="0">
                <a:solidFill>
                  <a:schemeClr val="tx1"/>
                </a:solidFill>
                <a:effectLst/>
                <a:latin typeface="Arial" pitchFamily="34" charset="0"/>
                <a:ea typeface="+mn-ea"/>
                <a:cs typeface="Arial" pitchFamily="34" charset="0"/>
              </a:rPr>
              <a:t> from it.</a:t>
            </a:r>
          </a:p>
          <a:p>
            <a:r>
              <a:rPr lang="en-US" sz="1000" b="0" i="0" kern="1200" dirty="0">
                <a:solidFill>
                  <a:schemeClr val="tx1"/>
                </a:solidFill>
                <a:effectLst/>
                <a:latin typeface="Arial" pitchFamily="34" charset="0"/>
                <a:ea typeface="+mn-ea"/>
                <a:cs typeface="Arial" pitchFamily="34" charset="0"/>
              </a:rPr>
              <a:t>It is not feasible to keep real DOM manipulations in sync with </a:t>
            </a:r>
            <a:r>
              <a:rPr lang="en-US" sz="1000" b="0" i="0" kern="1200" dirty="0" err="1">
                <a:solidFill>
                  <a:schemeClr val="tx1"/>
                </a:solidFill>
                <a:effectLst/>
                <a:latin typeface="Arial" pitchFamily="34" charset="0"/>
                <a:ea typeface="+mn-ea"/>
                <a:cs typeface="Arial" pitchFamily="34" charset="0"/>
              </a:rPr>
              <a:t>React's</a:t>
            </a:r>
            <a:r>
              <a:rPr lang="en-US" sz="1000" b="0" i="0" kern="1200" dirty="0">
                <a:solidFill>
                  <a:schemeClr val="tx1"/>
                </a:solidFill>
                <a:effectLst/>
                <a:latin typeface="Arial" pitchFamily="34" charset="0"/>
                <a:ea typeface="+mn-ea"/>
                <a:cs typeface="Arial" pitchFamily="34" charset="0"/>
              </a:rPr>
              <a:t> virtual DOM. Because of this, all jQuery functionality has been re-implemented in React</a:t>
            </a:r>
          </a:p>
          <a:p>
            <a:endParaRPr lang="en-US" dirty="0"/>
          </a:p>
          <a:p>
            <a:r>
              <a:rPr lang="en-US" sz="1000" b="1" i="0" kern="1200" dirty="0">
                <a:solidFill>
                  <a:schemeClr val="tx1"/>
                </a:solidFill>
                <a:effectLst/>
                <a:latin typeface="Arial" pitchFamily="34" charset="0"/>
                <a:ea typeface="+mn-ea"/>
                <a:cs typeface="Arial" pitchFamily="34" charset="0"/>
              </a:rPr>
              <a:t>Declarative API</a:t>
            </a:r>
          </a:p>
          <a:p>
            <a:r>
              <a:rPr lang="en-US" dirty="0"/>
              <a:t/>
            </a:r>
            <a:br>
              <a:rPr lang="en-US" dirty="0"/>
            </a:br>
            <a:r>
              <a:rPr lang="en-US" dirty="0"/>
              <a:t>easy for props validation</a:t>
            </a:r>
          </a:p>
          <a:p>
            <a:endParaRPr lang="en-US" dirty="0"/>
          </a:p>
          <a:p>
            <a:r>
              <a:rPr lang="en-US" b="1" dirty="0"/>
              <a:t>Augmentation</a:t>
            </a:r>
          </a:p>
          <a:p>
            <a:endParaRPr lang="en-US" dirty="0"/>
          </a:p>
          <a:p>
            <a:r>
              <a:rPr lang="en-US" sz="1000" b="0" i="0" kern="1200" dirty="0">
                <a:solidFill>
                  <a:schemeClr val="tx1"/>
                </a:solidFill>
                <a:effectLst/>
                <a:latin typeface="Arial" pitchFamily="34" charset="0"/>
                <a:ea typeface="+mn-ea"/>
                <a:cs typeface="Arial" pitchFamily="34" charset="0"/>
              </a:rPr>
              <a:t>Control the rendered HTML tag, or render one component </a:t>
            </a:r>
            <a:r>
              <a:rPr lang="en-US" dirty="0"/>
              <a:t>as</a:t>
            </a:r>
            <a:r>
              <a:rPr lang="en-US" sz="1000" b="0" i="0" kern="1200" dirty="0">
                <a:solidFill>
                  <a:schemeClr val="tx1"/>
                </a:solidFill>
                <a:effectLst/>
                <a:latin typeface="Arial" pitchFamily="34" charset="0"/>
                <a:ea typeface="+mn-ea"/>
                <a:cs typeface="Arial" pitchFamily="34" charset="0"/>
              </a:rPr>
              <a:t> another component. Extra props are passed to the component you are rendering </a:t>
            </a:r>
            <a:r>
              <a:rPr lang="en-US" dirty="0"/>
              <a:t>as</a:t>
            </a:r>
          </a:p>
          <a:p>
            <a:r>
              <a:rPr lang="en-US" dirty="0"/>
              <a:t/>
            </a:r>
            <a:br>
              <a:rPr lang="en-US" dirty="0"/>
            </a:br>
            <a:r>
              <a:rPr lang="en-US" sz="1000" b="1" i="0" kern="1200" dirty="0">
                <a:solidFill>
                  <a:schemeClr val="tx1"/>
                </a:solidFill>
                <a:effectLst/>
                <a:latin typeface="Arial" pitchFamily="34" charset="0"/>
                <a:ea typeface="+mn-ea"/>
                <a:cs typeface="Arial" pitchFamily="34" charset="0"/>
              </a:rPr>
              <a:t>Shorthand Props</a:t>
            </a:r>
          </a:p>
          <a:p>
            <a:r>
              <a:rPr lang="en-US" sz="1000" b="0" i="0" kern="1200" dirty="0">
                <a:solidFill>
                  <a:schemeClr val="tx1"/>
                </a:solidFill>
                <a:effectLst/>
                <a:latin typeface="Arial" pitchFamily="34" charset="0"/>
                <a:ea typeface="+mn-ea"/>
                <a:cs typeface="Arial" pitchFamily="34" charset="0"/>
              </a:rPr>
              <a:t>Shorthand props generate markup for you, making many use cases a breeze. All object props are spread on the child components.</a:t>
            </a:r>
          </a:p>
          <a:p>
            <a:r>
              <a:rPr lang="en-US" sz="1000" b="1" i="0" kern="1200" dirty="0">
                <a:solidFill>
                  <a:schemeClr val="tx1"/>
                </a:solidFill>
                <a:effectLst/>
                <a:latin typeface="Arial" pitchFamily="34" charset="0"/>
                <a:ea typeface="+mn-ea"/>
                <a:cs typeface="Arial" pitchFamily="34" charset="0"/>
              </a:rPr>
              <a:t>Child Object Arrays</a:t>
            </a:r>
          </a:p>
          <a:p>
            <a:r>
              <a:rPr lang="en-US" sz="1000" b="0" i="0" kern="1200" dirty="0">
                <a:solidFill>
                  <a:schemeClr val="tx1"/>
                </a:solidFill>
                <a:effectLst/>
                <a:latin typeface="Arial" pitchFamily="34" charset="0"/>
                <a:ea typeface="+mn-ea"/>
                <a:cs typeface="Arial" pitchFamily="34" charset="0"/>
              </a:rPr>
              <a:t>Components with repeating children accept arrays of plain objects.</a:t>
            </a:r>
            <a:r>
              <a:rPr lang="en-US" sz="1000" b="0" i="0" u="none" strike="noStrike" kern="1200" dirty="0">
                <a:solidFill>
                  <a:schemeClr val="tx1"/>
                </a:solidFill>
                <a:effectLst/>
                <a:latin typeface="Arial" pitchFamily="34" charset="0"/>
                <a:ea typeface="+mn-ea"/>
                <a:cs typeface="Arial" pitchFamily="34" charset="0"/>
                <a:hlinkClick r:id="rId3"/>
              </a:rPr>
              <a:t> Facebook is fond of this </a:t>
            </a:r>
            <a:r>
              <a:rPr lang="en-US" sz="1000" b="0" i="0" kern="1200" dirty="0">
                <a:solidFill>
                  <a:schemeClr val="tx1"/>
                </a:solidFill>
                <a:effectLst/>
                <a:latin typeface="Arial" pitchFamily="34" charset="0"/>
                <a:ea typeface="+mn-ea"/>
                <a:cs typeface="Arial" pitchFamily="34" charset="0"/>
              </a:rPr>
              <a:t>over using context to handle parent-child coupling and so are we.</a:t>
            </a:r>
          </a:p>
          <a:p>
            <a:endParaRPr lang="en-US" sz="1000" dirty="0">
              <a:latin typeface="Candara" panose="020E0502030303020204" pitchFamily="34" charset="0"/>
            </a:endParaRPr>
          </a:p>
          <a:p>
            <a:r>
              <a:rPr lang="en-US" sz="1000" b="1" i="0" kern="1200" dirty="0">
                <a:solidFill>
                  <a:schemeClr val="tx1"/>
                </a:solidFill>
                <a:effectLst/>
                <a:latin typeface="Arial" pitchFamily="34" charset="0"/>
                <a:ea typeface="+mn-ea"/>
                <a:cs typeface="Arial" pitchFamily="34" charset="0"/>
              </a:rPr>
              <a:t>Sub Components</a:t>
            </a:r>
          </a:p>
          <a:p>
            <a:r>
              <a:rPr lang="en-US" sz="1000" b="0" i="0" kern="1200" dirty="0">
                <a:solidFill>
                  <a:schemeClr val="tx1"/>
                </a:solidFill>
                <a:effectLst/>
                <a:latin typeface="Arial" pitchFamily="34" charset="0"/>
                <a:ea typeface="+mn-ea"/>
                <a:cs typeface="Arial" pitchFamily="34" charset="0"/>
              </a:rPr>
              <a:t>Sub components give you complete access to the markup. This is essential for flexibility in customizing components.</a:t>
            </a:r>
          </a:p>
          <a:p>
            <a:endParaRPr lang="en-US" sz="1000" dirty="0">
              <a:latin typeface="Candara" panose="020E0502030303020204" pitchFamily="34" charset="0"/>
            </a:endParaRPr>
          </a:p>
          <a:p>
            <a:r>
              <a:rPr lang="en-US" sz="1000" b="1" i="0" kern="1200" dirty="0">
                <a:solidFill>
                  <a:schemeClr val="tx1"/>
                </a:solidFill>
                <a:effectLst/>
                <a:latin typeface="Arial" pitchFamily="34" charset="0"/>
                <a:ea typeface="+mn-ea"/>
                <a:cs typeface="Arial" pitchFamily="34" charset="0"/>
              </a:rPr>
              <a:t>Auto Controlled State</a:t>
            </a:r>
          </a:p>
          <a:p>
            <a:r>
              <a:rPr lang="en-US" sz="1000" b="0" i="0" kern="1200" dirty="0">
                <a:solidFill>
                  <a:schemeClr val="tx1"/>
                </a:solidFill>
                <a:effectLst/>
                <a:latin typeface="Arial" pitchFamily="34" charset="0"/>
                <a:ea typeface="+mn-ea"/>
                <a:cs typeface="Arial" pitchFamily="34" charset="0"/>
              </a:rPr>
              <a:t>React has the concept of</a:t>
            </a:r>
            <a:r>
              <a:rPr lang="en-US" sz="1000" b="0" i="0" u="none" strike="noStrike" kern="1200" dirty="0">
                <a:solidFill>
                  <a:schemeClr val="tx1"/>
                </a:solidFill>
                <a:effectLst/>
                <a:latin typeface="Arial" pitchFamily="34" charset="0"/>
                <a:ea typeface="+mn-ea"/>
                <a:cs typeface="Arial" pitchFamily="34" charset="0"/>
                <a:hlinkClick r:id="rId4"/>
              </a:rPr>
              <a:t> controlled and uncontrolled </a:t>
            </a:r>
            <a:r>
              <a:rPr lang="en-US" sz="1000" b="0" i="0" kern="1200" dirty="0">
                <a:solidFill>
                  <a:schemeClr val="tx1"/>
                </a:solidFill>
                <a:effectLst/>
                <a:latin typeface="Arial" pitchFamily="34" charset="0"/>
                <a:ea typeface="+mn-ea"/>
                <a:cs typeface="Arial" pitchFamily="34" charset="0"/>
              </a:rPr>
              <a:t>components.</a:t>
            </a:r>
          </a:p>
          <a:p>
            <a:endParaRPr lang="en-US" sz="1000" dirty="0">
              <a:latin typeface="Candara" panose="020E0502030303020204" pitchFamily="34" charset="0"/>
            </a:endParaRPr>
          </a:p>
          <a:p>
            <a:r>
              <a:rPr lang="en-US" sz="1000" b="0" i="0" kern="1200" dirty="0">
                <a:solidFill>
                  <a:schemeClr val="tx1"/>
                </a:solidFill>
                <a:effectLst/>
                <a:latin typeface="Arial" pitchFamily="34" charset="0"/>
                <a:ea typeface="+mn-ea"/>
                <a:cs typeface="Arial" pitchFamily="34" charset="0"/>
              </a:rPr>
              <a:t>Our </a:t>
            </a:r>
            <a:r>
              <a:rPr lang="en-US" sz="1000" b="0" i="0" kern="1200" dirty="0" err="1">
                <a:solidFill>
                  <a:schemeClr val="tx1"/>
                </a:solidFill>
                <a:effectLst/>
                <a:latin typeface="Arial" pitchFamily="34" charset="0"/>
                <a:ea typeface="+mn-ea"/>
                <a:cs typeface="Arial" pitchFamily="34" charset="0"/>
              </a:rPr>
              <a:t>stateful</a:t>
            </a:r>
            <a:r>
              <a:rPr lang="en-US" sz="1000" b="0" i="0" kern="1200" dirty="0">
                <a:solidFill>
                  <a:schemeClr val="tx1"/>
                </a:solidFill>
                <a:effectLst/>
                <a:latin typeface="Arial" pitchFamily="34" charset="0"/>
                <a:ea typeface="+mn-ea"/>
                <a:cs typeface="Arial" pitchFamily="34" charset="0"/>
              </a:rPr>
              <a:t> components self manage their state out of the box, without wiring. Dropdowns open on click without wiring </a:t>
            </a:r>
            <a:r>
              <a:rPr lang="en-US" sz="1000" b="0" i="0" kern="1200" dirty="0" err="1">
                <a:solidFill>
                  <a:schemeClr val="tx1"/>
                </a:solidFill>
                <a:effectLst/>
                <a:latin typeface="Arial" pitchFamily="34" charset="0"/>
                <a:ea typeface="+mn-ea"/>
                <a:cs typeface="Arial" pitchFamily="34" charset="0"/>
              </a:rPr>
              <a:t>onClick</a:t>
            </a:r>
            <a:r>
              <a:rPr lang="en-US" sz="1000" b="0" i="0" kern="1200" dirty="0">
                <a:solidFill>
                  <a:schemeClr val="tx1"/>
                </a:solidFill>
                <a:effectLst/>
                <a:latin typeface="Arial" pitchFamily="34" charset="0"/>
                <a:ea typeface="+mn-ea"/>
                <a:cs typeface="Arial" pitchFamily="34" charset="0"/>
              </a:rPr>
              <a:t> to the </a:t>
            </a:r>
            <a:r>
              <a:rPr lang="en-US" sz="1000" b="0" i="0" kern="1200" dirty="0" err="1">
                <a:solidFill>
                  <a:schemeClr val="tx1"/>
                </a:solidFill>
                <a:effectLst/>
                <a:latin typeface="Arial" pitchFamily="34" charset="0"/>
                <a:ea typeface="+mn-ea"/>
                <a:cs typeface="Arial" pitchFamily="34" charset="0"/>
              </a:rPr>
              <a:t>openprop</a:t>
            </a:r>
            <a:r>
              <a:rPr lang="en-US" sz="1000" b="0" i="0" kern="1200" dirty="0">
                <a:solidFill>
                  <a:schemeClr val="tx1"/>
                </a:solidFill>
                <a:effectLst/>
                <a:latin typeface="Arial" pitchFamily="34" charset="0"/>
                <a:ea typeface="+mn-ea"/>
                <a:cs typeface="Arial" pitchFamily="34" charset="0"/>
              </a:rPr>
              <a:t>. The value is also stored internally, without wiring </a:t>
            </a:r>
            <a:r>
              <a:rPr lang="en-US" sz="1000" b="0" i="0" kern="1200" dirty="0" err="1">
                <a:solidFill>
                  <a:schemeClr val="tx1"/>
                </a:solidFill>
                <a:effectLst/>
                <a:latin typeface="Arial" pitchFamily="34" charset="0"/>
                <a:ea typeface="+mn-ea"/>
                <a:cs typeface="Arial" pitchFamily="34" charset="0"/>
              </a:rPr>
              <a:t>onChange</a:t>
            </a:r>
            <a:r>
              <a:rPr lang="en-US" sz="1000" b="0" i="0" kern="1200" dirty="0">
                <a:solidFill>
                  <a:schemeClr val="tx1"/>
                </a:solidFill>
                <a:effectLst/>
                <a:latin typeface="Arial" pitchFamily="34" charset="0"/>
                <a:ea typeface="+mn-ea"/>
                <a:cs typeface="Arial" pitchFamily="34" charset="0"/>
              </a:rPr>
              <a:t> to value.</a:t>
            </a:r>
          </a:p>
          <a:p>
            <a:r>
              <a:rPr lang="en-US" sz="1000" b="0" i="0" kern="1200" dirty="0">
                <a:solidFill>
                  <a:schemeClr val="tx1"/>
                </a:solidFill>
                <a:effectLst/>
                <a:latin typeface="Arial" pitchFamily="34" charset="0"/>
                <a:ea typeface="+mn-ea"/>
                <a:cs typeface="Arial" pitchFamily="34" charset="0"/>
              </a:rPr>
              <a:t>If you add a value prop or an open prop, the Dropdown delegates control for that one prop to your value. The other props remain auto controlled. Mix and match any number of controlled and uncontrolled props. Add and remove control at any time by adding or removing props. Everything just works.</a:t>
            </a:r>
          </a:p>
          <a:p>
            <a:endParaRPr lang="en-US" sz="1000" dirty="0">
              <a:latin typeface="Candara" panose="020E0502030303020204" pitchFamily="34" charset="0"/>
            </a:endParaRPr>
          </a:p>
          <a:p>
            <a:endParaRPr lang="en-US" sz="1000" dirty="0">
              <a:latin typeface="Candara" panose="020E0502030303020204" pitchFamily="34" charset="0"/>
            </a:endParaRPr>
          </a:p>
          <a:p>
            <a:r>
              <a:rPr lang="en-US" sz="1000" b="1" dirty="0">
                <a:latin typeface="Candara" panose="020E0502030303020204" pitchFamily="34" charset="0"/>
              </a:rPr>
              <a:t>Advantages of Semantic</a:t>
            </a:r>
            <a:r>
              <a:rPr lang="en-US" sz="1000" b="1" baseline="0" dirty="0">
                <a:latin typeface="Candara" panose="020E0502030303020204" pitchFamily="34" charset="0"/>
              </a:rPr>
              <a:t> UI:</a:t>
            </a:r>
          </a:p>
          <a:p>
            <a:endParaRPr lang="en-US" sz="1000" b="1" baseline="0" dirty="0">
              <a:latin typeface="Candara" panose="020E0502030303020204" pitchFamily="34" charset="0"/>
            </a:endParaRPr>
          </a:p>
          <a:p>
            <a:r>
              <a:rPr lang="en-US" sz="1000" b="0" i="0" kern="1200" dirty="0">
                <a:solidFill>
                  <a:schemeClr val="tx1"/>
                </a:solidFill>
                <a:effectLst/>
                <a:latin typeface="Arial" pitchFamily="34" charset="0"/>
                <a:ea typeface="+mn-ea"/>
                <a:cs typeface="Arial" pitchFamily="34" charset="0"/>
              </a:rPr>
              <a:t>Incredible </a:t>
            </a:r>
            <a:r>
              <a:rPr lang="en-US" sz="1000" b="0" i="0" kern="1200" dirty="0" err="1">
                <a:solidFill>
                  <a:schemeClr val="tx1"/>
                </a:solidFill>
                <a:effectLst/>
                <a:latin typeface="Arial" pitchFamily="34" charset="0"/>
                <a:ea typeface="+mn-ea"/>
                <a:cs typeface="Arial" pitchFamily="34" charset="0"/>
              </a:rPr>
              <a:t>customisation</a:t>
            </a:r>
            <a:r>
              <a:rPr lang="en-US" sz="1000" b="0" i="0" kern="1200" dirty="0">
                <a:solidFill>
                  <a:schemeClr val="tx1"/>
                </a:solidFill>
                <a:effectLst/>
                <a:latin typeface="Arial" pitchFamily="34" charset="0"/>
                <a:ea typeface="+mn-ea"/>
                <a:cs typeface="Arial" pitchFamily="34" charset="0"/>
              </a:rPr>
              <a:t>: Although Bootstrap does offer lots of </a:t>
            </a:r>
            <a:r>
              <a:rPr lang="en-US" sz="1000" b="0" i="0" kern="1200" dirty="0" err="1">
                <a:solidFill>
                  <a:schemeClr val="tx1"/>
                </a:solidFill>
                <a:effectLst/>
                <a:latin typeface="Arial" pitchFamily="34" charset="0"/>
                <a:ea typeface="+mn-ea"/>
                <a:cs typeface="Arial" pitchFamily="34" charset="0"/>
              </a:rPr>
              <a:t>personalisation</a:t>
            </a:r>
            <a:r>
              <a:rPr lang="en-US" sz="1000" b="0" i="0" kern="1200" dirty="0">
                <a:solidFill>
                  <a:schemeClr val="tx1"/>
                </a:solidFill>
                <a:effectLst/>
                <a:latin typeface="Arial" pitchFamily="34" charset="0"/>
                <a:ea typeface="+mn-ea"/>
                <a:cs typeface="Arial" pitchFamily="34" charset="0"/>
              </a:rPr>
              <a:t> solutions, the extra elements in Semantic UI mean that you get far more options, even beyond the potential of Bootstrap.</a:t>
            </a:r>
          </a:p>
          <a:p>
            <a:endParaRPr lang="en-US" sz="1000" b="1" baseline="0" dirty="0">
              <a:latin typeface="Candara" panose="020E0502030303020204" pitchFamily="34" charset="0"/>
            </a:endParaRPr>
          </a:p>
          <a:p>
            <a:r>
              <a:rPr lang="en-US" sz="1000" b="0" i="0" kern="1200" dirty="0">
                <a:solidFill>
                  <a:schemeClr val="tx1"/>
                </a:solidFill>
                <a:effectLst/>
                <a:latin typeface="Arial" pitchFamily="34" charset="0"/>
                <a:ea typeface="+mn-ea"/>
                <a:cs typeface="Arial" pitchFamily="34" charset="0"/>
              </a:rPr>
              <a:t>Load the components you need: The complete Semantic UI package is very well </a:t>
            </a:r>
            <a:r>
              <a:rPr lang="en-US" sz="1000" b="0" i="0" kern="1200" dirty="0" err="1">
                <a:solidFill>
                  <a:schemeClr val="tx1"/>
                </a:solidFill>
                <a:effectLst/>
                <a:latin typeface="Arial" pitchFamily="34" charset="0"/>
                <a:ea typeface="+mn-ea"/>
                <a:cs typeface="Arial" pitchFamily="34" charset="0"/>
              </a:rPr>
              <a:t>organised</a:t>
            </a:r>
            <a:r>
              <a:rPr lang="en-US" sz="1000" b="0" i="0" kern="1200" dirty="0">
                <a:solidFill>
                  <a:schemeClr val="tx1"/>
                </a:solidFill>
                <a:effectLst/>
                <a:latin typeface="Arial" pitchFamily="34" charset="0"/>
                <a:ea typeface="+mn-ea"/>
                <a:cs typeface="Arial" pitchFamily="34" charset="0"/>
              </a:rPr>
              <a:t>, with each component established in its own file.</a:t>
            </a:r>
          </a:p>
          <a:p>
            <a:endParaRPr lang="en-US" sz="1000" b="1" baseline="0" dirty="0">
              <a:latin typeface="Candara" panose="020E0502030303020204" pitchFamily="34" charset="0"/>
            </a:endParaRPr>
          </a:p>
          <a:p>
            <a:r>
              <a:rPr lang="en-US" sz="1000" b="0" i="0" kern="1200" dirty="0">
                <a:solidFill>
                  <a:schemeClr val="tx1"/>
                </a:solidFill>
                <a:effectLst/>
                <a:latin typeface="Arial" pitchFamily="34" charset="0"/>
                <a:ea typeface="+mn-ea"/>
                <a:cs typeface="Arial" pitchFamily="34" charset="0"/>
              </a:rPr>
              <a:t>Countless UI Components: Semantic UI comes with almost any UI component you can think of for your project, including a ton of UI components for mobile and responsive solutions.</a:t>
            </a:r>
            <a:endParaRPr lang="en-US" sz="1000" b="1" baseline="0" dirty="0">
              <a:latin typeface="Candara" panose="020E0502030303020204" pitchFamily="34" charset="0"/>
            </a:endParaRPr>
          </a:p>
          <a:p>
            <a:endParaRPr lang="en-US" sz="1000" b="1" baseline="0" dirty="0">
              <a:latin typeface="Candara" panose="020E0502030303020204" pitchFamily="34" charset="0"/>
            </a:endParaRPr>
          </a:p>
          <a:p>
            <a:r>
              <a:rPr lang="en-US" sz="1000" b="0" i="0" kern="1200" dirty="0">
                <a:solidFill>
                  <a:schemeClr val="tx1"/>
                </a:solidFill>
                <a:effectLst/>
                <a:latin typeface="Arial" pitchFamily="34" charset="0"/>
                <a:ea typeface="+mn-ea"/>
                <a:cs typeface="Arial" pitchFamily="34" charset="0"/>
              </a:rPr>
              <a:t>Well documented: Like Bootstrap, Semantic UI is very well documented, with lots of examples to follow and use.</a:t>
            </a:r>
            <a:endParaRPr lang="en-US" sz="1000" b="1" baseline="0" dirty="0">
              <a:latin typeface="Candara" panose="020E0502030303020204" pitchFamily="34" charset="0"/>
            </a:endParaRPr>
          </a:p>
          <a:p>
            <a:endParaRPr lang="en-US" sz="1000" b="1" baseline="0" dirty="0">
              <a:latin typeface="Candara" panose="020E0502030303020204" pitchFamily="34" charset="0"/>
            </a:endParaRPr>
          </a:p>
          <a:p>
            <a:r>
              <a:rPr lang="en-US" dirty="0"/>
              <a:t>Beautiful design: Semantic UI has a stunning and modern design, which makes it great for a range of different developers.</a:t>
            </a:r>
            <a:br>
              <a:rPr lang="en-US" dirty="0"/>
            </a:br>
            <a:r>
              <a:rPr lang="en-US" dirty="0"/>
              <a:t>Official support for third-party apps: Finally, there are several implementations of Semantic UI for different libraries like WordPress, Angular, and so on.</a:t>
            </a:r>
            <a:endParaRPr lang="en-US" sz="1000" b="1"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2460824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2917293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1583661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311210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
        <p:nvSpPr>
          <p:cNvPr id="5" name="Text Box 9"/>
          <p:cNvSpPr txBox="1">
            <a:spLocks noChangeArrowheads="1"/>
          </p:cNvSpPr>
          <p:nvPr/>
        </p:nvSpPr>
        <p:spPr bwMode="auto">
          <a:xfrm>
            <a:off x="142875" y="1133475"/>
            <a:ext cx="1600200" cy="861774"/>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Slide explains that communication between service provider and consumer happen via SOAP messages</a:t>
            </a:r>
          </a:p>
        </p:txBody>
      </p:sp>
    </p:spTree>
    <p:extLst>
      <p:ext uri="{BB962C8B-B14F-4D97-AF65-F5344CB8AC3E}">
        <p14:creationId xmlns:p14="http://schemas.microsoft.com/office/powerpoint/2010/main" xmlns="" val="1853566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fontScale="92500" lnSpcReduction="20000"/>
          </a:bodyPr>
          <a:lstStyle/>
          <a:p>
            <a:r>
              <a:rPr lang="en-US" sz="1000" b="0" i="0" kern="1200" dirty="0">
                <a:solidFill>
                  <a:schemeClr val="tx1"/>
                </a:solidFill>
                <a:effectLst/>
                <a:latin typeface="Arial" pitchFamily="34" charset="0"/>
                <a:ea typeface="+mn-ea"/>
                <a:cs typeface="Arial" pitchFamily="34" charset="0"/>
              </a:rPr>
              <a:t>There are a number of attributes that work differently between React and HTML:</a:t>
            </a:r>
          </a:p>
          <a:p>
            <a:endParaRPr lang="en-US" sz="1000" b="0" i="0" kern="1200" dirty="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err="1">
                <a:solidFill>
                  <a:schemeClr val="tx1"/>
                </a:solidFill>
                <a:effectLst/>
                <a:latin typeface="Arial" pitchFamily="34" charset="0"/>
                <a:ea typeface="+mn-ea"/>
                <a:cs typeface="Arial" pitchFamily="34" charset="0"/>
              </a:rPr>
              <a:t>className</a:t>
            </a:r>
            <a:r>
              <a:rPr lang="en-US" sz="1000" b="1" i="0" kern="1200" dirty="0">
                <a:solidFill>
                  <a:schemeClr val="tx1"/>
                </a:solidFill>
                <a:effectLst/>
                <a:latin typeface="Arial" pitchFamily="34" charset="0"/>
                <a:ea typeface="+mn-ea"/>
                <a:cs typeface="Arial" pitchFamily="34" charset="0"/>
              </a:rPr>
              <a:t> is used</a:t>
            </a:r>
            <a:r>
              <a:rPr lang="en-US" sz="1000" b="1" i="0" kern="1200" baseline="0" dirty="0">
                <a:solidFill>
                  <a:schemeClr val="tx1"/>
                </a:solidFill>
                <a:effectLst/>
                <a:latin typeface="Arial" pitchFamily="34" charset="0"/>
                <a:ea typeface="+mn-ea"/>
                <a:cs typeface="Arial" pitchFamily="34" charset="0"/>
              </a:rPr>
              <a:t> instead of class attribute in normal html</a:t>
            </a:r>
          </a:p>
          <a:p>
            <a:r>
              <a:rPr lang="en-US" sz="1000" b="0" i="0" kern="1200" dirty="0">
                <a:solidFill>
                  <a:schemeClr val="tx1"/>
                </a:solidFill>
                <a:effectLst/>
                <a:latin typeface="Arial" pitchFamily="34" charset="0"/>
                <a:ea typeface="+mn-ea"/>
                <a:cs typeface="Arial" pitchFamily="34" charset="0"/>
              </a:rPr>
              <a:t>The </a:t>
            </a:r>
            <a:r>
              <a:rPr lang="en-US" dirty="0"/>
              <a:t>style</a:t>
            </a:r>
            <a:r>
              <a:rPr lang="en-US" sz="1000" b="0" i="0" kern="1200" dirty="0">
                <a:solidFill>
                  <a:schemeClr val="tx1"/>
                </a:solidFill>
                <a:effectLst/>
                <a:latin typeface="Arial" pitchFamily="34" charset="0"/>
                <a:ea typeface="+mn-ea"/>
                <a:cs typeface="Arial" pitchFamily="34" charset="0"/>
              </a:rPr>
              <a:t> attribute accepts a JavaScript object with </a:t>
            </a:r>
            <a:r>
              <a:rPr lang="en-US" sz="1000" b="0" i="0" kern="1200" dirty="0" err="1">
                <a:solidFill>
                  <a:schemeClr val="tx1"/>
                </a:solidFill>
                <a:effectLst/>
                <a:latin typeface="Arial" pitchFamily="34" charset="0"/>
                <a:ea typeface="+mn-ea"/>
                <a:cs typeface="Arial" pitchFamily="34" charset="0"/>
              </a:rPr>
              <a:t>camelCased</a:t>
            </a:r>
            <a:r>
              <a:rPr lang="en-US" sz="1000" b="0" i="0" kern="1200" dirty="0">
                <a:solidFill>
                  <a:schemeClr val="tx1"/>
                </a:solidFill>
                <a:effectLst/>
                <a:latin typeface="Arial" pitchFamily="34" charset="0"/>
                <a:ea typeface="+mn-ea"/>
                <a:cs typeface="Arial" pitchFamily="34" charset="0"/>
              </a:rPr>
              <a:t> properties rather than a CSS string.</a:t>
            </a:r>
            <a:endParaRPr lang="en-US" sz="1000" dirty="0">
              <a:latin typeface="Candara" panose="020E0502030303020204" pitchFamily="34" charset="0"/>
            </a:endParaRPr>
          </a:p>
          <a:p>
            <a:endParaRPr lang="en-US" sz="1000" dirty="0">
              <a:latin typeface="Candara" panose="020E0502030303020204" pitchFamily="34" charset="0"/>
            </a:endParaRPr>
          </a:p>
          <a:p>
            <a:r>
              <a:rPr lang="en-US" sz="1000" dirty="0">
                <a:latin typeface="Candara" panose="020E0502030303020204" pitchFamily="34" charset="0"/>
              </a:rPr>
              <a:t>List of properties that won't get the automatic "</a:t>
            </a:r>
            <a:r>
              <a:rPr lang="en-US" sz="1000" dirty="0" err="1">
                <a:latin typeface="Candara" panose="020E0502030303020204" pitchFamily="34" charset="0"/>
              </a:rPr>
              <a:t>px</a:t>
            </a:r>
            <a:r>
              <a:rPr lang="en-US" sz="1000" dirty="0">
                <a:latin typeface="Candara" panose="020E0502030303020204" pitchFamily="34" charset="0"/>
              </a:rPr>
              <a:t>" suffix:</a:t>
            </a:r>
          </a:p>
          <a:p>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animationIterationCount</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boxFlex</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boxFlexGroup</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boxOrdinalGroup</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columnCount</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fillOpacity</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a:latin typeface="Candara" panose="020E0502030303020204" pitchFamily="34" charset="0"/>
              </a:rPr>
              <a:t>flex</a:t>
            </a:r>
          </a:p>
          <a:p>
            <a:pPr marL="171450" indent="-171450">
              <a:buFont typeface="Arial" panose="020B0604020202020204" pitchFamily="34" charset="0"/>
              <a:buChar char="•"/>
            </a:pPr>
            <a:r>
              <a:rPr lang="en-US" sz="1000" dirty="0" err="1">
                <a:latin typeface="Candara" panose="020E0502030303020204" pitchFamily="34" charset="0"/>
              </a:rPr>
              <a:t>flexGrow</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flexPositive</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flexShrink</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flexNegative</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flexOrder</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fontWeight</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lineClamp</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lineHeight</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a:latin typeface="Candara" panose="020E0502030303020204" pitchFamily="34" charset="0"/>
              </a:rPr>
              <a:t>opacity</a:t>
            </a:r>
          </a:p>
          <a:p>
            <a:pPr marL="171450" indent="-171450">
              <a:buFont typeface="Arial" panose="020B0604020202020204" pitchFamily="34" charset="0"/>
              <a:buChar char="•"/>
            </a:pPr>
            <a:r>
              <a:rPr lang="en-US" sz="1000" dirty="0">
                <a:latin typeface="Candara" panose="020E0502030303020204" pitchFamily="34" charset="0"/>
              </a:rPr>
              <a:t>order</a:t>
            </a:r>
          </a:p>
          <a:p>
            <a:pPr marL="171450" indent="-171450">
              <a:buFont typeface="Arial" panose="020B0604020202020204" pitchFamily="34" charset="0"/>
              <a:buChar char="•"/>
            </a:pPr>
            <a:r>
              <a:rPr lang="en-US" sz="1000" dirty="0">
                <a:latin typeface="Candara" panose="020E0502030303020204" pitchFamily="34" charset="0"/>
              </a:rPr>
              <a:t>orphans</a:t>
            </a:r>
          </a:p>
          <a:p>
            <a:pPr marL="171450" indent="-171450">
              <a:buFont typeface="Arial" panose="020B0604020202020204" pitchFamily="34" charset="0"/>
              <a:buChar char="•"/>
            </a:pPr>
            <a:r>
              <a:rPr lang="en-US" sz="1000" dirty="0" err="1">
                <a:latin typeface="Candara" panose="020E0502030303020204" pitchFamily="34" charset="0"/>
              </a:rPr>
              <a:t>stopOpacity</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strokeDashoffset</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strokeOpacity</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strokeWidth</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err="1">
                <a:latin typeface="Candara" panose="020E0502030303020204" pitchFamily="34" charset="0"/>
              </a:rPr>
              <a:t>tabSize</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a:latin typeface="Candara" panose="020E0502030303020204" pitchFamily="34" charset="0"/>
              </a:rPr>
              <a:t>widows</a:t>
            </a:r>
          </a:p>
          <a:p>
            <a:pPr marL="171450" indent="-171450">
              <a:buFont typeface="Arial" panose="020B0604020202020204" pitchFamily="34" charset="0"/>
              <a:buChar char="•"/>
            </a:pPr>
            <a:r>
              <a:rPr lang="en-US" sz="1000" dirty="0" err="1">
                <a:latin typeface="Candara" panose="020E0502030303020204" pitchFamily="34" charset="0"/>
              </a:rPr>
              <a:t>zIndex</a:t>
            </a:r>
            <a:endParaRPr lang="en-US" sz="1000" dirty="0">
              <a:latin typeface="Candara" panose="020E0502030303020204" pitchFamily="34" charset="0"/>
            </a:endParaRPr>
          </a:p>
          <a:p>
            <a:pPr marL="171450" indent="-171450">
              <a:buFont typeface="Arial" panose="020B0604020202020204" pitchFamily="34" charset="0"/>
              <a:buChar char="•"/>
            </a:pPr>
            <a:r>
              <a:rPr lang="en-US" sz="1000" dirty="0">
                <a:latin typeface="Candara" panose="020E0502030303020204" pitchFamily="34" charset="0"/>
              </a:rPr>
              <a:t>zoom</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97370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fontScale="70000" lnSpcReduction="20000"/>
          </a:bodyPr>
          <a:lstStyle/>
          <a:p>
            <a:r>
              <a:rPr lang="en-US" dirty="0"/>
              <a:t>Problem in using </a:t>
            </a:r>
            <a:r>
              <a:rPr lang="en-US" dirty="0" err="1"/>
              <a:t>css</a:t>
            </a:r>
            <a:r>
              <a:rPr lang="en-US" baseline="0" dirty="0"/>
              <a:t> style sheet and inline style:</a:t>
            </a:r>
          </a:p>
          <a:p>
            <a:endParaRPr lang="en-US" baseline="0" dirty="0"/>
          </a:p>
          <a:p>
            <a:r>
              <a:rPr lang="en-US" sz="1000" b="0" i="0" kern="1200" dirty="0">
                <a:solidFill>
                  <a:schemeClr val="tx1"/>
                </a:solidFill>
                <a:effectLst/>
                <a:latin typeface="Arial" pitchFamily="34" charset="0"/>
                <a:ea typeface="+mn-ea"/>
                <a:cs typeface="Arial" pitchFamily="34" charset="0"/>
              </a:rPr>
              <a:t>Radium resolves nested style objects into a flat object that can be applied directly to a React element.</a:t>
            </a:r>
          </a:p>
          <a:p>
            <a:endParaRPr lang="en-US" baseline="0" dirty="0"/>
          </a:p>
          <a:p>
            <a:r>
              <a:rPr lang="en-US" baseline="0" dirty="0"/>
              <a:t>If we use inline style we assign values through </a:t>
            </a:r>
            <a:r>
              <a:rPr lang="en-US" baseline="0" dirty="0" err="1"/>
              <a:t>javascript</a:t>
            </a:r>
            <a:r>
              <a:rPr lang="en-US" baseline="0" dirty="0"/>
              <a:t> objects and there we cannot use pseudo-selectors.</a:t>
            </a:r>
          </a:p>
          <a:p>
            <a:r>
              <a:rPr lang="en-US" baseline="0" dirty="0"/>
              <a:t>So we move on to external </a:t>
            </a:r>
            <a:r>
              <a:rPr lang="en-US" baseline="0" dirty="0" err="1"/>
              <a:t>css</a:t>
            </a:r>
            <a:r>
              <a:rPr lang="en-US" baseline="0" dirty="0"/>
              <a:t> file and use </a:t>
            </a:r>
            <a:r>
              <a:rPr lang="en-US" baseline="0" dirty="0" err="1"/>
              <a:t>className</a:t>
            </a:r>
            <a:r>
              <a:rPr lang="en-US" baseline="0" dirty="0"/>
              <a:t> in code, which again will have impact on total </a:t>
            </a:r>
            <a:r>
              <a:rPr lang="en-US" baseline="0" dirty="0" err="1"/>
              <a:t>application.for</a:t>
            </a:r>
            <a:r>
              <a:rPr lang="en-US" baseline="0" dirty="0"/>
              <a:t> example All the button or text boxes will be affected instead of a particular button.</a:t>
            </a:r>
          </a:p>
          <a:p>
            <a:endParaRPr lang="en-US" dirty="0"/>
          </a:p>
          <a:p>
            <a:r>
              <a:rPr lang="en-US" dirty="0"/>
              <a:t>It was created by </a:t>
            </a:r>
            <a:r>
              <a:rPr lang="en-US" dirty="0" err="1"/>
              <a:t>FormidableLabs</a:t>
            </a:r>
            <a:r>
              <a:rPr lang="en-US" baseline="0" dirty="0"/>
              <a:t>.</a:t>
            </a:r>
          </a:p>
          <a:p>
            <a:endParaRPr lang="en-US" baseline="0" dirty="0"/>
          </a:p>
          <a:p>
            <a:r>
              <a:rPr lang="en-US" baseline="0" dirty="0"/>
              <a:t>Its like radium = </a:t>
            </a:r>
            <a:r>
              <a:rPr lang="en-US" baseline="0" dirty="0" err="1"/>
              <a:t>inlineStyles</a:t>
            </a:r>
            <a:r>
              <a:rPr lang="en-US" baseline="0" dirty="0"/>
              <a:t>++;</a:t>
            </a:r>
            <a:endParaRPr lang="en-US" dirty="0"/>
          </a:p>
          <a:p>
            <a:endParaRPr lang="en-US" dirty="0"/>
          </a:p>
          <a:p>
            <a:r>
              <a:rPr lang="en-US" dirty="0"/>
              <a:t>Use </a:t>
            </a:r>
            <a:r>
              <a:rPr lang="en-US" dirty="0" err="1"/>
              <a:t>npm</a:t>
            </a:r>
            <a:r>
              <a:rPr lang="en-US" dirty="0"/>
              <a:t> install radium,</a:t>
            </a:r>
          </a:p>
          <a:p>
            <a:endParaRPr lang="en-US" dirty="0"/>
          </a:p>
          <a:p>
            <a:r>
              <a:rPr lang="en-US" dirty="0"/>
              <a:t>After installing, </a:t>
            </a:r>
          </a:p>
          <a:p>
            <a:endParaRPr lang="en-US" dirty="0"/>
          </a:p>
          <a:p>
            <a:r>
              <a:rPr lang="en-US" sz="1000" b="0" i="0" kern="1200" dirty="0">
                <a:solidFill>
                  <a:schemeClr val="tx1"/>
                </a:solidFill>
                <a:effectLst/>
                <a:latin typeface="Arial" pitchFamily="34" charset="0"/>
                <a:ea typeface="+mn-ea"/>
                <a:cs typeface="Arial" pitchFamily="34" charset="0"/>
              </a:rPr>
              <a:t>wrap </a:t>
            </a:r>
            <a:r>
              <a:rPr lang="en-US" dirty="0"/>
              <a:t>Radium()</a:t>
            </a:r>
            <a:r>
              <a:rPr lang="en-US" sz="1000" b="0" i="0" kern="1200" dirty="0">
                <a:solidFill>
                  <a:schemeClr val="tx1"/>
                </a:solidFill>
                <a:effectLst/>
                <a:latin typeface="Arial" pitchFamily="34" charset="0"/>
                <a:ea typeface="+mn-ea"/>
                <a:cs typeface="Arial" pitchFamily="34" charset="0"/>
              </a:rPr>
              <a:t> around your component, like </a:t>
            </a:r>
            <a:r>
              <a:rPr lang="en-US" dirty="0" err="1"/>
              <a:t>module.exports</a:t>
            </a:r>
            <a:r>
              <a:rPr lang="en-US" dirty="0"/>
              <a:t> = Radium(Component)</a:t>
            </a:r>
            <a:r>
              <a:rPr lang="en-US" sz="1000" b="0" i="0" kern="1200" dirty="0">
                <a:solidFill>
                  <a:schemeClr val="tx1"/>
                </a:solidFill>
                <a:effectLst/>
                <a:latin typeface="Arial" pitchFamily="34" charset="0"/>
                <a:ea typeface="+mn-ea"/>
                <a:cs typeface="Arial" pitchFamily="34" charset="0"/>
              </a:rPr>
              <a:t>, or </a:t>
            </a:r>
            <a:r>
              <a:rPr lang="en-US" dirty="0"/>
              <a:t>Component = Radium(Component).</a:t>
            </a:r>
          </a:p>
          <a:p>
            <a:r>
              <a:rPr lang="en-US" dirty="0"/>
              <a:t>//this is</a:t>
            </a:r>
            <a:r>
              <a:rPr lang="en-US" baseline="0" dirty="0"/>
              <a:t> supported in class, stateless </a:t>
            </a:r>
            <a:r>
              <a:rPr lang="en-US" baseline="0" dirty="0" err="1"/>
              <a:t>createClass</a:t>
            </a:r>
            <a:r>
              <a:rPr lang="en-US" baseline="0" dirty="0"/>
              <a:t> </a:t>
            </a:r>
          </a:p>
          <a:p>
            <a:endParaRPr lang="en-US" baseline="0" dirty="0"/>
          </a:p>
          <a:p>
            <a:r>
              <a:rPr lang="en-US" sz="1000" b="0" i="0" kern="1200" dirty="0">
                <a:solidFill>
                  <a:schemeClr val="tx1"/>
                </a:solidFill>
                <a:effectLst/>
                <a:latin typeface="Arial" pitchFamily="34" charset="0"/>
                <a:ea typeface="+mn-ea"/>
                <a:cs typeface="Arial" pitchFamily="34" charset="0"/>
              </a:rPr>
              <a:t>Pass the style object to your component via </a:t>
            </a:r>
            <a:r>
              <a:rPr lang="en-US" dirty="0"/>
              <a:t>style={...}</a:t>
            </a:r>
          </a:p>
          <a:p>
            <a:endParaRPr lang="en-US" dirty="0"/>
          </a:p>
          <a:p>
            <a:r>
              <a:rPr lang="en-US" dirty="0"/>
              <a:t>Rest</a:t>
            </a:r>
            <a:r>
              <a:rPr lang="en-US" baseline="0" dirty="0"/>
              <a:t> taken care by Radium.</a:t>
            </a:r>
          </a:p>
          <a:p>
            <a:endParaRPr lang="en-US" baseline="0" dirty="0"/>
          </a:p>
          <a:p>
            <a:endParaRPr lang="en-US" baseline="0" dirty="0"/>
          </a:p>
          <a:p>
            <a:r>
              <a:rPr lang="en-US" baseline="0" dirty="0"/>
              <a:t>Example:</a:t>
            </a:r>
          </a:p>
          <a:p>
            <a:endParaRPr lang="en-US" baseline="0" dirty="0"/>
          </a:p>
          <a:p>
            <a:r>
              <a:rPr lang="en-US" dirty="0" err="1"/>
              <a:t>var</a:t>
            </a:r>
            <a:r>
              <a:rPr lang="en-US" dirty="0"/>
              <a:t> React = require('react'); </a:t>
            </a:r>
            <a:r>
              <a:rPr lang="en-US" dirty="0" err="1"/>
              <a:t>var</a:t>
            </a:r>
            <a:r>
              <a:rPr lang="en-US" dirty="0"/>
              <a:t> Radium = require('radium');</a:t>
            </a:r>
          </a:p>
          <a:p>
            <a:r>
              <a:rPr lang="en-US" dirty="0"/>
              <a:t> </a:t>
            </a:r>
            <a:r>
              <a:rPr lang="en-US" dirty="0" err="1"/>
              <a:t>var</a:t>
            </a:r>
            <a:r>
              <a:rPr lang="en-US" dirty="0"/>
              <a:t> </a:t>
            </a:r>
            <a:r>
              <a:rPr lang="en-US" dirty="0" err="1"/>
              <a:t>studentList</a:t>
            </a:r>
            <a:r>
              <a:rPr lang="en-US" dirty="0"/>
              <a:t> = [</a:t>
            </a:r>
          </a:p>
          <a:p>
            <a:r>
              <a:rPr lang="en-US" dirty="0"/>
              <a:t> {</a:t>
            </a:r>
            <a:r>
              <a:rPr lang="en-US" dirty="0" err="1"/>
              <a:t>name:"Sandeep</a:t>
            </a:r>
            <a:r>
              <a:rPr lang="en-US" dirty="0"/>
              <a:t>", </a:t>
            </a:r>
            <a:r>
              <a:rPr lang="en-US" dirty="0" err="1"/>
              <a:t>subject:"Physics</a:t>
            </a:r>
            <a:r>
              <a:rPr lang="en-US" dirty="0"/>
              <a:t>", roll:4}, </a:t>
            </a:r>
          </a:p>
          <a:p>
            <a:r>
              <a:rPr lang="en-US" dirty="0"/>
              <a:t>{</a:t>
            </a:r>
            <a:r>
              <a:rPr lang="en-US" dirty="0" err="1"/>
              <a:t>name:"John</a:t>
            </a:r>
            <a:r>
              <a:rPr lang="en-US" dirty="0"/>
              <a:t>", </a:t>
            </a:r>
            <a:r>
              <a:rPr lang="en-US" dirty="0" err="1"/>
              <a:t>subject:"Chemistry</a:t>
            </a:r>
            <a:r>
              <a:rPr lang="en-US" dirty="0"/>
              <a:t>", roll:1}, </a:t>
            </a:r>
          </a:p>
          <a:p>
            <a:r>
              <a:rPr lang="en-US" dirty="0"/>
              <a:t>{</a:t>
            </a:r>
            <a:r>
              <a:rPr lang="en-US" dirty="0" err="1"/>
              <a:t>name:"Smith</a:t>
            </a:r>
            <a:r>
              <a:rPr lang="en-US" dirty="0"/>
              <a:t>", </a:t>
            </a:r>
            <a:r>
              <a:rPr lang="en-US" dirty="0" err="1"/>
              <a:t>subject:"Physics</a:t>
            </a:r>
            <a:r>
              <a:rPr lang="en-US" dirty="0"/>
              <a:t>", roll:2}, </a:t>
            </a:r>
          </a:p>
          <a:p>
            <a:r>
              <a:rPr lang="en-US" dirty="0"/>
              <a:t>{</a:t>
            </a:r>
            <a:r>
              <a:rPr lang="en-US" dirty="0" err="1"/>
              <a:t>name:"Ramesh</a:t>
            </a:r>
            <a:r>
              <a:rPr lang="en-US" dirty="0"/>
              <a:t>", </a:t>
            </a:r>
            <a:r>
              <a:rPr lang="en-US" dirty="0" err="1"/>
              <a:t>subject:"Chemistry</a:t>
            </a:r>
            <a:r>
              <a:rPr lang="en-US" dirty="0"/>
              <a:t>", roll:3} ]; </a:t>
            </a:r>
          </a:p>
          <a:p>
            <a:endParaRPr lang="en-US" dirty="0"/>
          </a:p>
          <a:p>
            <a:r>
              <a:rPr lang="en-US" dirty="0" err="1"/>
              <a:t>var</a:t>
            </a:r>
            <a:r>
              <a:rPr lang="en-US" dirty="0"/>
              <a:t> styles = { header: { color: '#999', ':hover':{ color:'#00f' }, ':focus':{ color:'#f00' }, ':active':{ color:'#000' } } };</a:t>
            </a:r>
          </a:p>
          <a:p>
            <a:endParaRPr lang="en-US" dirty="0"/>
          </a:p>
          <a:p>
            <a:r>
              <a:rPr lang="en-US" dirty="0"/>
              <a:t> </a:t>
            </a:r>
            <a:r>
              <a:rPr lang="en-US" dirty="0" err="1"/>
              <a:t>var</a:t>
            </a:r>
            <a:r>
              <a:rPr lang="en-US" dirty="0"/>
              <a:t> </a:t>
            </a:r>
            <a:r>
              <a:rPr lang="en-US" dirty="0" err="1"/>
              <a:t>StudentListComponent</a:t>
            </a:r>
            <a:r>
              <a:rPr lang="en-US" dirty="0"/>
              <a:t> = </a:t>
            </a:r>
            <a:r>
              <a:rPr lang="en-US" dirty="0" err="1"/>
              <a:t>React.createClass</a:t>
            </a:r>
            <a:r>
              <a:rPr lang="en-US" dirty="0"/>
              <a:t>({ render: function() { </a:t>
            </a:r>
            <a:r>
              <a:rPr lang="en-US" dirty="0" err="1"/>
              <a:t>var</a:t>
            </a:r>
            <a:r>
              <a:rPr lang="en-US" dirty="0"/>
              <a:t> results = </a:t>
            </a:r>
            <a:r>
              <a:rPr lang="en-US" dirty="0" err="1"/>
              <a:t>this.props.results</a:t>
            </a:r>
            <a:r>
              <a:rPr lang="en-US" dirty="0"/>
              <a:t>;</a:t>
            </a:r>
          </a:p>
          <a:p>
            <a:r>
              <a:rPr lang="en-US" dirty="0"/>
              <a:t> return ( &lt;</a:t>
            </a:r>
            <a:r>
              <a:rPr lang="en-US" dirty="0" err="1"/>
              <a:t>ol</a:t>
            </a:r>
            <a:r>
              <a:rPr lang="en-US" dirty="0"/>
              <a:t>&gt; {</a:t>
            </a:r>
            <a:r>
              <a:rPr lang="en-US" dirty="0" err="1"/>
              <a:t>studentList.map</a:t>
            </a:r>
            <a:r>
              <a:rPr lang="en-US" dirty="0"/>
              <a:t>(function(student) { return &lt;li key={</a:t>
            </a:r>
            <a:r>
              <a:rPr lang="en-US" dirty="0" err="1"/>
              <a:t>student.roll</a:t>
            </a:r>
            <a:r>
              <a:rPr lang="en-US" dirty="0"/>
              <a:t>}&gt; &lt;a key={</a:t>
            </a:r>
            <a:r>
              <a:rPr lang="en-US" dirty="0" err="1"/>
              <a:t>student.roll</a:t>
            </a:r>
            <a:r>
              <a:rPr lang="en-US" dirty="0"/>
              <a:t>} style={[</a:t>
            </a:r>
            <a:r>
              <a:rPr lang="en-US" dirty="0" err="1"/>
              <a:t>styles.header</a:t>
            </a:r>
            <a:r>
              <a:rPr lang="en-US" dirty="0"/>
              <a:t>]} </a:t>
            </a:r>
            <a:r>
              <a:rPr lang="en-US" dirty="0" err="1"/>
              <a:t>href</a:t>
            </a:r>
            <a:r>
              <a:rPr lang="en-US" dirty="0"/>
              <a:t>="#"&gt; {student.name} &lt;/a&gt; &lt;/li&gt;; })} &lt;/</a:t>
            </a:r>
            <a:r>
              <a:rPr lang="en-US" dirty="0" err="1"/>
              <a:t>ol</a:t>
            </a:r>
            <a:r>
              <a:rPr lang="en-US" dirty="0"/>
              <a:t>&gt; ); } }); </a:t>
            </a:r>
          </a:p>
          <a:p>
            <a:endParaRPr lang="en-US" dirty="0"/>
          </a:p>
          <a:p>
            <a:r>
              <a:rPr lang="en-US" dirty="0" err="1"/>
              <a:t>module.exports</a:t>
            </a:r>
            <a:r>
              <a:rPr lang="en-US" dirty="0"/>
              <a:t> = Radium(</a:t>
            </a:r>
            <a:r>
              <a:rPr lang="en-US" dirty="0" err="1"/>
              <a:t>StudentListComponent</a:t>
            </a:r>
            <a:r>
              <a:rPr lang="en-US" dirty="0"/>
              <a:t>);</a:t>
            </a:r>
          </a:p>
          <a:p>
            <a:endParaRPr lang="en-US" dirty="0"/>
          </a:p>
          <a:p>
            <a:endParaRPr lang="en-US" dirty="0"/>
          </a:p>
          <a:p>
            <a:r>
              <a:rPr lang="en-US" sz="1000" b="0" i="0" kern="1200" dirty="0">
                <a:solidFill>
                  <a:schemeClr val="tx1"/>
                </a:solidFill>
                <a:effectLst/>
                <a:latin typeface="Arial" pitchFamily="34" charset="0"/>
                <a:ea typeface="+mn-ea"/>
                <a:cs typeface="Arial" pitchFamily="34" charset="0"/>
              </a:rPr>
              <a:t>Radium is activated by wrapping your component:</a:t>
            </a:r>
          </a:p>
          <a:p>
            <a:r>
              <a:rPr lang="en-US" sz="1000" b="0" i="0" kern="1200" dirty="0">
                <a:solidFill>
                  <a:schemeClr val="tx1"/>
                </a:solidFill>
                <a:effectLst/>
                <a:latin typeface="Arial" pitchFamily="34" charset="0"/>
                <a:ea typeface="+mn-ea"/>
                <a:cs typeface="Arial" pitchFamily="34" charset="0"/>
              </a:rPr>
              <a:t>class Button extends </a:t>
            </a:r>
            <a:r>
              <a:rPr lang="en-US" sz="1000" b="0" i="0" kern="1200" dirty="0" err="1">
                <a:solidFill>
                  <a:schemeClr val="tx1"/>
                </a:solidFill>
                <a:effectLst/>
                <a:latin typeface="Arial" pitchFamily="34" charset="0"/>
                <a:ea typeface="+mn-ea"/>
                <a:cs typeface="Arial" pitchFamily="34" charset="0"/>
              </a:rPr>
              <a:t>React.Component</a:t>
            </a:r>
            <a:r>
              <a:rPr lang="en-US" sz="1000" b="0" i="0" kern="1200" dirty="0">
                <a:solidFill>
                  <a:schemeClr val="tx1"/>
                </a:solidFill>
                <a:effectLst/>
                <a:latin typeface="Arial" pitchFamily="34" charset="0"/>
                <a:ea typeface="+mn-ea"/>
                <a:cs typeface="Arial" pitchFamily="34" charset="0"/>
              </a:rPr>
              <a:t> { // ... } export default Radium(Button); // or class Button extends </a:t>
            </a:r>
            <a:r>
              <a:rPr lang="en-US" sz="1000" b="0" i="0" kern="1200" dirty="0" err="1">
                <a:solidFill>
                  <a:schemeClr val="tx1"/>
                </a:solidFill>
                <a:effectLst/>
                <a:latin typeface="Arial" pitchFamily="34" charset="0"/>
                <a:ea typeface="+mn-ea"/>
                <a:cs typeface="Arial" pitchFamily="34" charset="0"/>
              </a:rPr>
              <a:t>React.Component</a:t>
            </a:r>
            <a:r>
              <a:rPr lang="en-US" sz="1000" b="0" i="0" kern="1200" dirty="0">
                <a:solidFill>
                  <a:schemeClr val="tx1"/>
                </a:solidFill>
                <a:effectLst/>
                <a:latin typeface="Arial" pitchFamily="34" charset="0"/>
                <a:ea typeface="+mn-ea"/>
                <a:cs typeface="Arial" pitchFamily="34" charset="0"/>
              </a:rPr>
              <a:t> { // ... } Button = Radium(Button);</a:t>
            </a:r>
          </a:p>
          <a:p>
            <a:endParaRPr lang="en-US" dirty="0"/>
          </a:p>
        </p:txBody>
      </p:sp>
    </p:spTree>
    <p:extLst>
      <p:ext uri="{BB962C8B-B14F-4D97-AF65-F5344CB8AC3E}">
        <p14:creationId xmlns:p14="http://schemas.microsoft.com/office/powerpoint/2010/main" xmlns="" val="3480960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3838988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Known issues with media queries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IE9 supports CSS media queries, but doesn't support the </a:t>
            </a:r>
            <a:r>
              <a:rPr lang="en-US" dirty="0" err="1"/>
              <a:t>matchMedia</a:t>
            </a:r>
            <a:r>
              <a:rPr lang="en-US" sz="1000" b="0" i="0" kern="1200" dirty="0">
                <a:solidFill>
                  <a:schemeClr val="tx1"/>
                </a:solidFill>
                <a:effectLst/>
                <a:latin typeface="Arial" pitchFamily="34" charset="0"/>
                <a:ea typeface="+mn-ea"/>
                <a:cs typeface="Arial" pitchFamily="34" charset="0"/>
              </a:rPr>
              <a:t> API. You'll need a </a:t>
            </a:r>
            <a:r>
              <a:rPr lang="en-US" sz="1000" b="0" i="0" u="none" strike="noStrike" kern="1200" dirty="0" err="1">
                <a:solidFill>
                  <a:schemeClr val="tx1"/>
                </a:solidFill>
                <a:effectLst/>
                <a:latin typeface="Arial" pitchFamily="34" charset="0"/>
                <a:ea typeface="+mn-ea"/>
                <a:cs typeface="Arial" pitchFamily="34" charset="0"/>
                <a:hlinkClick r:id="rId3"/>
              </a:rPr>
              <a:t>polyfill</a:t>
            </a:r>
            <a:r>
              <a:rPr lang="en-US" sz="1000" b="0" i="0" u="none" strike="noStrike" kern="1200" dirty="0">
                <a:solidFill>
                  <a:schemeClr val="tx1"/>
                </a:solidFill>
                <a:effectLst/>
                <a:latin typeface="Arial" pitchFamily="34" charset="0"/>
                <a:ea typeface="+mn-ea"/>
                <a:cs typeface="Arial" pitchFamily="34" charset="0"/>
                <a:hlinkClick r:id="rId3"/>
              </a:rPr>
              <a:t> that includes </a:t>
            </a:r>
            <a:r>
              <a:rPr lang="en-US" sz="1000" b="0" i="0" u="none" strike="noStrike" kern="1200" dirty="0" err="1">
                <a:solidFill>
                  <a:schemeClr val="tx1"/>
                </a:solidFill>
                <a:effectLst/>
                <a:latin typeface="Arial" pitchFamily="34" charset="0"/>
                <a:ea typeface="+mn-ea"/>
                <a:cs typeface="Arial" pitchFamily="34" charset="0"/>
                <a:hlinkClick r:id="rId3"/>
              </a:rPr>
              <a:t>addListener</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Media queries:</a:t>
            </a:r>
          </a:p>
          <a:p>
            <a:endParaRPr lang="en-US" sz="1000" b="0" i="0" kern="1200" dirty="0">
              <a:solidFill>
                <a:schemeClr val="tx1"/>
              </a:solidFill>
              <a:effectLst/>
              <a:latin typeface="Arial" pitchFamily="34" charset="0"/>
              <a:ea typeface="+mn-ea"/>
              <a:cs typeface="Arial" pitchFamily="34" charset="0"/>
            </a:endParaRPr>
          </a:p>
          <a:p>
            <a:r>
              <a:rPr lang="en-US" sz="1000" dirty="0">
                <a:latin typeface="Candara" panose="020E0502030303020204" pitchFamily="34" charset="0"/>
              </a:rPr>
              <a:t>If you add any @media in the </a:t>
            </a:r>
            <a:r>
              <a:rPr lang="en-US" sz="1000" dirty="0" err="1">
                <a:latin typeface="Candara" panose="020E0502030303020204" pitchFamily="34" charset="0"/>
              </a:rPr>
              <a:t>css</a:t>
            </a:r>
            <a:r>
              <a:rPr lang="en-US" sz="1000" dirty="0">
                <a:latin typeface="Candara" panose="020E0502030303020204" pitchFamily="34" charset="0"/>
              </a:rPr>
              <a:t> code it will generate </a:t>
            </a:r>
            <a:r>
              <a:rPr lang="en-US" sz="1000" dirty="0" err="1">
                <a:latin typeface="Candara" panose="020E0502030303020204" pitchFamily="34" charset="0"/>
              </a:rPr>
              <a:t>belwo</a:t>
            </a:r>
            <a:r>
              <a:rPr lang="en-US" sz="1000" dirty="0">
                <a:latin typeface="Candara" panose="020E0502030303020204" pitchFamily="34" charset="0"/>
              </a:rPr>
              <a:t> error</a:t>
            </a:r>
          </a:p>
          <a:p>
            <a:endParaRPr lang="en-US" sz="1000" dirty="0">
              <a:latin typeface="Candara" panose="020E0502030303020204" pitchFamily="34" charset="0"/>
            </a:endParaRPr>
          </a:p>
          <a:p>
            <a:r>
              <a:rPr lang="en-US" sz="1000" b="0" i="0" kern="1200" dirty="0">
                <a:solidFill>
                  <a:schemeClr val="tx1"/>
                </a:solidFill>
                <a:effectLst/>
                <a:latin typeface="Arial" pitchFamily="34" charset="0"/>
                <a:ea typeface="+mn-ea"/>
                <a:cs typeface="Arial" pitchFamily="34" charset="0"/>
              </a:rPr>
              <a:t>Error: To use plugins requiring `</a:t>
            </a:r>
            <a:r>
              <a:rPr lang="en-US" sz="1000" b="0" i="0" kern="1200" dirty="0" err="1">
                <a:solidFill>
                  <a:schemeClr val="tx1"/>
                </a:solidFill>
                <a:effectLst/>
                <a:latin typeface="Arial" pitchFamily="34" charset="0"/>
                <a:ea typeface="+mn-ea"/>
                <a:cs typeface="Arial" pitchFamily="34" charset="0"/>
              </a:rPr>
              <a:t>addCSS</a:t>
            </a:r>
            <a:r>
              <a:rPr lang="en-US" sz="1000" b="0" i="0" kern="1200" dirty="0">
                <a:solidFill>
                  <a:schemeClr val="tx1"/>
                </a:solidFill>
                <a:effectLst/>
                <a:latin typeface="Arial" pitchFamily="34" charset="0"/>
                <a:ea typeface="+mn-ea"/>
                <a:cs typeface="Arial" pitchFamily="34" charset="0"/>
              </a:rPr>
              <a:t>` (e.g. keyframes, media queries), please wrap your application in the </a:t>
            </a:r>
            <a:r>
              <a:rPr lang="en-US" sz="1000" b="0" i="0" kern="1200" dirty="0" err="1">
                <a:solidFill>
                  <a:schemeClr val="tx1"/>
                </a:solidFill>
                <a:effectLst/>
                <a:latin typeface="Arial" pitchFamily="34" charset="0"/>
                <a:ea typeface="+mn-ea"/>
                <a:cs typeface="Arial" pitchFamily="34" charset="0"/>
              </a:rPr>
              <a:t>StyleRoot</a:t>
            </a:r>
            <a:r>
              <a:rPr lang="en-US" sz="1000" b="0" i="0" kern="1200" dirty="0">
                <a:solidFill>
                  <a:schemeClr val="tx1"/>
                </a:solidFill>
                <a:effectLst/>
                <a:latin typeface="Arial" pitchFamily="34" charset="0"/>
                <a:ea typeface="+mn-ea"/>
                <a:cs typeface="Arial" pitchFamily="34" charset="0"/>
              </a:rPr>
              <a:t> component. </a:t>
            </a:r>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2216390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Known issues with media queries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IE9 supports CSS media queries, but doesn't support the </a:t>
            </a:r>
            <a:r>
              <a:rPr lang="en-US" dirty="0" err="1"/>
              <a:t>matchMedia</a:t>
            </a:r>
            <a:r>
              <a:rPr lang="en-US" sz="1000" b="0" i="0" kern="1200" dirty="0">
                <a:solidFill>
                  <a:schemeClr val="tx1"/>
                </a:solidFill>
                <a:effectLst/>
                <a:latin typeface="Arial" pitchFamily="34" charset="0"/>
                <a:ea typeface="+mn-ea"/>
                <a:cs typeface="Arial" pitchFamily="34" charset="0"/>
              </a:rPr>
              <a:t> API. You'll need a </a:t>
            </a:r>
            <a:r>
              <a:rPr lang="en-US" sz="1000" b="0" i="0" u="none" strike="noStrike" kern="1200" dirty="0" err="1">
                <a:solidFill>
                  <a:schemeClr val="tx1"/>
                </a:solidFill>
                <a:effectLst/>
                <a:latin typeface="Arial" pitchFamily="34" charset="0"/>
                <a:ea typeface="+mn-ea"/>
                <a:cs typeface="Arial" pitchFamily="34" charset="0"/>
                <a:hlinkClick r:id="rId3"/>
              </a:rPr>
              <a:t>polyfill</a:t>
            </a:r>
            <a:r>
              <a:rPr lang="en-US" sz="1000" b="0" i="0" u="none" strike="noStrike" kern="1200" dirty="0">
                <a:solidFill>
                  <a:schemeClr val="tx1"/>
                </a:solidFill>
                <a:effectLst/>
                <a:latin typeface="Arial" pitchFamily="34" charset="0"/>
                <a:ea typeface="+mn-ea"/>
                <a:cs typeface="Arial" pitchFamily="34" charset="0"/>
                <a:hlinkClick r:id="rId3"/>
              </a:rPr>
              <a:t> that includes </a:t>
            </a:r>
            <a:r>
              <a:rPr lang="en-US" sz="1000" b="0" i="0" u="none" strike="noStrike" kern="1200" dirty="0" err="1">
                <a:solidFill>
                  <a:schemeClr val="tx1"/>
                </a:solidFill>
                <a:effectLst/>
                <a:latin typeface="Arial" pitchFamily="34" charset="0"/>
                <a:ea typeface="+mn-ea"/>
                <a:cs typeface="Arial" pitchFamily="34" charset="0"/>
                <a:hlinkClick r:id="rId3"/>
              </a:rPr>
              <a:t>addListener</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Media queries:</a:t>
            </a:r>
          </a:p>
          <a:p>
            <a:endParaRPr lang="en-US" sz="1000" b="0" i="0" kern="1200" dirty="0">
              <a:solidFill>
                <a:schemeClr val="tx1"/>
              </a:solidFill>
              <a:effectLst/>
              <a:latin typeface="Arial" pitchFamily="34" charset="0"/>
              <a:ea typeface="+mn-ea"/>
              <a:cs typeface="Arial" pitchFamily="34" charset="0"/>
            </a:endParaRPr>
          </a:p>
          <a:p>
            <a:r>
              <a:rPr lang="en-US" sz="1000" dirty="0">
                <a:latin typeface="Candara" panose="020E0502030303020204" pitchFamily="34" charset="0"/>
              </a:rPr>
              <a:t>If you add any @media in the </a:t>
            </a:r>
            <a:r>
              <a:rPr lang="en-US" sz="1000" dirty="0" err="1">
                <a:latin typeface="Candara" panose="020E0502030303020204" pitchFamily="34" charset="0"/>
              </a:rPr>
              <a:t>css</a:t>
            </a:r>
            <a:r>
              <a:rPr lang="en-US" sz="1000" dirty="0">
                <a:latin typeface="Candara" panose="020E0502030303020204" pitchFamily="34" charset="0"/>
              </a:rPr>
              <a:t> code it will generate </a:t>
            </a:r>
            <a:r>
              <a:rPr lang="en-US" sz="1000" dirty="0" err="1">
                <a:latin typeface="Candara" panose="020E0502030303020204" pitchFamily="34" charset="0"/>
              </a:rPr>
              <a:t>belwo</a:t>
            </a:r>
            <a:r>
              <a:rPr lang="en-US" sz="1000" dirty="0">
                <a:latin typeface="Candara" panose="020E0502030303020204" pitchFamily="34" charset="0"/>
              </a:rPr>
              <a:t> error</a:t>
            </a:r>
          </a:p>
          <a:p>
            <a:endParaRPr lang="en-US" sz="1000" dirty="0">
              <a:latin typeface="Candara" panose="020E0502030303020204" pitchFamily="34" charset="0"/>
            </a:endParaRPr>
          </a:p>
          <a:p>
            <a:r>
              <a:rPr lang="en-US" sz="1000" b="0" i="0" kern="1200" dirty="0">
                <a:solidFill>
                  <a:schemeClr val="tx1"/>
                </a:solidFill>
                <a:effectLst/>
                <a:latin typeface="Arial" pitchFamily="34" charset="0"/>
                <a:ea typeface="+mn-ea"/>
                <a:cs typeface="Arial" pitchFamily="34" charset="0"/>
              </a:rPr>
              <a:t>Error: To use plugins requiring `</a:t>
            </a:r>
            <a:r>
              <a:rPr lang="en-US" sz="1000" b="0" i="0" kern="1200" dirty="0" err="1">
                <a:solidFill>
                  <a:schemeClr val="tx1"/>
                </a:solidFill>
                <a:effectLst/>
                <a:latin typeface="Arial" pitchFamily="34" charset="0"/>
                <a:ea typeface="+mn-ea"/>
                <a:cs typeface="Arial" pitchFamily="34" charset="0"/>
              </a:rPr>
              <a:t>addCSS</a:t>
            </a:r>
            <a:r>
              <a:rPr lang="en-US" sz="1000" b="0" i="0" kern="1200" dirty="0">
                <a:solidFill>
                  <a:schemeClr val="tx1"/>
                </a:solidFill>
                <a:effectLst/>
                <a:latin typeface="Arial" pitchFamily="34" charset="0"/>
                <a:ea typeface="+mn-ea"/>
                <a:cs typeface="Arial" pitchFamily="34" charset="0"/>
              </a:rPr>
              <a:t>` (e.g. keyframes, media queries), please wrap your application in the </a:t>
            </a:r>
            <a:r>
              <a:rPr lang="en-US" sz="1000" b="0" i="0" kern="1200" dirty="0" err="1">
                <a:solidFill>
                  <a:schemeClr val="tx1"/>
                </a:solidFill>
                <a:effectLst/>
                <a:latin typeface="Arial" pitchFamily="34" charset="0"/>
                <a:ea typeface="+mn-ea"/>
                <a:cs typeface="Arial" pitchFamily="34" charset="0"/>
              </a:rPr>
              <a:t>StyleRoot</a:t>
            </a:r>
            <a:r>
              <a:rPr lang="en-US" sz="1000" b="0" i="0" kern="1200" dirty="0">
                <a:solidFill>
                  <a:schemeClr val="tx1"/>
                </a:solidFill>
                <a:effectLst/>
                <a:latin typeface="Arial" pitchFamily="34" charset="0"/>
                <a:ea typeface="+mn-ea"/>
                <a:cs typeface="Arial" pitchFamily="34" charset="0"/>
              </a:rPr>
              <a:t> component. </a:t>
            </a:r>
          </a:p>
          <a:p>
            <a:endParaRPr lang="en-US" sz="1000" b="0" i="0" kern="1200" dirty="0">
              <a:solidFill>
                <a:schemeClr val="tx1"/>
              </a:solidFill>
              <a:effectLst/>
              <a:latin typeface="Arial" pitchFamily="34" charset="0"/>
              <a:ea typeface="+mn-ea"/>
              <a:cs typeface="Arial" pitchFamily="34" charset="0"/>
            </a:endParaRPr>
          </a:p>
          <a:p>
            <a:r>
              <a:rPr lang="en-US" sz="1000" dirty="0">
                <a:latin typeface="Arial" pitchFamily="34" charset="0"/>
                <a:cs typeface="Arial" pitchFamily="34" charset="0"/>
              </a:rPr>
              <a:t>Top level CSS rules in your media queries will be converted to CSS and rendered in an actual </a:t>
            </a:r>
            <a:r>
              <a:rPr lang="en-US" sz="1000" dirty="0"/>
              <a:t>&lt;style&gt;</a:t>
            </a:r>
            <a:r>
              <a:rPr lang="en-US" sz="1000" dirty="0">
                <a:latin typeface="Arial" pitchFamily="34" charset="0"/>
                <a:cs typeface="Arial" pitchFamily="34" charset="0"/>
              </a:rPr>
              <a:t> element with </a:t>
            </a:r>
            <a:r>
              <a:rPr lang="en-US" sz="1000" dirty="0"/>
              <a:t>!important</a:t>
            </a:r>
            <a:r>
              <a:rPr lang="en-US" sz="1000" dirty="0">
                <a:latin typeface="Arial" pitchFamily="34" charset="0"/>
                <a:cs typeface="Arial" pitchFamily="34" charset="0"/>
              </a:rPr>
              <a:t> appended instead of being applied inline so they will work with server-side rendering. </a:t>
            </a:r>
          </a:p>
          <a:p>
            <a:endParaRPr lang="en-US" sz="1000" dirty="0">
              <a:latin typeface="Arial" pitchFamily="34" charset="0"/>
              <a:cs typeface="Arial" pitchFamily="34" charset="0"/>
            </a:endParaRPr>
          </a:p>
          <a:p>
            <a:r>
              <a:rPr lang="en-US" sz="1000" dirty="0">
                <a:latin typeface="Arial" pitchFamily="34" charset="0"/>
                <a:cs typeface="Arial" pitchFamily="34" charset="0"/>
              </a:rPr>
              <a:t>To sole above problem we</a:t>
            </a:r>
            <a:r>
              <a:rPr lang="en-US" sz="1000" baseline="0" dirty="0">
                <a:latin typeface="Arial" pitchFamily="34" charset="0"/>
                <a:cs typeface="Arial" pitchFamily="34" charset="0"/>
              </a:rPr>
              <a:t> should wrap component by &lt;</a:t>
            </a:r>
            <a:r>
              <a:rPr lang="en-US" sz="1000" baseline="0" dirty="0" err="1">
                <a:latin typeface="Arial" pitchFamily="34" charset="0"/>
                <a:cs typeface="Arial" pitchFamily="34" charset="0"/>
              </a:rPr>
              <a:t>StyleRoot</a:t>
            </a:r>
            <a:r>
              <a:rPr lang="en-US" sz="1000" baseline="0" dirty="0">
                <a:latin typeface="Arial" pitchFamily="34" charset="0"/>
                <a:cs typeface="Arial" pitchFamily="34" charset="0"/>
              </a:rPr>
              <a:t>&gt;</a:t>
            </a:r>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3013570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lnSpcReduction="10000"/>
          </a:bodyPr>
          <a:lstStyle/>
          <a:p>
            <a:pPr fontAlgn="base"/>
            <a:r>
              <a:rPr lang="en-US" sz="1000" b="1" i="0" kern="1200" dirty="0">
                <a:solidFill>
                  <a:schemeClr val="tx1"/>
                </a:solidFill>
                <a:effectLst/>
                <a:latin typeface="Arial" pitchFamily="34" charset="0"/>
                <a:ea typeface="+mn-ea"/>
                <a:cs typeface="Arial" pitchFamily="34" charset="0"/>
              </a:rPr>
              <a:t>Global namespaces</a:t>
            </a:r>
          </a:p>
          <a:p>
            <a:pPr fontAlgn="base"/>
            <a:r>
              <a:rPr lang="en-US" sz="1000" b="0" i="0" kern="1200" dirty="0">
                <a:solidFill>
                  <a:schemeClr val="tx1"/>
                </a:solidFill>
                <a:effectLst/>
                <a:latin typeface="Arial" pitchFamily="34" charset="0"/>
                <a:ea typeface="+mn-ea"/>
                <a:cs typeface="Arial" pitchFamily="34" charset="0"/>
              </a:rPr>
              <a:t>CSS is a language of </a:t>
            </a:r>
            <a:r>
              <a:rPr lang="en-US" sz="1000" b="0" i="0" kern="1200" dirty="0" err="1">
                <a:solidFill>
                  <a:schemeClr val="tx1"/>
                </a:solidFill>
                <a:effectLst/>
                <a:latin typeface="Arial" pitchFamily="34" charset="0"/>
                <a:ea typeface="+mn-ea"/>
                <a:cs typeface="Arial" pitchFamily="34" charset="0"/>
              </a:rPr>
              <a:t>globals</a:t>
            </a:r>
            <a:r>
              <a:rPr lang="en-US" sz="1000" b="0" i="0" kern="1200" dirty="0">
                <a:solidFill>
                  <a:schemeClr val="tx1"/>
                </a:solidFill>
                <a:effectLst/>
                <a:latin typeface="Arial" pitchFamily="34" charset="0"/>
                <a:ea typeface="+mn-ea"/>
                <a:cs typeface="Arial" pitchFamily="34" charset="0"/>
              </a:rPr>
              <a:t>. In most languages, global variables are considered bad and taking into account we have CSS styles mostly specific to our components, it’s obvious that </a:t>
            </a:r>
            <a:r>
              <a:rPr lang="en-US" sz="1000" b="0" i="0" kern="1200" dirty="0" err="1">
                <a:solidFill>
                  <a:schemeClr val="tx1"/>
                </a:solidFill>
                <a:effectLst/>
                <a:latin typeface="Arial" pitchFamily="34" charset="0"/>
                <a:ea typeface="+mn-ea"/>
                <a:cs typeface="Arial" pitchFamily="34" charset="0"/>
              </a:rPr>
              <a:t>globals</a:t>
            </a:r>
            <a:r>
              <a:rPr lang="en-US" sz="1000" b="0" i="0" kern="1200" dirty="0">
                <a:solidFill>
                  <a:schemeClr val="tx1"/>
                </a:solidFill>
                <a:effectLst/>
                <a:latin typeface="Arial" pitchFamily="34" charset="0"/>
                <a:ea typeface="+mn-ea"/>
                <a:cs typeface="Arial" pitchFamily="34" charset="0"/>
              </a:rPr>
              <a:t> are bad (there are cases when using global CSS is okay though).</a:t>
            </a:r>
          </a:p>
          <a:p>
            <a:pPr fontAlgn="base"/>
            <a:r>
              <a:rPr lang="en-US" sz="1000" b="0" i="0" kern="1200" dirty="0">
                <a:solidFill>
                  <a:schemeClr val="tx1"/>
                </a:solidFill>
                <a:effectLst/>
                <a:latin typeface="Arial" pitchFamily="34" charset="0"/>
                <a:ea typeface="+mn-ea"/>
                <a:cs typeface="Arial" pitchFamily="34" charset="0"/>
              </a:rPr>
              <a:t>Global CSS can easily rewrite styling in other classes. A change in the style in one class can ultimately and silently change the UI on multiple components. Generally, no one wants that to happen when they develop apps.</a:t>
            </a:r>
          </a:p>
          <a:p>
            <a:pPr fontAlgn="base"/>
            <a:r>
              <a:rPr lang="en-US" sz="1000" b="1" i="0" kern="1200" dirty="0">
                <a:solidFill>
                  <a:schemeClr val="tx1"/>
                </a:solidFill>
                <a:effectLst/>
                <a:latin typeface="Arial" pitchFamily="34" charset="0"/>
                <a:ea typeface="+mn-ea"/>
                <a:cs typeface="Arial" pitchFamily="34" charset="0"/>
              </a:rPr>
              <a:t>Dead code elimination</a:t>
            </a:r>
          </a:p>
          <a:p>
            <a:pPr fontAlgn="base"/>
            <a:r>
              <a:rPr lang="en-US" sz="1000" b="0" i="0" kern="1200" dirty="0">
                <a:solidFill>
                  <a:schemeClr val="tx1"/>
                </a:solidFill>
                <a:effectLst/>
                <a:latin typeface="Arial" pitchFamily="34" charset="0"/>
                <a:ea typeface="+mn-ea"/>
                <a:cs typeface="Arial" pitchFamily="34" charset="0"/>
              </a:rPr>
              <a:t>Most times while building apps, we have styling that is redundant or no longer in use. Although they can be small at first, over time it builds up and we have rogue and unused CSS everywhere and it can cause unnecessarily large file sizes.</a:t>
            </a:r>
          </a:p>
          <a:p>
            <a:pPr fontAlgn="base"/>
            <a:r>
              <a:rPr lang="en-US" sz="1000" b="0" i="0" kern="1200" dirty="0">
                <a:solidFill>
                  <a:schemeClr val="tx1"/>
                </a:solidFill>
                <a:effectLst/>
                <a:latin typeface="Arial" pitchFamily="34" charset="0"/>
                <a:ea typeface="+mn-ea"/>
                <a:cs typeface="Arial" pitchFamily="34" charset="0"/>
              </a:rPr>
              <a:t>With CSS modules, we get to only import styles we use. therefore reducing redundancy and the increase in our ability to spot CSS that is not being used.</a:t>
            </a:r>
          </a:p>
          <a:p>
            <a:pPr fontAlgn="base"/>
            <a:r>
              <a:rPr lang="en-US" sz="1000" b="1" i="0" kern="1200" dirty="0">
                <a:solidFill>
                  <a:schemeClr val="tx1"/>
                </a:solidFill>
                <a:effectLst/>
                <a:latin typeface="Arial" pitchFamily="34" charset="0"/>
                <a:ea typeface="+mn-ea"/>
                <a:cs typeface="Arial" pitchFamily="34" charset="0"/>
              </a:rPr>
              <a:t>Dependencies</a:t>
            </a:r>
          </a:p>
          <a:p>
            <a:pPr fontAlgn="base"/>
            <a:r>
              <a:rPr lang="en-US" sz="1000" b="0" i="0" kern="1200" dirty="0">
                <a:solidFill>
                  <a:schemeClr val="tx1"/>
                </a:solidFill>
                <a:effectLst/>
                <a:latin typeface="Arial" pitchFamily="34" charset="0"/>
                <a:ea typeface="+mn-ea"/>
                <a:cs typeface="Arial" pitchFamily="34" charset="0"/>
              </a:rPr>
              <a:t>Working with dependencies in CSS is hazy. Most of the time we are used to just including the entire script directly into the page whether they are being used or not.</a:t>
            </a:r>
          </a:p>
          <a:p>
            <a:pPr fontAlgn="base"/>
            <a:r>
              <a:rPr lang="en-US" sz="1000" b="1" i="0" kern="1200" dirty="0">
                <a:solidFill>
                  <a:schemeClr val="tx1"/>
                </a:solidFill>
                <a:effectLst/>
                <a:latin typeface="Arial" pitchFamily="34" charset="0"/>
                <a:ea typeface="+mn-ea"/>
                <a:cs typeface="Arial" pitchFamily="34" charset="0"/>
              </a:rPr>
              <a:t>Conditionals</a:t>
            </a:r>
          </a:p>
          <a:p>
            <a:pPr fontAlgn="base"/>
            <a:r>
              <a:rPr lang="en-US" sz="1000" b="0" i="0" kern="1200" dirty="0">
                <a:solidFill>
                  <a:schemeClr val="tx1"/>
                </a:solidFill>
                <a:effectLst/>
                <a:latin typeface="Arial" pitchFamily="34" charset="0"/>
                <a:ea typeface="+mn-ea"/>
                <a:cs typeface="Arial" pitchFamily="34" charset="0"/>
              </a:rPr>
              <a:t>Sometimes you need your CSS class to style in a certain way in one section and in a different way in another section. In this case, it is usually better to have the CSS class variable modifiable in the component.</a:t>
            </a:r>
          </a:p>
          <a:p>
            <a:pPr fontAlgn="base"/>
            <a:r>
              <a:rPr lang="en-US" sz="1000" b="0" i="0" kern="1200" dirty="0">
                <a:solidFill>
                  <a:schemeClr val="tx1"/>
                </a:solidFill>
                <a:effectLst/>
                <a:latin typeface="Arial" pitchFamily="34" charset="0"/>
                <a:ea typeface="+mn-ea"/>
                <a:cs typeface="Arial" pitchFamily="34" charset="0"/>
              </a:rPr>
              <a:t>Modular CSS solves each of these problems in a clean structured manner by having our components import only the classes they actually use therefore getting rid of redundancy. This in itself also solves the problems of global namespaces.</a:t>
            </a:r>
          </a:p>
          <a:p>
            <a:endParaRPr lang="en-US" dirty="0"/>
          </a:p>
          <a:p>
            <a:r>
              <a:rPr lang="en-US" sz="200" dirty="0"/>
              <a:t>From </a:t>
            </a:r>
          </a:p>
          <a:p>
            <a:r>
              <a:rPr lang="en-US" sz="200" b="1" dirty="0"/>
              <a:t>https://blog.pusher.com/css-modules-react/</a:t>
            </a:r>
          </a:p>
        </p:txBody>
      </p:sp>
    </p:spTree>
    <p:extLst>
      <p:ext uri="{BB962C8B-B14F-4D97-AF65-F5344CB8AC3E}">
        <p14:creationId xmlns:p14="http://schemas.microsoft.com/office/powerpoint/2010/main" xmlns="" val="11316634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xmlns="" val="1999251906"/>
      </p:ext>
    </p:extLst>
  </p:cSld>
  <p:clrMapOvr>
    <a:masterClrMapping/>
  </p:clrMapOvr>
  <p:hf sldNum="0" hdr="0" dt="0"/>
  <p:extLst mod="1">
    <p:ext uri="{DCECCB84-F9BA-43D5-87BE-67443E8EF086}">
      <p15:sldGuideLst xmlns:p15="http://schemas.microsoft.com/office/powerpoint/2012/main" xmlns="">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3207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userDrawn="1"/>
        </p:nvPicPr>
        <p:blipFill rotWithShape="1">
          <a:blip r:embed="rId4">
            <a:extLst>
              <a:ext uri="{28A0092B-C50C-407E-A947-70E740481C1C}">
                <a14:useLocalDpi xmlns:a14="http://schemas.microsoft.com/office/drawing/2010/main" xmlns=""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xmlns="" val="184371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p:oleObj spid="_x0000_s42580" name="think-cell Slide" r:id="rId5" imgW="360" imgH="360" progId="">
              <p:embed/>
            </p:oleObj>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xmlns="" val="79696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2712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7022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4616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pPr algn="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273972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pPr algn="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cstate="print">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xmlns="" val="397704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p:oleObj spid="_x0000_s44312" name="think-cell Slide" r:id="rId6" imgW="360" imgH="360" progId="">
              <p:embed/>
            </p:oleObj>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xmlns="" val="3853383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2" cstate="print">
            <a:extLst>
              <a:ext uri="{96DAC541-7B7A-43D3-8B79-37D633B846F1}">
                <asvg:svgBlip xmlns:asvg="http://schemas.microsoft.com/office/drawing/2016/SVG/main" xmlns="" r:embed="rId13"/>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xmlns="" val="927830679"/>
      </p:ext>
    </p:extLst>
  </p:cSld>
  <p:clrMap bg1="lt1" tx1="dk1" bg2="lt2" tx2="dk2" accent1="accent1" accent2="accent2" accent3="accent3" accent4="accent4" accent5="accent5" accent6="accent6" hlink="hlink" folHlink="folHlink"/>
  <p:sldLayoutIdLst>
    <p:sldLayoutId id="2147483853" r:id="rId1"/>
    <p:sldLayoutId id="2147483764" r:id="rId2"/>
    <p:sldLayoutId id="2147483809" r:id="rId3"/>
    <p:sldLayoutId id="2147483810" r:id="rId4"/>
    <p:sldLayoutId id="2147483811" r:id="rId5"/>
    <p:sldLayoutId id="2147483812" r:id="rId6"/>
    <p:sldLayoutId id="2147483854" r:id="rId7"/>
    <p:sldLayoutId id="2147483855" r:id="rId8"/>
    <p:sldLayoutId id="2147483857" r:id="rId9"/>
    <p:sldLayoutId id="2147483858" r:id="rId10"/>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www.npmjs.com/package/semantic-ui"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FormidableLabs/radium/tree/master/docs/guides"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Guide/CSS/Media_queries"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275511" y="2276481"/>
            <a:ext cx="6064329" cy="1823079"/>
          </a:xfrm>
        </p:spPr>
        <p:txBody>
          <a:bodyPr>
            <a:normAutofit/>
          </a:bodyPr>
          <a:lstStyle/>
          <a:p>
            <a:r>
              <a:rPr lang="en-IN" sz="4000" dirty="0"/>
              <a:t>Styling Components</a:t>
            </a:r>
            <a:r>
              <a:rPr lang="en-US" sz="4000" dirty="0"/>
              <a:t/>
            </a:r>
            <a:br>
              <a:rPr lang="en-US" sz="4000" dirty="0"/>
            </a:br>
            <a:endParaRPr lang="en-US" sz="6600" dirty="0"/>
          </a:p>
        </p:txBody>
      </p:sp>
      <p:sp>
        <p:nvSpPr>
          <p:cNvPr id="12" name="Subtitle 11"/>
          <p:cNvSpPr>
            <a:spLocks noGrp="1"/>
          </p:cNvSpPr>
          <p:nvPr>
            <p:ph type="subTitle" idx="1"/>
          </p:nvPr>
        </p:nvSpPr>
        <p:spPr/>
        <p:txBody>
          <a:bodyPr>
            <a:normAutofit/>
          </a:bodyPr>
          <a:lstStyle/>
          <a:p>
            <a:r>
              <a:rPr lang="en-US" sz="2000" b="0" dirty="0"/>
              <a:t>Lesson 04</a:t>
            </a:r>
          </a:p>
        </p:txBody>
      </p:sp>
      <p:pic>
        <p:nvPicPr>
          <p:cNvPr id="4"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55755" y="686634"/>
            <a:ext cx="3291840" cy="13716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0" y="4492487"/>
            <a:ext cx="9144000" cy="2365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56373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66992"/>
            <a:ext cx="8312649" cy="358788"/>
          </a:xfrm>
        </p:spPr>
        <p:txBody>
          <a:bodyPr>
            <a:noAutofit/>
          </a:bodyPr>
          <a:lstStyle/>
          <a:p>
            <a:r>
              <a:rPr lang="en-US" sz="2400" dirty="0"/>
              <a:t>Using </a:t>
            </a:r>
            <a:r>
              <a:rPr lang="en-US" sz="2400" dirty="0" err="1"/>
              <a:t>CssModules</a:t>
            </a:r>
            <a:r>
              <a:rPr lang="en-US" sz="2400" dirty="0"/>
              <a:t> with create-react-app</a:t>
            </a:r>
            <a:br>
              <a:rPr lang="en-US" sz="2400" dirty="0"/>
            </a:br>
            <a:r>
              <a:rPr lang="en-US" dirty="0"/>
              <a:t/>
            </a:r>
            <a:br>
              <a:rPr lang="en-US" dirty="0"/>
            </a:br>
            <a:endParaRPr lang="en-US" dirty="0"/>
          </a:p>
        </p:txBody>
      </p:sp>
      <p:sp>
        <p:nvSpPr>
          <p:cNvPr id="3" name="Content Placeholder 2"/>
          <p:cNvSpPr>
            <a:spLocks noGrp="1"/>
          </p:cNvSpPr>
          <p:nvPr>
            <p:ph idx="1"/>
          </p:nvPr>
        </p:nvSpPr>
        <p:spPr>
          <a:xfrm>
            <a:off x="298516" y="628650"/>
            <a:ext cx="8456864" cy="5612737"/>
          </a:xfrm>
        </p:spPr>
        <p:txBody>
          <a:bodyPr/>
          <a:lstStyle/>
          <a:p>
            <a:pPr>
              <a:lnSpc>
                <a:spcPct val="100000"/>
              </a:lnSpc>
            </a:pPr>
            <a:r>
              <a:rPr lang="en-US" dirty="0"/>
              <a:t>Using </a:t>
            </a:r>
            <a:r>
              <a:rPr lang="en-US" dirty="0" err="1"/>
              <a:t>cssModules</a:t>
            </a:r>
            <a:r>
              <a:rPr lang="en-US" dirty="0"/>
              <a:t> is simple like normal </a:t>
            </a:r>
            <a:r>
              <a:rPr lang="en-US" dirty="0" err="1"/>
              <a:t>css</a:t>
            </a:r>
            <a:r>
              <a:rPr lang="en-US" dirty="0"/>
              <a:t> .But one main thing is to give your CSS files the “module” prefix prior the extension: </a:t>
            </a:r>
            <a:r>
              <a:rPr lang="en-US" i="1" dirty="0"/>
              <a:t>.module.css.</a:t>
            </a:r>
          </a:p>
          <a:p>
            <a:pPr>
              <a:lnSpc>
                <a:spcPct val="100000"/>
              </a:lnSpc>
            </a:pPr>
            <a:r>
              <a:rPr lang="en-US" i="1" dirty="0"/>
              <a:t>For </a:t>
            </a:r>
            <a:r>
              <a:rPr lang="en-US" i="1" dirty="0" err="1"/>
              <a:t>eg</a:t>
            </a:r>
            <a:r>
              <a:rPr lang="en-US" i="1" dirty="0"/>
              <a:t>: app.module.css.</a:t>
            </a:r>
          </a:p>
          <a:p>
            <a:pPr>
              <a:lnSpc>
                <a:spcPct val="100000"/>
              </a:lnSpc>
            </a:pPr>
            <a:endParaRPr lang="en-US" i="1" dirty="0"/>
          </a:p>
          <a:p>
            <a:pPr>
              <a:lnSpc>
                <a:spcPct val="100000"/>
              </a:lnSpc>
            </a:pPr>
            <a:r>
              <a:rPr lang="en-US" i="1" dirty="0"/>
              <a:t>After which we have to import the </a:t>
            </a:r>
            <a:r>
              <a:rPr lang="en-US" i="1" dirty="0" err="1"/>
              <a:t>css</a:t>
            </a:r>
            <a:r>
              <a:rPr lang="en-US" i="1" dirty="0"/>
              <a:t> file as shown below</a:t>
            </a:r>
          </a:p>
          <a:p>
            <a:pPr>
              <a:lnSpc>
                <a:spcPct val="100000"/>
              </a:lnSpc>
            </a:pPr>
            <a:endParaRPr lang="en-US" i="1" dirty="0"/>
          </a:p>
          <a:p>
            <a:pPr>
              <a:lnSpc>
                <a:spcPct val="100000"/>
              </a:lnSpc>
            </a:pPr>
            <a:r>
              <a:rPr lang="en-US" b="1" dirty="0"/>
              <a:t>	import styles from './app.module.css';</a:t>
            </a:r>
          </a:p>
          <a:p>
            <a:pPr>
              <a:lnSpc>
                <a:spcPct val="100000"/>
              </a:lnSpc>
            </a:pPr>
            <a:endParaRPr lang="en-US" b="1" i="1" dirty="0"/>
          </a:p>
          <a:p>
            <a:pPr>
              <a:lnSpc>
                <a:spcPct val="100000"/>
              </a:lnSpc>
            </a:pPr>
            <a:r>
              <a:rPr lang="en-US" dirty="0"/>
              <a:t>Then we can use  styles like below code snippet</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pic>
        <p:nvPicPr>
          <p:cNvPr id="4" name="Picture 3"/>
          <p:cNvPicPr>
            <a:picLocks noChangeAspect="1"/>
          </p:cNvPicPr>
          <p:nvPr/>
        </p:nvPicPr>
        <p:blipFill rotWithShape="1">
          <a:blip r:embed="rId3"/>
          <a:srcRect l="15298" t="49730" r="57931" b="18955"/>
          <a:stretch/>
        </p:blipFill>
        <p:spPr>
          <a:xfrm>
            <a:off x="2147778" y="3657672"/>
            <a:ext cx="4082902" cy="2686585"/>
          </a:xfrm>
          <a:prstGeom prst="rect">
            <a:avLst/>
          </a:prstGeom>
        </p:spPr>
      </p:pic>
      <p:sp>
        <p:nvSpPr>
          <p:cNvPr id="5" name="Rectangle 4"/>
          <p:cNvSpPr/>
          <p:nvPr/>
        </p:nvSpPr>
        <p:spPr>
          <a:xfrm>
            <a:off x="8577470" y="0"/>
            <a:ext cx="566530" cy="665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23260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a:t>Styling</a:t>
            </a:r>
          </a:p>
          <a:p>
            <a:endParaRPr lang="en-US" sz="2000" dirty="0"/>
          </a:p>
          <a:p>
            <a:r>
              <a:rPr lang="en-US" sz="2000" dirty="0"/>
              <a:t>	react-style-</a:t>
            </a:r>
            <a:r>
              <a:rPr lang="en-US" sz="2000" dirty="0" err="1"/>
              <a:t>pseudoselector</a:t>
            </a:r>
            <a:endParaRPr lang="en-US" sz="2000" dirty="0"/>
          </a:p>
          <a:p>
            <a:endParaRPr lang="en-US" sz="2000" dirty="0"/>
          </a:p>
          <a:p>
            <a:r>
              <a:rPr lang="en-US" sz="2000" dirty="0"/>
              <a:t>	react-radium-2019</a:t>
            </a:r>
          </a:p>
          <a:p>
            <a:endParaRPr lang="en-US" sz="2000" dirty="0"/>
          </a:p>
          <a:p>
            <a:r>
              <a:rPr lang="en-US" sz="2000" dirty="0"/>
              <a:t>	react-create-app-radium-</a:t>
            </a:r>
            <a:r>
              <a:rPr lang="en-US" sz="2000" dirty="0" err="1"/>
              <a:t>cssmodule</a:t>
            </a:r>
            <a:endParaRPr lang="en-US" sz="2000" dirty="0"/>
          </a:p>
        </p:txBody>
      </p:sp>
      <p:sp>
        <p:nvSpPr>
          <p:cNvPr id="4" name="Rectangle 3"/>
          <p:cNvSpPr/>
          <p:nvPr/>
        </p:nvSpPr>
        <p:spPr>
          <a:xfrm>
            <a:off x="8577470" y="0"/>
            <a:ext cx="566530" cy="665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79206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78204"/>
            <a:ext cx="8312649" cy="859536"/>
          </a:xfrm>
        </p:spPr>
        <p:txBody>
          <a:bodyPr>
            <a:normAutofit/>
          </a:bodyPr>
          <a:lstStyle/>
          <a:p>
            <a:r>
              <a:rPr lang="en-US" sz="2800" dirty="0">
                <a:latin typeface="+mn-lt"/>
              </a:rPr>
              <a:t>Add Bootstrap for React</a:t>
            </a:r>
          </a:p>
        </p:txBody>
      </p:sp>
      <p:sp>
        <p:nvSpPr>
          <p:cNvPr id="3" name="Content Placeholder 2"/>
          <p:cNvSpPr>
            <a:spLocks noGrp="1"/>
          </p:cNvSpPr>
          <p:nvPr>
            <p:ph idx="1"/>
          </p:nvPr>
        </p:nvSpPr>
        <p:spPr>
          <a:xfrm>
            <a:off x="298516" y="584787"/>
            <a:ext cx="8845484" cy="6124356"/>
          </a:xfrm>
        </p:spPr>
        <p:txBody>
          <a:bodyPr>
            <a:noAutofit/>
          </a:bodyPr>
          <a:lstStyle/>
          <a:p>
            <a:pPr>
              <a:lnSpc>
                <a:spcPct val="100000"/>
              </a:lnSpc>
            </a:pPr>
            <a:r>
              <a:rPr lang="en-US" sz="1600" dirty="0"/>
              <a:t>* Bootstrap is the world’s most popular front-end development framework. </a:t>
            </a:r>
          </a:p>
          <a:p>
            <a:pPr>
              <a:lnSpc>
                <a:spcPct val="100000"/>
              </a:lnSpc>
            </a:pPr>
            <a:r>
              <a:rPr lang="en-US" sz="1600" dirty="0"/>
              <a:t>* Bootstrap is the leading HTML, CSS, and JavaScript framework for creating mobile-   	first, responsive websites and web application.</a:t>
            </a:r>
          </a:p>
          <a:p>
            <a:pPr>
              <a:lnSpc>
                <a:spcPct val="100000"/>
              </a:lnSpc>
            </a:pPr>
            <a:endParaRPr lang="en-US" sz="1600" dirty="0"/>
          </a:p>
          <a:p>
            <a:pPr>
              <a:lnSpc>
                <a:spcPct val="100000"/>
              </a:lnSpc>
            </a:pPr>
            <a:r>
              <a:rPr lang="en-US" sz="1600" dirty="0"/>
              <a:t>Bootstrap can be added to your React app in several ways.</a:t>
            </a:r>
          </a:p>
          <a:p>
            <a:pPr>
              <a:lnSpc>
                <a:spcPct val="100000"/>
              </a:lnSpc>
            </a:pPr>
            <a:endParaRPr lang="en-US" sz="1600" dirty="0"/>
          </a:p>
          <a:p>
            <a:pPr marL="342900" indent="-342900">
              <a:lnSpc>
                <a:spcPct val="100000"/>
              </a:lnSpc>
              <a:buAutoNum type="arabicPeriod"/>
            </a:pPr>
            <a:r>
              <a:rPr lang="en-US" sz="1600" dirty="0"/>
              <a:t>Using CDN links -  try avoid using it</a:t>
            </a:r>
          </a:p>
          <a:p>
            <a:pPr marL="342900" indent="-342900">
              <a:lnSpc>
                <a:spcPct val="100000"/>
              </a:lnSpc>
              <a:buAutoNum type="arabicPeriod"/>
            </a:pPr>
            <a:r>
              <a:rPr lang="en-US" sz="1600" dirty="0"/>
              <a:t>Used as dependency &amp;  packages</a:t>
            </a:r>
          </a:p>
          <a:p>
            <a:pPr>
              <a:lnSpc>
                <a:spcPct val="100000"/>
              </a:lnSpc>
            </a:pPr>
            <a:endParaRPr lang="en-US" sz="1600" dirty="0"/>
          </a:p>
          <a:p>
            <a:pPr>
              <a:lnSpc>
                <a:spcPct val="100000"/>
              </a:lnSpc>
            </a:pPr>
            <a:r>
              <a:rPr lang="en-US" sz="1600" dirty="0"/>
              <a:t>Bootstrap As a Dependency &amp; packages</a:t>
            </a:r>
          </a:p>
          <a:p>
            <a:pPr lvl="0" defTabSz="914400">
              <a:lnSpc>
                <a:spcPct val="100000"/>
              </a:lnSpc>
              <a:spcAft>
                <a:spcPts val="0"/>
              </a:spcAft>
              <a:defRPr/>
            </a:pPr>
            <a:r>
              <a:rPr lang="en-US" sz="1600" dirty="0"/>
              <a:t>	</a:t>
            </a:r>
            <a:r>
              <a:rPr lang="en-US" sz="1600" b="1" dirty="0" err="1"/>
              <a:t>npm</a:t>
            </a:r>
            <a:r>
              <a:rPr lang="en-US" sz="1600" b="1" dirty="0"/>
              <a:t> install react</a:t>
            </a:r>
            <a:r>
              <a:rPr lang="en-US" sz="1600" b="1" dirty="0">
                <a:cs typeface="Arial" pitchFamily="34" charset="0"/>
              </a:rPr>
              <a:t>-</a:t>
            </a:r>
            <a:r>
              <a:rPr lang="en-US" sz="1600" b="1" dirty="0"/>
              <a:t>bootstrap bootstrap</a:t>
            </a:r>
          </a:p>
          <a:p>
            <a:pPr>
              <a:lnSpc>
                <a:spcPct val="100000"/>
              </a:lnSpc>
            </a:pPr>
            <a:endParaRPr lang="en-US" sz="1600" dirty="0"/>
          </a:p>
          <a:p>
            <a:pPr>
              <a:lnSpc>
                <a:spcPct val="100000"/>
              </a:lnSpc>
            </a:pPr>
            <a:r>
              <a:rPr lang="en-US" sz="1600" dirty="0"/>
              <a:t>After installation of bootstrap, import the below </a:t>
            </a:r>
            <a:r>
              <a:rPr lang="en-US" sz="1600" dirty="0" err="1"/>
              <a:t>css</a:t>
            </a:r>
            <a:r>
              <a:rPr lang="en-US" sz="1600" dirty="0"/>
              <a:t> into the file,</a:t>
            </a:r>
          </a:p>
          <a:p>
            <a:r>
              <a:rPr lang="en-US" sz="1600" b="1" dirty="0">
                <a:cs typeface="Arial" pitchFamily="34" charset="0"/>
              </a:rPr>
              <a:t>	</a:t>
            </a:r>
            <a:r>
              <a:rPr lang="en-US" sz="1600" b="1" dirty="0"/>
              <a:t>import 'bootstrap/</a:t>
            </a:r>
            <a:r>
              <a:rPr lang="en-US" sz="1600" b="1" dirty="0" err="1"/>
              <a:t>dist</a:t>
            </a:r>
            <a:r>
              <a:rPr lang="en-US" sz="1600" b="1" dirty="0"/>
              <a:t>/</a:t>
            </a:r>
            <a:r>
              <a:rPr lang="en-US" sz="1600" b="1" dirty="0" err="1"/>
              <a:t>css</a:t>
            </a:r>
            <a:r>
              <a:rPr lang="en-US" sz="1600" b="1" dirty="0"/>
              <a:t>/bootstrap.min.css';</a:t>
            </a:r>
          </a:p>
          <a:p>
            <a:pPr>
              <a:lnSpc>
                <a:spcPct val="100000"/>
              </a:lnSpc>
            </a:pPr>
            <a:endParaRPr lang="en-US" sz="1600" dirty="0">
              <a:cs typeface="Arial" pitchFamily="34" charset="0"/>
            </a:endParaRPr>
          </a:p>
          <a:p>
            <a:pPr>
              <a:lnSpc>
                <a:spcPct val="100000"/>
              </a:lnSpc>
            </a:pPr>
            <a:r>
              <a:rPr lang="en-US" sz="1600" dirty="0">
                <a:cs typeface="Arial" pitchFamily="34" charset="0"/>
              </a:rPr>
              <a:t>Import individual components like: </a:t>
            </a:r>
            <a:r>
              <a:rPr lang="en-US" sz="1600" dirty="0"/>
              <a:t>react-bootstrap/Button</a:t>
            </a:r>
            <a:r>
              <a:rPr lang="en-US" sz="1600" dirty="0">
                <a:cs typeface="Arial" pitchFamily="34" charset="0"/>
              </a:rPr>
              <a:t> rather than the entire library.</a:t>
            </a:r>
            <a:endParaRPr lang="en-US" sz="1600" dirty="0"/>
          </a:p>
          <a:p>
            <a:pPr>
              <a:lnSpc>
                <a:spcPct val="100000"/>
              </a:lnSpc>
            </a:pPr>
            <a:r>
              <a:rPr lang="en-US" sz="1600" dirty="0">
                <a:cs typeface="Arial" pitchFamily="34" charset="0"/>
              </a:rPr>
              <a:t>	</a:t>
            </a:r>
          </a:p>
          <a:p>
            <a:pPr>
              <a:lnSpc>
                <a:spcPct val="100000"/>
              </a:lnSpc>
            </a:pPr>
            <a:r>
              <a:rPr lang="en-US" sz="1600" b="1" dirty="0">
                <a:cs typeface="Arial" pitchFamily="34" charset="0"/>
              </a:rPr>
              <a:t>	import</a:t>
            </a:r>
            <a:r>
              <a:rPr lang="en-US" sz="1600" b="1" dirty="0"/>
              <a:t> Button </a:t>
            </a:r>
            <a:r>
              <a:rPr lang="en-US" sz="1600" b="1" dirty="0">
                <a:cs typeface="Arial" pitchFamily="34" charset="0"/>
              </a:rPr>
              <a:t>from</a:t>
            </a:r>
            <a:r>
              <a:rPr lang="en-US" sz="1600" b="1" dirty="0"/>
              <a:t> </a:t>
            </a:r>
            <a:r>
              <a:rPr lang="en-US" sz="1600" b="1" dirty="0">
                <a:cs typeface="Arial" pitchFamily="34" charset="0"/>
              </a:rPr>
              <a:t>'react-bootstrap/Button';</a:t>
            </a:r>
            <a:r>
              <a:rPr lang="en-US" sz="1600" b="1" dirty="0"/>
              <a:t> </a:t>
            </a:r>
          </a:p>
          <a:p>
            <a:pPr>
              <a:lnSpc>
                <a:spcPct val="100000"/>
              </a:lnSpc>
            </a:pPr>
            <a:r>
              <a:rPr lang="en-US" sz="1600" b="1" dirty="0">
                <a:cs typeface="Arial" pitchFamily="34" charset="0"/>
              </a:rPr>
              <a:t>		// or </a:t>
            </a:r>
          </a:p>
          <a:p>
            <a:pPr>
              <a:lnSpc>
                <a:spcPct val="100000"/>
              </a:lnSpc>
            </a:pPr>
            <a:r>
              <a:rPr lang="en-US" sz="1600" b="1" dirty="0">
                <a:cs typeface="Arial" pitchFamily="34" charset="0"/>
              </a:rPr>
              <a:t>	import</a:t>
            </a:r>
            <a:r>
              <a:rPr lang="en-US" sz="1600" b="1" dirty="0"/>
              <a:t> </a:t>
            </a:r>
            <a:r>
              <a:rPr lang="en-US" sz="1600" b="1" dirty="0">
                <a:cs typeface="Arial" pitchFamily="34" charset="0"/>
              </a:rPr>
              <a:t>{</a:t>
            </a:r>
            <a:r>
              <a:rPr lang="en-US" sz="1600" b="1" dirty="0"/>
              <a:t> Button </a:t>
            </a:r>
            <a:r>
              <a:rPr lang="en-US" sz="1600" b="1" dirty="0">
                <a:cs typeface="Arial" pitchFamily="34" charset="0"/>
              </a:rPr>
              <a:t>}</a:t>
            </a:r>
            <a:r>
              <a:rPr lang="en-US" sz="1600" b="1" dirty="0"/>
              <a:t> </a:t>
            </a:r>
            <a:r>
              <a:rPr lang="en-US" sz="1600" b="1" dirty="0">
                <a:cs typeface="Arial" pitchFamily="34" charset="0"/>
              </a:rPr>
              <a:t>from</a:t>
            </a:r>
            <a:r>
              <a:rPr lang="en-US" sz="1600" b="1" dirty="0"/>
              <a:t> </a:t>
            </a:r>
            <a:r>
              <a:rPr lang="en-US" sz="1600" b="1" dirty="0">
                <a:cs typeface="Arial" pitchFamily="34" charset="0"/>
              </a:rPr>
              <a:t>'react-bootstrap';</a:t>
            </a:r>
            <a:endParaRPr lang="en-US" sz="1600" b="1" dirty="0"/>
          </a:p>
        </p:txBody>
      </p:sp>
      <p:sp>
        <p:nvSpPr>
          <p:cNvPr id="4" name="Rectangle 3"/>
          <p:cNvSpPr/>
          <p:nvPr/>
        </p:nvSpPr>
        <p:spPr>
          <a:xfrm>
            <a:off x="8577470" y="0"/>
            <a:ext cx="566530" cy="665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852708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9801" y="152636"/>
            <a:ext cx="8312649" cy="859536"/>
          </a:xfrm>
        </p:spPr>
        <p:txBody>
          <a:bodyPr/>
          <a:lstStyle/>
          <a:p>
            <a:r>
              <a:rPr lang="en-US" dirty="0"/>
              <a:t>Using packages</a:t>
            </a:r>
            <a:br>
              <a:rPr lang="en-US" dirty="0"/>
            </a:br>
            <a:endParaRPr lang="en-US" dirty="0"/>
          </a:p>
        </p:txBody>
      </p:sp>
      <p:sp>
        <p:nvSpPr>
          <p:cNvPr id="3" name="Content Placeholder 2"/>
          <p:cNvSpPr>
            <a:spLocks noGrp="1"/>
          </p:cNvSpPr>
          <p:nvPr>
            <p:ph idx="1"/>
          </p:nvPr>
        </p:nvSpPr>
        <p:spPr>
          <a:xfrm>
            <a:off x="213452" y="574157"/>
            <a:ext cx="8845484" cy="6007396"/>
          </a:xfrm>
        </p:spPr>
        <p:txBody>
          <a:bodyPr>
            <a:noAutofit/>
          </a:bodyPr>
          <a:lstStyle/>
          <a:p>
            <a:pPr>
              <a:lnSpc>
                <a:spcPct val="100000"/>
              </a:lnSpc>
            </a:pPr>
            <a:r>
              <a:rPr lang="en-US" sz="1600" dirty="0"/>
              <a:t>we can also make use of another packages called Using </a:t>
            </a:r>
            <a:r>
              <a:rPr lang="en-US" sz="1600" dirty="0" err="1"/>
              <a:t>reactstrap</a:t>
            </a:r>
            <a:endParaRPr lang="en-US" sz="1600" dirty="0"/>
          </a:p>
          <a:p>
            <a:pPr>
              <a:lnSpc>
                <a:spcPct val="100000"/>
              </a:lnSpc>
            </a:pPr>
            <a:endParaRPr lang="en-US" sz="1600" dirty="0"/>
          </a:p>
          <a:p>
            <a:pPr>
              <a:lnSpc>
                <a:spcPct val="100000"/>
              </a:lnSpc>
            </a:pPr>
            <a:r>
              <a:rPr lang="en-US" sz="1600" dirty="0"/>
              <a:t>We can install using</a:t>
            </a:r>
          </a:p>
          <a:p>
            <a:pPr>
              <a:lnSpc>
                <a:spcPct val="100000"/>
              </a:lnSpc>
            </a:pPr>
            <a:endParaRPr lang="en-US" sz="1600" dirty="0"/>
          </a:p>
          <a:p>
            <a:pPr>
              <a:lnSpc>
                <a:spcPct val="100000"/>
              </a:lnSpc>
            </a:pPr>
            <a:endParaRPr lang="en-US" sz="1600" dirty="0"/>
          </a:p>
          <a:p>
            <a:pPr>
              <a:lnSpc>
                <a:spcPct val="100000"/>
              </a:lnSpc>
            </a:pPr>
            <a:endParaRPr lang="en-US" sz="1600" dirty="0"/>
          </a:p>
          <a:p>
            <a:pPr>
              <a:lnSpc>
                <a:spcPct val="100000"/>
              </a:lnSpc>
            </a:pPr>
            <a:r>
              <a:rPr lang="en-US" sz="1600" dirty="0"/>
              <a:t> After this </a:t>
            </a:r>
          </a:p>
          <a:p>
            <a:pPr>
              <a:lnSpc>
                <a:spcPct val="100000"/>
              </a:lnSpc>
            </a:pPr>
            <a:endParaRPr lang="en-US" sz="1600" dirty="0"/>
          </a:p>
          <a:p>
            <a:pPr>
              <a:lnSpc>
                <a:spcPct val="100000"/>
              </a:lnSpc>
            </a:pPr>
            <a:endParaRPr lang="en-US" sz="1600" dirty="0"/>
          </a:p>
          <a:p>
            <a:pPr>
              <a:lnSpc>
                <a:spcPct val="100000"/>
              </a:lnSpc>
            </a:pPr>
            <a:r>
              <a:rPr lang="en-US" sz="1600" dirty="0"/>
              <a:t>Then we can import the component </a:t>
            </a:r>
            <a:r>
              <a:rPr lang="en-US" sz="1600" dirty="0" err="1"/>
              <a:t>ie</a:t>
            </a:r>
            <a:r>
              <a:rPr lang="en-US" sz="1600" dirty="0"/>
              <a:t> button say for </a:t>
            </a:r>
            <a:r>
              <a:rPr lang="en-US" sz="1600" dirty="0" err="1"/>
              <a:t>eg</a:t>
            </a:r>
            <a:r>
              <a:rPr lang="en-US" sz="1600" dirty="0"/>
              <a:t> like below in </a:t>
            </a:r>
            <a:r>
              <a:rPr lang="en-US" sz="1600" dirty="0" err="1"/>
              <a:t>js</a:t>
            </a:r>
            <a:r>
              <a:rPr lang="en-US" sz="1600" dirty="0"/>
              <a:t> file</a:t>
            </a:r>
          </a:p>
          <a:p>
            <a:pPr>
              <a:lnSpc>
                <a:spcPct val="100000"/>
              </a:lnSpc>
            </a:pPr>
            <a:r>
              <a:rPr lang="en-US" sz="1600" dirty="0"/>
              <a:t>	</a:t>
            </a:r>
          </a:p>
          <a:p>
            <a:pPr>
              <a:lnSpc>
                <a:spcPct val="100000"/>
              </a:lnSpc>
            </a:pPr>
            <a:r>
              <a:rPr lang="en-US" sz="1600" dirty="0"/>
              <a:t>	</a:t>
            </a:r>
          </a:p>
          <a:p>
            <a:pPr>
              <a:lnSpc>
                <a:spcPct val="100000"/>
              </a:lnSpc>
            </a:pPr>
            <a:endParaRPr lang="en-US" sz="1600" dirty="0"/>
          </a:p>
          <a:p>
            <a:pPr>
              <a:lnSpc>
                <a:spcPct val="100000"/>
              </a:lnSpc>
            </a:pPr>
            <a:r>
              <a:rPr lang="en-US" sz="1600" dirty="0"/>
              <a:t>And shown below is an example code snippet</a:t>
            </a:r>
          </a:p>
          <a:p>
            <a:pPr>
              <a:lnSpc>
                <a:spcPct val="100000"/>
              </a:lnSpc>
            </a:pPr>
            <a:endParaRPr lang="en-US" sz="1400" dirty="0"/>
          </a:p>
          <a:p>
            <a:pPr>
              <a:lnSpc>
                <a:spcPct val="100000"/>
              </a:lnSpc>
            </a:pPr>
            <a:r>
              <a:rPr lang="en-US" sz="1400" b="1" dirty="0">
                <a:cs typeface="Arial" pitchFamily="34" charset="0"/>
              </a:rPr>
              <a:t>import</a:t>
            </a:r>
            <a:r>
              <a:rPr lang="en-US" sz="1400" b="1" dirty="0"/>
              <a:t> React </a:t>
            </a:r>
            <a:r>
              <a:rPr lang="en-US" sz="1400" b="1" dirty="0">
                <a:cs typeface="Arial" pitchFamily="34" charset="0"/>
              </a:rPr>
              <a:t>from</a:t>
            </a:r>
            <a:r>
              <a:rPr lang="en-US" sz="1400" b="1" dirty="0"/>
              <a:t> </a:t>
            </a:r>
            <a:r>
              <a:rPr lang="en-US" sz="1400" b="1" dirty="0">
                <a:cs typeface="Arial" pitchFamily="34" charset="0"/>
              </a:rPr>
              <a:t>'react';</a:t>
            </a:r>
            <a:r>
              <a:rPr lang="en-US" sz="1400" b="1" dirty="0"/>
              <a:t> </a:t>
            </a:r>
          </a:p>
          <a:p>
            <a:pPr>
              <a:lnSpc>
                <a:spcPct val="100000"/>
              </a:lnSpc>
            </a:pPr>
            <a:r>
              <a:rPr lang="en-US" sz="1400" b="1" dirty="0">
                <a:cs typeface="Arial" pitchFamily="34" charset="0"/>
              </a:rPr>
              <a:t>import</a:t>
            </a:r>
            <a:r>
              <a:rPr lang="en-US" sz="1400" b="1" dirty="0"/>
              <a:t> </a:t>
            </a:r>
            <a:r>
              <a:rPr lang="en-US" sz="1400" b="1" dirty="0">
                <a:cs typeface="Arial" pitchFamily="34" charset="0"/>
              </a:rPr>
              <a:t>{</a:t>
            </a:r>
            <a:r>
              <a:rPr lang="en-US" sz="1400" b="1" dirty="0"/>
              <a:t> Button </a:t>
            </a:r>
            <a:r>
              <a:rPr lang="en-US" sz="1400" b="1" dirty="0">
                <a:cs typeface="Arial" pitchFamily="34" charset="0"/>
              </a:rPr>
              <a:t>}</a:t>
            </a:r>
            <a:r>
              <a:rPr lang="en-US" sz="1400" b="1" dirty="0"/>
              <a:t> </a:t>
            </a:r>
            <a:r>
              <a:rPr lang="en-US" sz="1400" b="1" dirty="0">
                <a:cs typeface="Arial" pitchFamily="34" charset="0"/>
              </a:rPr>
              <a:t>from</a:t>
            </a:r>
            <a:r>
              <a:rPr lang="en-US" sz="1400" b="1" dirty="0"/>
              <a:t> </a:t>
            </a:r>
            <a:r>
              <a:rPr lang="en-US" sz="1400" b="1" dirty="0">
                <a:cs typeface="Arial" pitchFamily="34" charset="0"/>
              </a:rPr>
              <a:t>'</a:t>
            </a:r>
            <a:r>
              <a:rPr lang="en-US" sz="1400" b="1" dirty="0" err="1">
                <a:cs typeface="Arial" pitchFamily="34" charset="0"/>
              </a:rPr>
              <a:t>reactstrap</a:t>
            </a:r>
            <a:r>
              <a:rPr lang="en-US" sz="1400" b="1" dirty="0">
                <a:cs typeface="Arial" pitchFamily="34" charset="0"/>
              </a:rPr>
              <a:t>';</a:t>
            </a:r>
            <a:r>
              <a:rPr lang="en-US" sz="1400" b="1" dirty="0"/>
              <a:t> </a:t>
            </a:r>
          </a:p>
          <a:p>
            <a:pPr>
              <a:lnSpc>
                <a:spcPct val="100000"/>
              </a:lnSpc>
            </a:pPr>
            <a:r>
              <a:rPr lang="en-US" sz="1400" b="1" dirty="0">
                <a:cs typeface="Arial" pitchFamily="34" charset="0"/>
              </a:rPr>
              <a:t>export</a:t>
            </a:r>
            <a:r>
              <a:rPr lang="en-US" sz="1400" b="1" dirty="0"/>
              <a:t> </a:t>
            </a:r>
            <a:r>
              <a:rPr lang="en-US" sz="1400" b="1" dirty="0">
                <a:cs typeface="Arial" pitchFamily="34" charset="0"/>
              </a:rPr>
              <a:t>default</a:t>
            </a:r>
            <a:r>
              <a:rPr lang="en-US" sz="1400" b="1" dirty="0"/>
              <a:t> </a:t>
            </a:r>
            <a:r>
              <a:rPr lang="en-US" sz="1400" b="1" dirty="0">
                <a:cs typeface="Arial" pitchFamily="34" charset="0"/>
              </a:rPr>
              <a:t>(</a:t>
            </a:r>
            <a:r>
              <a:rPr lang="en-US" sz="1400" b="1" dirty="0"/>
              <a:t>props</a:t>
            </a:r>
            <a:r>
              <a:rPr lang="en-US" sz="1400" b="1" dirty="0">
                <a:cs typeface="Arial" pitchFamily="34" charset="0"/>
              </a:rPr>
              <a:t>)</a:t>
            </a:r>
            <a:r>
              <a:rPr lang="en-US" sz="1400" b="1" dirty="0"/>
              <a:t> </a:t>
            </a:r>
            <a:r>
              <a:rPr lang="en-US" sz="1400" b="1" dirty="0">
                <a:cs typeface="Arial" pitchFamily="34" charset="0"/>
              </a:rPr>
              <a:t>=&gt;</a:t>
            </a:r>
            <a:r>
              <a:rPr lang="en-US" sz="1400" b="1" dirty="0"/>
              <a:t> </a:t>
            </a:r>
            <a:r>
              <a:rPr lang="en-US" sz="1400" b="1" dirty="0">
                <a:cs typeface="Arial" pitchFamily="34" charset="0"/>
              </a:rPr>
              <a:t>{</a:t>
            </a:r>
            <a:br>
              <a:rPr lang="en-US" sz="1400" b="1" dirty="0">
                <a:cs typeface="Arial" pitchFamily="34" charset="0"/>
              </a:rPr>
            </a:br>
            <a:r>
              <a:rPr lang="en-US" sz="1400" b="1" dirty="0"/>
              <a:t> </a:t>
            </a:r>
            <a:r>
              <a:rPr lang="en-US" sz="1400" b="1" dirty="0">
                <a:cs typeface="Arial" pitchFamily="34" charset="0"/>
              </a:rPr>
              <a:t>return</a:t>
            </a:r>
            <a:r>
              <a:rPr lang="en-US" sz="1400" b="1" dirty="0"/>
              <a:t> </a:t>
            </a:r>
            <a:r>
              <a:rPr lang="en-US" sz="1400" b="1" dirty="0">
                <a:cs typeface="Arial" pitchFamily="34" charset="0"/>
              </a:rPr>
              <a:t>(</a:t>
            </a:r>
            <a:r>
              <a:rPr lang="en-US" sz="1400" b="1" dirty="0"/>
              <a:t> </a:t>
            </a:r>
            <a:r>
              <a:rPr lang="en-US" sz="1400" b="1" dirty="0">
                <a:cs typeface="Arial" pitchFamily="34" charset="0"/>
              </a:rPr>
              <a:t>&lt;Button color="danger"&gt;</a:t>
            </a:r>
            <a:r>
              <a:rPr lang="en-US" sz="1400" b="1" dirty="0"/>
              <a:t>Danger</a:t>
            </a:r>
            <a:r>
              <a:rPr lang="en-US" sz="1400" b="1" dirty="0">
                <a:cs typeface="Arial" pitchFamily="34" charset="0"/>
              </a:rPr>
              <a:t>!&lt;/Button&gt;</a:t>
            </a:r>
            <a:r>
              <a:rPr lang="en-US" sz="1400" b="1" dirty="0"/>
              <a:t> </a:t>
            </a:r>
            <a:r>
              <a:rPr lang="en-US" sz="1400" b="1" dirty="0">
                <a:cs typeface="Arial" pitchFamily="34" charset="0"/>
              </a:rPr>
              <a:t>);</a:t>
            </a:r>
            <a:r>
              <a:rPr lang="en-US" sz="1400" b="1" dirty="0"/>
              <a:t> </a:t>
            </a:r>
          </a:p>
          <a:p>
            <a:pPr>
              <a:lnSpc>
                <a:spcPct val="100000"/>
              </a:lnSpc>
            </a:pPr>
            <a:r>
              <a:rPr lang="en-US" sz="1400" b="1" dirty="0">
                <a:cs typeface="Arial" pitchFamily="34" charset="0"/>
              </a:rPr>
              <a:t>};</a:t>
            </a:r>
            <a:endParaRPr lang="en-US" sz="1400" b="1" dirty="0"/>
          </a:p>
          <a:p>
            <a:pPr>
              <a:lnSpc>
                <a:spcPct val="100000"/>
              </a:lnSpc>
            </a:pPr>
            <a:endParaRPr lang="en-US" sz="1400" dirty="0"/>
          </a:p>
          <a:p>
            <a:pPr>
              <a:lnSpc>
                <a:spcPct val="100000"/>
              </a:lnSpc>
            </a:pPr>
            <a:endParaRPr lang="en-US" sz="1400" dirty="0"/>
          </a:p>
          <a:p>
            <a:pPr>
              <a:lnSpc>
                <a:spcPct val="100000"/>
              </a:lnSpc>
            </a:pPr>
            <a:endParaRPr lang="en-US" sz="1400" dirty="0"/>
          </a:p>
          <a:p>
            <a:pPr>
              <a:lnSpc>
                <a:spcPct val="100000"/>
              </a:lnSpc>
            </a:pPr>
            <a:r>
              <a:rPr lang="en-US" sz="1400" dirty="0"/>
              <a:t>	</a:t>
            </a:r>
          </a:p>
        </p:txBody>
      </p:sp>
      <p:sp>
        <p:nvSpPr>
          <p:cNvPr id="7" name="Rectangle 5"/>
          <p:cNvSpPr>
            <a:spLocks noChangeArrowheads="1"/>
          </p:cNvSpPr>
          <p:nvPr/>
        </p:nvSpPr>
        <p:spPr bwMode="auto">
          <a:xfrm>
            <a:off x="1606317" y="1628055"/>
            <a:ext cx="4730688" cy="553998"/>
          </a:xfrm>
          <a:prstGeom prst="rect">
            <a:avLst/>
          </a:prstGeom>
          <a:solidFill>
            <a:srgbClr val="27282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E6DB74"/>
                </a:solidFill>
                <a:effectLst/>
                <a:latin typeface="SFMono-Regular"/>
              </a:rPr>
              <a:t>npm</a:t>
            </a:r>
            <a:r>
              <a:rPr kumimoji="0" lang="en-US" altLang="en-US" b="0" i="0" u="none" strike="noStrike" cap="none" normalizeH="0" baseline="0" dirty="0">
                <a:ln>
                  <a:noFill/>
                </a:ln>
                <a:solidFill>
                  <a:srgbClr val="F8F8F2"/>
                </a:solidFill>
                <a:effectLst/>
                <a:latin typeface="SFMono-Regular"/>
              </a:rPr>
              <a:t> </a:t>
            </a:r>
            <a:r>
              <a:rPr kumimoji="0" lang="en-US" altLang="en-US" b="0" i="0" u="none" strike="noStrike" cap="none" normalizeH="0" baseline="0" dirty="0">
                <a:ln>
                  <a:noFill/>
                </a:ln>
                <a:solidFill>
                  <a:srgbClr val="E6DB74"/>
                </a:solidFill>
                <a:effectLst/>
                <a:latin typeface="SFMono-Regular"/>
              </a:rPr>
              <a:t>install</a:t>
            </a:r>
            <a:r>
              <a:rPr kumimoji="0" lang="en-US" altLang="en-US" b="0" i="0" u="none" strike="noStrike" cap="none" normalizeH="0" baseline="0" dirty="0">
                <a:ln>
                  <a:noFill/>
                </a:ln>
                <a:solidFill>
                  <a:srgbClr val="F8F8F2"/>
                </a:solidFill>
                <a:effectLst/>
                <a:latin typeface="SFMono-Regular"/>
              </a:rPr>
              <a:t> bootstrap --save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E6DB74"/>
                </a:solidFill>
                <a:effectLst/>
                <a:latin typeface="SFMono-Regular"/>
              </a:rPr>
              <a:t>npm</a:t>
            </a:r>
            <a:r>
              <a:rPr kumimoji="0" lang="en-US" altLang="en-US" b="0" i="0" u="none" strike="noStrike" cap="none" normalizeH="0" baseline="0" dirty="0">
                <a:ln>
                  <a:noFill/>
                </a:ln>
                <a:solidFill>
                  <a:srgbClr val="F8F8F2"/>
                </a:solidFill>
                <a:effectLst/>
                <a:latin typeface="SFMono-Regular"/>
              </a:rPr>
              <a:t> </a:t>
            </a:r>
            <a:r>
              <a:rPr kumimoji="0" lang="en-US" altLang="en-US" b="0" i="0" u="none" strike="noStrike" cap="none" normalizeH="0" baseline="0" dirty="0">
                <a:ln>
                  <a:noFill/>
                </a:ln>
                <a:solidFill>
                  <a:srgbClr val="E6DB74"/>
                </a:solidFill>
                <a:effectLst/>
                <a:latin typeface="SFMono-Regular"/>
              </a:rPr>
              <a:t>install</a:t>
            </a:r>
            <a:r>
              <a:rPr kumimoji="0" lang="en-US" altLang="en-US" b="0" i="0" u="none" strike="noStrike" cap="none" normalizeH="0" baseline="0" dirty="0">
                <a:ln>
                  <a:noFill/>
                </a:ln>
                <a:solidFill>
                  <a:srgbClr val="F8F8F2"/>
                </a:solidFill>
                <a:effectLst/>
                <a:latin typeface="SFMono-Regular"/>
              </a:rPr>
              <a:t> --save </a:t>
            </a:r>
            <a:r>
              <a:rPr kumimoji="0" lang="en-US" altLang="en-US" b="0" i="0" u="none" strike="noStrike" cap="none" normalizeH="0" baseline="0" dirty="0" err="1">
                <a:ln>
                  <a:noFill/>
                </a:ln>
                <a:solidFill>
                  <a:srgbClr val="F8F8F2"/>
                </a:solidFill>
                <a:effectLst/>
                <a:latin typeface="SFMono-Regular"/>
              </a:rPr>
              <a:t>reactstrap</a:t>
            </a:r>
            <a:r>
              <a:rPr kumimoji="0" lang="en-US" altLang="en-US" b="0" i="0" u="none" strike="noStrike" cap="none" normalizeH="0" baseline="0" dirty="0">
                <a:ln>
                  <a:noFill/>
                </a:ln>
                <a:solidFill>
                  <a:srgbClr val="F8F8F2"/>
                </a:solidFill>
                <a:effectLst/>
                <a:latin typeface="SFMono-Regular"/>
              </a:rPr>
              <a:t> react react-</a:t>
            </a:r>
            <a:r>
              <a:rPr kumimoji="0" lang="en-US" altLang="en-US" b="0" i="0" u="none" strike="noStrike" cap="none" normalizeH="0" baseline="0" dirty="0" err="1">
                <a:ln>
                  <a:noFill/>
                </a:ln>
                <a:solidFill>
                  <a:srgbClr val="F8F8F2"/>
                </a:solidFill>
                <a:effectLst/>
                <a:latin typeface="SFMono-Regular"/>
              </a:rPr>
              <a:t>dom</a:t>
            </a:r>
            <a:r>
              <a:rPr kumimoji="0" lang="en-US" altLang="en-US" sz="11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1606317" y="2840462"/>
            <a:ext cx="4366067" cy="276999"/>
          </a:xfrm>
          <a:prstGeom prst="rect">
            <a:avLst/>
          </a:prstGeom>
          <a:solidFill>
            <a:srgbClr val="27282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E6DB74"/>
                </a:solidFill>
                <a:effectLst/>
                <a:latin typeface="SFMono-Regular"/>
              </a:rPr>
              <a:t>import</a:t>
            </a:r>
            <a:r>
              <a:rPr kumimoji="0" lang="en-US" altLang="en-US" b="0" i="0" u="none" strike="noStrike" cap="none" normalizeH="0" baseline="0" dirty="0">
                <a:ln>
                  <a:noFill/>
                </a:ln>
                <a:solidFill>
                  <a:srgbClr val="F8F8F2"/>
                </a:solidFill>
                <a:effectLst/>
                <a:latin typeface="SFMono-Regular"/>
              </a:rPr>
              <a:t> </a:t>
            </a:r>
            <a:r>
              <a:rPr kumimoji="0" lang="en-US" altLang="en-US" b="0" i="0" u="none" strike="noStrike" cap="none" normalizeH="0" baseline="0" dirty="0">
                <a:ln>
                  <a:noFill/>
                </a:ln>
                <a:solidFill>
                  <a:srgbClr val="A6E22E"/>
                </a:solidFill>
                <a:effectLst/>
                <a:latin typeface="SFMono-Regular"/>
              </a:rPr>
              <a:t>'bootstrap/</a:t>
            </a:r>
            <a:r>
              <a:rPr kumimoji="0" lang="en-US" altLang="en-US" b="0" i="0" u="none" strike="noStrike" cap="none" normalizeH="0" baseline="0" dirty="0" err="1">
                <a:ln>
                  <a:noFill/>
                </a:ln>
                <a:solidFill>
                  <a:srgbClr val="A6E22E"/>
                </a:solidFill>
                <a:effectLst/>
                <a:latin typeface="SFMono-Regular"/>
              </a:rPr>
              <a:t>dist</a:t>
            </a:r>
            <a:r>
              <a:rPr kumimoji="0" lang="en-US" altLang="en-US" b="0" i="0" u="none" strike="noStrike" cap="none" normalizeH="0" baseline="0" dirty="0">
                <a:ln>
                  <a:noFill/>
                </a:ln>
                <a:solidFill>
                  <a:srgbClr val="A6E22E"/>
                </a:solidFill>
                <a:effectLst/>
                <a:latin typeface="SFMono-Regular"/>
              </a:rPr>
              <a:t>/</a:t>
            </a:r>
            <a:r>
              <a:rPr kumimoji="0" lang="en-US" altLang="en-US" b="0" i="0" u="none" strike="noStrike" cap="none" normalizeH="0" baseline="0" dirty="0" err="1">
                <a:ln>
                  <a:noFill/>
                </a:ln>
                <a:solidFill>
                  <a:srgbClr val="A6E22E"/>
                </a:solidFill>
                <a:effectLst/>
                <a:latin typeface="SFMono-Regular"/>
              </a:rPr>
              <a:t>css</a:t>
            </a:r>
            <a:r>
              <a:rPr kumimoji="0" lang="en-US" altLang="en-US" b="0" i="0" u="none" strike="noStrike" cap="none" normalizeH="0" baseline="0" dirty="0">
                <a:ln>
                  <a:noFill/>
                </a:ln>
                <a:solidFill>
                  <a:srgbClr val="A6E22E"/>
                </a:solidFill>
                <a:effectLst/>
                <a:latin typeface="SFMono-Regular"/>
              </a:rPr>
              <a:t>/bootstrap.min.css'</a:t>
            </a:r>
            <a:r>
              <a:rPr kumimoji="0" lang="en-US" altLang="en-US" b="0" i="0" u="none" strike="noStrike" cap="none" normalizeH="0" baseline="0" dirty="0">
                <a:ln>
                  <a:noFill/>
                </a:ln>
                <a:solidFill>
                  <a:srgbClr val="F8F8F2"/>
                </a:solidFill>
                <a:effectLst/>
                <a:latin typeface="SFMono-Regular"/>
              </a:rPr>
              <a:t>;</a:t>
            </a:r>
            <a:r>
              <a:rPr kumimoji="0" lang="en-US" altLang="en-US" sz="11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1606317" y="3918097"/>
            <a:ext cx="3253776" cy="276999"/>
          </a:xfrm>
          <a:prstGeom prst="rect">
            <a:avLst/>
          </a:prstGeom>
          <a:solidFill>
            <a:srgbClr val="27282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E6DB74"/>
                </a:solidFill>
                <a:effectLst/>
                <a:latin typeface="SFMono-Regular"/>
              </a:rPr>
              <a:t>import</a:t>
            </a:r>
            <a:r>
              <a:rPr kumimoji="0" lang="en-US" altLang="en-US" b="0" i="0" u="none" strike="noStrike" cap="none" normalizeH="0" baseline="0" dirty="0">
                <a:ln>
                  <a:noFill/>
                </a:ln>
                <a:solidFill>
                  <a:srgbClr val="F8F8F2"/>
                </a:solidFill>
                <a:effectLst/>
                <a:latin typeface="SFMono-Regular"/>
              </a:rPr>
              <a:t> { Button } from </a:t>
            </a:r>
            <a:r>
              <a:rPr kumimoji="0" lang="en-US" altLang="en-US" b="0" i="0" u="none" strike="noStrike" cap="none" normalizeH="0" baseline="0" dirty="0">
                <a:ln>
                  <a:noFill/>
                </a:ln>
                <a:solidFill>
                  <a:srgbClr val="A6E22E"/>
                </a:solidFill>
                <a:effectLst/>
                <a:latin typeface="SFMono-Regular"/>
              </a:rPr>
              <a:t>'</a:t>
            </a:r>
            <a:r>
              <a:rPr kumimoji="0" lang="en-US" altLang="en-US" b="0" i="0" u="none" strike="noStrike" cap="none" normalizeH="0" baseline="0" dirty="0" err="1">
                <a:ln>
                  <a:noFill/>
                </a:ln>
                <a:solidFill>
                  <a:srgbClr val="A6E22E"/>
                </a:solidFill>
                <a:effectLst/>
                <a:latin typeface="SFMono-Regular"/>
              </a:rPr>
              <a:t>reactstrap</a:t>
            </a:r>
            <a:r>
              <a:rPr kumimoji="0" lang="en-US" altLang="en-US" b="0" i="0" u="none" strike="noStrike" cap="none" normalizeH="0" baseline="0" dirty="0">
                <a:ln>
                  <a:noFill/>
                </a:ln>
                <a:solidFill>
                  <a:srgbClr val="A6E22E"/>
                </a:solidFill>
                <a:effectLst/>
                <a:latin typeface="SFMono-Regular"/>
              </a:rPr>
              <a:t>'</a:t>
            </a:r>
            <a:r>
              <a:rPr kumimoji="0" lang="en-US" altLang="en-US" b="0" i="0" u="none" strike="noStrike" cap="none" normalizeH="0" baseline="0" dirty="0">
                <a:ln>
                  <a:noFill/>
                </a:ln>
                <a:solidFill>
                  <a:srgbClr val="F8F8F2"/>
                </a:solidFill>
                <a:effectLst/>
                <a:latin typeface="SFMono-Regular"/>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p:nvPr/>
        </p:nvSpPr>
        <p:spPr>
          <a:xfrm>
            <a:off x="8577470" y="0"/>
            <a:ext cx="566530" cy="665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504975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a:t>React-bootstrap-button</a:t>
            </a:r>
          </a:p>
          <a:p>
            <a:r>
              <a:rPr lang="en-US" sz="2000" dirty="0"/>
              <a:t>react-bootstrap-</a:t>
            </a:r>
            <a:r>
              <a:rPr lang="en-US" sz="2000" dirty="0" err="1"/>
              <a:t>reactstrap</a:t>
            </a:r>
            <a:endParaRPr lang="en-US" sz="2000" dirty="0"/>
          </a:p>
          <a:p>
            <a:endParaRPr lang="en-US" sz="2000" dirty="0"/>
          </a:p>
          <a:p>
            <a:r>
              <a:rPr lang="en-US" sz="2000" dirty="0"/>
              <a:t>(demo also includes form)</a:t>
            </a:r>
          </a:p>
        </p:txBody>
      </p:sp>
      <p:sp>
        <p:nvSpPr>
          <p:cNvPr id="4" name="Rectangle 3"/>
          <p:cNvSpPr/>
          <p:nvPr/>
        </p:nvSpPr>
        <p:spPr>
          <a:xfrm>
            <a:off x="8577470" y="0"/>
            <a:ext cx="566530" cy="665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17522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67577"/>
            <a:ext cx="8312649" cy="859536"/>
          </a:xfrm>
        </p:spPr>
        <p:txBody>
          <a:bodyPr>
            <a:normAutofit/>
          </a:bodyPr>
          <a:lstStyle/>
          <a:p>
            <a:r>
              <a:rPr lang="en-US" sz="2800" dirty="0">
                <a:solidFill>
                  <a:srgbClr val="00264A"/>
                </a:solidFill>
                <a:latin typeface="+mn-lt"/>
              </a:rPr>
              <a:t> </a:t>
            </a:r>
            <a:r>
              <a:rPr lang="en-US" sz="2800" dirty="0">
                <a:latin typeface="+mn-lt"/>
              </a:rPr>
              <a:t>Semantic UI to React apps</a:t>
            </a:r>
          </a:p>
        </p:txBody>
      </p:sp>
      <p:sp>
        <p:nvSpPr>
          <p:cNvPr id="8" name="Content Placeholder 9"/>
          <p:cNvSpPr>
            <a:spLocks noGrp="1"/>
          </p:cNvSpPr>
          <p:nvPr>
            <p:ph idx="1"/>
          </p:nvPr>
        </p:nvSpPr>
        <p:spPr>
          <a:xfrm>
            <a:off x="298516" y="616688"/>
            <a:ext cx="8845484" cy="6124354"/>
          </a:xfrm>
        </p:spPr>
        <p:txBody>
          <a:bodyPr>
            <a:noAutofit/>
          </a:bodyPr>
          <a:lstStyle/>
          <a:p>
            <a:pPr>
              <a:lnSpc>
                <a:spcPct val="100000"/>
              </a:lnSpc>
            </a:pPr>
            <a:r>
              <a:rPr lang="en-US" sz="1400" dirty="0"/>
              <a:t>Semantic </a:t>
            </a:r>
            <a:r>
              <a:rPr lang="en-US" sz="1400" dirty="0" err="1"/>
              <a:t>Ui</a:t>
            </a:r>
            <a:r>
              <a:rPr lang="en-US" sz="1400" dirty="0"/>
              <a:t> is nothing but an alternate of Bootstrap or any other front-end or user interface.</a:t>
            </a:r>
          </a:p>
          <a:p>
            <a:pPr>
              <a:lnSpc>
                <a:spcPct val="100000"/>
              </a:lnSpc>
            </a:pPr>
            <a:endParaRPr lang="en-US" sz="1400" dirty="0"/>
          </a:p>
          <a:p>
            <a:pPr>
              <a:lnSpc>
                <a:spcPct val="100000"/>
              </a:lnSpc>
            </a:pPr>
            <a:r>
              <a:rPr lang="en-US" sz="1400" dirty="0"/>
              <a:t>Main advantage of Semantic UI is </a:t>
            </a:r>
          </a:p>
          <a:p>
            <a:pPr>
              <a:lnSpc>
                <a:spcPct val="100000"/>
              </a:lnSpc>
            </a:pPr>
            <a:endParaRPr lang="en-US" sz="1400" dirty="0"/>
          </a:p>
          <a:p>
            <a:pPr fontAlgn="t"/>
            <a:r>
              <a:rPr lang="en-US" sz="1400" dirty="0"/>
              <a:t>jQuery Free</a:t>
            </a:r>
          </a:p>
          <a:p>
            <a:pPr fontAlgn="t"/>
            <a:r>
              <a:rPr lang="en-US" sz="1400" dirty="0"/>
              <a:t>Declarative API</a:t>
            </a:r>
          </a:p>
          <a:p>
            <a:pPr fontAlgn="t"/>
            <a:r>
              <a:rPr lang="en-US" sz="1400" dirty="0"/>
              <a:t>Augmentation</a:t>
            </a:r>
          </a:p>
          <a:p>
            <a:pPr fontAlgn="t"/>
            <a:r>
              <a:rPr lang="en-US" sz="1400" dirty="0"/>
              <a:t>Shorthand Props</a:t>
            </a:r>
          </a:p>
          <a:p>
            <a:pPr fontAlgn="t"/>
            <a:r>
              <a:rPr lang="en-US" sz="1400" dirty="0"/>
              <a:t>Sub Components</a:t>
            </a:r>
          </a:p>
          <a:p>
            <a:pPr fontAlgn="t"/>
            <a:r>
              <a:rPr lang="en-US" sz="1400" dirty="0"/>
              <a:t>Auto Controlled State</a:t>
            </a:r>
          </a:p>
          <a:p>
            <a:pPr fontAlgn="t"/>
            <a:endParaRPr lang="en-US" sz="1400" dirty="0"/>
          </a:p>
          <a:p>
            <a:pPr fontAlgn="t"/>
            <a:r>
              <a:rPr lang="en-US" sz="1400" dirty="0"/>
              <a:t>We can use in our project as usual by create an application using </a:t>
            </a:r>
            <a:r>
              <a:rPr lang="en-US" sz="1400" dirty="0" err="1"/>
              <a:t>webpack</a:t>
            </a:r>
            <a:r>
              <a:rPr lang="en-US" sz="1400" dirty="0"/>
              <a:t> or create-react-app</a:t>
            </a:r>
          </a:p>
          <a:p>
            <a:pPr fontAlgn="t"/>
            <a:r>
              <a:rPr lang="en-US" sz="1400" dirty="0"/>
              <a:t>Then we install semantic UI using below command</a:t>
            </a:r>
          </a:p>
          <a:p>
            <a:pPr fontAlgn="t"/>
            <a:endParaRPr lang="en-US" sz="1400" dirty="0"/>
          </a:p>
          <a:p>
            <a:pPr fontAlgn="t"/>
            <a:r>
              <a:rPr lang="en-US" sz="1400" b="1" dirty="0"/>
              <a:t>	</a:t>
            </a:r>
            <a:r>
              <a:rPr lang="en-US" sz="1400" b="1" dirty="0" err="1"/>
              <a:t>npm</a:t>
            </a:r>
            <a:r>
              <a:rPr lang="en-US" sz="1400" b="1" dirty="0"/>
              <a:t> </a:t>
            </a:r>
            <a:r>
              <a:rPr lang="en-US" sz="1400" b="1" dirty="0" err="1"/>
              <a:t>i</a:t>
            </a:r>
            <a:r>
              <a:rPr lang="en-US" sz="1400" b="1" dirty="0"/>
              <a:t> semantic-</a:t>
            </a:r>
            <a:r>
              <a:rPr lang="en-US" sz="1400" b="1" dirty="0" err="1"/>
              <a:t>ui</a:t>
            </a:r>
            <a:r>
              <a:rPr lang="en-US" sz="1400" b="1" dirty="0"/>
              <a:t>-react --save</a:t>
            </a:r>
          </a:p>
          <a:p>
            <a:pPr fontAlgn="t"/>
            <a:endParaRPr lang="en-US" sz="1400" dirty="0"/>
          </a:p>
          <a:p>
            <a:r>
              <a:rPr lang="en-US" sz="1400" dirty="0">
                <a:cs typeface="Arial" pitchFamily="34" charset="0"/>
              </a:rPr>
              <a:t>Now, on your </a:t>
            </a:r>
            <a:r>
              <a:rPr lang="en-US" sz="1400" dirty="0" err="1">
                <a:cs typeface="Arial" pitchFamily="34" charset="0"/>
              </a:rPr>
              <a:t>package.json</a:t>
            </a:r>
            <a:r>
              <a:rPr lang="en-US" sz="1400" dirty="0">
                <a:cs typeface="Arial" pitchFamily="34" charset="0"/>
              </a:rPr>
              <a:t> file there is a semantic-</a:t>
            </a:r>
            <a:r>
              <a:rPr lang="en-US" sz="1400" dirty="0" err="1">
                <a:cs typeface="Arial" pitchFamily="34" charset="0"/>
              </a:rPr>
              <a:t>ui</a:t>
            </a:r>
            <a:r>
              <a:rPr lang="en-US" sz="1400" dirty="0">
                <a:cs typeface="Arial" pitchFamily="34" charset="0"/>
              </a:rPr>
              <a:t> dependency. However, it does not provide CSS-style. Install Semantic UI CSS via:</a:t>
            </a:r>
          </a:p>
          <a:p>
            <a:r>
              <a:rPr lang="en-US" sz="1400" dirty="0">
                <a:cs typeface="Arial" pitchFamily="34" charset="0"/>
              </a:rPr>
              <a:t>adding the Semantic UI CDN link in your index.html file</a:t>
            </a:r>
          </a:p>
          <a:p>
            <a:r>
              <a:rPr lang="en-US" sz="1400" dirty="0"/>
              <a:t>&lt;link </a:t>
            </a:r>
            <a:r>
              <a:rPr lang="en-US" sz="1400" dirty="0" err="1"/>
              <a:t>rel</a:t>
            </a:r>
            <a:r>
              <a:rPr lang="en-US" sz="1400" dirty="0"/>
              <a:t>="stylesheet" </a:t>
            </a:r>
            <a:r>
              <a:rPr lang="en-US" sz="1400" dirty="0" err="1"/>
              <a:t>href</a:t>
            </a:r>
            <a:r>
              <a:rPr lang="en-US" sz="1400" dirty="0"/>
              <a:t>="//cdnjs.cloudflare.com/ajax/libs/semantic-</a:t>
            </a:r>
            <a:r>
              <a:rPr lang="en-US" sz="1400" dirty="0" err="1"/>
              <a:t>ui</a:t>
            </a:r>
            <a:r>
              <a:rPr lang="en-US" sz="1400" dirty="0"/>
              <a:t>/2.3.1/semantic.min.css"&gt;&lt;/link&gt;</a:t>
            </a:r>
            <a:endParaRPr lang="en-US" sz="1400" dirty="0">
              <a:cs typeface="Arial" pitchFamily="34" charset="0"/>
            </a:endParaRPr>
          </a:p>
          <a:p>
            <a:pPr>
              <a:lnSpc>
                <a:spcPct val="100000"/>
              </a:lnSpc>
            </a:pPr>
            <a:endParaRPr lang="en-US" sz="1400" dirty="0"/>
          </a:p>
        </p:txBody>
      </p:sp>
      <p:sp>
        <p:nvSpPr>
          <p:cNvPr id="4" name="Rectangle 3"/>
          <p:cNvSpPr/>
          <p:nvPr/>
        </p:nvSpPr>
        <p:spPr>
          <a:xfrm>
            <a:off x="8577470" y="0"/>
            <a:ext cx="566530" cy="665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941623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67577"/>
            <a:ext cx="8312649" cy="859536"/>
          </a:xfrm>
        </p:spPr>
        <p:txBody>
          <a:bodyPr/>
          <a:lstStyle/>
          <a:p>
            <a:r>
              <a:rPr lang="en-US" dirty="0">
                <a:solidFill>
                  <a:srgbClr val="00264A"/>
                </a:solidFill>
              </a:rPr>
              <a:t> </a:t>
            </a:r>
            <a:r>
              <a:rPr lang="en-US" dirty="0"/>
              <a:t>Semantic UI to React apps contd.</a:t>
            </a:r>
          </a:p>
        </p:txBody>
      </p:sp>
      <p:sp>
        <p:nvSpPr>
          <p:cNvPr id="8" name="Content Placeholder 9"/>
          <p:cNvSpPr>
            <a:spLocks noGrp="1"/>
          </p:cNvSpPr>
          <p:nvPr>
            <p:ph idx="1"/>
          </p:nvPr>
        </p:nvSpPr>
        <p:spPr>
          <a:xfrm>
            <a:off x="298516" y="616688"/>
            <a:ext cx="8845484" cy="6124354"/>
          </a:xfrm>
        </p:spPr>
        <p:txBody>
          <a:bodyPr>
            <a:noAutofit/>
          </a:bodyPr>
          <a:lstStyle/>
          <a:p>
            <a:pPr>
              <a:lnSpc>
                <a:spcPct val="100000"/>
              </a:lnSpc>
            </a:pPr>
            <a:r>
              <a:rPr lang="en-US" dirty="0"/>
              <a:t>installing Semantic UI package in your React app from </a:t>
            </a:r>
            <a:r>
              <a:rPr lang="en-US" dirty="0" err="1">
                <a:hlinkClick r:id="rId3"/>
              </a:rPr>
              <a:t>npm</a:t>
            </a:r>
            <a:endParaRPr lang="en-US" dirty="0"/>
          </a:p>
          <a:p>
            <a:pPr>
              <a:lnSpc>
                <a:spcPct val="100000"/>
              </a:lnSpc>
            </a:pPr>
            <a:r>
              <a:rPr lang="en-US" sz="1400" dirty="0"/>
              <a:t>	</a:t>
            </a:r>
          </a:p>
          <a:p>
            <a:pPr>
              <a:lnSpc>
                <a:spcPct val="100000"/>
              </a:lnSpc>
            </a:pPr>
            <a:r>
              <a:rPr lang="en-US" sz="1400" dirty="0"/>
              <a:t>	</a:t>
            </a:r>
            <a:r>
              <a:rPr lang="en-US" sz="1600" b="1" dirty="0"/>
              <a:t> </a:t>
            </a:r>
            <a:r>
              <a:rPr lang="en-US" sz="1600" b="1" dirty="0" err="1"/>
              <a:t>npm</a:t>
            </a:r>
            <a:r>
              <a:rPr lang="en-US" sz="1600" b="1" dirty="0"/>
              <a:t> </a:t>
            </a:r>
            <a:r>
              <a:rPr lang="en-US" sz="1600" b="1" dirty="0" err="1"/>
              <a:t>i</a:t>
            </a:r>
            <a:r>
              <a:rPr lang="en-US" sz="1600" b="1" dirty="0"/>
              <a:t> semantic-</a:t>
            </a:r>
            <a:r>
              <a:rPr lang="en-US" sz="1600" b="1" dirty="0" err="1"/>
              <a:t>ui</a:t>
            </a:r>
            <a:r>
              <a:rPr lang="en-US" sz="1600" b="1" dirty="0"/>
              <a:t> –save</a:t>
            </a:r>
          </a:p>
          <a:p>
            <a:pPr>
              <a:lnSpc>
                <a:spcPct val="100000"/>
              </a:lnSpc>
            </a:pPr>
            <a:endParaRPr lang="en-US" sz="1400" dirty="0"/>
          </a:p>
          <a:p>
            <a:pPr>
              <a:lnSpc>
                <a:spcPct val="100000"/>
              </a:lnSpc>
            </a:pPr>
            <a:r>
              <a:rPr lang="en-US" sz="1400" dirty="0"/>
              <a:t>This installation will ask few questions</a:t>
            </a:r>
            <a:br>
              <a:rPr lang="en-US" sz="1400" dirty="0"/>
            </a:br>
            <a:endParaRPr lang="en-US" sz="1400" b="1" dirty="0">
              <a:latin typeface="Arial" pitchFamily="34" charset="0"/>
              <a:cs typeface="Arial" pitchFamily="34" charset="0"/>
            </a:endParaRPr>
          </a:p>
          <a:p>
            <a:pPr>
              <a:lnSpc>
                <a:spcPct val="100000"/>
              </a:lnSpc>
            </a:pPr>
            <a:endParaRPr lang="en-US" sz="1400" dirty="0"/>
          </a:p>
          <a:p>
            <a:pPr>
              <a:lnSpc>
                <a:spcPct val="100000"/>
              </a:lnSpc>
            </a:pPr>
            <a:endParaRPr lang="en-US" sz="1400" dirty="0"/>
          </a:p>
          <a:p>
            <a:pPr>
              <a:lnSpc>
                <a:spcPct val="100000"/>
              </a:lnSpc>
            </a:pPr>
            <a:r>
              <a:rPr lang="en-US" sz="1400" dirty="0"/>
              <a:t>	</a:t>
            </a:r>
          </a:p>
          <a:p>
            <a:pPr>
              <a:lnSpc>
                <a:spcPct val="100000"/>
              </a:lnSpc>
            </a:pPr>
            <a:endParaRPr lang="en-US" sz="1400" dirty="0"/>
          </a:p>
          <a:p>
            <a:pPr>
              <a:lnSpc>
                <a:spcPct val="100000"/>
              </a:lnSpc>
            </a:pPr>
            <a:r>
              <a:rPr lang="en-US" sz="1400" dirty="0"/>
              <a:t>After this we can include below line into include the minified CSS file in your </a:t>
            </a:r>
            <a:r>
              <a:rPr lang="en-US" sz="1400" i="1" dirty="0"/>
              <a:t>index.js</a:t>
            </a:r>
            <a:endParaRPr lang="en-US" sz="1400" dirty="0"/>
          </a:p>
          <a:p>
            <a:pPr>
              <a:lnSpc>
                <a:spcPct val="100000"/>
              </a:lnSpc>
            </a:pPr>
            <a:endParaRPr lang="en-US" sz="1400" dirty="0"/>
          </a:p>
          <a:p>
            <a:pPr>
              <a:lnSpc>
                <a:spcPct val="100000"/>
              </a:lnSpc>
            </a:pPr>
            <a:r>
              <a:rPr lang="en-US" sz="1400" dirty="0"/>
              <a:t>	</a:t>
            </a:r>
            <a:r>
              <a:rPr lang="en-US" sz="1400" b="1" dirty="0"/>
              <a:t>import 'semantic-</a:t>
            </a:r>
            <a:r>
              <a:rPr lang="en-US" sz="1400" b="1" dirty="0" err="1"/>
              <a:t>ui</a:t>
            </a:r>
            <a:r>
              <a:rPr lang="en-US" sz="1400" b="1" dirty="0"/>
              <a:t>/</a:t>
            </a:r>
            <a:r>
              <a:rPr lang="en-US" sz="1400" b="1" dirty="0" err="1"/>
              <a:t>dist</a:t>
            </a:r>
            <a:r>
              <a:rPr lang="en-US" sz="1400" b="1" dirty="0"/>
              <a:t>/semantic.min.css';</a:t>
            </a:r>
            <a:endParaRPr lang="en-US" sz="1400" b="1" dirty="0">
              <a:latin typeface="Arial" pitchFamily="34" charset="0"/>
              <a:cs typeface="Arial" pitchFamily="34" charset="0"/>
            </a:endParaRPr>
          </a:p>
          <a:p>
            <a:pPr>
              <a:lnSpc>
                <a:spcPct val="100000"/>
              </a:lnSpc>
            </a:pPr>
            <a:endParaRPr lang="en-US" sz="1400" dirty="0"/>
          </a:p>
          <a:p>
            <a:pPr>
              <a:lnSpc>
                <a:spcPct val="100000"/>
              </a:lnSpc>
            </a:pPr>
            <a:r>
              <a:rPr lang="en-US" sz="1400" b="1" i="1" u="sng" dirty="0"/>
              <a:t>Advantages of using Semantic UI:</a:t>
            </a:r>
          </a:p>
          <a:p>
            <a:pPr marL="342900" indent="-342900">
              <a:lnSpc>
                <a:spcPct val="100000"/>
              </a:lnSpc>
              <a:buAutoNum type="arabicPeriod"/>
            </a:pPr>
            <a:r>
              <a:rPr lang="en-US" sz="1400" dirty="0"/>
              <a:t>Incredible customization</a:t>
            </a:r>
          </a:p>
          <a:p>
            <a:pPr marL="342900" indent="-342900">
              <a:lnSpc>
                <a:spcPct val="100000"/>
              </a:lnSpc>
              <a:buAutoNum type="arabicPeriod"/>
            </a:pPr>
            <a:r>
              <a:rPr lang="en-US" dirty="0"/>
              <a:t>Countless UI Components</a:t>
            </a:r>
          </a:p>
          <a:p>
            <a:pPr marL="342900" indent="-342900">
              <a:lnSpc>
                <a:spcPct val="100000"/>
              </a:lnSpc>
              <a:buAutoNum type="arabicPeriod"/>
            </a:pPr>
            <a:r>
              <a:rPr lang="en-US" dirty="0"/>
              <a:t>Beautiful design</a:t>
            </a:r>
          </a:p>
          <a:p>
            <a:pPr marL="342900" indent="-342900">
              <a:lnSpc>
                <a:spcPct val="100000"/>
              </a:lnSpc>
              <a:buAutoNum type="arabicPeriod"/>
            </a:pPr>
            <a:r>
              <a:rPr lang="en-US" dirty="0"/>
              <a:t>Official support for third-party apps</a:t>
            </a:r>
            <a:endParaRPr lang="en-US" sz="1400" dirty="0"/>
          </a:p>
        </p:txBody>
      </p:sp>
      <p:pic>
        <p:nvPicPr>
          <p:cNvPr id="5" name="Picture 4"/>
          <p:cNvPicPr>
            <a:picLocks noChangeAspect="1"/>
          </p:cNvPicPr>
          <p:nvPr/>
        </p:nvPicPr>
        <p:blipFill rotWithShape="1">
          <a:blip r:embed="rId4"/>
          <a:srcRect l="18139" t="19095" r="19651" b="68088"/>
          <a:stretch/>
        </p:blipFill>
        <p:spPr>
          <a:xfrm>
            <a:off x="566804" y="2190306"/>
            <a:ext cx="7798642" cy="903767"/>
          </a:xfrm>
          <a:prstGeom prst="rect">
            <a:avLst/>
          </a:prstGeom>
        </p:spPr>
      </p:pic>
      <p:sp>
        <p:nvSpPr>
          <p:cNvPr id="6" name="Rectangle 5"/>
          <p:cNvSpPr/>
          <p:nvPr/>
        </p:nvSpPr>
        <p:spPr>
          <a:xfrm>
            <a:off x="8577470" y="0"/>
            <a:ext cx="566530" cy="665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26797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a:t>React-semantic-2019</a:t>
            </a:r>
          </a:p>
        </p:txBody>
      </p:sp>
      <p:sp>
        <p:nvSpPr>
          <p:cNvPr id="4" name="Rectangle 3"/>
          <p:cNvSpPr/>
          <p:nvPr/>
        </p:nvSpPr>
        <p:spPr>
          <a:xfrm>
            <a:off x="8577470" y="0"/>
            <a:ext cx="566530" cy="665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695402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5" name="Content Placeholder 2"/>
          <p:cNvSpPr>
            <a:spLocks noGrp="1"/>
          </p:cNvSpPr>
          <p:nvPr>
            <p:ph idx="1"/>
          </p:nvPr>
        </p:nvSpPr>
        <p:spPr>
          <a:xfrm>
            <a:off x="309801" y="1412876"/>
            <a:ext cx="8528209" cy="4351337"/>
          </a:xfrm>
        </p:spPr>
        <p:txBody>
          <a:bodyPr/>
          <a:lstStyle/>
          <a:p>
            <a:pPr lvl="1">
              <a:lnSpc>
                <a:spcPct val="100000"/>
              </a:lnSpc>
            </a:pPr>
            <a:r>
              <a:rPr lang="en-US" dirty="0"/>
              <a:t>By now You should be clear with:</a:t>
            </a:r>
          </a:p>
          <a:p>
            <a:pPr marL="3572" lvl="1" indent="0">
              <a:lnSpc>
                <a:spcPct val="100000"/>
              </a:lnSpc>
              <a:buNone/>
            </a:pPr>
            <a:endParaRPr lang="en-US" dirty="0"/>
          </a:p>
          <a:p>
            <a:pPr lvl="1"/>
            <a:r>
              <a:rPr lang="en-US" dirty="0"/>
              <a:t>CSS Styling</a:t>
            </a:r>
          </a:p>
          <a:p>
            <a:pPr lvl="1"/>
            <a:r>
              <a:rPr lang="en-US" dirty="0"/>
              <a:t>Scoping Styles using Inline Styles</a:t>
            </a:r>
          </a:p>
          <a:p>
            <a:pPr lvl="1"/>
            <a:r>
              <a:rPr lang="en-US" dirty="0"/>
              <a:t>Limitations of inline </a:t>
            </a:r>
            <a:r>
              <a:rPr lang="en-US" dirty="0" err="1"/>
              <a:t>styes</a:t>
            </a:r>
            <a:endParaRPr lang="en-US" dirty="0"/>
          </a:p>
          <a:p>
            <a:pPr lvl="1"/>
            <a:r>
              <a:rPr lang="en-US" dirty="0"/>
              <a:t>Inline Styles with Radium</a:t>
            </a:r>
          </a:p>
          <a:p>
            <a:pPr lvl="1"/>
            <a:r>
              <a:rPr lang="en-US" dirty="0"/>
              <a:t>Using </a:t>
            </a:r>
            <a:r>
              <a:rPr lang="en-US" dirty="0" err="1"/>
              <a:t>Psuedo</a:t>
            </a:r>
            <a:r>
              <a:rPr lang="en-US" dirty="0"/>
              <a:t> classes/media </a:t>
            </a:r>
            <a:r>
              <a:rPr lang="en-US" dirty="0" err="1"/>
              <a:t>quries</a:t>
            </a:r>
            <a:r>
              <a:rPr lang="en-US" dirty="0"/>
              <a:t> with </a:t>
            </a:r>
            <a:r>
              <a:rPr lang="en-US"/>
              <a:t>inline styles</a:t>
            </a:r>
          </a:p>
          <a:p>
            <a:pPr lvl="1"/>
            <a:r>
              <a:rPr lang="en-US"/>
              <a:t>CSS </a:t>
            </a:r>
            <a:r>
              <a:rPr lang="en-US" dirty="0"/>
              <a:t>Modules, importing </a:t>
            </a:r>
            <a:r>
              <a:rPr lang="en-US" dirty="0" err="1"/>
              <a:t>css</a:t>
            </a:r>
            <a:r>
              <a:rPr lang="en-US" dirty="0"/>
              <a:t> classes</a:t>
            </a:r>
          </a:p>
          <a:p>
            <a:pPr lvl="1"/>
            <a:r>
              <a:rPr lang="en-US" dirty="0"/>
              <a:t>Adding Bootstrap, Semantic UI to React apps</a:t>
            </a:r>
          </a:p>
          <a:p>
            <a:pPr lvl="1"/>
            <a:r>
              <a:rPr lang="en-US" dirty="0"/>
              <a:t>Using react-bootstrap, </a:t>
            </a:r>
            <a:r>
              <a:rPr lang="en-US" dirty="0" err="1"/>
              <a:t>reactstrap</a:t>
            </a:r>
            <a:r>
              <a:rPr lang="en-US" dirty="0"/>
              <a:t> packages</a:t>
            </a:r>
          </a:p>
          <a:p>
            <a:pPr lvl="2">
              <a:lnSpc>
                <a:spcPct val="100000"/>
              </a:lnSpc>
            </a:pPr>
            <a:endParaRPr lang="en-US" dirty="0"/>
          </a:p>
        </p:txBody>
      </p:sp>
      <p:sp>
        <p:nvSpPr>
          <p:cNvPr id="4" name="Rectangle 3"/>
          <p:cNvSpPr/>
          <p:nvPr/>
        </p:nvSpPr>
        <p:spPr>
          <a:xfrm>
            <a:off x="8577470" y="0"/>
            <a:ext cx="566530" cy="665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301321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37452"/>
            <a:ext cx="8312649" cy="465468"/>
          </a:xfrm>
        </p:spPr>
        <p:txBody>
          <a:bodyPr/>
          <a:lstStyle/>
          <a:p>
            <a:r>
              <a:rPr lang="en-US" dirty="0"/>
              <a:t>Review:</a:t>
            </a:r>
          </a:p>
        </p:txBody>
      </p:sp>
      <p:sp>
        <p:nvSpPr>
          <p:cNvPr id="3" name="Content Placeholder 2"/>
          <p:cNvSpPr>
            <a:spLocks noGrp="1"/>
          </p:cNvSpPr>
          <p:nvPr>
            <p:ph idx="1"/>
          </p:nvPr>
        </p:nvSpPr>
        <p:spPr>
          <a:xfrm>
            <a:off x="146116" y="853440"/>
            <a:ext cx="8845484" cy="4785360"/>
          </a:xfrm>
        </p:spPr>
        <p:txBody>
          <a:bodyPr>
            <a:normAutofit/>
          </a:bodyPr>
          <a:lstStyle/>
          <a:p>
            <a:endParaRPr lang="en-US" dirty="0"/>
          </a:p>
          <a:p>
            <a:endParaRPr lang="en-US" dirty="0"/>
          </a:p>
          <a:p>
            <a:r>
              <a:rPr lang="en-US" dirty="0"/>
              <a:t>What is the limitation of inline styles?</a:t>
            </a:r>
          </a:p>
          <a:p>
            <a:endParaRPr lang="en-US" dirty="0"/>
          </a:p>
          <a:p>
            <a:r>
              <a:rPr lang="en-US" dirty="0"/>
              <a:t>	1. pseudo selectors will not work </a:t>
            </a:r>
          </a:p>
          <a:p>
            <a:r>
              <a:rPr lang="en-US" dirty="0"/>
              <a:t>	2. padding and margin styles will not work</a:t>
            </a:r>
          </a:p>
          <a:p>
            <a:r>
              <a:rPr lang="en-US" dirty="0"/>
              <a:t>	3. inline styles are not supported by react</a:t>
            </a:r>
          </a:p>
          <a:p>
            <a:r>
              <a:rPr lang="en-US" dirty="0"/>
              <a:t>	4. we cannot make use border-radius</a:t>
            </a:r>
          </a:p>
          <a:p>
            <a:endParaRPr lang="en-US" dirty="0"/>
          </a:p>
          <a:p>
            <a:r>
              <a:rPr lang="en-US" dirty="0"/>
              <a:t>How to install Semantic UI package in your React app</a:t>
            </a:r>
          </a:p>
          <a:p>
            <a:endParaRPr lang="en-US" dirty="0"/>
          </a:p>
          <a:p>
            <a:r>
              <a:rPr lang="en-US" dirty="0"/>
              <a:t>	1.  install semantic-</a:t>
            </a:r>
            <a:r>
              <a:rPr lang="en-US" dirty="0" err="1"/>
              <a:t>ui</a:t>
            </a:r>
            <a:endParaRPr lang="en-US" dirty="0"/>
          </a:p>
          <a:p>
            <a:r>
              <a:rPr lang="en-US" dirty="0"/>
              <a:t>	2.  </a:t>
            </a:r>
            <a:r>
              <a:rPr lang="en-US" dirty="0" err="1"/>
              <a:t>npm</a:t>
            </a:r>
            <a:r>
              <a:rPr lang="en-US" dirty="0"/>
              <a:t> </a:t>
            </a:r>
            <a:r>
              <a:rPr lang="en-US" dirty="0" err="1"/>
              <a:t>i</a:t>
            </a:r>
            <a:r>
              <a:rPr lang="en-US" dirty="0"/>
              <a:t> semantic-</a:t>
            </a:r>
            <a:r>
              <a:rPr lang="en-US" dirty="0" err="1"/>
              <a:t>ui</a:t>
            </a:r>
            <a:endParaRPr lang="en-US" dirty="0"/>
          </a:p>
          <a:p>
            <a:r>
              <a:rPr lang="en-US" dirty="0"/>
              <a:t>	3.  </a:t>
            </a:r>
            <a:r>
              <a:rPr lang="en-US" dirty="0" err="1"/>
              <a:t>npm</a:t>
            </a:r>
            <a:r>
              <a:rPr lang="en-US" dirty="0"/>
              <a:t> </a:t>
            </a:r>
            <a:r>
              <a:rPr lang="en-US" dirty="0" err="1"/>
              <a:t>i</a:t>
            </a:r>
            <a:r>
              <a:rPr lang="en-US" dirty="0"/>
              <a:t> </a:t>
            </a:r>
            <a:r>
              <a:rPr lang="en-US" dirty="0" err="1"/>
              <a:t>semanticUI</a:t>
            </a:r>
            <a:endParaRPr lang="en-US" dirty="0"/>
          </a:p>
          <a:p>
            <a:r>
              <a:rPr lang="en-US" dirty="0"/>
              <a:t>	4.  </a:t>
            </a:r>
            <a:r>
              <a:rPr lang="en-US" dirty="0" err="1"/>
              <a:t>npm</a:t>
            </a:r>
            <a:r>
              <a:rPr lang="en-US"/>
              <a:t> use </a:t>
            </a:r>
            <a:r>
              <a:rPr lang="en-US" dirty="0"/>
              <a:t>semantic-</a:t>
            </a:r>
            <a:r>
              <a:rPr lang="en-US" dirty="0" err="1"/>
              <a:t>ui</a:t>
            </a:r>
            <a:endParaRPr lang="en-US" dirty="0"/>
          </a:p>
          <a:p>
            <a:endParaRPr lang="en-US" dirty="0"/>
          </a:p>
        </p:txBody>
      </p:sp>
      <p:sp>
        <p:nvSpPr>
          <p:cNvPr id="4" name="Rectangle 3"/>
          <p:cNvSpPr/>
          <p:nvPr/>
        </p:nvSpPr>
        <p:spPr>
          <a:xfrm>
            <a:off x="8577470" y="0"/>
            <a:ext cx="566530" cy="665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5097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Lesson Objectives</a:t>
            </a:r>
          </a:p>
        </p:txBody>
      </p:sp>
      <p:sp>
        <p:nvSpPr>
          <p:cNvPr id="5" name="Content Placeholder 4"/>
          <p:cNvSpPr>
            <a:spLocks noGrp="1"/>
          </p:cNvSpPr>
          <p:nvPr>
            <p:ph type="body" sz="quarter" idx="35"/>
          </p:nvPr>
        </p:nvSpPr>
        <p:spPr>
          <a:xfrm>
            <a:off x="313193" y="973037"/>
            <a:ext cx="5675011" cy="3949483"/>
          </a:xfrm>
        </p:spPr>
        <p:txBody>
          <a:bodyPr/>
          <a:lstStyle/>
          <a:p>
            <a:pPr>
              <a:lnSpc>
                <a:spcPct val="100000"/>
              </a:lnSpc>
            </a:pPr>
            <a:r>
              <a:rPr lang="en-US" sz="2000" dirty="0"/>
              <a:t>At the end of this module on React fundamentals you will be able to:</a:t>
            </a:r>
          </a:p>
          <a:p>
            <a:pPr lvl="1">
              <a:lnSpc>
                <a:spcPct val="100000"/>
              </a:lnSpc>
            </a:pPr>
            <a:endParaRPr lang="en-US" sz="1600" dirty="0"/>
          </a:p>
          <a:p>
            <a:pPr lvl="1">
              <a:lnSpc>
                <a:spcPct val="100000"/>
              </a:lnSpc>
            </a:pPr>
            <a:r>
              <a:rPr lang="en-US" sz="1600" dirty="0"/>
              <a:t>Explain and demonstrate</a:t>
            </a:r>
          </a:p>
          <a:p>
            <a:pPr lvl="1">
              <a:lnSpc>
                <a:spcPct val="100000"/>
              </a:lnSpc>
            </a:pPr>
            <a:endParaRPr lang="en-US" sz="1600" dirty="0"/>
          </a:p>
          <a:p>
            <a:pPr lvl="1"/>
            <a:r>
              <a:rPr lang="en-US" dirty="0"/>
              <a:t>CSS Styling</a:t>
            </a:r>
          </a:p>
          <a:p>
            <a:pPr lvl="1"/>
            <a:r>
              <a:rPr lang="en-US" dirty="0"/>
              <a:t>Scoping Styles using Inline Styles</a:t>
            </a:r>
          </a:p>
          <a:p>
            <a:pPr lvl="1"/>
            <a:r>
              <a:rPr lang="en-US" dirty="0"/>
              <a:t>Limitations of inline </a:t>
            </a:r>
            <a:r>
              <a:rPr lang="en-US" dirty="0" err="1"/>
              <a:t>styes</a:t>
            </a:r>
            <a:endParaRPr lang="en-US" dirty="0"/>
          </a:p>
          <a:p>
            <a:pPr lvl="1"/>
            <a:r>
              <a:rPr lang="en-US" dirty="0"/>
              <a:t>Inline Styles with Radium</a:t>
            </a:r>
          </a:p>
          <a:p>
            <a:pPr lvl="1"/>
            <a:r>
              <a:rPr lang="en-US" dirty="0"/>
              <a:t>Using </a:t>
            </a:r>
            <a:r>
              <a:rPr lang="en-US" dirty="0" err="1"/>
              <a:t>Psuedo</a:t>
            </a:r>
            <a:r>
              <a:rPr lang="en-US" dirty="0"/>
              <a:t> classes/media </a:t>
            </a:r>
            <a:r>
              <a:rPr lang="en-US" dirty="0" err="1"/>
              <a:t>quries</a:t>
            </a:r>
            <a:r>
              <a:rPr lang="en-US" dirty="0"/>
              <a:t> with inline styles</a:t>
            </a:r>
          </a:p>
          <a:p>
            <a:pPr lvl="1"/>
            <a:r>
              <a:rPr lang="en-US" dirty="0"/>
              <a:t>CSS Modules, importing </a:t>
            </a:r>
            <a:r>
              <a:rPr lang="en-US" dirty="0" err="1"/>
              <a:t>css</a:t>
            </a:r>
            <a:r>
              <a:rPr lang="en-US" dirty="0"/>
              <a:t> classes</a:t>
            </a:r>
          </a:p>
          <a:p>
            <a:pPr lvl="1"/>
            <a:r>
              <a:rPr lang="en-US" dirty="0"/>
              <a:t>Adding Bootstrap, Semantic UI to React apps</a:t>
            </a:r>
          </a:p>
          <a:p>
            <a:pPr lvl="1"/>
            <a:r>
              <a:rPr lang="en-US" dirty="0"/>
              <a:t>Using react-bootstrap, </a:t>
            </a:r>
            <a:r>
              <a:rPr lang="en-US" dirty="0" err="1"/>
              <a:t>reactstrap</a:t>
            </a:r>
            <a:r>
              <a:rPr lang="en-US" dirty="0"/>
              <a:t> packages</a:t>
            </a:r>
          </a:p>
        </p:txBody>
      </p:sp>
      <p:pic>
        <p:nvPicPr>
          <p:cNvPr id="43010"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67680" y="1673227"/>
            <a:ext cx="3291840" cy="13716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8577470" y="0"/>
            <a:ext cx="566530" cy="665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18339"/>
            <a:ext cx="9239697" cy="6571947"/>
            <a:chOff x="0" y="-429468"/>
            <a:chExt cx="9239697" cy="7119755"/>
          </a:xfrm>
        </p:grpSpPr>
        <p:sp>
          <p:nvSpPr>
            <p:cNvPr id="18" name="Rectangle 21"/>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Title 1"/>
            <p:cNvSpPr txBox="1">
              <a:spLocks/>
            </p:cNvSpPr>
            <p:nvPr/>
          </p:nvSpPr>
          <p:spPr>
            <a:xfrm>
              <a:off x="95698" y="-429468"/>
              <a:ext cx="9143999" cy="485224"/>
            </a:xfrm>
            <a:prstGeom prst="rect">
              <a:avLst/>
            </a:prstGeom>
          </p:spPr>
          <p:txBody>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CSS Styling </a:t>
              </a:r>
            </a:p>
          </p:txBody>
        </p:sp>
        <p:sp>
          <p:nvSpPr>
            <p:cNvPr id="21" name="Content Placeholder 2"/>
            <p:cNvSpPr txBox="1">
              <a:spLocks/>
            </p:cNvSpPr>
            <p:nvPr/>
          </p:nvSpPr>
          <p:spPr>
            <a:xfrm>
              <a:off x="298516" y="2367187"/>
              <a:ext cx="8845484" cy="4323100"/>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50000"/>
                </a:lnSpc>
              </a:pPr>
              <a:endParaRPr lang="en-US" dirty="0"/>
            </a:p>
          </p:txBody>
        </p:sp>
        <p:sp>
          <p:nvSpPr>
            <p:cNvPr id="8" name="Content Placeholder 2"/>
            <p:cNvSpPr txBox="1">
              <a:spLocks/>
            </p:cNvSpPr>
            <p:nvPr/>
          </p:nvSpPr>
          <p:spPr>
            <a:xfrm>
              <a:off x="244955" y="-199402"/>
              <a:ext cx="8845484" cy="6724666"/>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50000"/>
                </a:lnSpc>
              </a:pPr>
              <a:r>
                <a:rPr lang="en-US" dirty="0"/>
                <a:t>In react there are 4 ways of styling</a:t>
              </a:r>
            </a:p>
            <a:p>
              <a:pPr lvl="2">
                <a:lnSpc>
                  <a:spcPct val="150000"/>
                </a:lnSpc>
              </a:pPr>
              <a:r>
                <a:rPr lang="en-US" b="1" dirty="0"/>
                <a:t>inline styling</a:t>
              </a:r>
              <a:br>
                <a:rPr lang="en-US" b="1" dirty="0"/>
              </a:br>
              <a:r>
                <a:rPr lang="en-US" b="1" dirty="0"/>
                <a:t>style-component</a:t>
              </a:r>
            </a:p>
            <a:p>
              <a:pPr lvl="2">
                <a:lnSpc>
                  <a:spcPct val="150000"/>
                </a:lnSpc>
              </a:pPr>
              <a:r>
                <a:rPr lang="en-US" b="1" dirty="0"/>
                <a:t>CSS Modules</a:t>
              </a:r>
            </a:p>
            <a:p>
              <a:pPr lvl="2">
                <a:lnSpc>
                  <a:spcPct val="150000"/>
                </a:lnSpc>
              </a:pPr>
              <a:r>
                <a:rPr lang="en-US" b="1" dirty="0"/>
                <a:t>Regular CSS stylesheets.</a:t>
              </a:r>
              <a:endParaRPr lang="en-US" sz="1750" b="1" dirty="0"/>
            </a:p>
            <a:p>
              <a:pPr marL="3572" lvl="1" indent="0">
                <a:lnSpc>
                  <a:spcPct val="150000"/>
                </a:lnSpc>
                <a:buNone/>
              </a:pPr>
              <a:r>
                <a:rPr lang="en-US" sz="1750" b="1" dirty="0"/>
                <a:t>1. CSS </a:t>
              </a:r>
              <a:r>
                <a:rPr lang="en-US" sz="1750" b="1" dirty="0" err="1"/>
                <a:t>StyleSheet</a:t>
              </a:r>
              <a:endParaRPr lang="en-US" sz="1750" b="1" dirty="0"/>
            </a:p>
            <a:p>
              <a:pPr marL="3572" lvl="1" indent="0">
                <a:lnSpc>
                  <a:spcPct val="150000"/>
                </a:lnSpc>
                <a:buNone/>
              </a:pPr>
              <a:r>
                <a:rPr lang="en-US" altLang="en-US" sz="1800" dirty="0">
                  <a:latin typeface="medium-content-serif-font"/>
                </a:rPr>
                <a:t>import </a:t>
              </a:r>
              <a:r>
                <a:rPr lang="en-US" altLang="en-US" sz="1800" dirty="0" err="1">
                  <a:latin typeface="medium-content-serif-font"/>
                </a:rPr>
                <a:t>css</a:t>
              </a:r>
              <a:r>
                <a:rPr lang="en-US" altLang="en-US" sz="1800" dirty="0">
                  <a:latin typeface="medium-content-serif-font"/>
                </a:rPr>
                <a:t> file </a:t>
              </a:r>
              <a:r>
                <a:rPr lang="en-US" altLang="en-US" sz="1400" dirty="0">
                  <a:latin typeface="Menlo"/>
                </a:rPr>
                <a:t>import './DottedBox.css'</a:t>
              </a:r>
              <a:r>
                <a:rPr lang="en-US" altLang="en-US" sz="1800" dirty="0">
                  <a:latin typeface="medium-content-serif-font"/>
                </a:rPr>
                <a:t> so you can have a separate </a:t>
              </a:r>
              <a:r>
                <a:rPr lang="en-US" altLang="en-US" sz="1800" dirty="0" err="1">
                  <a:latin typeface="medium-content-serif-font"/>
                </a:rPr>
                <a:t>css</a:t>
              </a:r>
              <a:r>
                <a:rPr lang="en-US" altLang="en-US" sz="1800" dirty="0">
                  <a:latin typeface="medium-content-serif-font"/>
                </a:rPr>
                <a:t> file for each </a:t>
              </a:r>
              <a:r>
                <a:rPr lang="en-US" altLang="en-US" sz="1800" dirty="0" err="1">
                  <a:latin typeface="medium-content-serif-font"/>
                </a:rPr>
                <a:t>componet</a:t>
              </a:r>
              <a:r>
                <a:rPr lang="en-US" altLang="en-US" sz="700" dirty="0"/>
                <a:t> </a:t>
              </a:r>
              <a:endParaRPr lang="en-US" altLang="en-US" sz="2000" dirty="0">
                <a:latin typeface="Arial" panose="020B0604020202020204" pitchFamily="34" charset="0"/>
              </a:endParaRPr>
            </a:p>
            <a:p>
              <a:pPr marL="3572" lvl="1" indent="0">
                <a:lnSpc>
                  <a:spcPct val="150000"/>
                </a:lnSpc>
                <a:buNone/>
              </a:pPr>
              <a:r>
                <a:rPr lang="en-US" sz="1750" b="1" dirty="0"/>
                <a:t>2. Inline Styling</a:t>
              </a:r>
            </a:p>
            <a:p>
              <a:pPr lvl="0" defTabSz="914400" eaLnBrk="0" fontAlgn="base" hangingPunct="0">
                <a:lnSpc>
                  <a:spcPct val="100000"/>
                </a:lnSpc>
                <a:spcBef>
                  <a:spcPct val="0"/>
                </a:spcBef>
                <a:spcAft>
                  <a:spcPct val="0"/>
                </a:spcAft>
                <a:buFontTx/>
                <a:buChar char="•"/>
              </a:pPr>
              <a:r>
                <a:rPr lang="en-US" altLang="en-US" sz="1500" dirty="0">
                  <a:latin typeface="medium-content-serif-font"/>
                </a:rPr>
                <a:t>We can create a variable that stores style properties and then pass it to the element like </a:t>
              </a:r>
              <a:r>
                <a:rPr lang="en-US" altLang="en-US" sz="1200" dirty="0">
                  <a:latin typeface="Menlo"/>
                </a:rPr>
                <a:t>style={</a:t>
              </a:r>
              <a:r>
                <a:rPr lang="en-US" altLang="en-US" sz="1200" dirty="0" err="1">
                  <a:latin typeface="Menlo"/>
                </a:rPr>
                <a:t>nameOfvariable</a:t>
              </a:r>
              <a:r>
                <a:rPr lang="en-US" altLang="en-US" sz="1200" dirty="0">
                  <a:latin typeface="Menlo"/>
                </a:rPr>
                <a:t>}</a:t>
              </a:r>
              <a:endParaRPr lang="en-US" altLang="en-US" sz="1500" dirty="0">
                <a:latin typeface="medium-content-serif-font"/>
              </a:endParaRPr>
            </a:p>
            <a:p>
              <a:pPr lvl="0" defTabSz="914400" eaLnBrk="0" fontAlgn="base" hangingPunct="0">
                <a:lnSpc>
                  <a:spcPct val="100000"/>
                </a:lnSpc>
                <a:spcBef>
                  <a:spcPct val="0"/>
                </a:spcBef>
                <a:spcAft>
                  <a:spcPct val="0"/>
                </a:spcAft>
                <a:buFontTx/>
                <a:buChar char="•"/>
              </a:pPr>
              <a:r>
                <a:rPr lang="en-US" altLang="en-US" sz="1500" dirty="0">
                  <a:latin typeface="medium-content-serif-font"/>
                </a:rPr>
                <a:t>We can also pass the styling directly </a:t>
              </a:r>
              <a:r>
                <a:rPr lang="en-US" altLang="en-US" sz="1200" dirty="0">
                  <a:latin typeface="Menlo"/>
                </a:rPr>
                <a:t>style={{color: 'pink'}}</a:t>
              </a:r>
            </a:p>
            <a:p>
              <a:endParaRPr lang="en-US" sz="1200" dirty="0">
                <a:latin typeface="Menlo"/>
              </a:endParaRPr>
            </a:p>
            <a:p>
              <a:r>
                <a:rPr lang="en-US" b="1" dirty="0"/>
                <a:t>3. CSS Modules</a:t>
              </a:r>
            </a:p>
            <a:p>
              <a:r>
                <a:rPr lang="en-US" dirty="0"/>
                <a:t>A CSS Module is a CSS file in all class names and animation names are scoped locally by default</a:t>
              </a:r>
            </a:p>
            <a:p>
              <a:endParaRPr lang="en-US" dirty="0"/>
            </a:p>
            <a:p>
              <a:pPr lvl="0" defTabSz="914400" eaLnBrk="0" fontAlgn="base" hangingPunct="0">
                <a:lnSpc>
                  <a:spcPct val="100000"/>
                </a:lnSpc>
                <a:spcBef>
                  <a:spcPct val="0"/>
                </a:spcBef>
                <a:spcAft>
                  <a:spcPct val="0"/>
                </a:spcAft>
              </a:pPr>
              <a:r>
                <a:rPr lang="en-US" sz="2000" b="1" dirty="0"/>
                <a:t>4. Styled-components </a:t>
              </a:r>
              <a:r>
                <a:rPr lang="en-US" dirty="0"/>
                <a:t>is a library for React and React Native that allows you to use component-level styles in your application that are written with a mixture of JavaScript and CSS</a:t>
              </a:r>
              <a:endParaRPr lang="en-US" altLang="en-US" sz="1500" dirty="0">
                <a:latin typeface="medium-content-sans-serif-font"/>
              </a:endParaRPr>
            </a:p>
            <a:p>
              <a:pPr marL="3572" lvl="1" indent="0">
                <a:lnSpc>
                  <a:spcPct val="150000"/>
                </a:lnSpc>
                <a:buNone/>
              </a:pPr>
              <a:endParaRPr lang="en-US" sz="1750" dirty="0"/>
            </a:p>
            <a:p>
              <a:pPr marL="3572" lvl="1" indent="0">
                <a:lnSpc>
                  <a:spcPct val="150000"/>
                </a:lnSpc>
                <a:buNone/>
              </a:pPr>
              <a:endParaRPr lang="en-US" sz="1750" dirty="0"/>
            </a:p>
            <a:p>
              <a:pPr marL="3572" lvl="1" indent="0">
                <a:lnSpc>
                  <a:spcPct val="150000"/>
                </a:lnSpc>
                <a:buNone/>
              </a:pPr>
              <a:endParaRPr lang="en-US" sz="1750" dirty="0"/>
            </a:p>
            <a:p>
              <a:pPr marL="3572" lvl="1" indent="0">
                <a:lnSpc>
                  <a:spcPct val="150000"/>
                </a:lnSpc>
                <a:buNone/>
              </a:pPr>
              <a:r>
                <a:rPr lang="en-US" sz="1750" dirty="0"/>
                <a:t>		</a:t>
              </a:r>
            </a:p>
          </p:txBody>
        </p:sp>
        <p:sp>
          <p:nvSpPr>
            <p:cNvPr id="9" name="Rectangle 7"/>
            <p:cNvSpPr>
              <a:spLocks noChangeArrowheads="1"/>
            </p:cNvSpPr>
            <p:nvPr/>
          </p:nvSpPr>
          <p:spPr bwMode="auto">
            <a:xfrm>
              <a:off x="0" y="-276999"/>
              <a:ext cx="19295" cy="55399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11" name="Rectangle 10"/>
          <p:cNvSpPr/>
          <p:nvPr/>
        </p:nvSpPr>
        <p:spPr>
          <a:xfrm>
            <a:off x="8577470" y="0"/>
            <a:ext cx="566530" cy="665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18118" y="2815208"/>
            <a:ext cx="7776864" cy="1440160"/>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i="1" dirty="0" err="1">
                <a:solidFill>
                  <a:schemeClr val="bg2">
                    <a:lumMod val="50000"/>
                  </a:schemeClr>
                </a:solidFill>
                <a:latin typeface="Arial" panose="020B0604020202020204" pitchFamily="34" charset="0"/>
                <a:cs typeface="Arial" panose="020B0604020202020204" pitchFamily="34" charset="0"/>
              </a:rPr>
              <a:t>var</a:t>
            </a:r>
            <a:r>
              <a:rPr lang="en-US" sz="1600" i="1" dirty="0">
                <a:solidFill>
                  <a:schemeClr val="bg2">
                    <a:lumMod val="50000"/>
                  </a:schemeClr>
                </a:solidFill>
                <a:latin typeface="Arial" panose="020B0604020202020204" pitchFamily="34" charset="0"/>
                <a:cs typeface="Arial" panose="020B0604020202020204" pitchFamily="34" charset="0"/>
              </a:rPr>
              <a:t> </a:t>
            </a:r>
            <a:r>
              <a:rPr lang="en-US" sz="1600" i="1" dirty="0" err="1">
                <a:solidFill>
                  <a:schemeClr val="bg2">
                    <a:lumMod val="50000"/>
                  </a:schemeClr>
                </a:solidFill>
                <a:latin typeface="Arial" panose="020B0604020202020204" pitchFamily="34" charset="0"/>
                <a:cs typeface="Arial" panose="020B0604020202020204" pitchFamily="34" charset="0"/>
              </a:rPr>
              <a:t>divStyle</a:t>
            </a:r>
            <a:r>
              <a:rPr lang="en-US" sz="1600" i="1" dirty="0">
                <a:solidFill>
                  <a:schemeClr val="bg2">
                    <a:lumMod val="50000"/>
                  </a:schemeClr>
                </a:solidFill>
                <a:latin typeface="Arial" panose="020B0604020202020204" pitchFamily="34" charset="0"/>
                <a:cs typeface="Arial" panose="020B0604020202020204" pitchFamily="34" charset="0"/>
              </a:rPr>
              <a:t> = {height: 10}; // rendered as "height:10px"</a:t>
            </a:r>
          </a:p>
          <a:p>
            <a:pPr lvl="1"/>
            <a:r>
              <a:rPr lang="en-US" sz="1600" i="1" dirty="0" err="1">
                <a:solidFill>
                  <a:schemeClr val="bg2">
                    <a:lumMod val="50000"/>
                  </a:schemeClr>
                </a:solidFill>
                <a:latin typeface="Arial" panose="020B0604020202020204" pitchFamily="34" charset="0"/>
                <a:cs typeface="Arial" panose="020B0604020202020204" pitchFamily="34" charset="0"/>
              </a:rPr>
              <a:t>ReactDOM.render</a:t>
            </a:r>
            <a:r>
              <a:rPr lang="en-US" sz="1600" i="1" dirty="0">
                <a:solidFill>
                  <a:schemeClr val="bg2">
                    <a:lumMod val="50000"/>
                  </a:schemeClr>
                </a:solidFill>
                <a:latin typeface="Arial" panose="020B0604020202020204" pitchFamily="34" charset="0"/>
                <a:cs typeface="Arial" panose="020B0604020202020204" pitchFamily="34" charset="0"/>
              </a:rPr>
              <a:t>(&lt;div style={</a:t>
            </a:r>
            <a:r>
              <a:rPr lang="en-US" sz="1600" i="1" dirty="0" err="1">
                <a:solidFill>
                  <a:schemeClr val="bg2">
                    <a:lumMod val="50000"/>
                  </a:schemeClr>
                </a:solidFill>
                <a:latin typeface="Arial" panose="020B0604020202020204" pitchFamily="34" charset="0"/>
                <a:cs typeface="Arial" panose="020B0604020202020204" pitchFamily="34" charset="0"/>
              </a:rPr>
              <a:t>divStyle</a:t>
            </a:r>
            <a:r>
              <a:rPr lang="en-US" sz="1600" i="1" dirty="0">
                <a:solidFill>
                  <a:schemeClr val="bg2">
                    <a:lumMod val="50000"/>
                  </a:schemeClr>
                </a:solidFill>
                <a:latin typeface="Arial" panose="020B0604020202020204" pitchFamily="34" charset="0"/>
                <a:cs typeface="Arial" panose="020B0604020202020204" pitchFamily="34" charset="0"/>
              </a:rPr>
              <a:t>}&gt;Hello World!&lt;/div&gt;, </a:t>
            </a:r>
            <a:r>
              <a:rPr lang="en-US" sz="1600" i="1" dirty="0" err="1">
                <a:solidFill>
                  <a:schemeClr val="bg2">
                    <a:lumMod val="50000"/>
                  </a:schemeClr>
                </a:solidFill>
                <a:latin typeface="Arial" panose="020B0604020202020204" pitchFamily="34" charset="0"/>
                <a:cs typeface="Arial" panose="020B0604020202020204" pitchFamily="34" charset="0"/>
              </a:rPr>
              <a:t>mountNode</a:t>
            </a:r>
            <a:r>
              <a:rPr lang="en-US" sz="1600" i="1" dirty="0">
                <a:solidFill>
                  <a:schemeClr val="bg2">
                    <a:lumMod val="50000"/>
                  </a:schemeClr>
                </a:solidFill>
                <a:latin typeface="Arial" panose="020B0604020202020204" pitchFamily="34" charset="0"/>
                <a:cs typeface="Arial" panose="020B0604020202020204" pitchFamily="34" charset="0"/>
              </a:rPr>
              <a:t>);</a:t>
            </a:r>
          </a:p>
        </p:txBody>
      </p:sp>
      <p:sp>
        <p:nvSpPr>
          <p:cNvPr id="2" name="Title 1"/>
          <p:cNvSpPr>
            <a:spLocks noGrp="1"/>
          </p:cNvSpPr>
          <p:nvPr>
            <p:ph type="title"/>
          </p:nvPr>
        </p:nvSpPr>
        <p:spPr/>
        <p:txBody>
          <a:bodyPr>
            <a:normAutofit/>
          </a:bodyPr>
          <a:lstStyle/>
          <a:p>
            <a:r>
              <a:rPr lang="en-US" sz="2800" dirty="0">
                <a:latin typeface="+mn-lt"/>
              </a:rPr>
              <a:t>React and CSS</a:t>
            </a:r>
          </a:p>
        </p:txBody>
      </p:sp>
      <p:sp>
        <p:nvSpPr>
          <p:cNvPr id="3" name="Content Placeholder 2"/>
          <p:cNvSpPr>
            <a:spLocks noGrp="1"/>
          </p:cNvSpPr>
          <p:nvPr>
            <p:ph idx="1"/>
          </p:nvPr>
        </p:nvSpPr>
        <p:spPr>
          <a:xfrm>
            <a:off x="298516" y="1098526"/>
            <a:ext cx="8845484" cy="4643751"/>
          </a:xfrm>
        </p:spPr>
        <p:txBody>
          <a:bodyPr>
            <a:normAutofit/>
          </a:bodyPr>
          <a:lstStyle/>
          <a:p>
            <a:pPr algn="just">
              <a:lnSpc>
                <a:spcPct val="100000"/>
              </a:lnSpc>
            </a:pPr>
            <a:r>
              <a:rPr lang="en-US" sz="1600" dirty="0"/>
              <a:t>In React, inline styles are not specified as a string; instead they are specified with an object whose key is the </a:t>
            </a:r>
            <a:r>
              <a:rPr lang="en-US" sz="1600" dirty="0" err="1"/>
              <a:t>camelCased</a:t>
            </a:r>
            <a:r>
              <a:rPr lang="en-US" sz="1600" dirty="0"/>
              <a:t> version of the style name, and whose value is the style's value.</a:t>
            </a:r>
          </a:p>
          <a:p>
            <a:pPr algn="just">
              <a:lnSpc>
                <a:spcPct val="100000"/>
              </a:lnSpc>
            </a:pPr>
            <a:r>
              <a:rPr lang="en-US" sz="1600" dirty="0"/>
              <a:t>When specifying a pixel value for inline style prop, React automatically appends the string "</a:t>
            </a:r>
            <a:r>
              <a:rPr lang="en-US" sz="1600" dirty="0" err="1"/>
              <a:t>px</a:t>
            </a:r>
            <a:r>
              <a:rPr lang="en-US" sz="1600" dirty="0"/>
              <a:t>" after the number value.</a:t>
            </a:r>
          </a:p>
        </p:txBody>
      </p:sp>
      <p:sp>
        <p:nvSpPr>
          <p:cNvPr id="5" name="Title 1"/>
          <p:cNvSpPr txBox="1">
            <a:spLocks/>
          </p:cNvSpPr>
          <p:nvPr/>
        </p:nvSpPr>
        <p:spPr>
          <a:xfrm>
            <a:off x="309801" y="4923202"/>
            <a:ext cx="8312649" cy="859536"/>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400" dirty="0"/>
              <a:t>Limitations of Inline styles</a:t>
            </a:r>
          </a:p>
        </p:txBody>
      </p:sp>
      <p:sp>
        <p:nvSpPr>
          <p:cNvPr id="7" name="Content Placeholder 2"/>
          <p:cNvSpPr txBox="1">
            <a:spLocks/>
          </p:cNvSpPr>
          <p:nvPr/>
        </p:nvSpPr>
        <p:spPr>
          <a:xfrm>
            <a:off x="298516" y="5608149"/>
            <a:ext cx="8845484" cy="577874"/>
          </a:xfrm>
          <a:prstGeom prst="rect">
            <a:avLst/>
          </a:prstGeom>
        </p:spPr>
        <p:txBody>
          <a:bodyPr vert="horz" lIns="0" tIns="0" rIns="0" bIns="0" rtlCol="0">
            <a:normAutofit/>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b="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None/>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pPr>
            <a:r>
              <a:rPr lang="en-US" dirty="0"/>
              <a:t>In React such as pseudo selectors like :hover or media queries will not work</a:t>
            </a:r>
          </a:p>
          <a:p>
            <a:pPr>
              <a:lnSpc>
                <a:spcPct val="100000"/>
              </a:lnSpc>
            </a:pPr>
            <a:endParaRPr lang="en-US" dirty="0"/>
          </a:p>
          <a:p>
            <a:pPr>
              <a:lnSpc>
                <a:spcPct val="100000"/>
              </a:lnSpc>
            </a:pPr>
            <a:endParaRPr lang="en-US" dirty="0"/>
          </a:p>
          <a:p>
            <a:pPr>
              <a:lnSpc>
                <a:spcPct val="100000"/>
              </a:lnSpc>
            </a:pPr>
            <a:endParaRPr lang="en-US" dirty="0"/>
          </a:p>
        </p:txBody>
      </p:sp>
      <p:sp>
        <p:nvSpPr>
          <p:cNvPr id="8" name="Rectangle 7"/>
          <p:cNvSpPr/>
          <p:nvPr/>
        </p:nvSpPr>
        <p:spPr>
          <a:xfrm>
            <a:off x="8577470" y="0"/>
            <a:ext cx="566530" cy="665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988575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28600" y="820452"/>
            <a:ext cx="8625840" cy="4351448"/>
          </a:xfrm>
          <a:prstGeom prst="rect">
            <a:avLst/>
          </a:prstGeom>
        </p:spPr>
        <p:txBody>
          <a:bodyPr wrap="square">
            <a:spAutoFit/>
          </a:bodyPr>
          <a:lstStyle/>
          <a:p>
            <a:pPr lvl="0" eaLnBrk="0" fontAlgn="base" hangingPunct="0">
              <a:lnSpc>
                <a:spcPct val="150000"/>
              </a:lnSpc>
              <a:spcBef>
                <a:spcPct val="0"/>
              </a:spcBef>
              <a:spcAft>
                <a:spcPct val="0"/>
              </a:spcAft>
            </a:pPr>
            <a:r>
              <a:rPr lang="en-US" altLang="en-US" sz="1600" dirty="0">
                <a:solidFill>
                  <a:srgbClr val="333333"/>
                </a:solidFill>
              </a:rPr>
              <a:t>Radium is a collection of tools to manage styles in a </a:t>
            </a:r>
            <a:r>
              <a:rPr lang="en-US" altLang="en-US" sz="1600" dirty="0" err="1">
                <a:solidFill>
                  <a:srgbClr val="333333"/>
                </a:solidFill>
              </a:rPr>
              <a:t>ReactJS</a:t>
            </a:r>
            <a:r>
              <a:rPr lang="en-US" altLang="en-US" sz="1600" dirty="0">
                <a:solidFill>
                  <a:srgbClr val="333333"/>
                </a:solidFill>
              </a:rPr>
              <a:t> element. It was Created by Formidable labs.</a:t>
            </a:r>
          </a:p>
          <a:p>
            <a:pPr lvl="0" eaLnBrk="0" fontAlgn="base" hangingPunct="0">
              <a:lnSpc>
                <a:spcPct val="150000"/>
              </a:lnSpc>
              <a:spcBef>
                <a:spcPct val="0"/>
              </a:spcBef>
              <a:spcAft>
                <a:spcPct val="0"/>
              </a:spcAft>
            </a:pPr>
            <a:endParaRPr lang="en-US" altLang="en-US" sz="1600" dirty="0">
              <a:solidFill>
                <a:srgbClr val="333333"/>
              </a:solidFill>
            </a:endParaRPr>
          </a:p>
          <a:p>
            <a:pPr lvl="0" eaLnBrk="0" fontAlgn="base" hangingPunct="0">
              <a:lnSpc>
                <a:spcPct val="150000"/>
              </a:lnSpc>
              <a:spcBef>
                <a:spcPct val="0"/>
              </a:spcBef>
              <a:spcAft>
                <a:spcPct val="0"/>
              </a:spcAft>
            </a:pPr>
            <a:r>
              <a:rPr lang="en-US" altLang="en-US" sz="1600" dirty="0">
                <a:solidFill>
                  <a:srgbClr val="333333"/>
                </a:solidFill>
              </a:rPr>
              <a:t>Some of the key features of Radium are as follows:-</a:t>
            </a:r>
          </a:p>
          <a:p>
            <a:pPr lvl="0" eaLnBrk="0" fontAlgn="base" hangingPunct="0">
              <a:spcBef>
                <a:spcPct val="0"/>
              </a:spcBef>
              <a:spcAft>
                <a:spcPct val="0"/>
              </a:spcAft>
            </a:pPr>
            <a:endParaRPr lang="en-US" altLang="en-US" sz="1600" dirty="0">
              <a:solidFill>
                <a:srgbClr val="333333"/>
              </a:solidFill>
            </a:endParaRPr>
          </a:p>
          <a:p>
            <a:pPr marL="342900" lvl="0" indent="-342900" eaLnBrk="0" fontAlgn="base" hangingPunct="0">
              <a:lnSpc>
                <a:spcPct val="150000"/>
              </a:lnSpc>
              <a:spcBef>
                <a:spcPct val="0"/>
              </a:spcBef>
              <a:spcAft>
                <a:spcPct val="0"/>
              </a:spcAft>
              <a:buFont typeface="+mj-lt"/>
              <a:buAutoNum type="arabicPeriod"/>
            </a:pPr>
            <a:r>
              <a:rPr lang="en-US" sz="1600" dirty="0"/>
              <a:t>Conceptually simple extension of normal inline styles</a:t>
            </a:r>
          </a:p>
          <a:p>
            <a:pPr marL="342900" lvl="0" indent="-342900" eaLnBrk="0" fontAlgn="base" hangingPunct="0">
              <a:lnSpc>
                <a:spcPct val="150000"/>
              </a:lnSpc>
              <a:spcBef>
                <a:spcPct val="0"/>
              </a:spcBef>
              <a:spcAft>
                <a:spcPct val="0"/>
              </a:spcAft>
              <a:buFont typeface="+mj-lt"/>
              <a:buAutoNum type="arabicPeriod"/>
            </a:pPr>
            <a:r>
              <a:rPr lang="en-US" altLang="en-US" sz="1600" dirty="0">
                <a:solidFill>
                  <a:srgbClr val="333333"/>
                </a:solidFill>
              </a:rPr>
              <a:t>supports pseudo class like :hover, :focus and :active etc.</a:t>
            </a:r>
          </a:p>
          <a:p>
            <a:pPr marL="342900" lvl="0" indent="-342900" eaLnBrk="0" fontAlgn="base" hangingPunct="0">
              <a:lnSpc>
                <a:spcPct val="150000"/>
              </a:lnSpc>
              <a:spcBef>
                <a:spcPct val="0"/>
              </a:spcBef>
              <a:spcAft>
                <a:spcPct val="0"/>
              </a:spcAft>
              <a:buFont typeface="+mj-lt"/>
              <a:buAutoNum type="arabicPeriod"/>
            </a:pPr>
            <a:r>
              <a:rPr lang="en-US" altLang="en-US" sz="1600" dirty="0">
                <a:solidFill>
                  <a:srgbClr val="333333"/>
                </a:solidFill>
              </a:rPr>
              <a:t>Media queries for responsive design</a:t>
            </a:r>
          </a:p>
          <a:p>
            <a:pPr marL="342900" lvl="0" indent="-342900" eaLnBrk="0" fontAlgn="base" hangingPunct="0">
              <a:lnSpc>
                <a:spcPct val="150000"/>
              </a:lnSpc>
              <a:spcBef>
                <a:spcPct val="0"/>
              </a:spcBef>
              <a:spcAft>
                <a:spcPct val="0"/>
              </a:spcAft>
              <a:buFont typeface="+mj-lt"/>
              <a:buAutoNum type="arabicPeriod"/>
            </a:pPr>
            <a:r>
              <a:rPr lang="en-US" altLang="en-US" sz="1600" dirty="0">
                <a:solidFill>
                  <a:srgbClr val="333333"/>
                </a:solidFill>
              </a:rPr>
              <a:t>Automatic vendor prefixing like -</a:t>
            </a:r>
            <a:r>
              <a:rPr lang="en-US" altLang="en-US" sz="1600" dirty="0" err="1">
                <a:solidFill>
                  <a:srgbClr val="333333"/>
                </a:solidFill>
              </a:rPr>
              <a:t>moz</a:t>
            </a:r>
            <a:r>
              <a:rPr lang="en-US" altLang="en-US" sz="1600" dirty="0">
                <a:solidFill>
                  <a:srgbClr val="333333"/>
                </a:solidFill>
              </a:rPr>
              <a:t>, -</a:t>
            </a:r>
            <a:r>
              <a:rPr lang="en-US" altLang="en-US" sz="1600" dirty="0" err="1">
                <a:solidFill>
                  <a:srgbClr val="333333"/>
                </a:solidFill>
              </a:rPr>
              <a:t>webkit</a:t>
            </a:r>
            <a:r>
              <a:rPr lang="en-US" altLang="en-US" sz="1600" dirty="0">
                <a:solidFill>
                  <a:srgbClr val="333333"/>
                </a:solidFill>
              </a:rPr>
              <a:t>, -o and -</a:t>
            </a:r>
            <a:r>
              <a:rPr lang="en-US" altLang="en-US" sz="1600" dirty="0" err="1">
                <a:solidFill>
                  <a:srgbClr val="333333"/>
                </a:solidFill>
              </a:rPr>
              <a:t>ms</a:t>
            </a:r>
            <a:r>
              <a:rPr lang="en-US" altLang="en-US" sz="1600" dirty="0">
                <a:solidFill>
                  <a:srgbClr val="333333"/>
                </a:solidFill>
              </a:rPr>
              <a:t> to support experimental or nonstandard CSS properties.</a:t>
            </a:r>
          </a:p>
          <a:p>
            <a:pPr marL="342900" lvl="0" indent="-342900" eaLnBrk="0" fontAlgn="base" hangingPunct="0">
              <a:lnSpc>
                <a:spcPct val="150000"/>
              </a:lnSpc>
              <a:spcBef>
                <a:spcPct val="0"/>
              </a:spcBef>
              <a:spcAft>
                <a:spcPct val="0"/>
              </a:spcAft>
              <a:buFont typeface="+mj-lt"/>
              <a:buAutoNum type="arabicPeriod"/>
            </a:pPr>
            <a:r>
              <a:rPr lang="en-US" altLang="en-US" sz="1600" dirty="0">
                <a:solidFill>
                  <a:srgbClr val="333333"/>
                </a:solidFill>
              </a:rPr>
              <a:t>Supports CSS3 Keyframes animation.</a:t>
            </a:r>
          </a:p>
          <a:p>
            <a:pPr marL="342900" lvl="0" indent="-342900" eaLnBrk="0" fontAlgn="base" hangingPunct="0">
              <a:lnSpc>
                <a:spcPct val="150000"/>
              </a:lnSpc>
              <a:spcBef>
                <a:spcPct val="0"/>
              </a:spcBef>
              <a:spcAft>
                <a:spcPct val="0"/>
              </a:spcAft>
              <a:buFont typeface="+mj-lt"/>
              <a:buAutoNum type="arabicPeriod"/>
            </a:pPr>
            <a:r>
              <a:rPr lang="en-US" altLang="en-US" sz="1600" dirty="0">
                <a:solidFill>
                  <a:srgbClr val="333333"/>
                </a:solidFill>
              </a:rPr>
              <a:t>ES2015 class and </a:t>
            </a:r>
            <a:r>
              <a:rPr lang="en-US" altLang="en-US" sz="1600" dirty="0" err="1">
                <a:solidFill>
                  <a:srgbClr val="333333"/>
                </a:solidFill>
              </a:rPr>
              <a:t>createClass</a:t>
            </a:r>
            <a:r>
              <a:rPr lang="en-US" altLang="en-US" sz="1600" dirty="0">
                <a:solidFill>
                  <a:srgbClr val="333333"/>
                </a:solidFill>
              </a:rPr>
              <a:t> support.</a:t>
            </a:r>
            <a:endParaRPr lang="en-US" altLang="en-US" sz="1600" dirty="0"/>
          </a:p>
        </p:txBody>
      </p:sp>
      <p:sp>
        <p:nvSpPr>
          <p:cNvPr id="19" name="Rectangle 18"/>
          <p:cNvSpPr/>
          <p:nvPr/>
        </p:nvSpPr>
        <p:spPr>
          <a:xfrm>
            <a:off x="222982" y="210932"/>
            <a:ext cx="6369204" cy="523220"/>
          </a:xfrm>
          <a:prstGeom prst="rect">
            <a:avLst/>
          </a:prstGeom>
        </p:spPr>
        <p:txBody>
          <a:bodyPr wrap="square">
            <a:spAutoFit/>
          </a:bodyPr>
          <a:lstStyle/>
          <a:p>
            <a:r>
              <a:rPr lang="en-US" sz="2800" dirty="0">
                <a:solidFill>
                  <a:srgbClr val="0070C0"/>
                </a:solidFill>
                <a:effectLst/>
                <a:ea typeface="Times New Roman" panose="02020603050405020304" pitchFamily="18" charset="0"/>
              </a:rPr>
              <a:t>Inline Styles with Radium</a:t>
            </a:r>
          </a:p>
        </p:txBody>
      </p:sp>
      <p:sp>
        <p:nvSpPr>
          <p:cNvPr id="24" name="Rectangle 23"/>
          <p:cNvSpPr/>
          <p:nvPr/>
        </p:nvSpPr>
        <p:spPr>
          <a:xfrm>
            <a:off x="1617534" y="5506762"/>
            <a:ext cx="5611929" cy="646331"/>
          </a:xfrm>
          <a:prstGeom prst="rect">
            <a:avLst/>
          </a:prstGeom>
        </p:spPr>
        <p:txBody>
          <a:bodyPr wrap="square">
            <a:spAutoFit/>
          </a:bodyPr>
          <a:lstStyle/>
          <a:p>
            <a:r>
              <a:rPr lang="en-US" dirty="0"/>
              <a:t>Radium can be installed using </a:t>
            </a:r>
          </a:p>
          <a:p>
            <a:r>
              <a:rPr lang="en-US" b="1" i="1" dirty="0" err="1"/>
              <a:t>npm</a:t>
            </a:r>
            <a:r>
              <a:rPr lang="en-US" b="1" i="1" dirty="0"/>
              <a:t> install radium –S </a:t>
            </a:r>
            <a:r>
              <a:rPr lang="en-US" dirty="0"/>
              <a:t>command.</a:t>
            </a:r>
          </a:p>
        </p:txBody>
      </p:sp>
      <p:sp>
        <p:nvSpPr>
          <p:cNvPr id="5" name="Rectangle 4"/>
          <p:cNvSpPr/>
          <p:nvPr/>
        </p:nvSpPr>
        <p:spPr>
          <a:xfrm>
            <a:off x="8577470" y="0"/>
            <a:ext cx="566530" cy="665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7518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a:t>Inline-Styles</a:t>
            </a:r>
          </a:p>
          <a:p>
            <a:endParaRPr lang="en-US" sz="2000" dirty="0"/>
          </a:p>
          <a:p>
            <a:r>
              <a:rPr lang="en-US" sz="2000" dirty="0"/>
              <a:t>	create-react-styles</a:t>
            </a:r>
          </a:p>
        </p:txBody>
      </p:sp>
      <p:sp>
        <p:nvSpPr>
          <p:cNvPr id="4" name="Rectangle 3"/>
          <p:cNvSpPr/>
          <p:nvPr/>
        </p:nvSpPr>
        <p:spPr>
          <a:xfrm>
            <a:off x="8577470" y="0"/>
            <a:ext cx="566530" cy="665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25231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716280"/>
            <a:ext cx="8845484" cy="5422237"/>
          </a:xfrm>
        </p:spPr>
        <p:txBody>
          <a:bodyPr/>
          <a:lstStyle/>
          <a:p>
            <a:pPr>
              <a:lnSpc>
                <a:spcPct val="100000"/>
              </a:lnSpc>
            </a:pPr>
            <a:r>
              <a:rPr lang="en-US" sz="2000" dirty="0">
                <a:latin typeface="Arial" pitchFamily="34" charset="0"/>
                <a:cs typeface="Arial" pitchFamily="34" charset="0"/>
              </a:rPr>
              <a:t>There are many </a:t>
            </a:r>
            <a:r>
              <a:rPr lang="en-US" sz="2000" dirty="0" err="1">
                <a:latin typeface="Arial" pitchFamily="34" charset="0"/>
                <a:cs typeface="Arial" pitchFamily="34" charset="0"/>
              </a:rPr>
              <a:t>css</a:t>
            </a:r>
            <a:r>
              <a:rPr lang="en-US" sz="2000" dirty="0">
                <a:latin typeface="Arial" pitchFamily="34" charset="0"/>
                <a:cs typeface="Arial" pitchFamily="34" charset="0"/>
              </a:rPr>
              <a:t>-in-</a:t>
            </a:r>
            <a:r>
              <a:rPr lang="en-US" sz="2000" dirty="0" err="1">
                <a:latin typeface="Arial" pitchFamily="34" charset="0"/>
                <a:cs typeface="Arial" pitchFamily="34" charset="0"/>
              </a:rPr>
              <a:t>js</a:t>
            </a:r>
            <a:r>
              <a:rPr lang="en-US" sz="2000" dirty="0">
                <a:latin typeface="Arial" pitchFamily="34" charset="0"/>
                <a:cs typeface="Arial" pitchFamily="34" charset="0"/>
              </a:rPr>
              <a:t> frameworks like </a:t>
            </a:r>
            <a:r>
              <a:rPr lang="en-US" sz="2000" dirty="0" err="1">
                <a:latin typeface="Arial" pitchFamily="34" charset="0"/>
                <a:cs typeface="Arial" pitchFamily="34" charset="0"/>
              </a:rPr>
              <a:t>emotion,fela,react-jss</a:t>
            </a:r>
            <a:r>
              <a:rPr lang="en-US" sz="2000" dirty="0">
                <a:latin typeface="Arial" pitchFamily="34" charset="0"/>
                <a:cs typeface="Arial" pitchFamily="34" charset="0"/>
              </a:rPr>
              <a:t> </a:t>
            </a:r>
            <a:r>
              <a:rPr lang="en-US" sz="2000" dirty="0" err="1">
                <a:latin typeface="Arial" pitchFamily="34" charset="0"/>
                <a:cs typeface="Arial" pitchFamily="34" charset="0"/>
              </a:rPr>
              <a:t>etc</a:t>
            </a:r>
            <a:r>
              <a:rPr lang="en-US" sz="2000" dirty="0">
                <a:latin typeface="Arial" pitchFamily="34" charset="0"/>
                <a:cs typeface="Arial" pitchFamily="34" charset="0"/>
              </a:rPr>
              <a:t>,. out of which Radium is good</a:t>
            </a:r>
          </a:p>
          <a:p>
            <a:pPr>
              <a:lnSpc>
                <a:spcPct val="100000"/>
              </a:lnSpc>
            </a:pPr>
            <a:endParaRPr lang="en-US" sz="2000" dirty="0">
              <a:latin typeface="Arial" pitchFamily="34" charset="0"/>
              <a:cs typeface="Arial" pitchFamily="34" charset="0"/>
            </a:endParaRPr>
          </a:p>
          <a:p>
            <a:pPr>
              <a:lnSpc>
                <a:spcPct val="100000"/>
              </a:lnSpc>
            </a:pPr>
            <a:r>
              <a:rPr lang="en-US" sz="2000" dirty="0">
                <a:latin typeface="Arial" pitchFamily="34" charset="0"/>
                <a:cs typeface="Arial" pitchFamily="34" charset="0"/>
              </a:rPr>
              <a:t>React supports following pseudo selectors </a:t>
            </a:r>
            <a:r>
              <a:rPr lang="en-US" sz="2000" u="sng" dirty="0">
                <a:latin typeface="Arial" pitchFamily="34" charset="0"/>
                <a:cs typeface="Arial" pitchFamily="34" charset="0"/>
                <a:hlinkClick r:id="rId3"/>
              </a:rPr>
              <a:t>:hover, :focus and :active</a:t>
            </a:r>
            <a:r>
              <a:rPr lang="en-US" sz="2000" u="sng" dirty="0">
                <a:latin typeface="Arial" pitchFamily="34" charset="0"/>
                <a:cs typeface="Arial" pitchFamily="34" charset="0"/>
              </a:rPr>
              <a:t> with less effort from developers.</a:t>
            </a:r>
          </a:p>
          <a:p>
            <a:pPr>
              <a:lnSpc>
                <a:spcPct val="100000"/>
              </a:lnSpc>
            </a:pPr>
            <a:endParaRPr lang="en-US" sz="2000" u="sng" dirty="0">
              <a:latin typeface="Arial" pitchFamily="34" charset="0"/>
              <a:cs typeface="Arial" pitchFamily="34" charset="0"/>
            </a:endParaRPr>
          </a:p>
          <a:p>
            <a:pPr>
              <a:lnSpc>
                <a:spcPct val="100000"/>
              </a:lnSpc>
            </a:pPr>
            <a:endParaRPr lang="en-US" sz="2000" dirty="0"/>
          </a:p>
        </p:txBody>
      </p:sp>
      <p:sp>
        <p:nvSpPr>
          <p:cNvPr id="4" name="Title 3"/>
          <p:cNvSpPr>
            <a:spLocks noGrp="1"/>
          </p:cNvSpPr>
          <p:nvPr>
            <p:ph type="title"/>
          </p:nvPr>
        </p:nvSpPr>
        <p:spPr>
          <a:xfrm>
            <a:off x="309801" y="128892"/>
            <a:ext cx="8312649" cy="859536"/>
          </a:xfrm>
        </p:spPr>
        <p:txBody>
          <a:bodyPr>
            <a:normAutofit/>
          </a:bodyPr>
          <a:lstStyle/>
          <a:p>
            <a:r>
              <a:rPr lang="en-US" sz="2400" dirty="0"/>
              <a:t>Using </a:t>
            </a:r>
            <a:r>
              <a:rPr lang="en-US" sz="2400" dirty="0" err="1"/>
              <a:t>Psuedo</a:t>
            </a:r>
            <a:r>
              <a:rPr lang="en-US" sz="2400" dirty="0"/>
              <a:t> classes/media </a:t>
            </a:r>
            <a:r>
              <a:rPr lang="en-US" sz="2400" dirty="0" err="1"/>
              <a:t>quries</a:t>
            </a:r>
            <a:r>
              <a:rPr lang="en-US" sz="2400" dirty="0"/>
              <a:t> with inline styles</a:t>
            </a:r>
            <a:br>
              <a:rPr lang="en-US" sz="2400" dirty="0"/>
            </a:br>
            <a:endParaRPr lang="en-US" sz="2400" dirty="0"/>
          </a:p>
        </p:txBody>
      </p:sp>
      <p:sp>
        <p:nvSpPr>
          <p:cNvPr id="7" name="Rectangle 6"/>
          <p:cNvSpPr/>
          <p:nvPr/>
        </p:nvSpPr>
        <p:spPr>
          <a:xfrm>
            <a:off x="1711358" y="2384470"/>
            <a:ext cx="5958840" cy="4278094"/>
          </a:xfrm>
          <a:prstGeom prst="rect">
            <a:avLst/>
          </a:prstGeom>
        </p:spPr>
        <p:txBody>
          <a:bodyPr wrap="square">
            <a:spAutoFit/>
          </a:bodyPr>
          <a:lstStyle/>
          <a:p>
            <a:r>
              <a:rPr lang="en-US" sz="1600" b="1" dirty="0">
                <a:latin typeface="Arial" pitchFamily="34" charset="0"/>
                <a:cs typeface="Arial" pitchFamily="34" charset="0"/>
              </a:rPr>
              <a:t>import Radium from 'radium'</a:t>
            </a:r>
          </a:p>
          <a:p>
            <a:endParaRPr lang="en-US" sz="1600" b="1" dirty="0">
              <a:latin typeface="Arial" pitchFamily="34" charset="0"/>
              <a:cs typeface="Arial" pitchFamily="34" charset="0"/>
            </a:endParaRPr>
          </a:p>
          <a:p>
            <a:r>
              <a:rPr lang="en-US" sz="1600" b="1" dirty="0" err="1">
                <a:latin typeface="Arial" pitchFamily="34" charset="0"/>
                <a:cs typeface="Arial" pitchFamily="34" charset="0"/>
              </a:rPr>
              <a:t>const</a:t>
            </a:r>
            <a:r>
              <a:rPr lang="en-US" sz="1600" b="1" dirty="0">
                <a:latin typeface="Arial" pitchFamily="34" charset="0"/>
                <a:cs typeface="Arial" pitchFamily="34" charset="0"/>
              </a:rPr>
              <a:t> </a:t>
            </a:r>
            <a:r>
              <a:rPr lang="en-US" sz="1600" b="1" dirty="0" err="1">
                <a:latin typeface="Arial" pitchFamily="34" charset="0"/>
                <a:cs typeface="Arial" pitchFamily="34" charset="0"/>
              </a:rPr>
              <a:t>myStyle</a:t>
            </a:r>
            <a:r>
              <a:rPr lang="en-US" sz="1600" b="1" dirty="0">
                <a:latin typeface="Arial" pitchFamily="34" charset="0"/>
                <a:cs typeface="Arial" pitchFamily="34" charset="0"/>
              </a:rPr>
              <a:t> = {</a:t>
            </a:r>
          </a:p>
          <a:p>
            <a:r>
              <a:rPr lang="en-US" sz="1600" b="1" dirty="0">
                <a:latin typeface="Arial" pitchFamily="34" charset="0"/>
                <a:cs typeface="Arial" pitchFamily="34" charset="0"/>
              </a:rPr>
              <a:t>  color: '#000000'</a:t>
            </a:r>
          </a:p>
          <a:p>
            <a:r>
              <a:rPr lang="en-US" sz="1600" b="1" dirty="0">
                <a:latin typeface="Arial" pitchFamily="34" charset="0"/>
                <a:cs typeface="Arial" pitchFamily="34" charset="0"/>
              </a:rPr>
              <a:t>  ':hover': {</a:t>
            </a:r>
          </a:p>
          <a:p>
            <a:r>
              <a:rPr lang="en-US" sz="1600" b="1" dirty="0">
                <a:latin typeface="Arial" pitchFamily="34" charset="0"/>
                <a:cs typeface="Arial" pitchFamily="34" charset="0"/>
              </a:rPr>
              <a:t>    color: '#ff00ff'</a:t>
            </a:r>
          </a:p>
          <a:p>
            <a:r>
              <a:rPr lang="en-US" sz="1600" b="1" dirty="0">
                <a:latin typeface="Arial" pitchFamily="34" charset="0"/>
                <a:cs typeface="Arial" pitchFamily="34" charset="0"/>
              </a:rPr>
              <a:t>  }</a:t>
            </a:r>
          </a:p>
          <a:p>
            <a:r>
              <a:rPr lang="en-US" sz="1600" b="1" dirty="0">
                <a:latin typeface="Arial" pitchFamily="34" charset="0"/>
                <a:cs typeface="Arial" pitchFamily="34" charset="0"/>
              </a:rPr>
              <a:t>};</a:t>
            </a:r>
          </a:p>
          <a:p>
            <a:endParaRPr lang="en-US" sz="1600" b="1" dirty="0">
              <a:latin typeface="Arial" pitchFamily="34" charset="0"/>
              <a:cs typeface="Arial" pitchFamily="34" charset="0"/>
            </a:endParaRPr>
          </a:p>
          <a:p>
            <a:r>
              <a:rPr lang="en-US" sz="1600" b="1" dirty="0" err="1">
                <a:latin typeface="Arial" pitchFamily="34" charset="0"/>
                <a:cs typeface="Arial" pitchFamily="34" charset="0"/>
              </a:rPr>
              <a:t>const</a:t>
            </a:r>
            <a:r>
              <a:rPr lang="en-US" sz="1600" b="1" dirty="0">
                <a:latin typeface="Arial" pitchFamily="34" charset="0"/>
                <a:cs typeface="Arial" pitchFamily="34" charset="0"/>
              </a:rPr>
              <a:t> </a:t>
            </a:r>
            <a:r>
              <a:rPr lang="en-US" sz="1600" b="1" dirty="0" err="1">
                <a:latin typeface="Arial" pitchFamily="34" charset="0"/>
                <a:cs typeface="Arial" pitchFamily="34" charset="0"/>
              </a:rPr>
              <a:t>AppComponent</a:t>
            </a:r>
            <a:r>
              <a:rPr lang="en-US" sz="1600" b="1" dirty="0">
                <a:latin typeface="Arial" pitchFamily="34" charset="0"/>
                <a:cs typeface="Arial" pitchFamily="34" charset="0"/>
              </a:rPr>
              <a:t> = () =&gt; {</a:t>
            </a:r>
          </a:p>
          <a:p>
            <a:r>
              <a:rPr lang="en-US" sz="1600" b="1" dirty="0">
                <a:latin typeface="Arial" pitchFamily="34" charset="0"/>
                <a:cs typeface="Arial" pitchFamily="34" charset="0"/>
              </a:rPr>
              <a:t>  return (</a:t>
            </a:r>
          </a:p>
          <a:p>
            <a:r>
              <a:rPr lang="en-US" sz="1600" b="1" dirty="0">
                <a:latin typeface="Arial" pitchFamily="34" charset="0"/>
                <a:cs typeface="Arial" pitchFamily="34" charset="0"/>
              </a:rPr>
              <a:t>    &lt;div style={</a:t>
            </a:r>
            <a:r>
              <a:rPr lang="en-US" sz="1600" b="1" dirty="0" err="1">
                <a:latin typeface="Arial" pitchFamily="34" charset="0"/>
                <a:cs typeface="Arial" pitchFamily="34" charset="0"/>
              </a:rPr>
              <a:t>myStyle</a:t>
            </a:r>
            <a:r>
              <a:rPr lang="en-US" sz="1600" b="1" dirty="0">
                <a:latin typeface="Arial" pitchFamily="34" charset="0"/>
                <a:cs typeface="Arial" pitchFamily="34" charset="0"/>
              </a:rPr>
              <a:t>}&gt;	</a:t>
            </a:r>
          </a:p>
          <a:p>
            <a:r>
              <a:rPr lang="en-US" sz="1600" b="1" dirty="0">
                <a:latin typeface="Arial" pitchFamily="34" charset="0"/>
                <a:cs typeface="Arial" pitchFamily="34" charset="0"/>
              </a:rPr>
              <a:t>	&lt;button/&gt;</a:t>
            </a:r>
          </a:p>
          <a:p>
            <a:r>
              <a:rPr lang="en-US" sz="1600" b="1" dirty="0">
                <a:latin typeface="Arial" pitchFamily="34" charset="0"/>
                <a:cs typeface="Arial" pitchFamily="34" charset="0"/>
              </a:rPr>
              <a:t>    &lt;/div&gt;</a:t>
            </a:r>
          </a:p>
          <a:p>
            <a:r>
              <a:rPr lang="en-US" sz="1600" b="1" dirty="0">
                <a:latin typeface="Arial" pitchFamily="34" charset="0"/>
                <a:cs typeface="Arial" pitchFamily="34" charset="0"/>
              </a:rPr>
              <a:t>  );</a:t>
            </a:r>
          </a:p>
          <a:p>
            <a:r>
              <a:rPr lang="en-US" sz="1600" b="1" dirty="0">
                <a:latin typeface="Arial" pitchFamily="34" charset="0"/>
                <a:cs typeface="Arial" pitchFamily="34" charset="0"/>
              </a:rPr>
              <a:t>};</a:t>
            </a:r>
          </a:p>
          <a:p>
            <a:r>
              <a:rPr lang="en-US" sz="1600" b="1" dirty="0" err="1">
                <a:latin typeface="Arial" pitchFamily="34" charset="0"/>
                <a:cs typeface="Arial" pitchFamily="34" charset="0"/>
              </a:rPr>
              <a:t>const</a:t>
            </a:r>
            <a:r>
              <a:rPr lang="en-US" sz="1600" b="1" dirty="0">
                <a:latin typeface="Arial" pitchFamily="34" charset="0"/>
                <a:cs typeface="Arial" pitchFamily="34" charset="0"/>
              </a:rPr>
              <a:t> </a:t>
            </a:r>
            <a:r>
              <a:rPr lang="en-US" sz="1600" b="1" dirty="0" err="1">
                <a:latin typeface="Arial" pitchFamily="34" charset="0"/>
                <a:cs typeface="Arial" pitchFamily="34" charset="0"/>
              </a:rPr>
              <a:t>MyStyledComponent</a:t>
            </a:r>
            <a:r>
              <a:rPr lang="en-US" sz="1600" b="1" dirty="0">
                <a:latin typeface="Arial" pitchFamily="34" charset="0"/>
                <a:cs typeface="Arial" pitchFamily="34" charset="0"/>
              </a:rPr>
              <a:t> = Radium(</a:t>
            </a:r>
            <a:r>
              <a:rPr lang="en-US" sz="1600" b="1" dirty="0" err="1">
                <a:latin typeface="Arial" pitchFamily="34" charset="0"/>
                <a:cs typeface="Arial" pitchFamily="34" charset="0"/>
              </a:rPr>
              <a:t>AppComponent</a:t>
            </a:r>
            <a:r>
              <a:rPr lang="en-US" sz="1600" b="1" dirty="0">
                <a:latin typeface="Arial" pitchFamily="34" charset="0"/>
                <a:cs typeface="Arial" pitchFamily="34" charset="0"/>
              </a:rPr>
              <a:t>);</a:t>
            </a:r>
          </a:p>
        </p:txBody>
      </p:sp>
      <p:sp>
        <p:nvSpPr>
          <p:cNvPr id="5" name="Rectangle 4"/>
          <p:cNvSpPr/>
          <p:nvPr/>
        </p:nvSpPr>
        <p:spPr>
          <a:xfrm>
            <a:off x="8577470" y="0"/>
            <a:ext cx="566530" cy="665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235881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503439"/>
            <a:ext cx="8845484" cy="1569720"/>
          </a:xfrm>
        </p:spPr>
        <p:txBody>
          <a:bodyPr>
            <a:normAutofit/>
          </a:bodyPr>
          <a:lstStyle/>
          <a:p>
            <a:endParaRPr lang="en-US" sz="1600" dirty="0">
              <a:cs typeface="Arial" pitchFamily="34" charset="0"/>
            </a:endParaRPr>
          </a:p>
          <a:p>
            <a:r>
              <a:rPr lang="en-US" sz="1600" dirty="0">
                <a:cs typeface="Arial" pitchFamily="34" charset="0"/>
              </a:rPr>
              <a:t>Add media queries to your style objects like how we add pseudo class selectors like hover, focus </a:t>
            </a:r>
            <a:r>
              <a:rPr lang="en-US" sz="1600" dirty="0" err="1">
                <a:cs typeface="Arial" pitchFamily="34" charset="0"/>
              </a:rPr>
              <a:t>etc</a:t>
            </a:r>
            <a:r>
              <a:rPr lang="en-US" sz="1600" dirty="0">
                <a:cs typeface="Arial" pitchFamily="34" charset="0"/>
              </a:rPr>
              <a:t>,.</a:t>
            </a:r>
          </a:p>
          <a:p>
            <a:endParaRPr lang="en-US" sz="1600" dirty="0">
              <a:cs typeface="Arial" pitchFamily="34" charset="0"/>
            </a:endParaRPr>
          </a:p>
          <a:p>
            <a:r>
              <a:rPr lang="en-US" sz="1600" dirty="0">
                <a:cs typeface="Arial" pitchFamily="34" charset="0"/>
              </a:rPr>
              <a:t>The key must start with </a:t>
            </a:r>
            <a:r>
              <a:rPr lang="en-US" sz="1600" dirty="0"/>
              <a:t>@media</a:t>
            </a:r>
            <a:r>
              <a:rPr lang="en-US" sz="1600" dirty="0">
                <a:cs typeface="Arial" pitchFamily="34" charset="0"/>
              </a:rPr>
              <a:t>, and the </a:t>
            </a:r>
            <a:r>
              <a:rPr lang="en-US" sz="1600" dirty="0">
                <a:cs typeface="Arial" pitchFamily="34" charset="0"/>
                <a:hlinkClick r:id="rId3"/>
              </a:rPr>
              <a:t>syntax</a:t>
            </a:r>
            <a:r>
              <a:rPr lang="en-US" sz="1600" dirty="0">
                <a:cs typeface="Arial" pitchFamily="34" charset="0"/>
              </a:rPr>
              <a:t> is identical to CSS:</a:t>
            </a:r>
          </a:p>
          <a:p>
            <a:endParaRPr lang="en-US" sz="1600" dirty="0"/>
          </a:p>
        </p:txBody>
      </p:sp>
      <p:sp>
        <p:nvSpPr>
          <p:cNvPr id="4" name="Title 3"/>
          <p:cNvSpPr>
            <a:spLocks noGrp="1"/>
          </p:cNvSpPr>
          <p:nvPr>
            <p:ph type="title"/>
          </p:nvPr>
        </p:nvSpPr>
        <p:spPr>
          <a:xfrm>
            <a:off x="309801" y="128892"/>
            <a:ext cx="8498919" cy="983628"/>
          </a:xfrm>
        </p:spPr>
        <p:txBody>
          <a:bodyPr>
            <a:noAutofit/>
          </a:bodyPr>
          <a:lstStyle/>
          <a:p>
            <a:r>
              <a:rPr lang="en-US" dirty="0"/>
              <a:t>Using </a:t>
            </a:r>
            <a:r>
              <a:rPr lang="en-US" dirty="0" err="1"/>
              <a:t>Psuedo</a:t>
            </a:r>
            <a:r>
              <a:rPr lang="en-US" dirty="0"/>
              <a:t> classes/media </a:t>
            </a:r>
            <a:r>
              <a:rPr lang="en-US" dirty="0" err="1"/>
              <a:t>quries</a:t>
            </a:r>
            <a:r>
              <a:rPr lang="en-US" dirty="0"/>
              <a:t> with inline styles contd.</a:t>
            </a:r>
            <a:br>
              <a:rPr lang="en-US" dirty="0"/>
            </a:br>
            <a:endParaRPr lang="en-US" dirty="0"/>
          </a:p>
        </p:txBody>
      </p:sp>
      <p:sp>
        <p:nvSpPr>
          <p:cNvPr id="7" name="Rectangle 6"/>
          <p:cNvSpPr/>
          <p:nvPr/>
        </p:nvSpPr>
        <p:spPr>
          <a:xfrm>
            <a:off x="223284" y="2863687"/>
            <a:ext cx="8585436" cy="3785652"/>
          </a:xfrm>
          <a:prstGeom prst="rect">
            <a:avLst/>
          </a:prstGeom>
        </p:spPr>
        <p:txBody>
          <a:bodyPr wrap="square">
            <a:spAutoFit/>
          </a:bodyPr>
          <a:lstStyle/>
          <a:p>
            <a:r>
              <a:rPr lang="en-US" sz="1600" b="1" dirty="0">
                <a:latin typeface="Consolas" panose="020B0609020204030204" pitchFamily="49" charset="0"/>
              </a:rPr>
              <a:t>class </a:t>
            </a:r>
            <a:r>
              <a:rPr lang="en-US" sz="1600" b="1" dirty="0" err="1">
                <a:latin typeface="Consolas" panose="020B0609020204030204" pitchFamily="49" charset="0"/>
              </a:rPr>
              <a:t>BodyText</a:t>
            </a:r>
            <a:r>
              <a:rPr lang="en-US" sz="1600" b="1" dirty="0">
                <a:latin typeface="Consolas" panose="020B0609020204030204" pitchFamily="49" charset="0"/>
              </a:rPr>
              <a:t> extends </a:t>
            </a:r>
            <a:r>
              <a:rPr lang="en-US" sz="1600" b="1" dirty="0" err="1">
                <a:latin typeface="Consolas" panose="020B0609020204030204" pitchFamily="49" charset="0"/>
              </a:rPr>
              <a:t>React.Component</a:t>
            </a:r>
            <a:r>
              <a:rPr lang="en-US" sz="1600" b="1" dirty="0">
                <a:latin typeface="Consolas" panose="020B0609020204030204" pitchFamily="49" charset="0"/>
              </a:rPr>
              <a:t> {</a:t>
            </a:r>
          </a:p>
          <a:p>
            <a:r>
              <a:rPr lang="en-US" sz="1600" b="1" dirty="0">
                <a:latin typeface="Consolas" panose="020B0609020204030204" pitchFamily="49" charset="0"/>
              </a:rPr>
              <a:t>  render() {</a:t>
            </a:r>
          </a:p>
          <a:p>
            <a:r>
              <a:rPr lang="en-US" sz="1600" b="1" dirty="0">
                <a:latin typeface="Consolas" panose="020B0609020204030204" pitchFamily="49" charset="0"/>
              </a:rPr>
              <a:t>    return &lt;div style={{'@media print': {color: 'black'}}} /&gt;;</a:t>
            </a:r>
          </a:p>
          <a:p>
            <a:r>
              <a:rPr lang="en-US" sz="1600" b="1" dirty="0">
                <a:latin typeface="Consolas" panose="020B0609020204030204" pitchFamily="49" charset="0"/>
              </a:rPr>
              <a:t>  }</a:t>
            </a:r>
          </a:p>
          <a:p>
            <a:r>
              <a:rPr lang="en-US" sz="1600" b="1" dirty="0">
                <a:latin typeface="Consolas" panose="020B0609020204030204" pitchFamily="49" charset="0"/>
              </a:rPr>
              <a:t>}</a:t>
            </a:r>
          </a:p>
          <a:p>
            <a:endParaRPr lang="en-US" sz="1600" b="1" dirty="0">
              <a:latin typeface="Consolas" panose="020B0609020204030204" pitchFamily="49" charset="0"/>
            </a:endParaRPr>
          </a:p>
          <a:p>
            <a:r>
              <a:rPr lang="en-US" sz="1600" b="1" dirty="0">
                <a:latin typeface="Consolas" panose="020B0609020204030204" pitchFamily="49" charset="0"/>
              </a:rPr>
              <a:t>class App extends </a:t>
            </a:r>
            <a:r>
              <a:rPr lang="en-US" sz="1600" b="1" dirty="0" err="1">
                <a:latin typeface="Consolas" panose="020B0609020204030204" pitchFamily="49" charset="0"/>
              </a:rPr>
              <a:t>React.Component</a:t>
            </a:r>
            <a:r>
              <a:rPr lang="en-US" sz="1600" b="1" dirty="0">
                <a:latin typeface="Consolas" panose="020B0609020204030204" pitchFamily="49" charset="0"/>
              </a:rPr>
              <a:t> {</a:t>
            </a:r>
          </a:p>
          <a:p>
            <a:r>
              <a:rPr lang="en-US" sz="1600" b="1" dirty="0">
                <a:latin typeface="Consolas" panose="020B0609020204030204" pitchFamily="49" charset="0"/>
              </a:rPr>
              <a:t>  render() {</a:t>
            </a:r>
          </a:p>
          <a:p>
            <a:r>
              <a:rPr lang="en-US" sz="1600" b="1" dirty="0">
                <a:latin typeface="Consolas" panose="020B0609020204030204" pitchFamily="49" charset="0"/>
              </a:rPr>
              <a:t>    return (</a:t>
            </a:r>
          </a:p>
          <a:p>
            <a:r>
              <a:rPr lang="en-US" sz="1600" b="1" dirty="0">
                <a:latin typeface="Consolas" panose="020B0609020204030204" pitchFamily="49" charset="0"/>
              </a:rPr>
              <a:t>      &lt;</a:t>
            </a:r>
            <a:r>
              <a:rPr lang="en-US" sz="1600" b="1" dirty="0" err="1">
                <a:latin typeface="Consolas" panose="020B0609020204030204" pitchFamily="49" charset="0"/>
              </a:rPr>
              <a:t>StyleRoot</a:t>
            </a:r>
            <a:r>
              <a:rPr lang="en-US" sz="1600" b="1" dirty="0">
                <a:latin typeface="Consolas" panose="020B0609020204030204" pitchFamily="49" charset="0"/>
              </a:rPr>
              <a:t>&gt;</a:t>
            </a:r>
          </a:p>
          <a:p>
            <a:r>
              <a:rPr lang="en-US" sz="1600" b="1" dirty="0">
                <a:latin typeface="Consolas" panose="020B0609020204030204" pitchFamily="49" charset="0"/>
              </a:rPr>
              <a:t>        &lt;</a:t>
            </a:r>
            <a:r>
              <a:rPr lang="en-US" sz="1600" b="1" dirty="0" err="1">
                <a:latin typeface="Consolas" panose="020B0609020204030204" pitchFamily="49" charset="0"/>
              </a:rPr>
              <a:t>BodyText</a:t>
            </a:r>
            <a:r>
              <a:rPr lang="en-US" sz="1600" b="1" dirty="0">
                <a:latin typeface="Consolas" panose="020B0609020204030204" pitchFamily="49" charset="0"/>
              </a:rPr>
              <a:t>&gt;...&lt;/</a:t>
            </a:r>
            <a:r>
              <a:rPr lang="en-US" sz="1600" b="1" dirty="0" err="1">
                <a:latin typeface="Consolas" panose="020B0609020204030204" pitchFamily="49" charset="0"/>
              </a:rPr>
              <a:t>BodyText</a:t>
            </a:r>
            <a:r>
              <a:rPr lang="en-US" sz="1600" b="1" dirty="0">
                <a:latin typeface="Consolas" panose="020B0609020204030204" pitchFamily="49" charset="0"/>
              </a:rPr>
              <a:t>&gt;</a:t>
            </a:r>
          </a:p>
          <a:p>
            <a:r>
              <a:rPr lang="en-US" sz="1600" b="1" dirty="0">
                <a:latin typeface="Consolas" panose="020B0609020204030204" pitchFamily="49" charset="0"/>
              </a:rPr>
              <a:t>      &lt;/</a:t>
            </a:r>
            <a:r>
              <a:rPr lang="en-US" sz="1600" b="1" dirty="0" err="1">
                <a:latin typeface="Consolas" panose="020B0609020204030204" pitchFamily="49" charset="0"/>
              </a:rPr>
              <a:t>StyleRoot</a:t>
            </a:r>
            <a:r>
              <a:rPr lang="en-US" sz="1600" b="1" dirty="0">
                <a:latin typeface="Consolas" panose="020B0609020204030204" pitchFamily="49" charset="0"/>
              </a:rPr>
              <a:t>&gt;</a:t>
            </a:r>
          </a:p>
          <a:p>
            <a:r>
              <a:rPr lang="en-US" sz="1600" b="1" dirty="0">
                <a:latin typeface="Consolas" panose="020B0609020204030204" pitchFamily="49" charset="0"/>
              </a:rPr>
              <a:t>    );</a:t>
            </a:r>
          </a:p>
          <a:p>
            <a:r>
              <a:rPr lang="en-US" sz="1600" b="1" dirty="0">
                <a:latin typeface="Consolas" panose="020B0609020204030204" pitchFamily="49" charset="0"/>
              </a:rPr>
              <a:t>  }</a:t>
            </a:r>
          </a:p>
          <a:p>
            <a:r>
              <a:rPr lang="en-US" sz="1600" b="1" dirty="0">
                <a:latin typeface="Consolas" panose="020B0609020204030204" pitchFamily="49" charset="0"/>
              </a:rPr>
              <a:t>}</a:t>
            </a:r>
          </a:p>
        </p:txBody>
      </p:sp>
      <p:sp>
        <p:nvSpPr>
          <p:cNvPr id="14" name="Content Placeholder 2"/>
          <p:cNvSpPr txBox="1">
            <a:spLocks/>
          </p:cNvSpPr>
          <p:nvPr/>
        </p:nvSpPr>
        <p:spPr>
          <a:xfrm>
            <a:off x="309801" y="1913673"/>
            <a:ext cx="8498919" cy="974353"/>
          </a:xfrm>
          <a:prstGeom prst="rect">
            <a:avLst/>
          </a:prstGeom>
        </p:spPr>
        <p:txBody>
          <a:bodyPr vert="horz" lIns="0" tIns="0" rIns="0" bIns="0" rtlCol="0">
            <a:normAutofit/>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b="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None/>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defTabSz="914400">
              <a:lnSpc>
                <a:spcPct val="100000"/>
              </a:lnSpc>
              <a:spcAft>
                <a:spcPts val="0"/>
              </a:spcAft>
              <a:defRPr/>
            </a:pPr>
            <a:r>
              <a:rPr lang="en-US" sz="1600" dirty="0">
                <a:cs typeface="Arial" pitchFamily="34" charset="0"/>
              </a:rPr>
              <a:t>Note that you must wrap your top-level component in the </a:t>
            </a:r>
            <a:r>
              <a:rPr lang="en-US" sz="1600" dirty="0"/>
              <a:t>&lt;</a:t>
            </a:r>
            <a:r>
              <a:rPr lang="en-US" sz="1600" dirty="0" err="1"/>
              <a:t>StyleRoot</a:t>
            </a:r>
            <a:r>
              <a:rPr lang="en-US" sz="1600" dirty="0"/>
              <a:t>&gt;</a:t>
            </a:r>
            <a:r>
              <a:rPr lang="en-US" sz="1600" dirty="0">
                <a:cs typeface="Arial" pitchFamily="34" charset="0"/>
              </a:rPr>
              <a:t> component to render the Radium stylesheet. Like &lt;</a:t>
            </a:r>
            <a:r>
              <a:rPr lang="en-US" sz="1600" dirty="0" err="1">
                <a:cs typeface="Arial" pitchFamily="34" charset="0"/>
              </a:rPr>
              <a:t>AppContent</a:t>
            </a:r>
            <a:r>
              <a:rPr lang="en-US" sz="1600" dirty="0">
                <a:cs typeface="Arial" pitchFamily="34" charset="0"/>
              </a:rPr>
              <a:t>/&gt; enclosed with &lt;</a:t>
            </a:r>
            <a:r>
              <a:rPr lang="en-US" sz="1600" dirty="0" err="1">
                <a:cs typeface="Arial" pitchFamily="34" charset="0"/>
              </a:rPr>
              <a:t>StyleRoot</a:t>
            </a:r>
            <a:r>
              <a:rPr lang="en-US" sz="1600" dirty="0">
                <a:cs typeface="Arial" pitchFamily="34" charset="0"/>
              </a:rPr>
              <a:t>&gt; below code snippet.</a:t>
            </a:r>
          </a:p>
        </p:txBody>
      </p:sp>
      <p:sp>
        <p:nvSpPr>
          <p:cNvPr id="6" name="Rectangle 5"/>
          <p:cNvSpPr/>
          <p:nvPr/>
        </p:nvSpPr>
        <p:spPr>
          <a:xfrm>
            <a:off x="8577470" y="0"/>
            <a:ext cx="566530" cy="665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9968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687987"/>
            <a:ext cx="8312649" cy="358788"/>
          </a:xfrm>
        </p:spPr>
        <p:txBody>
          <a:bodyPr>
            <a:noAutofit/>
          </a:bodyPr>
          <a:lstStyle/>
          <a:p>
            <a:r>
              <a:rPr lang="en-US" sz="2800" dirty="0">
                <a:latin typeface="+mn-lt"/>
              </a:rPr>
              <a:t>CSS Modules, importing </a:t>
            </a:r>
            <a:r>
              <a:rPr lang="en-US" sz="2800" dirty="0" err="1">
                <a:latin typeface="+mn-lt"/>
              </a:rPr>
              <a:t>css</a:t>
            </a:r>
            <a:r>
              <a:rPr lang="en-US" sz="2800" dirty="0">
                <a:latin typeface="+mn-lt"/>
              </a:rPr>
              <a:t> classes</a:t>
            </a:r>
            <a:br>
              <a:rPr lang="en-US" sz="2800" dirty="0">
                <a:latin typeface="+mn-lt"/>
              </a:rPr>
            </a:br>
            <a:endParaRPr lang="en-US" sz="2800" dirty="0">
              <a:latin typeface="+mn-lt"/>
            </a:endParaRPr>
          </a:p>
        </p:txBody>
      </p:sp>
      <p:sp>
        <p:nvSpPr>
          <p:cNvPr id="3" name="Content Placeholder 2"/>
          <p:cNvSpPr>
            <a:spLocks noGrp="1"/>
          </p:cNvSpPr>
          <p:nvPr>
            <p:ph idx="1"/>
          </p:nvPr>
        </p:nvSpPr>
        <p:spPr>
          <a:xfrm>
            <a:off x="309801" y="1569367"/>
            <a:ext cx="8456864" cy="4788903"/>
          </a:xfrm>
        </p:spPr>
        <p:txBody>
          <a:bodyPr/>
          <a:lstStyle/>
          <a:p>
            <a:pPr>
              <a:lnSpc>
                <a:spcPct val="100000"/>
              </a:lnSpc>
            </a:pPr>
            <a:r>
              <a:rPr lang="en-US" dirty="0"/>
              <a:t>CSS has always been easy and flexible, but if the project grows </a:t>
            </a:r>
            <a:r>
              <a:rPr lang="en-US" dirty="0" err="1"/>
              <a:t>ie</a:t>
            </a:r>
            <a:r>
              <a:rPr lang="en-US" dirty="0"/>
              <a:t> if it is large projects</a:t>
            </a:r>
          </a:p>
          <a:p>
            <a:pPr>
              <a:lnSpc>
                <a:spcPct val="100000"/>
              </a:lnSpc>
            </a:pPr>
            <a:endParaRPr lang="en-US" dirty="0"/>
          </a:p>
          <a:p>
            <a:pPr>
              <a:lnSpc>
                <a:spcPct val="100000"/>
              </a:lnSpc>
            </a:pPr>
            <a:r>
              <a:rPr lang="en-US" dirty="0"/>
              <a:t>Some of the problems are:</a:t>
            </a:r>
            <a:br>
              <a:rPr lang="en-US" dirty="0"/>
            </a:br>
            <a:r>
              <a:rPr lang="en-US" dirty="0"/>
              <a:t>1. Global Warming Namespaces.</a:t>
            </a:r>
            <a:br>
              <a:rPr lang="en-US" dirty="0"/>
            </a:br>
            <a:r>
              <a:rPr lang="en-US" dirty="0"/>
              <a:t>2. Dead code elimination.</a:t>
            </a:r>
            <a:br>
              <a:rPr lang="en-US" dirty="0"/>
            </a:br>
            <a:r>
              <a:rPr lang="en-US" dirty="0"/>
              <a:t>3. Dependencies.</a:t>
            </a:r>
            <a:br>
              <a:rPr lang="en-US" dirty="0"/>
            </a:br>
            <a:r>
              <a:rPr lang="en-US" dirty="0"/>
              <a:t>4. Conditionals.</a:t>
            </a:r>
          </a:p>
          <a:p>
            <a:pPr>
              <a:lnSpc>
                <a:spcPct val="100000"/>
              </a:lnSpc>
            </a:pPr>
            <a:endParaRPr lang="en-US" dirty="0"/>
          </a:p>
          <a:p>
            <a:r>
              <a:rPr lang="en-US" dirty="0"/>
              <a:t>There are multiple ways to create a basic application</a:t>
            </a:r>
          </a:p>
          <a:p>
            <a:r>
              <a:rPr lang="en-US" dirty="0"/>
              <a:t>	</a:t>
            </a:r>
          </a:p>
          <a:p>
            <a:r>
              <a:rPr lang="en-US" dirty="0"/>
              <a:t>	1. using create-react-app</a:t>
            </a:r>
          </a:p>
          <a:p>
            <a:r>
              <a:rPr lang="en-US" dirty="0"/>
              <a:t>	2. </a:t>
            </a:r>
            <a:r>
              <a:rPr lang="en-US" dirty="0" err="1"/>
              <a:t>webpack</a:t>
            </a:r>
            <a:r>
              <a:rPr lang="en-US" dirty="0"/>
              <a:t> and babel</a:t>
            </a:r>
          </a:p>
          <a:p>
            <a:endParaRPr lang="en-US" dirty="0"/>
          </a:p>
          <a:p>
            <a:r>
              <a:rPr lang="en-US" dirty="0"/>
              <a:t>If we are using create-react-app to create our react application. Using </a:t>
            </a:r>
            <a:r>
              <a:rPr lang="en-US" dirty="0" err="1"/>
              <a:t>cssModule</a:t>
            </a:r>
            <a:r>
              <a:rPr lang="en-US" dirty="0"/>
              <a:t> is very simple.</a:t>
            </a:r>
          </a:p>
        </p:txBody>
      </p:sp>
      <p:sp>
        <p:nvSpPr>
          <p:cNvPr id="4" name="Rectangle 3"/>
          <p:cNvSpPr/>
          <p:nvPr/>
        </p:nvSpPr>
        <p:spPr>
          <a:xfrm>
            <a:off x="8577470" y="0"/>
            <a:ext cx="566530" cy="665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0373018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ac3002be48535f87a6ca8a14359ca116">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28e9beb4ca42c68de7b61691289b6a0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9F3076-1489-475E-85C0-3FC98DDDEE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infopath/2007/PartnerControls"/>
    <ds:schemaRef ds:uri="http://purl.org/dc/elements/1.1/"/>
    <ds:schemaRef ds:uri="http://schemas.microsoft.com/office/2006/metadata/properties"/>
    <ds:schemaRef ds:uri="f9b258c7-9c72-463b-80f6-91d061ebb25d"/>
    <ds:schemaRef ds:uri="http://purl.org/dc/terms/"/>
    <ds:schemaRef ds:uri="http://schemas.openxmlformats.org/package/2006/metadata/core-properties"/>
    <ds:schemaRef ds:uri="http://schemas.microsoft.com/office/2006/documentManagement/types"/>
    <ds:schemaRef ds:uri="http://purl.org/dc/dcmitype/"/>
    <ds:schemaRef ds:uri="http://schemas.microsoft.com/sharepoint/v3/fields"/>
    <ds:schemaRef ds:uri="http://www.w3.org/XML/1998/namespace"/>
    <ds:schemaRef ds:uri="26bed2a0-a239-4228-bd8e-b46f54fc12da"/>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web services template</Template>
  <TotalTime>22824</TotalTime>
  <Words>1486</Words>
  <Application>Microsoft Office PowerPoint</Application>
  <PresentationFormat>On-screen Show (4:3)</PresentationFormat>
  <Paragraphs>495</Paragraphs>
  <Slides>19</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Section slides</vt:lpstr>
      <vt:lpstr>think-cell Slide</vt:lpstr>
      <vt:lpstr>Styling Components </vt:lpstr>
      <vt:lpstr>Lesson Objectives</vt:lpstr>
      <vt:lpstr>Slide 3</vt:lpstr>
      <vt:lpstr>React and CSS</vt:lpstr>
      <vt:lpstr>Slide 5</vt:lpstr>
      <vt:lpstr>Demo</vt:lpstr>
      <vt:lpstr>Using Psuedo classes/media quries with inline styles </vt:lpstr>
      <vt:lpstr>Using Psuedo classes/media quries with inline styles contd. </vt:lpstr>
      <vt:lpstr>CSS Modules, importing css classes </vt:lpstr>
      <vt:lpstr>Using CssModules with create-react-app  </vt:lpstr>
      <vt:lpstr>Demo</vt:lpstr>
      <vt:lpstr>Add Bootstrap for React</vt:lpstr>
      <vt:lpstr>Using packages </vt:lpstr>
      <vt:lpstr>Demo</vt:lpstr>
      <vt:lpstr> Semantic UI to React apps</vt:lpstr>
      <vt:lpstr> Semantic UI to React apps contd.</vt:lpstr>
      <vt:lpstr>Demo</vt:lpstr>
      <vt:lpstr>Summary</vt:lpstr>
      <vt:lpstr>Review:</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Kathiresan</dc:creator>
  <cp:lastModifiedBy>Blessed</cp:lastModifiedBy>
  <cp:revision>547</cp:revision>
  <dcterms:created xsi:type="dcterms:W3CDTF">2018-04-04T04:32:40Z</dcterms:created>
  <dcterms:modified xsi:type="dcterms:W3CDTF">2024-03-26T17:24:20Z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