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6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040A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040A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29153"/>
            <a:ext cx="20072975" cy="8880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6808" y="317774"/>
            <a:ext cx="3337134" cy="1033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040A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80" y="343539"/>
            <a:ext cx="2671925" cy="63123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20104059" cy="113085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39345" y="343547"/>
            <a:ext cx="3777467" cy="12217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040A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29153"/>
            <a:ext cx="20072975" cy="8880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329153"/>
            <a:ext cx="20072975" cy="8880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44436" y="165081"/>
            <a:ext cx="3065015" cy="9489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5776" y="486427"/>
            <a:ext cx="12559665" cy="147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040A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3573" y="2049884"/>
            <a:ext cx="9508490" cy="360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community/courses.html" TargetMode="External"/><Relationship Id="rId2" Type="http://schemas.openxmlformats.org/officeDocument/2006/relationships/hyperlink" Target="https://reactjs.org/docs/hooks-intro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8220" y="165070"/>
              <a:ext cx="3065015" cy="9489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059" cy="113085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"/>
              <a:ext cx="20104059" cy="113085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4565" y="4704996"/>
            <a:ext cx="6228715" cy="274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7750" dirty="0">
                <a:solidFill>
                  <a:srgbClr val="FFFFFF"/>
                </a:solidFill>
                <a:latin typeface="Caladea"/>
                <a:cs typeface="Caladea"/>
              </a:rPr>
              <a:t>Basics</a:t>
            </a:r>
            <a:r>
              <a:rPr sz="7750" spc="-180" dirty="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sz="7750" dirty="0">
                <a:solidFill>
                  <a:srgbClr val="FFFFFF"/>
                </a:solidFill>
                <a:latin typeface="Caladea"/>
                <a:cs typeface="Caladea"/>
              </a:rPr>
              <a:t>of</a:t>
            </a:r>
            <a:r>
              <a:rPr sz="7750" spc="-175" dirty="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sz="7750" spc="-10" dirty="0">
                <a:solidFill>
                  <a:srgbClr val="FFFFFF"/>
                </a:solidFill>
                <a:latin typeface="Caladea"/>
                <a:cs typeface="Caladea"/>
              </a:rPr>
              <a:t>React Hooks</a:t>
            </a:r>
            <a:endParaRPr sz="775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8770">
              <a:lnSpc>
                <a:spcPct val="100000"/>
              </a:lnSpc>
              <a:spcBef>
                <a:spcPts val="100"/>
              </a:spcBef>
            </a:pPr>
            <a:r>
              <a:rPr spc="-1220" dirty="0"/>
              <a:t>Why</a:t>
            </a:r>
            <a:r>
              <a:rPr spc="-850" dirty="0"/>
              <a:t> </a:t>
            </a:r>
            <a:r>
              <a:rPr spc="-894" dirty="0"/>
              <a:t>Hooks</a:t>
            </a:r>
            <a:r>
              <a:rPr spc="-850" dirty="0"/>
              <a:t> </a:t>
            </a:r>
            <a:r>
              <a:rPr spc="-99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662" y="2056261"/>
            <a:ext cx="14886305" cy="5755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20"/>
              </a:spcBef>
              <a:tabLst>
                <a:tab pos="2656205" algn="l"/>
              </a:tabLst>
            </a:pPr>
            <a:r>
              <a:rPr sz="4100" b="1" spc="-620" dirty="0">
                <a:solidFill>
                  <a:srgbClr val="040A18"/>
                </a:solidFill>
                <a:latin typeface="Verdana"/>
                <a:cs typeface="Verdana"/>
              </a:rPr>
              <a:t>Reason</a:t>
            </a:r>
            <a:r>
              <a:rPr sz="4100" b="1" spc="-555" dirty="0">
                <a:solidFill>
                  <a:srgbClr val="040A18"/>
                </a:solidFill>
                <a:latin typeface="Verdana"/>
                <a:cs typeface="Verdana"/>
              </a:rPr>
              <a:t> </a:t>
            </a:r>
            <a:r>
              <a:rPr sz="4100" b="1" spc="-620" dirty="0">
                <a:solidFill>
                  <a:srgbClr val="040A18"/>
                </a:solidFill>
                <a:latin typeface="Verdana"/>
                <a:cs typeface="Verdana"/>
              </a:rPr>
              <a:t>2:</a:t>
            </a:r>
            <a:r>
              <a:rPr sz="4100" b="1" dirty="0">
                <a:solidFill>
                  <a:srgbClr val="040A18"/>
                </a:solidFill>
                <a:latin typeface="Verdana"/>
                <a:cs typeface="Verdana"/>
              </a:rPr>
              <a:t>	</a:t>
            </a:r>
            <a:r>
              <a:rPr sz="4100" i="1" spc="-110" dirty="0">
                <a:solidFill>
                  <a:srgbClr val="040A18"/>
                </a:solidFill>
                <a:latin typeface="Liberation Sans"/>
                <a:cs typeface="Liberation Sans"/>
              </a:rPr>
              <a:t>Itʼs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85" dirty="0">
                <a:solidFill>
                  <a:srgbClr val="040A18"/>
                </a:solidFill>
                <a:latin typeface="Liberation Sans"/>
                <a:cs typeface="Liberation Sans"/>
              </a:rPr>
              <a:t>hard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0" dirty="0">
                <a:solidFill>
                  <a:srgbClr val="040A18"/>
                </a:solidFill>
                <a:latin typeface="Liberation Sans"/>
                <a:cs typeface="Liberation Sans"/>
              </a:rPr>
              <a:t>to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240" dirty="0">
                <a:solidFill>
                  <a:srgbClr val="040A18"/>
                </a:solidFill>
                <a:latin typeface="Liberation Sans"/>
                <a:cs typeface="Liberation Sans"/>
              </a:rPr>
              <a:t>reuse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60" dirty="0">
                <a:solidFill>
                  <a:srgbClr val="040A18"/>
                </a:solidFill>
                <a:latin typeface="Liberation Sans"/>
                <a:cs typeface="Liberation Sans"/>
              </a:rPr>
              <a:t>stateful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75" dirty="0">
                <a:solidFill>
                  <a:srgbClr val="040A18"/>
                </a:solidFill>
                <a:latin typeface="Liberation Sans"/>
                <a:cs typeface="Liberation Sans"/>
              </a:rPr>
              <a:t>logic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60" dirty="0">
                <a:solidFill>
                  <a:srgbClr val="040A18"/>
                </a:solidFill>
                <a:latin typeface="Liberation Sans"/>
                <a:cs typeface="Liberation Sans"/>
              </a:rPr>
              <a:t>between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30" dirty="0">
                <a:solidFill>
                  <a:srgbClr val="040A18"/>
                </a:solidFill>
                <a:latin typeface="Liberation Sans"/>
                <a:cs typeface="Liberation Sans"/>
              </a:rPr>
              <a:t>components</a:t>
            </a:r>
            <a:endParaRPr sz="4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4100">
              <a:latin typeface="Liberation Sans"/>
              <a:cs typeface="Liberation Sans"/>
            </a:endParaRPr>
          </a:p>
          <a:p>
            <a:pPr marL="588010" indent="-575310">
              <a:lnSpc>
                <a:spcPct val="100000"/>
              </a:lnSpc>
              <a:buFont typeface="AoyagiKouzanFontT"/>
              <a:buChar char="➢"/>
              <a:tabLst>
                <a:tab pos="588010" algn="l"/>
              </a:tabLst>
            </a:pP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There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no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particular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65" dirty="0">
                <a:solidFill>
                  <a:srgbClr val="040A18"/>
                </a:solidFill>
                <a:latin typeface="Roboto"/>
                <a:cs typeface="Roboto"/>
              </a:rPr>
              <a:t>way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50" dirty="0">
                <a:solidFill>
                  <a:srgbClr val="040A18"/>
                </a:solidFill>
                <a:latin typeface="Roboto"/>
                <a:cs typeface="Roboto"/>
              </a:rPr>
              <a:t>reuse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stateful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component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logic</a:t>
            </a:r>
            <a:endParaRPr sz="3100">
              <a:latin typeface="Roboto"/>
              <a:cs typeface="Roboto"/>
            </a:endParaRPr>
          </a:p>
          <a:p>
            <a:pPr marL="588010" marR="5080" indent="-575945">
              <a:lnSpc>
                <a:spcPct val="202100"/>
              </a:lnSpc>
              <a:buFont typeface="AoyagiKouzanFontT"/>
              <a:buChar char="➢"/>
              <a:tabLst>
                <a:tab pos="588010" algn="l"/>
                <a:tab pos="1570355" algn="l"/>
                <a:tab pos="3133725" algn="l"/>
                <a:tab pos="4317365" algn="l"/>
                <a:tab pos="6765925" algn="l"/>
                <a:tab pos="7633970" algn="l"/>
                <a:tab pos="9020175" algn="l"/>
                <a:tab pos="10217150" algn="l"/>
                <a:tab pos="11932920" algn="l"/>
                <a:tab pos="12539980" algn="l"/>
                <a:tab pos="14150975" algn="l"/>
              </a:tabLst>
            </a:pP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HOC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(Higher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Order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Component)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render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props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patterns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25" dirty="0">
                <a:solidFill>
                  <a:srgbClr val="040A18"/>
                </a:solidFill>
                <a:latin typeface="Roboto"/>
                <a:cs typeface="Roboto"/>
              </a:rPr>
              <a:t>do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address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this 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problem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but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have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do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some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restructuring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components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800"/>
              </a:spcBef>
              <a:buFont typeface="AoyagiKouzanFontT"/>
              <a:buChar char="➢"/>
              <a:tabLst>
                <a:tab pos="588010" algn="l"/>
              </a:tabLst>
            </a:pP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Makes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code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harder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follow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800"/>
              </a:spcBef>
              <a:buFont typeface="AoyagiKouzanFontT"/>
              <a:buChar char="➢"/>
              <a:tabLst>
                <a:tab pos="588010" algn="l"/>
              </a:tabLst>
            </a:pP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There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need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share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stateful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logic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8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0" dirty="0">
                <a:solidFill>
                  <a:srgbClr val="040A18"/>
                </a:solidFill>
                <a:latin typeface="Roboto"/>
                <a:cs typeface="Roboto"/>
              </a:rPr>
              <a:t>better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40" dirty="0">
                <a:solidFill>
                  <a:srgbClr val="040A18"/>
                </a:solidFill>
                <a:latin typeface="Roboto"/>
                <a:cs typeface="Roboto"/>
              </a:rPr>
              <a:t>way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8770">
              <a:lnSpc>
                <a:spcPct val="100000"/>
              </a:lnSpc>
              <a:spcBef>
                <a:spcPts val="100"/>
              </a:spcBef>
            </a:pPr>
            <a:r>
              <a:rPr spc="-1220" dirty="0"/>
              <a:t>Why</a:t>
            </a:r>
            <a:r>
              <a:rPr spc="-850" dirty="0"/>
              <a:t> </a:t>
            </a:r>
            <a:r>
              <a:rPr spc="-894" dirty="0"/>
              <a:t>Hooks</a:t>
            </a:r>
            <a:r>
              <a:rPr spc="-850" dirty="0"/>
              <a:t> </a:t>
            </a:r>
            <a:r>
              <a:rPr spc="-99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662" y="2056261"/>
            <a:ext cx="14900275" cy="6709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20"/>
              </a:spcBef>
              <a:tabLst>
                <a:tab pos="2656205" algn="l"/>
              </a:tabLst>
            </a:pPr>
            <a:r>
              <a:rPr sz="4100" b="1" spc="-620" dirty="0">
                <a:solidFill>
                  <a:srgbClr val="040A18"/>
                </a:solidFill>
                <a:latin typeface="Verdana"/>
                <a:cs typeface="Verdana"/>
              </a:rPr>
              <a:t>Reason</a:t>
            </a:r>
            <a:r>
              <a:rPr sz="4100" b="1" spc="-555" dirty="0">
                <a:solidFill>
                  <a:srgbClr val="040A18"/>
                </a:solidFill>
                <a:latin typeface="Verdana"/>
                <a:cs typeface="Verdana"/>
              </a:rPr>
              <a:t> </a:t>
            </a:r>
            <a:r>
              <a:rPr sz="4100" b="1" spc="-620" dirty="0">
                <a:solidFill>
                  <a:srgbClr val="040A18"/>
                </a:solidFill>
                <a:latin typeface="Verdana"/>
                <a:cs typeface="Verdana"/>
              </a:rPr>
              <a:t>3:</a:t>
            </a:r>
            <a:r>
              <a:rPr sz="4100" b="1" dirty="0">
                <a:solidFill>
                  <a:srgbClr val="040A18"/>
                </a:solidFill>
                <a:latin typeface="Verdana"/>
                <a:cs typeface="Verdana"/>
              </a:rPr>
              <a:t>	</a:t>
            </a:r>
            <a:r>
              <a:rPr sz="4100" i="1" spc="-240" dirty="0">
                <a:solidFill>
                  <a:srgbClr val="040A18"/>
                </a:solidFill>
                <a:latin typeface="Liberation Sans"/>
                <a:cs typeface="Liberation Sans"/>
              </a:rPr>
              <a:t>Complex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60" dirty="0">
                <a:solidFill>
                  <a:srgbClr val="040A18"/>
                </a:solidFill>
                <a:latin typeface="Liberation Sans"/>
                <a:cs typeface="Liberation Sans"/>
              </a:rPr>
              <a:t>components</a:t>
            </a:r>
            <a:r>
              <a:rPr sz="4100" i="1" spc="-275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235" dirty="0">
                <a:solidFill>
                  <a:srgbClr val="040A18"/>
                </a:solidFill>
                <a:latin typeface="Liberation Sans"/>
                <a:cs typeface="Liberation Sans"/>
              </a:rPr>
              <a:t>become</a:t>
            </a:r>
            <a:r>
              <a:rPr sz="4100" i="1" spc="-275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85" dirty="0">
                <a:solidFill>
                  <a:srgbClr val="040A18"/>
                </a:solidFill>
                <a:latin typeface="Liberation Sans"/>
                <a:cs typeface="Liberation Sans"/>
              </a:rPr>
              <a:t>hard</a:t>
            </a:r>
            <a:r>
              <a:rPr sz="4100" i="1" spc="-275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0" dirty="0">
                <a:solidFill>
                  <a:srgbClr val="040A18"/>
                </a:solidFill>
                <a:latin typeface="Liberation Sans"/>
                <a:cs typeface="Liberation Sans"/>
              </a:rPr>
              <a:t>to</a:t>
            </a:r>
            <a:r>
              <a:rPr sz="4100" i="1" spc="-275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0" dirty="0">
                <a:solidFill>
                  <a:srgbClr val="040A18"/>
                </a:solidFill>
                <a:latin typeface="Liberation Sans"/>
                <a:cs typeface="Liberation Sans"/>
              </a:rPr>
              <a:t>understand</a:t>
            </a:r>
            <a:endParaRPr sz="4100">
              <a:latin typeface="Liberation Sans"/>
              <a:cs typeface="Liberation Sans"/>
            </a:endParaRPr>
          </a:p>
          <a:p>
            <a:pPr marL="588010" marR="5080" indent="-575945">
              <a:lnSpc>
                <a:spcPct val="202100"/>
              </a:lnSpc>
              <a:spcBef>
                <a:spcPts val="2565"/>
              </a:spcBef>
              <a:buFont typeface="AoyagiKouzanFontT"/>
              <a:buChar char="➢"/>
              <a:tabLst>
                <a:tab pos="588010" algn="l"/>
                <a:tab pos="2043430" algn="l"/>
                <a:tab pos="4642485" algn="l"/>
                <a:tab pos="5436235" algn="l"/>
                <a:tab pos="7313930" algn="l"/>
                <a:tab pos="9391015" algn="l"/>
                <a:tab pos="10565130" algn="l"/>
                <a:tab pos="11254740" algn="l"/>
                <a:tab pos="12342495" algn="l"/>
                <a:tab pos="14171930" algn="l"/>
              </a:tabLst>
            </a:pP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Create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components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complex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scenarios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such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25" dirty="0">
                <a:solidFill>
                  <a:srgbClr val="040A18"/>
                </a:solidFill>
                <a:latin typeface="Roboto"/>
                <a:cs typeface="Roboto"/>
              </a:rPr>
              <a:t>as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data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fetching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and </a:t>
            </a: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subscribing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events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800"/>
              </a:spcBef>
              <a:buFont typeface="AoyagiKouzanFontT"/>
              <a:buChar char="➢"/>
              <a:tabLst>
                <a:tab pos="588010" algn="l"/>
              </a:tabLst>
            </a:pP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Related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code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not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organized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8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one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55" dirty="0">
                <a:solidFill>
                  <a:srgbClr val="040A18"/>
                </a:solidFill>
                <a:latin typeface="Roboto"/>
                <a:cs typeface="Roboto"/>
              </a:rPr>
              <a:t>place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800"/>
              </a:spcBef>
              <a:buFont typeface="AoyagiKouzanFontT"/>
              <a:buChar char="➢"/>
              <a:tabLst>
                <a:tab pos="588010" algn="l"/>
              </a:tabLst>
            </a:pP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Ex: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Data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fetching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350" dirty="0">
                <a:solidFill>
                  <a:srgbClr val="040A18"/>
                </a:solidFill>
                <a:latin typeface="Roboto"/>
                <a:cs typeface="Roboto"/>
              </a:rPr>
              <a:t>-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65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componentDidMount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componentDidUpdate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800"/>
              </a:spcBef>
              <a:buFont typeface="AoyagiKouzanFontT"/>
              <a:buChar char="➢"/>
              <a:tabLst>
                <a:tab pos="588010" algn="l"/>
              </a:tabLst>
            </a:pP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Ex: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Event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Listeners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350" dirty="0">
                <a:solidFill>
                  <a:srgbClr val="040A18"/>
                </a:solidFill>
                <a:latin typeface="Roboto"/>
                <a:cs typeface="Roboto"/>
              </a:rPr>
              <a:t>-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65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componentDidMount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componentWillUnmount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800"/>
              </a:spcBef>
              <a:buFont typeface="AoyagiKouzanFontT"/>
              <a:buChar char="➢"/>
              <a:tabLst>
                <a:tab pos="588010" algn="l"/>
                <a:tab pos="530479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Because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stateful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logic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350" dirty="0">
                <a:solidFill>
                  <a:srgbClr val="040A18"/>
                </a:solidFill>
                <a:latin typeface="Roboto"/>
                <a:cs typeface="Roboto"/>
              </a:rPr>
              <a:t>-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Cannot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break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components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into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smaller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20" dirty="0">
                <a:solidFill>
                  <a:srgbClr val="040A18"/>
                </a:solidFill>
                <a:latin typeface="Roboto"/>
                <a:cs typeface="Roboto"/>
              </a:rPr>
              <a:t>ones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0484" y="4091363"/>
            <a:ext cx="12136755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b="0" spc="-885" dirty="0">
                <a:solidFill>
                  <a:srgbClr val="FFFFFF"/>
                </a:solidFill>
                <a:latin typeface="Arial Black"/>
                <a:cs typeface="Arial Black"/>
              </a:rPr>
              <a:t>Types</a:t>
            </a:r>
            <a:r>
              <a:rPr sz="10300" b="0" spc="-7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b="0" spc="-42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0300" b="0" spc="-7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b="0" spc="-760" dirty="0">
                <a:solidFill>
                  <a:srgbClr val="FFFFFF"/>
                </a:solidFill>
                <a:latin typeface="Arial Black"/>
                <a:cs typeface="Arial Black"/>
              </a:rPr>
              <a:t>Rules </a:t>
            </a:r>
            <a:r>
              <a:rPr sz="10300" b="0" spc="-30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7877" y="5661992"/>
            <a:ext cx="8081645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spc="-715" dirty="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sz="10300" spc="-7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spc="-735" dirty="0">
                <a:solidFill>
                  <a:srgbClr val="FFFFFF"/>
                </a:solidFill>
                <a:latin typeface="Arial Black"/>
                <a:cs typeface="Arial Black"/>
              </a:rPr>
              <a:t>Hooks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4955" y="4077845"/>
            <a:ext cx="16090265" cy="3153410"/>
          </a:xfrm>
          <a:custGeom>
            <a:avLst/>
            <a:gdLst/>
            <a:ahLst/>
            <a:cxnLst/>
            <a:rect l="l" t="t" r="r" b="b"/>
            <a:pathLst>
              <a:path w="16090265" h="3153409">
                <a:moveTo>
                  <a:pt x="2049298" y="15438"/>
                </a:moveTo>
                <a:lnTo>
                  <a:pt x="14049" y="15438"/>
                </a:lnTo>
              </a:path>
              <a:path w="16090265" h="3153409">
                <a:moveTo>
                  <a:pt x="0" y="0"/>
                </a:moveTo>
                <a:lnTo>
                  <a:pt x="0" y="1514029"/>
                </a:lnTo>
              </a:path>
              <a:path w="16090265" h="3153409">
                <a:moveTo>
                  <a:pt x="14040561" y="3137404"/>
                </a:moveTo>
                <a:lnTo>
                  <a:pt x="16075804" y="3137404"/>
                </a:lnTo>
              </a:path>
              <a:path w="16090265" h="3153409">
                <a:moveTo>
                  <a:pt x="16089861" y="3152843"/>
                </a:moveTo>
                <a:lnTo>
                  <a:pt x="16089861" y="1638813"/>
                </a:lnTo>
              </a:path>
            </a:pathLst>
          </a:custGeom>
          <a:ln w="23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843250" y="0"/>
            <a:ext cx="4260850" cy="176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7173" y="503596"/>
            <a:ext cx="203073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3719" y="1588920"/>
            <a:ext cx="14821535" cy="78778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20"/>
              </a:spcBef>
            </a:pPr>
            <a:r>
              <a:rPr sz="4100" b="1" spc="-475" dirty="0">
                <a:solidFill>
                  <a:srgbClr val="040A18"/>
                </a:solidFill>
                <a:latin typeface="Verdana"/>
                <a:cs typeface="Verdana"/>
              </a:rPr>
              <a:t>Built-</a:t>
            </a:r>
            <a:r>
              <a:rPr sz="4100" b="1" spc="-805" dirty="0">
                <a:solidFill>
                  <a:srgbClr val="040A18"/>
                </a:solidFill>
                <a:latin typeface="Verdana"/>
                <a:cs typeface="Verdana"/>
              </a:rPr>
              <a:t>In</a:t>
            </a:r>
            <a:r>
              <a:rPr sz="4100" b="1" spc="-565" dirty="0">
                <a:solidFill>
                  <a:srgbClr val="040A18"/>
                </a:solidFill>
                <a:latin typeface="Verdana"/>
                <a:cs typeface="Verdana"/>
              </a:rPr>
              <a:t> </a:t>
            </a:r>
            <a:r>
              <a:rPr sz="4100" b="1" spc="-570" dirty="0">
                <a:solidFill>
                  <a:srgbClr val="040A18"/>
                </a:solidFill>
                <a:latin typeface="Verdana"/>
                <a:cs typeface="Verdana"/>
              </a:rPr>
              <a:t>Hooks</a:t>
            </a:r>
            <a:r>
              <a:rPr sz="4100" b="1" spc="-560" dirty="0">
                <a:solidFill>
                  <a:srgbClr val="040A18"/>
                </a:solidFill>
                <a:latin typeface="Verdana"/>
                <a:cs typeface="Verdana"/>
              </a:rPr>
              <a:t> </a:t>
            </a:r>
            <a:r>
              <a:rPr sz="4100" b="1" spc="-480" dirty="0">
                <a:solidFill>
                  <a:srgbClr val="040A18"/>
                </a:solidFill>
                <a:latin typeface="Verdana"/>
                <a:cs typeface="Verdana"/>
              </a:rPr>
              <a:t>:</a:t>
            </a:r>
            <a:endParaRPr sz="4100">
              <a:latin typeface="Verdana"/>
              <a:cs typeface="Verdana"/>
            </a:endParaRPr>
          </a:p>
          <a:p>
            <a:pPr marL="665480" indent="-533400">
              <a:lnSpc>
                <a:spcPct val="100000"/>
              </a:lnSpc>
              <a:spcBef>
                <a:spcPts val="2930"/>
              </a:spcBef>
              <a:buFont typeface="AoyagiKouzanFontT"/>
              <a:buChar char="➢"/>
              <a:tabLst>
                <a:tab pos="665480" algn="l"/>
              </a:tabLst>
            </a:pP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useState</a:t>
            </a:r>
            <a:r>
              <a:rPr sz="2700" spc="1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6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endParaRPr sz="2700">
              <a:latin typeface="Roboto"/>
              <a:cs typeface="Roboto"/>
            </a:endParaRPr>
          </a:p>
          <a:p>
            <a:pPr marL="665480" indent="-533400">
              <a:lnSpc>
                <a:spcPct val="100000"/>
              </a:lnSpc>
              <a:spcBef>
                <a:spcPts val="1660"/>
              </a:spcBef>
              <a:buFont typeface="AoyagiKouzanFontT"/>
              <a:buChar char="➢"/>
              <a:tabLst>
                <a:tab pos="665480" algn="l"/>
              </a:tabLst>
            </a:pP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useEffect</a:t>
            </a:r>
            <a:r>
              <a:rPr sz="2700" spc="3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endParaRPr sz="2700">
              <a:latin typeface="Roboto"/>
              <a:cs typeface="Roboto"/>
            </a:endParaRPr>
          </a:p>
          <a:p>
            <a:pPr marL="665480" indent="-533400">
              <a:lnSpc>
                <a:spcPct val="100000"/>
              </a:lnSpc>
              <a:spcBef>
                <a:spcPts val="1655"/>
              </a:spcBef>
              <a:buFont typeface="AoyagiKouzanFontT"/>
              <a:buChar char="➢"/>
              <a:tabLst>
                <a:tab pos="665480" algn="l"/>
              </a:tabLst>
            </a:pP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useRef</a:t>
            </a:r>
            <a:r>
              <a:rPr sz="2700" spc="254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endParaRPr sz="2700">
              <a:latin typeface="Roboto"/>
              <a:cs typeface="Roboto"/>
            </a:endParaRPr>
          </a:p>
          <a:p>
            <a:pPr marL="665480" indent="-533400">
              <a:lnSpc>
                <a:spcPct val="100000"/>
              </a:lnSpc>
              <a:spcBef>
                <a:spcPts val="1660"/>
              </a:spcBef>
              <a:buFont typeface="AoyagiKouzanFontT"/>
              <a:buChar char="➢"/>
              <a:tabLst>
                <a:tab pos="665480" algn="l"/>
              </a:tabLst>
            </a:pPr>
            <a:r>
              <a:rPr sz="2700" spc="75" dirty="0">
                <a:solidFill>
                  <a:srgbClr val="040A18"/>
                </a:solidFill>
                <a:latin typeface="Roboto"/>
                <a:cs typeface="Roboto"/>
              </a:rPr>
              <a:t>useCallback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endParaRPr sz="2700">
              <a:latin typeface="Roboto"/>
              <a:cs typeface="Roboto"/>
            </a:endParaRPr>
          </a:p>
          <a:p>
            <a:pPr marL="665480" indent="-533400">
              <a:lnSpc>
                <a:spcPct val="100000"/>
              </a:lnSpc>
              <a:spcBef>
                <a:spcPts val="1655"/>
              </a:spcBef>
              <a:buFont typeface="AoyagiKouzanFontT"/>
              <a:buChar char="➢"/>
              <a:tabLst>
                <a:tab pos="665480" algn="l"/>
              </a:tabLst>
            </a:pPr>
            <a:r>
              <a:rPr sz="2700" spc="60" dirty="0">
                <a:solidFill>
                  <a:srgbClr val="040A18"/>
                </a:solidFill>
                <a:latin typeface="Roboto"/>
                <a:cs typeface="Roboto"/>
              </a:rPr>
              <a:t>useMemo</a:t>
            </a:r>
            <a:r>
              <a:rPr sz="27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endParaRPr sz="2700">
              <a:latin typeface="Roboto"/>
              <a:cs typeface="Roboto"/>
            </a:endParaRPr>
          </a:p>
          <a:p>
            <a:pPr marL="665480" indent="-533400">
              <a:lnSpc>
                <a:spcPct val="100000"/>
              </a:lnSpc>
              <a:spcBef>
                <a:spcPts val="1660"/>
              </a:spcBef>
              <a:buFont typeface="AoyagiKouzanFontT"/>
              <a:buChar char="➢"/>
              <a:tabLst>
                <a:tab pos="665480" algn="l"/>
              </a:tabLst>
            </a:pP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useContext</a:t>
            </a:r>
            <a:r>
              <a:rPr sz="27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endParaRPr sz="2700">
              <a:latin typeface="Roboto"/>
              <a:cs typeface="Roboto"/>
            </a:endParaRPr>
          </a:p>
          <a:p>
            <a:pPr marL="665480" indent="-533400">
              <a:lnSpc>
                <a:spcPct val="100000"/>
              </a:lnSpc>
              <a:spcBef>
                <a:spcPts val="1655"/>
              </a:spcBef>
              <a:buFont typeface="AoyagiKouzanFontT"/>
              <a:buChar char="➢"/>
              <a:tabLst>
                <a:tab pos="665480" algn="l"/>
              </a:tabLst>
            </a:pPr>
            <a:r>
              <a:rPr sz="2700" spc="65" dirty="0">
                <a:solidFill>
                  <a:srgbClr val="040A18"/>
                </a:solidFill>
                <a:latin typeface="Roboto"/>
                <a:cs typeface="Roboto"/>
              </a:rPr>
              <a:t>useReducer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endParaRPr sz="2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700">
              <a:latin typeface="Roboto"/>
              <a:cs typeface="Roboto"/>
            </a:endParaRPr>
          </a:p>
          <a:p>
            <a:pPr marL="288925">
              <a:lnSpc>
                <a:spcPct val="100000"/>
              </a:lnSpc>
            </a:pPr>
            <a:r>
              <a:rPr sz="4100" b="1" spc="-615" dirty="0">
                <a:solidFill>
                  <a:srgbClr val="040A18"/>
                </a:solidFill>
                <a:latin typeface="Verdana"/>
                <a:cs typeface="Verdana"/>
              </a:rPr>
              <a:t>Custom</a:t>
            </a:r>
            <a:r>
              <a:rPr sz="4100" b="1" spc="-580" dirty="0">
                <a:solidFill>
                  <a:srgbClr val="040A18"/>
                </a:solidFill>
                <a:latin typeface="Verdana"/>
                <a:cs typeface="Verdana"/>
              </a:rPr>
              <a:t> </a:t>
            </a:r>
            <a:r>
              <a:rPr sz="4100" b="1" spc="-570" dirty="0">
                <a:solidFill>
                  <a:srgbClr val="040A18"/>
                </a:solidFill>
                <a:latin typeface="Verdana"/>
                <a:cs typeface="Verdana"/>
              </a:rPr>
              <a:t>Hooks</a:t>
            </a:r>
            <a:r>
              <a:rPr sz="4100" b="1" spc="-575" dirty="0">
                <a:solidFill>
                  <a:srgbClr val="040A18"/>
                </a:solidFill>
                <a:latin typeface="Verdana"/>
                <a:cs typeface="Verdana"/>
              </a:rPr>
              <a:t> </a:t>
            </a:r>
            <a:r>
              <a:rPr sz="4100" b="1" spc="-480" dirty="0">
                <a:solidFill>
                  <a:srgbClr val="040A18"/>
                </a:solidFill>
                <a:latin typeface="Verdana"/>
                <a:cs typeface="Verdana"/>
              </a:rPr>
              <a:t>:</a:t>
            </a:r>
            <a:endParaRPr sz="4100">
              <a:latin typeface="Verdana"/>
              <a:cs typeface="Verdana"/>
            </a:endParaRPr>
          </a:p>
          <a:p>
            <a:pPr marL="546100" marR="5080" indent="-534035">
              <a:lnSpc>
                <a:spcPct val="151200"/>
              </a:lnSpc>
              <a:spcBef>
                <a:spcPts val="2300"/>
              </a:spcBef>
              <a:buFont typeface="AoyagiKouzanFontT"/>
              <a:buChar char="➢"/>
              <a:tabLst>
                <a:tab pos="546100" algn="l"/>
                <a:tab pos="1318260" algn="l"/>
                <a:tab pos="2068195" algn="l"/>
                <a:tab pos="3208655" algn="l"/>
                <a:tab pos="4098290" algn="l"/>
                <a:tab pos="4965065" algn="l"/>
                <a:tab pos="6319520" algn="l"/>
                <a:tab pos="7459980" algn="l"/>
                <a:tab pos="7842250" algn="l"/>
                <a:tab pos="8588375" algn="l"/>
                <a:tab pos="9526270" algn="l"/>
                <a:tab pos="10902315" algn="l"/>
                <a:tab pos="11838305" algn="l"/>
                <a:tab pos="12646660" algn="l"/>
                <a:tab pos="13079094" algn="l"/>
                <a:tab pos="14416405" algn="l"/>
              </a:tabLst>
            </a:pP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85" dirty="0">
                <a:solidFill>
                  <a:srgbClr val="040A18"/>
                </a:solidFill>
                <a:latin typeface="Roboto"/>
                <a:cs typeface="Roboto"/>
              </a:rPr>
              <a:t>can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-10" dirty="0">
                <a:solidFill>
                  <a:srgbClr val="040A18"/>
                </a:solidFill>
                <a:latin typeface="Roboto"/>
                <a:cs typeface="Roboto"/>
              </a:rPr>
              <a:t>create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120" dirty="0">
                <a:solidFill>
                  <a:srgbClr val="040A18"/>
                </a:solidFill>
                <a:latin typeface="Roboto"/>
                <a:cs typeface="Roboto"/>
              </a:rPr>
              <a:t>your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160" dirty="0">
                <a:solidFill>
                  <a:srgbClr val="040A18"/>
                </a:solidFill>
                <a:latin typeface="Roboto"/>
                <a:cs typeface="Roboto"/>
              </a:rPr>
              <a:t>own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45" dirty="0">
                <a:solidFill>
                  <a:srgbClr val="040A18"/>
                </a:solidFill>
                <a:latin typeface="Roboto"/>
                <a:cs typeface="Roboto"/>
              </a:rPr>
              <a:t>custom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75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85" dirty="0">
                <a:solidFill>
                  <a:srgbClr val="040A18"/>
                </a:solidFill>
                <a:latin typeface="Roboto"/>
                <a:cs typeface="Roboto"/>
              </a:rPr>
              <a:t>if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100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95" dirty="0">
                <a:solidFill>
                  <a:srgbClr val="040A18"/>
                </a:solidFill>
                <a:latin typeface="Roboto"/>
                <a:cs typeface="Roboto"/>
              </a:rPr>
              <a:t>have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45" dirty="0">
                <a:solidFill>
                  <a:srgbClr val="040A18"/>
                </a:solidFill>
                <a:latin typeface="Roboto"/>
                <a:cs typeface="Roboto"/>
              </a:rPr>
              <a:t>stateful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60" dirty="0">
                <a:solidFill>
                  <a:srgbClr val="040A18"/>
                </a:solidFill>
                <a:latin typeface="Roboto"/>
                <a:cs typeface="Roboto"/>
              </a:rPr>
              <a:t>logic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60" dirty="0">
                <a:solidFill>
                  <a:srgbClr val="040A18"/>
                </a:solidFill>
                <a:latin typeface="Roboto"/>
                <a:cs typeface="Roboto"/>
              </a:rPr>
              <a:t>needed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2700" spc="114" dirty="0">
                <a:solidFill>
                  <a:srgbClr val="040A18"/>
                </a:solidFill>
                <a:latin typeface="Roboto"/>
                <a:cs typeface="Roboto"/>
              </a:rPr>
              <a:t>by </a:t>
            </a:r>
            <a:r>
              <a:rPr sz="2700" spc="125" dirty="0">
                <a:solidFill>
                  <a:srgbClr val="040A18"/>
                </a:solidFill>
                <a:latin typeface="Roboto"/>
                <a:cs typeface="Roboto"/>
              </a:rPr>
              <a:t>multiple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5" dirty="0">
                <a:solidFill>
                  <a:srgbClr val="040A18"/>
                </a:solidFill>
                <a:latin typeface="Roboto"/>
                <a:cs typeface="Roboto"/>
              </a:rPr>
              <a:t>components</a:t>
            </a:r>
            <a:r>
              <a:rPr sz="27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24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27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25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application.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5270">
              <a:lnSpc>
                <a:spcPct val="100000"/>
              </a:lnSpc>
              <a:spcBef>
                <a:spcPts val="100"/>
              </a:spcBef>
            </a:pPr>
            <a:r>
              <a:rPr spc="-844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5197" y="2155886"/>
            <a:ext cx="13245465" cy="5307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are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normal</a:t>
            </a:r>
            <a:r>
              <a:rPr sz="2850" b="1" spc="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JavaScript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functions,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but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they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impose</a:t>
            </a:r>
            <a:r>
              <a:rPr sz="2850" b="1" spc="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some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additional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dirty="0">
                <a:solidFill>
                  <a:srgbClr val="040A18"/>
                </a:solidFill>
                <a:latin typeface="Roboto"/>
                <a:cs typeface="Roboto"/>
              </a:rPr>
              <a:t>rules</a:t>
            </a:r>
            <a:r>
              <a:rPr sz="2850" b="1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b="1" spc="-50" dirty="0">
                <a:solidFill>
                  <a:srgbClr val="040A18"/>
                </a:solidFill>
                <a:latin typeface="Roboto"/>
                <a:cs typeface="Roboto"/>
              </a:rPr>
              <a:t>:</a:t>
            </a:r>
            <a:endParaRPr sz="28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850">
              <a:latin typeface="Roboto"/>
              <a:cs typeface="Roboto"/>
            </a:endParaRPr>
          </a:p>
          <a:p>
            <a:pPr marL="546100" indent="-533400">
              <a:lnSpc>
                <a:spcPct val="100000"/>
              </a:lnSpc>
              <a:buFont typeface="AoyagiKouzanFontT"/>
              <a:buChar char="➢"/>
              <a:tabLst>
                <a:tab pos="546100" algn="l"/>
              </a:tabLst>
            </a:pP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60" dirty="0">
                <a:solidFill>
                  <a:srgbClr val="040A18"/>
                </a:solidFill>
                <a:latin typeface="Roboto"/>
                <a:cs typeface="Roboto"/>
              </a:rPr>
              <a:t>are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5" dirty="0">
                <a:solidFill>
                  <a:srgbClr val="040A18"/>
                </a:solidFill>
                <a:latin typeface="Roboto"/>
                <a:cs typeface="Roboto"/>
              </a:rPr>
              <a:t>called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80" dirty="0">
                <a:solidFill>
                  <a:srgbClr val="040A18"/>
                </a:solidFill>
                <a:latin typeface="Roboto"/>
                <a:cs typeface="Roboto"/>
              </a:rPr>
              <a:t>only</a:t>
            </a:r>
            <a:r>
              <a:rPr sz="27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55" dirty="0">
                <a:solidFill>
                  <a:srgbClr val="040A18"/>
                </a:solidFill>
                <a:latin typeface="Roboto"/>
                <a:cs typeface="Roboto"/>
              </a:rPr>
              <a:t>at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top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00" dirty="0">
                <a:solidFill>
                  <a:srgbClr val="040A18"/>
                </a:solidFill>
                <a:latin typeface="Roboto"/>
                <a:cs typeface="Roboto"/>
              </a:rPr>
              <a:t>level</a:t>
            </a:r>
            <a:r>
              <a:rPr sz="27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65" dirty="0">
                <a:solidFill>
                  <a:srgbClr val="040A18"/>
                </a:solidFill>
                <a:latin typeface="Roboto"/>
                <a:cs typeface="Roboto"/>
              </a:rPr>
              <a:t>component.</a:t>
            </a:r>
            <a:endParaRPr sz="2700">
              <a:latin typeface="Roboto"/>
              <a:cs typeface="Roboto"/>
            </a:endParaRPr>
          </a:p>
          <a:p>
            <a:pPr marL="546100" indent="-533400">
              <a:lnSpc>
                <a:spcPct val="100000"/>
              </a:lnSpc>
              <a:spcBef>
                <a:spcPts val="3290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Do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90" dirty="0">
                <a:solidFill>
                  <a:srgbClr val="040A18"/>
                </a:solidFill>
                <a:latin typeface="Roboto"/>
                <a:cs typeface="Roboto"/>
              </a:rPr>
              <a:t>not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10" dirty="0">
                <a:solidFill>
                  <a:srgbClr val="040A18"/>
                </a:solidFill>
                <a:latin typeface="Roboto"/>
                <a:cs typeface="Roboto"/>
              </a:rPr>
              <a:t>call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27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10" dirty="0">
                <a:solidFill>
                  <a:srgbClr val="040A18"/>
                </a:solidFill>
                <a:latin typeface="Roboto"/>
                <a:cs typeface="Roboto"/>
              </a:rPr>
              <a:t>inside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loops,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90" dirty="0">
                <a:solidFill>
                  <a:srgbClr val="040A18"/>
                </a:solidFill>
                <a:latin typeface="Roboto"/>
                <a:cs typeface="Roboto"/>
              </a:rPr>
              <a:t>conditions,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0" dirty="0">
                <a:solidFill>
                  <a:srgbClr val="040A18"/>
                </a:solidFill>
                <a:latin typeface="Roboto"/>
                <a:cs typeface="Roboto"/>
              </a:rPr>
              <a:t>or</a:t>
            </a:r>
            <a:r>
              <a:rPr sz="27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nested</a:t>
            </a:r>
            <a:r>
              <a:rPr sz="27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functions.</a:t>
            </a:r>
            <a:endParaRPr sz="2700">
              <a:latin typeface="Roboto"/>
              <a:cs typeface="Roboto"/>
            </a:endParaRPr>
          </a:p>
          <a:p>
            <a:pPr marL="546100" indent="-533400">
              <a:lnSpc>
                <a:spcPct val="100000"/>
              </a:lnSpc>
              <a:spcBef>
                <a:spcPts val="3290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60" dirty="0">
                <a:solidFill>
                  <a:srgbClr val="040A18"/>
                </a:solidFill>
                <a:latin typeface="Roboto"/>
                <a:cs typeface="Roboto"/>
              </a:rPr>
              <a:t>are</a:t>
            </a: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5" dirty="0">
                <a:solidFill>
                  <a:srgbClr val="040A18"/>
                </a:solidFill>
                <a:latin typeface="Roboto"/>
                <a:cs typeface="Roboto"/>
              </a:rPr>
              <a:t>called</a:t>
            </a:r>
            <a:r>
              <a:rPr sz="27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80" dirty="0">
                <a:solidFill>
                  <a:srgbClr val="040A18"/>
                </a:solidFill>
                <a:latin typeface="Roboto"/>
                <a:cs typeface="Roboto"/>
              </a:rPr>
              <a:t>only</a:t>
            </a: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95" dirty="0">
                <a:solidFill>
                  <a:srgbClr val="040A18"/>
                </a:solidFill>
                <a:latin typeface="Roboto"/>
                <a:cs typeface="Roboto"/>
              </a:rPr>
              <a:t>from</a:t>
            </a:r>
            <a:r>
              <a:rPr sz="27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React</a:t>
            </a: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10" dirty="0">
                <a:solidFill>
                  <a:srgbClr val="040A18"/>
                </a:solidFill>
                <a:latin typeface="Roboto"/>
                <a:cs typeface="Roboto"/>
              </a:rPr>
              <a:t>functional</a:t>
            </a:r>
            <a:r>
              <a:rPr sz="2700" spc="45" dirty="0">
                <a:solidFill>
                  <a:srgbClr val="040A18"/>
                </a:solidFill>
                <a:latin typeface="Roboto"/>
                <a:cs typeface="Roboto"/>
              </a:rPr>
              <a:t> Components.</a:t>
            </a:r>
            <a:endParaRPr sz="2700">
              <a:latin typeface="Roboto"/>
              <a:cs typeface="Roboto"/>
            </a:endParaRPr>
          </a:p>
          <a:p>
            <a:pPr marL="546100" indent="-533400">
              <a:lnSpc>
                <a:spcPct val="100000"/>
              </a:lnSpc>
              <a:spcBef>
                <a:spcPts val="3290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Do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90" dirty="0">
                <a:solidFill>
                  <a:srgbClr val="040A18"/>
                </a:solidFill>
                <a:latin typeface="Roboto"/>
                <a:cs typeface="Roboto"/>
              </a:rPr>
              <a:t>not</a:t>
            </a:r>
            <a:r>
              <a:rPr sz="27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10" dirty="0">
                <a:solidFill>
                  <a:srgbClr val="040A18"/>
                </a:solidFill>
                <a:latin typeface="Roboto"/>
                <a:cs typeface="Roboto"/>
              </a:rPr>
              <a:t>call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27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95" dirty="0">
                <a:solidFill>
                  <a:srgbClr val="040A18"/>
                </a:solidFill>
                <a:latin typeface="Roboto"/>
                <a:cs typeface="Roboto"/>
              </a:rPr>
              <a:t>from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10" dirty="0">
                <a:solidFill>
                  <a:srgbClr val="040A18"/>
                </a:solidFill>
                <a:latin typeface="Roboto"/>
                <a:cs typeface="Roboto"/>
              </a:rPr>
              <a:t>regular</a:t>
            </a:r>
            <a:r>
              <a:rPr sz="27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5" dirty="0">
                <a:solidFill>
                  <a:srgbClr val="040A18"/>
                </a:solidFill>
                <a:latin typeface="Roboto"/>
                <a:cs typeface="Roboto"/>
              </a:rPr>
              <a:t>JavaScript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functions.</a:t>
            </a:r>
            <a:endParaRPr sz="27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700">
              <a:latin typeface="Roboto"/>
              <a:cs typeface="Roboto"/>
            </a:endParaRPr>
          </a:p>
          <a:p>
            <a:pPr marL="169545">
              <a:lnSpc>
                <a:spcPct val="100000"/>
              </a:lnSpc>
            </a:pPr>
            <a:r>
              <a:rPr sz="2700" spc="114" dirty="0">
                <a:solidFill>
                  <a:srgbClr val="040A18"/>
                </a:solidFill>
                <a:latin typeface="Roboto"/>
                <a:cs typeface="Roboto"/>
              </a:rPr>
              <a:t>There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5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55" dirty="0">
                <a:solidFill>
                  <a:srgbClr val="040A18"/>
                </a:solidFill>
                <a:latin typeface="Roboto"/>
                <a:cs typeface="Roboto"/>
              </a:rPr>
              <a:t>one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85" dirty="0">
                <a:solidFill>
                  <a:srgbClr val="040A18"/>
                </a:solidFill>
                <a:latin typeface="Roboto"/>
                <a:cs typeface="Roboto"/>
              </a:rPr>
              <a:t>other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229" dirty="0">
                <a:solidFill>
                  <a:srgbClr val="040A18"/>
                </a:solidFill>
                <a:latin typeface="Roboto"/>
                <a:cs typeface="Roboto"/>
              </a:rPr>
              <a:t>way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 to </a:t>
            </a:r>
            <a:r>
              <a:rPr sz="2700" spc="110" dirty="0">
                <a:solidFill>
                  <a:srgbClr val="040A18"/>
                </a:solidFill>
                <a:latin typeface="Roboto"/>
                <a:cs typeface="Roboto"/>
              </a:rPr>
              <a:t>call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7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270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b="1" dirty="0">
                <a:solidFill>
                  <a:srgbClr val="040A18"/>
                </a:solidFill>
                <a:latin typeface="Roboto"/>
                <a:cs typeface="Roboto"/>
              </a:rPr>
              <a:t>i.e.</a:t>
            </a:r>
            <a:r>
              <a:rPr sz="2700" b="1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24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40" dirty="0">
                <a:solidFill>
                  <a:srgbClr val="040A18"/>
                </a:solidFill>
                <a:latin typeface="Roboto"/>
                <a:cs typeface="Roboto"/>
              </a:rPr>
              <a:t>your</a:t>
            </a:r>
            <a:r>
              <a:rPr sz="27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185" dirty="0">
                <a:solidFill>
                  <a:srgbClr val="040A18"/>
                </a:solidFill>
                <a:latin typeface="Roboto"/>
                <a:cs typeface="Roboto"/>
              </a:rPr>
              <a:t>own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55" dirty="0">
                <a:solidFill>
                  <a:srgbClr val="040A18"/>
                </a:solidFill>
                <a:latin typeface="Roboto"/>
                <a:cs typeface="Roboto"/>
              </a:rPr>
              <a:t>custom</a:t>
            </a:r>
            <a:r>
              <a:rPr sz="270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spc="6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467" y="4091363"/>
            <a:ext cx="13188315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b="0" spc="-775" dirty="0">
                <a:solidFill>
                  <a:srgbClr val="FFFFFF"/>
                </a:solidFill>
                <a:latin typeface="Arial Black"/>
                <a:cs typeface="Arial Black"/>
              </a:rPr>
              <a:t>Let’s</a:t>
            </a:r>
            <a:r>
              <a:rPr sz="10300" b="0" spc="-7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b="0" spc="-409" dirty="0">
                <a:solidFill>
                  <a:srgbClr val="FFFFFF"/>
                </a:solidFill>
                <a:latin typeface="Arial Black"/>
                <a:cs typeface="Arial Black"/>
              </a:rPr>
              <a:t>Implement</a:t>
            </a:r>
            <a:r>
              <a:rPr sz="10300" b="0" spc="-7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b="0" spc="-25" dirty="0">
                <a:solidFill>
                  <a:srgbClr val="FFFFFF"/>
                </a:solidFill>
                <a:latin typeface="Arial Black"/>
                <a:cs typeface="Arial Black"/>
              </a:rPr>
              <a:t>our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7190" y="5661992"/>
            <a:ext cx="6728459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spc="-575" dirty="0">
                <a:solidFill>
                  <a:srgbClr val="FFFFFF"/>
                </a:solidFill>
                <a:latin typeface="Arial Black"/>
                <a:cs typeface="Arial Black"/>
              </a:rPr>
              <a:t>First</a:t>
            </a:r>
            <a:r>
              <a:rPr sz="10300" spc="-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spc="-610" dirty="0">
                <a:solidFill>
                  <a:srgbClr val="FFFFFF"/>
                </a:solidFill>
                <a:latin typeface="Arial Black"/>
                <a:cs typeface="Arial Black"/>
              </a:rPr>
              <a:t>Hook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4955" y="4077845"/>
            <a:ext cx="16090265" cy="3153410"/>
          </a:xfrm>
          <a:custGeom>
            <a:avLst/>
            <a:gdLst/>
            <a:ahLst/>
            <a:cxnLst/>
            <a:rect l="l" t="t" r="r" b="b"/>
            <a:pathLst>
              <a:path w="16090265" h="3153409">
                <a:moveTo>
                  <a:pt x="2049298" y="15438"/>
                </a:moveTo>
                <a:lnTo>
                  <a:pt x="14049" y="15438"/>
                </a:lnTo>
              </a:path>
              <a:path w="16090265" h="3153409">
                <a:moveTo>
                  <a:pt x="0" y="0"/>
                </a:moveTo>
                <a:lnTo>
                  <a:pt x="0" y="1514029"/>
                </a:lnTo>
              </a:path>
              <a:path w="16090265" h="3153409">
                <a:moveTo>
                  <a:pt x="14040561" y="3137404"/>
                </a:moveTo>
                <a:lnTo>
                  <a:pt x="16075804" y="3137404"/>
                </a:lnTo>
              </a:path>
              <a:path w="16090265" h="3153409">
                <a:moveTo>
                  <a:pt x="16089861" y="3152843"/>
                </a:moveTo>
                <a:lnTo>
                  <a:pt x="16089861" y="1638813"/>
                </a:lnTo>
              </a:path>
            </a:pathLst>
          </a:custGeom>
          <a:ln w="23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690850" y="0"/>
            <a:ext cx="4413250" cy="153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5875">
              <a:lnSpc>
                <a:spcPct val="100000"/>
              </a:lnSpc>
              <a:spcBef>
                <a:spcPts val="100"/>
              </a:spcBef>
            </a:pPr>
            <a:r>
              <a:rPr spc="-875" dirty="0"/>
              <a:t>useState</a:t>
            </a:r>
            <a:r>
              <a:rPr spc="-844" dirty="0"/>
              <a:t> </a:t>
            </a:r>
            <a:r>
              <a:rPr spc="-900" dirty="0"/>
              <a:t>Hook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6248" y="2145975"/>
            <a:ext cx="14434819" cy="647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1185" marR="45085" indent="-579120" algn="just">
              <a:lnSpc>
                <a:spcPct val="151600"/>
              </a:lnSpc>
              <a:spcBef>
                <a:spcPts val="90"/>
              </a:spcBef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useState()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allows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45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have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variables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250" dirty="0">
                <a:solidFill>
                  <a:srgbClr val="040A18"/>
                </a:solidFill>
                <a:latin typeface="Roboto"/>
                <a:cs typeface="Roboto"/>
              </a:rPr>
              <a:t>in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functional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components.</a:t>
            </a:r>
            <a:endParaRPr sz="3100">
              <a:latin typeface="Roboto"/>
              <a:cs typeface="Roboto"/>
            </a:endParaRPr>
          </a:p>
          <a:p>
            <a:pPr marL="591185" marR="9525" indent="-579120" algn="just">
              <a:lnSpc>
                <a:spcPct val="151600"/>
              </a:lnSpc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Basically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useSate</a:t>
            </a:r>
            <a:r>
              <a:rPr sz="3100" spc="38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70" dirty="0">
                <a:solidFill>
                  <a:srgbClr val="040A18"/>
                </a:solidFill>
                <a:latin typeface="Roboto"/>
                <a:cs typeface="Roboto"/>
              </a:rPr>
              <a:t>ability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encapsulate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local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8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3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functional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component.</a:t>
            </a:r>
            <a:endParaRPr sz="3100">
              <a:latin typeface="Roboto"/>
              <a:cs typeface="Roboto"/>
            </a:endParaRPr>
          </a:p>
          <a:p>
            <a:pPr marL="591185" marR="15240" indent="-579120" algn="just">
              <a:lnSpc>
                <a:spcPct val="151600"/>
              </a:lnSpc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434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useSate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434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special</a:t>
            </a:r>
            <a:r>
              <a:rPr sz="3100" spc="4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function</a:t>
            </a:r>
            <a:r>
              <a:rPr sz="3100" spc="434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takes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95" dirty="0">
                <a:solidFill>
                  <a:srgbClr val="040A18"/>
                </a:solidFill>
                <a:latin typeface="Roboto"/>
                <a:cs typeface="Roboto"/>
              </a:rPr>
              <a:t>initial</a:t>
            </a:r>
            <a:r>
              <a:rPr sz="3100" spc="4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as</a:t>
            </a:r>
            <a:r>
              <a:rPr sz="3100" spc="4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an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argument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returns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80" dirty="0">
                <a:solidFill>
                  <a:srgbClr val="040A18"/>
                </a:solidFill>
                <a:latin typeface="Roboto"/>
                <a:cs typeface="Roboto"/>
              </a:rPr>
              <a:t>an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70" dirty="0">
                <a:solidFill>
                  <a:srgbClr val="040A18"/>
                </a:solidFill>
                <a:latin typeface="Roboto"/>
                <a:cs typeface="Roboto"/>
              </a:rPr>
              <a:t>array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two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entries.</a:t>
            </a:r>
            <a:endParaRPr sz="3100">
              <a:latin typeface="Roboto"/>
              <a:cs typeface="Roboto"/>
            </a:endParaRPr>
          </a:p>
          <a:p>
            <a:pPr marL="591185" marR="5080" indent="-579120" algn="just">
              <a:lnSpc>
                <a:spcPct val="151600"/>
              </a:lnSpc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pass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95" dirty="0">
                <a:solidFill>
                  <a:srgbClr val="040A18"/>
                </a:solidFill>
                <a:latin typeface="Roboto"/>
                <a:cs typeface="Roboto"/>
              </a:rPr>
              <a:t>initial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5" dirty="0">
                <a:solidFill>
                  <a:srgbClr val="040A18"/>
                </a:solidFill>
                <a:latin typeface="Roboto"/>
                <a:cs typeface="Roboto"/>
              </a:rPr>
              <a:t>this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function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it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returns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variable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70" dirty="0">
                <a:solidFill>
                  <a:srgbClr val="040A18"/>
                </a:solidFill>
                <a:latin typeface="Roboto"/>
                <a:cs typeface="Roboto"/>
              </a:rPr>
              <a:t>with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the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current</a:t>
            </a:r>
            <a:r>
              <a:rPr sz="3100" spc="30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3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value(not</a:t>
            </a:r>
            <a:r>
              <a:rPr sz="3100" spc="30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necessarily</a:t>
            </a:r>
            <a:r>
              <a:rPr sz="3100" spc="3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3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95" dirty="0">
                <a:solidFill>
                  <a:srgbClr val="040A18"/>
                </a:solidFill>
                <a:latin typeface="Roboto"/>
                <a:cs typeface="Roboto"/>
              </a:rPr>
              <a:t>initial</a:t>
            </a:r>
            <a:r>
              <a:rPr sz="3100" spc="3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50" dirty="0">
                <a:solidFill>
                  <a:srgbClr val="040A18"/>
                </a:solidFill>
                <a:latin typeface="Roboto"/>
                <a:cs typeface="Roboto"/>
              </a:rPr>
              <a:t>state)and</a:t>
            </a:r>
            <a:r>
              <a:rPr sz="3100" spc="30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another</a:t>
            </a:r>
            <a:r>
              <a:rPr sz="3100" spc="30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function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update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5" dirty="0">
                <a:solidFill>
                  <a:srgbClr val="040A18"/>
                </a:solidFill>
                <a:latin typeface="Roboto"/>
                <a:cs typeface="Roboto"/>
              </a:rPr>
              <a:t>this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value.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59" rIns="0" bIns="0" rtlCol="0">
            <a:spAutoFit/>
          </a:bodyPr>
          <a:lstStyle/>
          <a:p>
            <a:pPr marL="854710">
              <a:lnSpc>
                <a:spcPct val="100000"/>
              </a:lnSpc>
              <a:spcBef>
                <a:spcPts val="100"/>
              </a:spcBef>
            </a:pPr>
            <a:r>
              <a:rPr spc="-1055" dirty="0"/>
              <a:t>How</a:t>
            </a:r>
            <a:r>
              <a:rPr spc="-855" dirty="0"/>
              <a:t> </a:t>
            </a:r>
            <a:r>
              <a:rPr spc="-700" dirty="0"/>
              <a:t>to</a:t>
            </a:r>
            <a:r>
              <a:rPr spc="-855" dirty="0"/>
              <a:t> </a:t>
            </a:r>
            <a:r>
              <a:rPr spc="-815" dirty="0"/>
              <a:t>implement</a:t>
            </a:r>
            <a:r>
              <a:rPr spc="-855" dirty="0"/>
              <a:t> </a:t>
            </a:r>
            <a:r>
              <a:rPr spc="-965" dirty="0"/>
              <a:t>useState()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0524" y="2049884"/>
            <a:ext cx="14289405" cy="771525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Import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useState()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:-</a:t>
            </a:r>
            <a:endParaRPr sz="3100">
              <a:latin typeface="Roboto"/>
              <a:cs typeface="Roboto"/>
            </a:endParaRPr>
          </a:p>
          <a:p>
            <a:pPr marL="958850" indent="-768350">
              <a:lnSpc>
                <a:spcPct val="100000"/>
              </a:lnSpc>
              <a:spcBef>
                <a:spcPts val="1920"/>
              </a:spcBef>
              <a:buSzPct val="87096"/>
              <a:buFont typeface="AoyagiKouzanFontT"/>
              <a:buChar char="❖"/>
              <a:tabLst>
                <a:tab pos="95885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useState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hook,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85" dirty="0">
                <a:solidFill>
                  <a:srgbClr val="040A18"/>
                </a:solidFill>
                <a:latin typeface="Roboto"/>
                <a:cs typeface="Roboto"/>
              </a:rPr>
              <a:t>we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first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need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import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it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into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our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component.</a:t>
            </a:r>
            <a:endParaRPr sz="3100">
              <a:latin typeface="Roboto"/>
              <a:cs typeface="Roboto"/>
            </a:endParaRPr>
          </a:p>
          <a:p>
            <a:pPr marL="389255">
              <a:lnSpc>
                <a:spcPct val="100000"/>
              </a:lnSpc>
              <a:spcBef>
                <a:spcPts val="1925"/>
              </a:spcBef>
            </a:pPr>
            <a:r>
              <a:rPr sz="2700" b="1" spc="120" dirty="0">
                <a:solidFill>
                  <a:srgbClr val="040A18"/>
                </a:solidFill>
                <a:latin typeface="Roboto"/>
                <a:cs typeface="Roboto"/>
              </a:rPr>
              <a:t>import</a:t>
            </a:r>
            <a:r>
              <a:rPr sz="2700" b="1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b="1" dirty="0">
                <a:solidFill>
                  <a:srgbClr val="040A18"/>
                </a:solidFill>
                <a:latin typeface="Roboto"/>
                <a:cs typeface="Roboto"/>
              </a:rPr>
              <a:t>{</a:t>
            </a:r>
            <a:r>
              <a:rPr sz="2700" b="1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b="1" dirty="0">
                <a:solidFill>
                  <a:srgbClr val="040A18"/>
                </a:solidFill>
                <a:latin typeface="Roboto"/>
                <a:cs typeface="Roboto"/>
              </a:rPr>
              <a:t>useState</a:t>
            </a:r>
            <a:r>
              <a:rPr sz="2700" b="1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b="1" dirty="0">
                <a:solidFill>
                  <a:srgbClr val="040A18"/>
                </a:solidFill>
                <a:latin typeface="Roboto"/>
                <a:cs typeface="Roboto"/>
              </a:rPr>
              <a:t>}</a:t>
            </a:r>
            <a:r>
              <a:rPr sz="2700" b="1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b="1" spc="105" dirty="0">
                <a:solidFill>
                  <a:srgbClr val="040A18"/>
                </a:solidFill>
                <a:latin typeface="Roboto"/>
                <a:cs typeface="Roboto"/>
              </a:rPr>
              <a:t>from</a:t>
            </a:r>
            <a:r>
              <a:rPr sz="2700" b="1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700" b="1" spc="-10" dirty="0">
                <a:solidFill>
                  <a:srgbClr val="040A18"/>
                </a:solidFill>
                <a:latin typeface="Roboto"/>
                <a:cs typeface="Roboto"/>
              </a:rPr>
              <a:t>“react”;</a:t>
            </a:r>
            <a:endParaRPr sz="27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90"/>
              </a:spcBef>
            </a:pPr>
            <a:endParaRPr sz="2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Initialize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useState()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:-</a:t>
            </a:r>
            <a:endParaRPr sz="3100">
              <a:latin typeface="Roboto"/>
              <a:cs typeface="Roboto"/>
            </a:endParaRPr>
          </a:p>
          <a:p>
            <a:pPr marL="864235" indent="-684530">
              <a:lnSpc>
                <a:spcPct val="100000"/>
              </a:lnSpc>
              <a:spcBef>
                <a:spcPts val="1920"/>
              </a:spcBef>
              <a:buFont typeface="AoyagiKouzanFontT"/>
              <a:buChar char="❖"/>
              <a:tabLst>
                <a:tab pos="864235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useState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accepts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80" dirty="0">
                <a:solidFill>
                  <a:srgbClr val="040A18"/>
                </a:solidFill>
                <a:latin typeface="Roboto"/>
                <a:cs typeface="Roboto"/>
              </a:rPr>
              <a:t>an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95" dirty="0">
                <a:solidFill>
                  <a:srgbClr val="040A18"/>
                </a:solidFill>
                <a:latin typeface="Roboto"/>
                <a:cs typeface="Roboto"/>
              </a:rPr>
              <a:t>initial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returns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5" dirty="0">
                <a:solidFill>
                  <a:srgbClr val="040A18"/>
                </a:solidFill>
                <a:latin typeface="Roboto"/>
                <a:cs typeface="Roboto"/>
              </a:rPr>
              <a:t>two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values</a:t>
            </a:r>
            <a:endParaRPr sz="3100">
              <a:latin typeface="Roboto"/>
              <a:cs typeface="Roboto"/>
            </a:endParaRPr>
          </a:p>
          <a:p>
            <a:pPr marL="1896110" lvl="1" indent="-585470">
              <a:lnSpc>
                <a:spcPct val="100000"/>
              </a:lnSpc>
              <a:spcBef>
                <a:spcPts val="1920"/>
              </a:spcBef>
              <a:buFont typeface="AoyagiKouzanFontT"/>
              <a:buChar char="➢"/>
              <a:tabLst>
                <a:tab pos="1896110" algn="l"/>
              </a:tabLst>
            </a:pP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current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2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endParaRPr sz="3100">
              <a:latin typeface="Roboto"/>
              <a:cs typeface="Roboto"/>
            </a:endParaRPr>
          </a:p>
          <a:p>
            <a:pPr marL="1896110" lvl="1" indent="-585470">
              <a:lnSpc>
                <a:spcPct val="100000"/>
              </a:lnSpc>
              <a:spcBef>
                <a:spcPts val="1914"/>
              </a:spcBef>
              <a:buFont typeface="AoyagiKouzanFontT"/>
              <a:buChar char="➢"/>
              <a:tabLst>
                <a:tab pos="1896110" algn="l"/>
              </a:tabLst>
            </a:pPr>
            <a:r>
              <a:rPr sz="3100" spc="3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function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0" dirty="0">
                <a:solidFill>
                  <a:srgbClr val="040A18"/>
                </a:solidFill>
                <a:latin typeface="Roboto"/>
                <a:cs typeface="Roboto"/>
              </a:rPr>
              <a:t>updates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state.</a:t>
            </a:r>
            <a:endParaRPr sz="3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470"/>
              </a:spcBef>
            </a:pPr>
            <a:endParaRPr sz="3100">
              <a:latin typeface="Roboto"/>
              <a:cs typeface="Roboto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100" b="1" spc="130" dirty="0">
                <a:solidFill>
                  <a:srgbClr val="040A18"/>
                </a:solidFill>
                <a:latin typeface="Roboto"/>
                <a:cs typeface="Roboto"/>
              </a:rPr>
              <a:t>function</a:t>
            </a:r>
            <a:r>
              <a:rPr sz="3100" b="1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spc="70" dirty="0">
                <a:solidFill>
                  <a:srgbClr val="040A18"/>
                </a:solidFill>
                <a:latin typeface="Roboto"/>
                <a:cs typeface="Roboto"/>
              </a:rPr>
              <a:t>FavoriteColor()</a:t>
            </a:r>
            <a:r>
              <a:rPr sz="3100" b="1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spc="-50" dirty="0">
                <a:solidFill>
                  <a:srgbClr val="040A18"/>
                </a:solidFill>
                <a:latin typeface="Roboto"/>
                <a:cs typeface="Roboto"/>
              </a:rPr>
              <a:t>{</a:t>
            </a:r>
            <a:endParaRPr sz="3100">
              <a:latin typeface="Roboto"/>
              <a:cs typeface="Roboto"/>
            </a:endParaRPr>
          </a:p>
          <a:p>
            <a:pPr marL="766445">
              <a:lnSpc>
                <a:spcPct val="100000"/>
              </a:lnSpc>
              <a:spcBef>
                <a:spcPts val="1914"/>
              </a:spcBef>
            </a:pPr>
            <a:r>
              <a:rPr sz="3100" b="1" spc="55" dirty="0">
                <a:solidFill>
                  <a:srgbClr val="040A18"/>
                </a:solidFill>
                <a:latin typeface="Roboto"/>
                <a:cs typeface="Roboto"/>
              </a:rPr>
              <a:t>const</a:t>
            </a:r>
            <a:r>
              <a:rPr sz="3100" b="1" spc="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[</a:t>
            </a:r>
            <a:r>
              <a:rPr sz="3100" b="1" spc="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color,</a:t>
            </a:r>
            <a:r>
              <a:rPr sz="3100" b="1" spc="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setColor</a:t>
            </a:r>
            <a:r>
              <a:rPr sz="3100" b="1" spc="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]</a:t>
            </a:r>
            <a:r>
              <a:rPr sz="3100" b="1" spc="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=</a:t>
            </a:r>
            <a:r>
              <a:rPr sz="3100" b="1" spc="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useState(“</a:t>
            </a:r>
            <a:r>
              <a:rPr sz="3100" b="1" spc="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b="1" spc="-25" dirty="0">
                <a:solidFill>
                  <a:srgbClr val="040A18"/>
                </a:solidFill>
                <a:latin typeface="Roboto"/>
                <a:cs typeface="Roboto"/>
              </a:rPr>
              <a:t>”);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95" dirty="0"/>
              <a:t>Creating</a:t>
            </a:r>
            <a:r>
              <a:rPr spc="-855" dirty="0"/>
              <a:t> </a:t>
            </a:r>
            <a:r>
              <a:rPr spc="-885" dirty="0"/>
              <a:t>an</a:t>
            </a:r>
            <a:r>
              <a:rPr spc="-855" dirty="0"/>
              <a:t> </a:t>
            </a:r>
            <a:r>
              <a:rPr spc="-800" dirty="0"/>
              <a:t>array</a:t>
            </a:r>
            <a:r>
              <a:rPr spc="-855" dirty="0"/>
              <a:t> </a:t>
            </a:r>
            <a:r>
              <a:rPr spc="-819" dirty="0"/>
              <a:t>state</a:t>
            </a:r>
            <a:r>
              <a:rPr spc="-855" dirty="0"/>
              <a:t> </a:t>
            </a:r>
            <a:r>
              <a:rPr spc="-760" dirty="0"/>
              <a:t>with</a:t>
            </a:r>
            <a:r>
              <a:rPr spc="-850" dirty="0"/>
              <a:t> </a:t>
            </a:r>
            <a:r>
              <a:rPr spc="-885" dirty="0"/>
              <a:t>useState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6248" y="2145975"/>
            <a:ext cx="14401165" cy="1457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1185" marR="5080" indent="-579120">
              <a:lnSpc>
                <a:spcPct val="151600"/>
              </a:lnSpc>
              <a:spcBef>
                <a:spcPts val="90"/>
              </a:spcBef>
              <a:buSzPct val="74193"/>
              <a:buFont typeface="Noto Sans Symbols2"/>
              <a:buChar char="❖"/>
              <a:tabLst>
                <a:tab pos="591185" algn="l"/>
                <a:tab pos="1304925" algn="l"/>
                <a:tab pos="3608704" algn="l"/>
                <a:tab pos="4366895" algn="l"/>
                <a:tab pos="5701030" algn="l"/>
                <a:tab pos="6884034" algn="l"/>
                <a:tab pos="7400925" algn="l"/>
                <a:tab pos="8158480" algn="l"/>
                <a:tab pos="10156190" algn="l"/>
                <a:tab pos="11256010" algn="l"/>
                <a:tab pos="11769725" algn="l"/>
                <a:tab pos="12498070" algn="l"/>
                <a:tab pos="12875260" algn="l"/>
              </a:tabLst>
            </a:pP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we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destructure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return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value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25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useState()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25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25" dirty="0">
                <a:solidFill>
                  <a:srgbClr val="040A18"/>
                </a:solidFill>
                <a:latin typeface="Roboto"/>
                <a:cs typeface="Roboto"/>
              </a:rPr>
              <a:t>get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5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variable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contains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70" dirty="0">
                <a:solidFill>
                  <a:srgbClr val="040A18"/>
                </a:solidFill>
                <a:latin typeface="Roboto"/>
                <a:cs typeface="Roboto"/>
              </a:rPr>
              <a:t>array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method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updating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state.</a:t>
            </a:r>
            <a:endParaRPr sz="31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259" y="4696182"/>
            <a:ext cx="12384208" cy="4336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5428" y="4076049"/>
            <a:ext cx="3862704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b="0" spc="-509" dirty="0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91539" y="4060634"/>
            <a:ext cx="8091170" cy="2130425"/>
          </a:xfrm>
          <a:custGeom>
            <a:avLst/>
            <a:gdLst/>
            <a:ahLst/>
            <a:cxnLst/>
            <a:rect l="l" t="t" r="r" b="b"/>
            <a:pathLst>
              <a:path w="8091169" h="2130425">
                <a:moveTo>
                  <a:pt x="1030473" y="10429"/>
                </a:moveTo>
                <a:lnTo>
                  <a:pt x="7049" y="10429"/>
                </a:lnTo>
              </a:path>
              <a:path w="8091169" h="2130425">
                <a:moveTo>
                  <a:pt x="0" y="0"/>
                </a:moveTo>
                <a:lnTo>
                  <a:pt x="0" y="1022949"/>
                </a:lnTo>
              </a:path>
              <a:path w="8091169" h="2130425">
                <a:moveTo>
                  <a:pt x="7060206" y="2119772"/>
                </a:moveTo>
                <a:lnTo>
                  <a:pt x="8083630" y="2119772"/>
                </a:lnTo>
              </a:path>
              <a:path w="8091169" h="2130425">
                <a:moveTo>
                  <a:pt x="8090700" y="2130202"/>
                </a:moveTo>
                <a:lnTo>
                  <a:pt x="8090700" y="1107252"/>
                </a:lnTo>
              </a:path>
            </a:pathLst>
          </a:custGeom>
          <a:ln w="23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995650" y="0"/>
            <a:ext cx="4108450" cy="169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87700">
              <a:lnSpc>
                <a:spcPct val="100000"/>
              </a:lnSpc>
              <a:spcBef>
                <a:spcPts val="130"/>
              </a:spcBef>
            </a:pPr>
            <a:r>
              <a:rPr sz="9450" spc="-1300" dirty="0"/>
              <a:t>Our</a:t>
            </a:r>
            <a:r>
              <a:rPr sz="9450" spc="-1340" dirty="0"/>
              <a:t> </a:t>
            </a:r>
            <a:r>
              <a:rPr sz="9450" spc="-1490" dirty="0"/>
              <a:t>Agenda</a:t>
            </a:r>
            <a:endParaRPr sz="9450"/>
          </a:p>
        </p:txBody>
      </p:sp>
      <p:sp>
        <p:nvSpPr>
          <p:cNvPr id="3" name="object 3"/>
          <p:cNvSpPr/>
          <p:nvPr/>
        </p:nvSpPr>
        <p:spPr>
          <a:xfrm>
            <a:off x="9557446" y="3458621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62" y="989125"/>
                </a:moveTo>
                <a:lnTo>
                  <a:pt x="446931" y="986861"/>
                </a:lnTo>
                <a:lnTo>
                  <a:pt x="400581" y="980208"/>
                </a:lnTo>
                <a:lnTo>
                  <a:pt x="355720" y="969372"/>
                </a:lnTo>
                <a:lnTo>
                  <a:pt x="312554" y="954561"/>
                </a:lnTo>
                <a:lnTo>
                  <a:pt x="271292" y="935982"/>
                </a:lnTo>
                <a:lnTo>
                  <a:pt x="232139" y="913842"/>
                </a:lnTo>
                <a:lnTo>
                  <a:pt x="195304" y="888349"/>
                </a:lnTo>
                <a:lnTo>
                  <a:pt x="160994" y="859710"/>
                </a:lnTo>
                <a:lnTo>
                  <a:pt x="129415" y="828131"/>
                </a:lnTo>
                <a:lnTo>
                  <a:pt x="100776" y="793821"/>
                </a:lnTo>
                <a:lnTo>
                  <a:pt x="75282" y="756986"/>
                </a:lnTo>
                <a:lnTo>
                  <a:pt x="53143" y="717833"/>
                </a:lnTo>
                <a:lnTo>
                  <a:pt x="34564" y="676571"/>
                </a:lnTo>
                <a:lnTo>
                  <a:pt x="19753" y="633405"/>
                </a:lnTo>
                <a:lnTo>
                  <a:pt x="8917" y="588544"/>
                </a:lnTo>
                <a:lnTo>
                  <a:pt x="2263" y="542194"/>
                </a:lnTo>
                <a:lnTo>
                  <a:pt x="0" y="494562"/>
                </a:lnTo>
                <a:lnTo>
                  <a:pt x="2263" y="446934"/>
                </a:lnTo>
                <a:lnTo>
                  <a:pt x="8917" y="400587"/>
                </a:lnTo>
                <a:lnTo>
                  <a:pt x="19753" y="355727"/>
                </a:lnTo>
                <a:lnTo>
                  <a:pt x="34564" y="312563"/>
                </a:lnTo>
                <a:lnTo>
                  <a:pt x="53143" y="271301"/>
                </a:lnTo>
                <a:lnTo>
                  <a:pt x="75282" y="232148"/>
                </a:lnTo>
                <a:lnTo>
                  <a:pt x="100776" y="195313"/>
                </a:lnTo>
                <a:lnTo>
                  <a:pt x="129415" y="161002"/>
                </a:lnTo>
                <a:lnTo>
                  <a:pt x="160994" y="129422"/>
                </a:lnTo>
                <a:lnTo>
                  <a:pt x="195304" y="100782"/>
                </a:lnTo>
                <a:lnTo>
                  <a:pt x="232139" y="75287"/>
                </a:lnTo>
                <a:lnTo>
                  <a:pt x="271292" y="53146"/>
                </a:lnTo>
                <a:lnTo>
                  <a:pt x="312554" y="34566"/>
                </a:lnTo>
                <a:lnTo>
                  <a:pt x="355720" y="19754"/>
                </a:lnTo>
                <a:lnTo>
                  <a:pt x="400581" y="8918"/>
                </a:lnTo>
                <a:lnTo>
                  <a:pt x="446931" y="2264"/>
                </a:lnTo>
                <a:lnTo>
                  <a:pt x="494562" y="0"/>
                </a:lnTo>
                <a:lnTo>
                  <a:pt x="543440" y="2420"/>
                </a:lnTo>
                <a:lnTo>
                  <a:pt x="591490" y="9590"/>
                </a:lnTo>
                <a:lnTo>
                  <a:pt x="638390" y="21378"/>
                </a:lnTo>
                <a:lnTo>
                  <a:pt x="683813" y="37647"/>
                </a:lnTo>
                <a:lnTo>
                  <a:pt x="727437" y="58264"/>
                </a:lnTo>
                <a:lnTo>
                  <a:pt x="768937" y="83095"/>
                </a:lnTo>
                <a:lnTo>
                  <a:pt x="807987" y="112005"/>
                </a:lnTo>
                <a:lnTo>
                  <a:pt x="844265" y="144860"/>
                </a:lnTo>
                <a:lnTo>
                  <a:pt x="877119" y="181138"/>
                </a:lnTo>
                <a:lnTo>
                  <a:pt x="906029" y="220188"/>
                </a:lnTo>
                <a:lnTo>
                  <a:pt x="930860" y="261688"/>
                </a:lnTo>
                <a:lnTo>
                  <a:pt x="951477" y="305311"/>
                </a:lnTo>
                <a:lnTo>
                  <a:pt x="967747" y="350735"/>
                </a:lnTo>
                <a:lnTo>
                  <a:pt x="979534" y="397634"/>
                </a:lnTo>
                <a:lnTo>
                  <a:pt x="986705" y="445685"/>
                </a:lnTo>
                <a:lnTo>
                  <a:pt x="989125" y="494562"/>
                </a:lnTo>
                <a:lnTo>
                  <a:pt x="986861" y="542194"/>
                </a:lnTo>
                <a:lnTo>
                  <a:pt x="980207" y="588544"/>
                </a:lnTo>
                <a:lnTo>
                  <a:pt x="969370" y="633405"/>
                </a:lnTo>
                <a:lnTo>
                  <a:pt x="954558" y="676571"/>
                </a:lnTo>
                <a:lnTo>
                  <a:pt x="935978" y="717833"/>
                </a:lnTo>
                <a:lnTo>
                  <a:pt x="913837" y="756986"/>
                </a:lnTo>
                <a:lnTo>
                  <a:pt x="888343" y="793821"/>
                </a:lnTo>
                <a:lnTo>
                  <a:pt x="859702" y="828131"/>
                </a:lnTo>
                <a:lnTo>
                  <a:pt x="828123" y="859710"/>
                </a:lnTo>
                <a:lnTo>
                  <a:pt x="793812" y="888349"/>
                </a:lnTo>
                <a:lnTo>
                  <a:pt x="756977" y="913842"/>
                </a:lnTo>
                <a:lnTo>
                  <a:pt x="717824" y="935982"/>
                </a:lnTo>
                <a:lnTo>
                  <a:pt x="676562" y="954561"/>
                </a:lnTo>
                <a:lnTo>
                  <a:pt x="633398" y="969372"/>
                </a:lnTo>
                <a:lnTo>
                  <a:pt x="588538" y="980208"/>
                </a:lnTo>
                <a:lnTo>
                  <a:pt x="542190" y="986861"/>
                </a:lnTo>
                <a:lnTo>
                  <a:pt x="494562" y="989125"/>
                </a:lnTo>
                <a:close/>
              </a:path>
            </a:pathLst>
          </a:custGeom>
          <a:solidFill>
            <a:srgbClr val="08B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2511" y="3580829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4862" y="3683536"/>
            <a:ext cx="238569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55" dirty="0">
                <a:solidFill>
                  <a:srgbClr val="040A18"/>
                </a:solidFill>
                <a:latin typeface="Arial"/>
                <a:cs typeface="Arial"/>
              </a:rPr>
              <a:t>React</a:t>
            </a:r>
            <a:r>
              <a:rPr sz="3100" spc="-8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40A18"/>
                </a:solidFill>
                <a:latin typeface="Arial"/>
                <a:cs typeface="Arial"/>
              </a:rPr>
              <a:t>In</a:t>
            </a:r>
            <a:r>
              <a:rPr sz="3100" spc="-8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Arial"/>
                <a:cs typeface="Arial"/>
              </a:rPr>
              <a:t>Brief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7446" y="4809692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83" y="989187"/>
                </a:moveTo>
                <a:lnTo>
                  <a:pt x="446952" y="986923"/>
                </a:lnTo>
                <a:lnTo>
                  <a:pt x="400601" y="980269"/>
                </a:lnTo>
                <a:lnTo>
                  <a:pt x="355739" y="969432"/>
                </a:lnTo>
                <a:lnTo>
                  <a:pt x="312572" y="954620"/>
                </a:lnTo>
                <a:lnTo>
                  <a:pt x="271308" y="936040"/>
                </a:lnTo>
                <a:lnTo>
                  <a:pt x="232154" y="913898"/>
                </a:lnTo>
                <a:lnTo>
                  <a:pt x="195317" y="888403"/>
                </a:lnTo>
                <a:lnTo>
                  <a:pt x="161005" y="859762"/>
                </a:lnTo>
                <a:lnTo>
                  <a:pt x="129424" y="828182"/>
                </a:lnTo>
                <a:lnTo>
                  <a:pt x="100783" y="793870"/>
                </a:lnTo>
                <a:lnTo>
                  <a:pt x="75288" y="757033"/>
                </a:lnTo>
                <a:lnTo>
                  <a:pt x="53147" y="717879"/>
                </a:lnTo>
                <a:lnTo>
                  <a:pt x="34567" y="676615"/>
                </a:lnTo>
                <a:lnTo>
                  <a:pt x="19754" y="633448"/>
                </a:lnTo>
                <a:lnTo>
                  <a:pt x="8918" y="588586"/>
                </a:lnTo>
                <a:lnTo>
                  <a:pt x="2264" y="542235"/>
                </a:lnTo>
                <a:lnTo>
                  <a:pt x="0" y="494604"/>
                </a:lnTo>
                <a:lnTo>
                  <a:pt x="2264" y="446969"/>
                </a:lnTo>
                <a:lnTo>
                  <a:pt x="8918" y="400615"/>
                </a:lnTo>
                <a:lnTo>
                  <a:pt x="19754" y="355750"/>
                </a:lnTo>
                <a:lnTo>
                  <a:pt x="34567" y="312581"/>
                </a:lnTo>
                <a:lnTo>
                  <a:pt x="53147" y="271315"/>
                </a:lnTo>
                <a:lnTo>
                  <a:pt x="75288" y="232159"/>
                </a:lnTo>
                <a:lnTo>
                  <a:pt x="100783" y="195321"/>
                </a:lnTo>
                <a:lnTo>
                  <a:pt x="129424" y="161008"/>
                </a:lnTo>
                <a:lnTo>
                  <a:pt x="161005" y="129427"/>
                </a:lnTo>
                <a:lnTo>
                  <a:pt x="195317" y="100785"/>
                </a:lnTo>
                <a:lnTo>
                  <a:pt x="232154" y="75289"/>
                </a:lnTo>
                <a:lnTo>
                  <a:pt x="271308" y="53148"/>
                </a:lnTo>
                <a:lnTo>
                  <a:pt x="312572" y="34567"/>
                </a:lnTo>
                <a:lnTo>
                  <a:pt x="355739" y="19755"/>
                </a:lnTo>
                <a:lnTo>
                  <a:pt x="400601" y="8918"/>
                </a:lnTo>
                <a:lnTo>
                  <a:pt x="446952" y="2264"/>
                </a:lnTo>
                <a:lnTo>
                  <a:pt x="494583" y="0"/>
                </a:lnTo>
                <a:lnTo>
                  <a:pt x="543467" y="2420"/>
                </a:lnTo>
                <a:lnTo>
                  <a:pt x="591523" y="9593"/>
                </a:lnTo>
                <a:lnTo>
                  <a:pt x="638426" y="21383"/>
                </a:lnTo>
                <a:lnTo>
                  <a:pt x="683852" y="37655"/>
                </a:lnTo>
                <a:lnTo>
                  <a:pt x="727477" y="58274"/>
                </a:lnTo>
                <a:lnTo>
                  <a:pt x="768977" y="83104"/>
                </a:lnTo>
                <a:lnTo>
                  <a:pt x="808028" y="112011"/>
                </a:lnTo>
                <a:lnTo>
                  <a:pt x="844306" y="144860"/>
                </a:lnTo>
                <a:lnTo>
                  <a:pt x="877161" y="181139"/>
                </a:lnTo>
                <a:lnTo>
                  <a:pt x="906071" y="220192"/>
                </a:lnTo>
                <a:lnTo>
                  <a:pt x="930901" y="261695"/>
                </a:lnTo>
                <a:lnTo>
                  <a:pt x="951519" y="305324"/>
                </a:lnTo>
                <a:lnTo>
                  <a:pt x="967788" y="350754"/>
                </a:lnTo>
                <a:lnTo>
                  <a:pt x="979575" y="397660"/>
                </a:lnTo>
                <a:lnTo>
                  <a:pt x="986746" y="445718"/>
                </a:lnTo>
                <a:lnTo>
                  <a:pt x="989166" y="494604"/>
                </a:lnTo>
                <a:lnTo>
                  <a:pt x="986902" y="542235"/>
                </a:lnTo>
                <a:lnTo>
                  <a:pt x="980248" y="588586"/>
                </a:lnTo>
                <a:lnTo>
                  <a:pt x="969412" y="633448"/>
                </a:lnTo>
                <a:lnTo>
                  <a:pt x="954599" y="676615"/>
                </a:lnTo>
                <a:lnTo>
                  <a:pt x="936019" y="717879"/>
                </a:lnTo>
                <a:lnTo>
                  <a:pt x="913878" y="757033"/>
                </a:lnTo>
                <a:lnTo>
                  <a:pt x="888383" y="793870"/>
                </a:lnTo>
                <a:lnTo>
                  <a:pt x="859741" y="828182"/>
                </a:lnTo>
                <a:lnTo>
                  <a:pt x="828161" y="859762"/>
                </a:lnTo>
                <a:lnTo>
                  <a:pt x="793849" y="888403"/>
                </a:lnTo>
                <a:lnTo>
                  <a:pt x="757012" y="913898"/>
                </a:lnTo>
                <a:lnTo>
                  <a:pt x="717858" y="936040"/>
                </a:lnTo>
                <a:lnTo>
                  <a:pt x="676594" y="954620"/>
                </a:lnTo>
                <a:lnTo>
                  <a:pt x="633427" y="969432"/>
                </a:lnTo>
                <a:lnTo>
                  <a:pt x="588565" y="980269"/>
                </a:lnTo>
                <a:lnTo>
                  <a:pt x="542214" y="986923"/>
                </a:lnTo>
                <a:lnTo>
                  <a:pt x="494583" y="989187"/>
                </a:lnTo>
                <a:close/>
              </a:path>
            </a:pathLst>
          </a:custGeom>
          <a:solidFill>
            <a:srgbClr val="31B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2470" y="4931901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4862" y="5034607"/>
            <a:ext cx="393382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90" dirty="0">
                <a:solidFill>
                  <a:srgbClr val="040A18"/>
                </a:solidFill>
                <a:latin typeface="Arial"/>
                <a:cs typeface="Arial"/>
              </a:rPr>
              <a:t>Introduction</a:t>
            </a:r>
            <a:r>
              <a:rPr sz="3100" spc="-5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Arial"/>
                <a:cs typeface="Arial"/>
              </a:rPr>
              <a:t>to</a:t>
            </a:r>
            <a:r>
              <a:rPr sz="3100" spc="-5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Arial"/>
                <a:cs typeface="Arial"/>
              </a:rPr>
              <a:t>Hooks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57446" y="616078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83" y="989166"/>
                </a:moveTo>
                <a:lnTo>
                  <a:pt x="446952" y="986902"/>
                </a:lnTo>
                <a:lnTo>
                  <a:pt x="400601" y="980248"/>
                </a:lnTo>
                <a:lnTo>
                  <a:pt x="355739" y="969412"/>
                </a:lnTo>
                <a:lnTo>
                  <a:pt x="312572" y="954599"/>
                </a:lnTo>
                <a:lnTo>
                  <a:pt x="271308" y="936019"/>
                </a:lnTo>
                <a:lnTo>
                  <a:pt x="232154" y="913878"/>
                </a:lnTo>
                <a:lnTo>
                  <a:pt x="195317" y="888383"/>
                </a:lnTo>
                <a:lnTo>
                  <a:pt x="161005" y="859741"/>
                </a:lnTo>
                <a:lnTo>
                  <a:pt x="129424" y="828161"/>
                </a:lnTo>
                <a:lnTo>
                  <a:pt x="100783" y="793849"/>
                </a:lnTo>
                <a:lnTo>
                  <a:pt x="75288" y="757012"/>
                </a:lnTo>
                <a:lnTo>
                  <a:pt x="53147" y="717858"/>
                </a:lnTo>
                <a:lnTo>
                  <a:pt x="34567" y="676594"/>
                </a:lnTo>
                <a:lnTo>
                  <a:pt x="19754" y="633427"/>
                </a:lnTo>
                <a:lnTo>
                  <a:pt x="8918" y="588565"/>
                </a:lnTo>
                <a:lnTo>
                  <a:pt x="2264" y="542214"/>
                </a:lnTo>
                <a:lnTo>
                  <a:pt x="0" y="494583"/>
                </a:lnTo>
                <a:lnTo>
                  <a:pt x="2264" y="446948"/>
                </a:lnTo>
                <a:lnTo>
                  <a:pt x="8918" y="400595"/>
                </a:lnTo>
                <a:lnTo>
                  <a:pt x="19754" y="355731"/>
                </a:lnTo>
                <a:lnTo>
                  <a:pt x="34567" y="312563"/>
                </a:lnTo>
                <a:lnTo>
                  <a:pt x="53147" y="271299"/>
                </a:lnTo>
                <a:lnTo>
                  <a:pt x="75288" y="232145"/>
                </a:lnTo>
                <a:lnTo>
                  <a:pt x="100783" y="195308"/>
                </a:lnTo>
                <a:lnTo>
                  <a:pt x="129424" y="160997"/>
                </a:lnTo>
                <a:lnTo>
                  <a:pt x="161005" y="129417"/>
                </a:lnTo>
                <a:lnTo>
                  <a:pt x="195317" y="100777"/>
                </a:lnTo>
                <a:lnTo>
                  <a:pt x="232154" y="75283"/>
                </a:lnTo>
                <a:lnTo>
                  <a:pt x="271308" y="53143"/>
                </a:lnTo>
                <a:lnTo>
                  <a:pt x="312572" y="34564"/>
                </a:lnTo>
                <a:lnTo>
                  <a:pt x="355739" y="19753"/>
                </a:lnTo>
                <a:lnTo>
                  <a:pt x="400601" y="8917"/>
                </a:lnTo>
                <a:lnTo>
                  <a:pt x="446952" y="2263"/>
                </a:lnTo>
                <a:lnTo>
                  <a:pt x="494583" y="0"/>
                </a:lnTo>
                <a:lnTo>
                  <a:pt x="543467" y="2420"/>
                </a:lnTo>
                <a:lnTo>
                  <a:pt x="591523" y="9590"/>
                </a:lnTo>
                <a:lnTo>
                  <a:pt x="638426" y="21378"/>
                </a:lnTo>
                <a:lnTo>
                  <a:pt x="683852" y="37647"/>
                </a:lnTo>
                <a:lnTo>
                  <a:pt x="727477" y="58264"/>
                </a:lnTo>
                <a:lnTo>
                  <a:pt x="768977" y="83095"/>
                </a:lnTo>
                <a:lnTo>
                  <a:pt x="808028" y="112005"/>
                </a:lnTo>
                <a:lnTo>
                  <a:pt x="844306" y="144860"/>
                </a:lnTo>
                <a:lnTo>
                  <a:pt x="877161" y="181132"/>
                </a:lnTo>
                <a:lnTo>
                  <a:pt x="906071" y="220180"/>
                </a:lnTo>
                <a:lnTo>
                  <a:pt x="930901" y="261680"/>
                </a:lnTo>
                <a:lnTo>
                  <a:pt x="951519" y="305306"/>
                </a:lnTo>
                <a:lnTo>
                  <a:pt x="967788" y="350735"/>
                </a:lnTo>
                <a:lnTo>
                  <a:pt x="979575" y="397640"/>
                </a:lnTo>
                <a:lnTo>
                  <a:pt x="986746" y="445698"/>
                </a:lnTo>
                <a:lnTo>
                  <a:pt x="989166" y="494583"/>
                </a:lnTo>
                <a:lnTo>
                  <a:pt x="986902" y="542214"/>
                </a:lnTo>
                <a:lnTo>
                  <a:pt x="980248" y="588565"/>
                </a:lnTo>
                <a:lnTo>
                  <a:pt x="969412" y="633427"/>
                </a:lnTo>
                <a:lnTo>
                  <a:pt x="954599" y="676594"/>
                </a:lnTo>
                <a:lnTo>
                  <a:pt x="936019" y="717858"/>
                </a:lnTo>
                <a:lnTo>
                  <a:pt x="913878" y="757012"/>
                </a:lnTo>
                <a:lnTo>
                  <a:pt x="888383" y="793849"/>
                </a:lnTo>
                <a:lnTo>
                  <a:pt x="859741" y="828161"/>
                </a:lnTo>
                <a:lnTo>
                  <a:pt x="828161" y="859741"/>
                </a:lnTo>
                <a:lnTo>
                  <a:pt x="793849" y="888383"/>
                </a:lnTo>
                <a:lnTo>
                  <a:pt x="757012" y="913878"/>
                </a:lnTo>
                <a:lnTo>
                  <a:pt x="717858" y="936019"/>
                </a:lnTo>
                <a:lnTo>
                  <a:pt x="676594" y="954599"/>
                </a:lnTo>
                <a:lnTo>
                  <a:pt x="633427" y="969412"/>
                </a:lnTo>
                <a:lnTo>
                  <a:pt x="588565" y="980248"/>
                </a:lnTo>
                <a:lnTo>
                  <a:pt x="542214" y="986902"/>
                </a:lnTo>
                <a:lnTo>
                  <a:pt x="494583" y="989166"/>
                </a:lnTo>
                <a:close/>
              </a:path>
            </a:pathLst>
          </a:custGeom>
          <a:solidFill>
            <a:srgbClr val="548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52470" y="6282972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64862" y="6385678"/>
            <a:ext cx="449580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50" dirty="0">
                <a:solidFill>
                  <a:srgbClr val="040A18"/>
                </a:solidFill>
                <a:latin typeface="Arial"/>
                <a:cs typeface="Arial"/>
              </a:rPr>
              <a:t>Motivation</a:t>
            </a:r>
            <a:r>
              <a:rPr sz="3100" spc="-3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Arial"/>
                <a:cs typeface="Arial"/>
              </a:rPr>
              <a:t>behind</a:t>
            </a:r>
            <a:r>
              <a:rPr sz="3100" spc="-3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Arial"/>
                <a:cs typeface="Arial"/>
              </a:rPr>
              <a:t>Hooks</a:t>
            </a:r>
            <a:endParaRPr sz="3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57446" y="7511856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83" y="989166"/>
                </a:moveTo>
                <a:lnTo>
                  <a:pt x="446952" y="986902"/>
                </a:lnTo>
                <a:lnTo>
                  <a:pt x="400601" y="980248"/>
                </a:lnTo>
                <a:lnTo>
                  <a:pt x="355739" y="969412"/>
                </a:lnTo>
                <a:lnTo>
                  <a:pt x="312572" y="954599"/>
                </a:lnTo>
                <a:lnTo>
                  <a:pt x="271308" y="936019"/>
                </a:lnTo>
                <a:lnTo>
                  <a:pt x="232154" y="913878"/>
                </a:lnTo>
                <a:lnTo>
                  <a:pt x="195317" y="888383"/>
                </a:lnTo>
                <a:lnTo>
                  <a:pt x="161005" y="859741"/>
                </a:lnTo>
                <a:lnTo>
                  <a:pt x="129424" y="828161"/>
                </a:lnTo>
                <a:lnTo>
                  <a:pt x="100783" y="793849"/>
                </a:lnTo>
                <a:lnTo>
                  <a:pt x="75288" y="757012"/>
                </a:lnTo>
                <a:lnTo>
                  <a:pt x="53147" y="717858"/>
                </a:lnTo>
                <a:lnTo>
                  <a:pt x="34567" y="676594"/>
                </a:lnTo>
                <a:lnTo>
                  <a:pt x="19754" y="633427"/>
                </a:lnTo>
                <a:lnTo>
                  <a:pt x="8918" y="588565"/>
                </a:lnTo>
                <a:lnTo>
                  <a:pt x="2264" y="542214"/>
                </a:lnTo>
                <a:lnTo>
                  <a:pt x="0" y="494583"/>
                </a:lnTo>
                <a:lnTo>
                  <a:pt x="2264" y="446952"/>
                </a:lnTo>
                <a:lnTo>
                  <a:pt x="8918" y="400601"/>
                </a:lnTo>
                <a:lnTo>
                  <a:pt x="19754" y="355739"/>
                </a:lnTo>
                <a:lnTo>
                  <a:pt x="34567" y="312572"/>
                </a:lnTo>
                <a:lnTo>
                  <a:pt x="53147" y="271308"/>
                </a:lnTo>
                <a:lnTo>
                  <a:pt x="75288" y="232154"/>
                </a:lnTo>
                <a:lnTo>
                  <a:pt x="100783" y="195317"/>
                </a:lnTo>
                <a:lnTo>
                  <a:pt x="129424" y="161005"/>
                </a:lnTo>
                <a:lnTo>
                  <a:pt x="161005" y="129424"/>
                </a:lnTo>
                <a:lnTo>
                  <a:pt x="195317" y="100783"/>
                </a:lnTo>
                <a:lnTo>
                  <a:pt x="232154" y="75288"/>
                </a:lnTo>
                <a:lnTo>
                  <a:pt x="271308" y="53147"/>
                </a:lnTo>
                <a:lnTo>
                  <a:pt x="312572" y="34567"/>
                </a:lnTo>
                <a:lnTo>
                  <a:pt x="355739" y="19754"/>
                </a:lnTo>
                <a:lnTo>
                  <a:pt x="400601" y="8918"/>
                </a:lnTo>
                <a:lnTo>
                  <a:pt x="446952" y="2264"/>
                </a:lnTo>
                <a:lnTo>
                  <a:pt x="494583" y="0"/>
                </a:lnTo>
                <a:lnTo>
                  <a:pt x="543467" y="2420"/>
                </a:lnTo>
                <a:lnTo>
                  <a:pt x="591523" y="9590"/>
                </a:lnTo>
                <a:lnTo>
                  <a:pt x="638426" y="21378"/>
                </a:lnTo>
                <a:lnTo>
                  <a:pt x="683852" y="37647"/>
                </a:lnTo>
                <a:lnTo>
                  <a:pt x="727477" y="58264"/>
                </a:lnTo>
                <a:lnTo>
                  <a:pt x="768977" y="83095"/>
                </a:lnTo>
                <a:lnTo>
                  <a:pt x="808028" y="112005"/>
                </a:lnTo>
                <a:lnTo>
                  <a:pt x="844306" y="144860"/>
                </a:lnTo>
                <a:lnTo>
                  <a:pt x="877161" y="181138"/>
                </a:lnTo>
                <a:lnTo>
                  <a:pt x="906071" y="220188"/>
                </a:lnTo>
                <a:lnTo>
                  <a:pt x="930901" y="261689"/>
                </a:lnTo>
                <a:lnTo>
                  <a:pt x="951519" y="305314"/>
                </a:lnTo>
                <a:lnTo>
                  <a:pt x="967788" y="350740"/>
                </a:lnTo>
                <a:lnTo>
                  <a:pt x="979575" y="397643"/>
                </a:lnTo>
                <a:lnTo>
                  <a:pt x="986746" y="445699"/>
                </a:lnTo>
                <a:lnTo>
                  <a:pt x="989166" y="494583"/>
                </a:lnTo>
                <a:lnTo>
                  <a:pt x="986902" y="542214"/>
                </a:lnTo>
                <a:lnTo>
                  <a:pt x="980248" y="588565"/>
                </a:lnTo>
                <a:lnTo>
                  <a:pt x="969412" y="633427"/>
                </a:lnTo>
                <a:lnTo>
                  <a:pt x="954599" y="676594"/>
                </a:lnTo>
                <a:lnTo>
                  <a:pt x="936019" y="717858"/>
                </a:lnTo>
                <a:lnTo>
                  <a:pt x="913878" y="757012"/>
                </a:lnTo>
                <a:lnTo>
                  <a:pt x="888383" y="793849"/>
                </a:lnTo>
                <a:lnTo>
                  <a:pt x="859741" y="828161"/>
                </a:lnTo>
                <a:lnTo>
                  <a:pt x="828161" y="859741"/>
                </a:lnTo>
                <a:lnTo>
                  <a:pt x="793849" y="888383"/>
                </a:lnTo>
                <a:lnTo>
                  <a:pt x="757012" y="913878"/>
                </a:lnTo>
                <a:lnTo>
                  <a:pt x="717858" y="936019"/>
                </a:lnTo>
                <a:lnTo>
                  <a:pt x="676594" y="954599"/>
                </a:lnTo>
                <a:lnTo>
                  <a:pt x="633427" y="969412"/>
                </a:lnTo>
                <a:lnTo>
                  <a:pt x="588565" y="980248"/>
                </a:lnTo>
                <a:lnTo>
                  <a:pt x="542214" y="986902"/>
                </a:lnTo>
                <a:lnTo>
                  <a:pt x="494583" y="989166"/>
                </a:lnTo>
                <a:close/>
              </a:path>
            </a:pathLst>
          </a:custGeom>
          <a:solidFill>
            <a:srgbClr val="38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52470" y="7634044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64862" y="7736750"/>
            <a:ext cx="290830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55" dirty="0">
                <a:solidFill>
                  <a:srgbClr val="040A18"/>
                </a:solidFill>
                <a:latin typeface="Arial"/>
                <a:cs typeface="Arial"/>
              </a:rPr>
              <a:t>Types</a:t>
            </a:r>
            <a:r>
              <a:rPr sz="3100" spc="-2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40A18"/>
                </a:solidFill>
                <a:latin typeface="Arial"/>
                <a:cs typeface="Arial"/>
              </a:rPr>
              <a:t>and</a:t>
            </a:r>
            <a:r>
              <a:rPr sz="3100" spc="-2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040A18"/>
                </a:solidFill>
                <a:latin typeface="Arial"/>
                <a:cs typeface="Arial"/>
              </a:rPr>
              <a:t>Rules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57446" y="8862927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83" y="989166"/>
                </a:moveTo>
                <a:lnTo>
                  <a:pt x="446952" y="986902"/>
                </a:lnTo>
                <a:lnTo>
                  <a:pt x="400601" y="980248"/>
                </a:lnTo>
                <a:lnTo>
                  <a:pt x="355739" y="969412"/>
                </a:lnTo>
                <a:lnTo>
                  <a:pt x="312572" y="954599"/>
                </a:lnTo>
                <a:lnTo>
                  <a:pt x="271308" y="936019"/>
                </a:lnTo>
                <a:lnTo>
                  <a:pt x="232154" y="913878"/>
                </a:lnTo>
                <a:lnTo>
                  <a:pt x="195317" y="888383"/>
                </a:lnTo>
                <a:lnTo>
                  <a:pt x="161005" y="859741"/>
                </a:lnTo>
                <a:lnTo>
                  <a:pt x="129424" y="828161"/>
                </a:lnTo>
                <a:lnTo>
                  <a:pt x="100783" y="793849"/>
                </a:lnTo>
                <a:lnTo>
                  <a:pt x="75288" y="757012"/>
                </a:lnTo>
                <a:lnTo>
                  <a:pt x="53147" y="717858"/>
                </a:lnTo>
                <a:lnTo>
                  <a:pt x="34567" y="676594"/>
                </a:lnTo>
                <a:lnTo>
                  <a:pt x="19754" y="633427"/>
                </a:lnTo>
                <a:lnTo>
                  <a:pt x="8918" y="588565"/>
                </a:lnTo>
                <a:lnTo>
                  <a:pt x="2264" y="542214"/>
                </a:lnTo>
                <a:lnTo>
                  <a:pt x="0" y="494583"/>
                </a:lnTo>
                <a:lnTo>
                  <a:pt x="2264" y="446952"/>
                </a:lnTo>
                <a:lnTo>
                  <a:pt x="8918" y="400601"/>
                </a:lnTo>
                <a:lnTo>
                  <a:pt x="19754" y="355739"/>
                </a:lnTo>
                <a:lnTo>
                  <a:pt x="34567" y="312572"/>
                </a:lnTo>
                <a:lnTo>
                  <a:pt x="53147" y="271308"/>
                </a:lnTo>
                <a:lnTo>
                  <a:pt x="75288" y="232154"/>
                </a:lnTo>
                <a:lnTo>
                  <a:pt x="100783" y="195317"/>
                </a:lnTo>
                <a:lnTo>
                  <a:pt x="129424" y="161005"/>
                </a:lnTo>
                <a:lnTo>
                  <a:pt x="161005" y="129424"/>
                </a:lnTo>
                <a:lnTo>
                  <a:pt x="195317" y="100783"/>
                </a:lnTo>
                <a:lnTo>
                  <a:pt x="232154" y="75288"/>
                </a:lnTo>
                <a:lnTo>
                  <a:pt x="271308" y="53147"/>
                </a:lnTo>
                <a:lnTo>
                  <a:pt x="312572" y="34567"/>
                </a:lnTo>
                <a:lnTo>
                  <a:pt x="355739" y="19754"/>
                </a:lnTo>
                <a:lnTo>
                  <a:pt x="400601" y="8918"/>
                </a:lnTo>
                <a:lnTo>
                  <a:pt x="446952" y="2264"/>
                </a:lnTo>
                <a:lnTo>
                  <a:pt x="494583" y="0"/>
                </a:lnTo>
                <a:lnTo>
                  <a:pt x="543467" y="2420"/>
                </a:lnTo>
                <a:lnTo>
                  <a:pt x="591523" y="9590"/>
                </a:lnTo>
                <a:lnTo>
                  <a:pt x="638426" y="21378"/>
                </a:lnTo>
                <a:lnTo>
                  <a:pt x="683852" y="37647"/>
                </a:lnTo>
                <a:lnTo>
                  <a:pt x="727477" y="58264"/>
                </a:lnTo>
                <a:lnTo>
                  <a:pt x="768977" y="83095"/>
                </a:lnTo>
                <a:lnTo>
                  <a:pt x="808028" y="112005"/>
                </a:lnTo>
                <a:lnTo>
                  <a:pt x="844306" y="144860"/>
                </a:lnTo>
                <a:lnTo>
                  <a:pt x="877161" y="181138"/>
                </a:lnTo>
                <a:lnTo>
                  <a:pt x="906071" y="220188"/>
                </a:lnTo>
                <a:lnTo>
                  <a:pt x="930901" y="261689"/>
                </a:lnTo>
                <a:lnTo>
                  <a:pt x="951519" y="305314"/>
                </a:lnTo>
                <a:lnTo>
                  <a:pt x="967788" y="350740"/>
                </a:lnTo>
                <a:lnTo>
                  <a:pt x="979575" y="397643"/>
                </a:lnTo>
                <a:lnTo>
                  <a:pt x="986746" y="445699"/>
                </a:lnTo>
                <a:lnTo>
                  <a:pt x="989166" y="494583"/>
                </a:lnTo>
                <a:lnTo>
                  <a:pt x="986902" y="542214"/>
                </a:lnTo>
                <a:lnTo>
                  <a:pt x="980248" y="588565"/>
                </a:lnTo>
                <a:lnTo>
                  <a:pt x="969412" y="633427"/>
                </a:lnTo>
                <a:lnTo>
                  <a:pt x="954599" y="676594"/>
                </a:lnTo>
                <a:lnTo>
                  <a:pt x="936019" y="717858"/>
                </a:lnTo>
                <a:lnTo>
                  <a:pt x="913878" y="757012"/>
                </a:lnTo>
                <a:lnTo>
                  <a:pt x="888383" y="793849"/>
                </a:lnTo>
                <a:lnTo>
                  <a:pt x="859741" y="828161"/>
                </a:lnTo>
                <a:lnTo>
                  <a:pt x="828161" y="859741"/>
                </a:lnTo>
                <a:lnTo>
                  <a:pt x="793849" y="888383"/>
                </a:lnTo>
                <a:lnTo>
                  <a:pt x="757012" y="913878"/>
                </a:lnTo>
                <a:lnTo>
                  <a:pt x="717858" y="936019"/>
                </a:lnTo>
                <a:lnTo>
                  <a:pt x="676594" y="954599"/>
                </a:lnTo>
                <a:lnTo>
                  <a:pt x="633427" y="969412"/>
                </a:lnTo>
                <a:lnTo>
                  <a:pt x="588565" y="980248"/>
                </a:lnTo>
                <a:lnTo>
                  <a:pt x="542214" y="986902"/>
                </a:lnTo>
                <a:lnTo>
                  <a:pt x="494583" y="989166"/>
                </a:lnTo>
                <a:close/>
              </a:path>
            </a:pathLst>
          </a:custGeom>
          <a:solidFill>
            <a:srgbClr val="089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52470" y="8985122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3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64862" y="9087790"/>
            <a:ext cx="663765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80" dirty="0">
                <a:solidFill>
                  <a:srgbClr val="040A18"/>
                </a:solidFill>
                <a:latin typeface="Arial"/>
                <a:cs typeface="Arial"/>
              </a:rPr>
              <a:t>Our</a:t>
            </a:r>
            <a:r>
              <a:rPr sz="3100" spc="-7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40A18"/>
                </a:solidFill>
                <a:latin typeface="Arial"/>
                <a:cs typeface="Arial"/>
              </a:rPr>
              <a:t>First</a:t>
            </a:r>
            <a:r>
              <a:rPr sz="3100" spc="-7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-55" dirty="0">
                <a:solidFill>
                  <a:srgbClr val="040A18"/>
                </a:solidFill>
                <a:latin typeface="Arial"/>
                <a:cs typeface="Arial"/>
              </a:rPr>
              <a:t>React</a:t>
            </a:r>
            <a:r>
              <a:rPr sz="3100" spc="-7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40A18"/>
                </a:solidFill>
                <a:latin typeface="Arial"/>
                <a:cs typeface="Arial"/>
              </a:rPr>
              <a:t>Hook</a:t>
            </a:r>
            <a:r>
              <a:rPr sz="3100" spc="-7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-25" dirty="0">
                <a:solidFill>
                  <a:srgbClr val="040A18"/>
                </a:solidFill>
                <a:latin typeface="Arial"/>
                <a:cs typeface="Arial"/>
              </a:rPr>
              <a:t>(useState</a:t>
            </a:r>
            <a:r>
              <a:rPr sz="3100" spc="-7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Arial"/>
                <a:cs typeface="Arial"/>
              </a:rPr>
              <a:t>Hook)</a:t>
            </a:r>
            <a:endParaRPr sz="310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59" rIns="0" bIns="0" rtlCol="0">
            <a:spAutoFit/>
          </a:bodyPr>
          <a:lstStyle/>
          <a:p>
            <a:pPr marL="3951604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1600"/>
              </a:lnSpc>
              <a:spcBef>
                <a:spcPts val="90"/>
              </a:spcBef>
            </a:pPr>
            <a:r>
              <a:rPr dirty="0"/>
              <a:t>To</a:t>
            </a:r>
            <a:r>
              <a:rPr spc="20" dirty="0"/>
              <a:t> </a:t>
            </a:r>
            <a:r>
              <a:rPr spc="160" dirty="0"/>
              <a:t>learn</a:t>
            </a:r>
            <a:r>
              <a:rPr spc="25" dirty="0"/>
              <a:t> </a:t>
            </a:r>
            <a:r>
              <a:rPr spc="95" dirty="0"/>
              <a:t>more</a:t>
            </a:r>
            <a:r>
              <a:rPr spc="25" dirty="0"/>
              <a:t> </a:t>
            </a:r>
            <a:r>
              <a:rPr spc="55" dirty="0"/>
              <a:t>about</a:t>
            </a:r>
            <a:r>
              <a:rPr spc="25" dirty="0"/>
              <a:t> </a:t>
            </a:r>
            <a:r>
              <a:rPr spc="80" dirty="0"/>
              <a:t>Hooks</a:t>
            </a:r>
            <a:r>
              <a:rPr spc="25" dirty="0"/>
              <a:t> </a:t>
            </a:r>
            <a:r>
              <a:rPr spc="114" dirty="0"/>
              <a:t>follow</a:t>
            </a:r>
            <a:r>
              <a:rPr spc="25" dirty="0"/>
              <a:t> </a:t>
            </a:r>
            <a:r>
              <a:rPr spc="105" dirty="0"/>
              <a:t>the</a:t>
            </a:r>
            <a:r>
              <a:rPr spc="25" dirty="0"/>
              <a:t> </a:t>
            </a:r>
            <a:r>
              <a:rPr spc="110" dirty="0"/>
              <a:t>below</a:t>
            </a:r>
            <a:r>
              <a:rPr spc="25" dirty="0"/>
              <a:t> </a:t>
            </a:r>
            <a:r>
              <a:rPr spc="225" dirty="0"/>
              <a:t>links</a:t>
            </a:r>
            <a:r>
              <a:rPr spc="25" dirty="0"/>
              <a:t> </a:t>
            </a:r>
            <a:r>
              <a:rPr spc="-50" dirty="0"/>
              <a:t>: </a:t>
            </a:r>
            <a:r>
              <a:rPr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https://reactjs.org/docs/hooks-</a:t>
            </a:r>
            <a:r>
              <a:rPr u="heavy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intro.html</a:t>
            </a: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/>
          </a:p>
          <a:p>
            <a:pPr marL="12700" marR="1283335">
              <a:lnSpc>
                <a:spcPct val="151600"/>
              </a:lnSpc>
              <a:spcBef>
                <a:spcPts val="5"/>
              </a:spcBef>
            </a:pPr>
            <a:r>
              <a:rPr spc="95" dirty="0"/>
              <a:t>You</a:t>
            </a:r>
            <a:r>
              <a:rPr spc="45" dirty="0"/>
              <a:t> </a:t>
            </a:r>
            <a:r>
              <a:rPr spc="130" dirty="0"/>
              <a:t>can</a:t>
            </a:r>
            <a:r>
              <a:rPr spc="45" dirty="0"/>
              <a:t> </a:t>
            </a:r>
            <a:r>
              <a:rPr spc="114" dirty="0"/>
              <a:t>find</a:t>
            </a:r>
            <a:r>
              <a:rPr spc="45" dirty="0"/>
              <a:t> </a:t>
            </a:r>
            <a:r>
              <a:rPr spc="85" dirty="0"/>
              <a:t>Free</a:t>
            </a:r>
            <a:r>
              <a:rPr spc="45" dirty="0"/>
              <a:t> </a:t>
            </a:r>
            <a:r>
              <a:rPr spc="150" dirty="0"/>
              <a:t>and</a:t>
            </a:r>
            <a:r>
              <a:rPr spc="50" dirty="0"/>
              <a:t> </a:t>
            </a:r>
            <a:r>
              <a:rPr spc="90" dirty="0"/>
              <a:t>Paid</a:t>
            </a:r>
            <a:r>
              <a:rPr spc="45" dirty="0"/>
              <a:t> </a:t>
            </a:r>
            <a:r>
              <a:rPr dirty="0"/>
              <a:t>courses</a:t>
            </a:r>
            <a:r>
              <a:rPr spc="45" dirty="0"/>
              <a:t> </a:t>
            </a:r>
            <a:r>
              <a:rPr spc="100" dirty="0"/>
              <a:t>here</a:t>
            </a:r>
            <a:r>
              <a:rPr spc="45" dirty="0"/>
              <a:t> </a:t>
            </a:r>
            <a:r>
              <a:rPr spc="-50" dirty="0"/>
              <a:t>: </a:t>
            </a:r>
            <a:r>
              <a:rPr u="heavy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https://reactjs.org/community/courses.html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20104100" cy="11308715"/>
            <a:chOff x="0" y="2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80" y="343539"/>
              <a:ext cx="2671925" cy="6312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"/>
              <a:ext cx="20104059" cy="113085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39345" y="343547"/>
              <a:ext cx="3777467" cy="122174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9322" y="3586900"/>
            <a:ext cx="8445500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350" b="0" dirty="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sz="11350" b="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350" b="0" spc="14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1350" b="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350" b="0" spc="-900" dirty="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11350">
              <a:latin typeface="Verdana"/>
              <a:cs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19450" y="0"/>
            <a:ext cx="4184650" cy="161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9567" y="4796222"/>
            <a:ext cx="7729855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spc="-1410" dirty="0">
                <a:solidFill>
                  <a:srgbClr val="FFFFFF"/>
                </a:solidFill>
              </a:rPr>
              <a:t>React</a:t>
            </a:r>
            <a:r>
              <a:rPr sz="10300" spc="-1460" dirty="0">
                <a:solidFill>
                  <a:srgbClr val="FFFFFF"/>
                </a:solidFill>
              </a:rPr>
              <a:t> </a:t>
            </a:r>
            <a:r>
              <a:rPr sz="10300" spc="-2010" dirty="0">
                <a:solidFill>
                  <a:srgbClr val="FFFFFF"/>
                </a:solidFill>
              </a:rPr>
              <a:t>In</a:t>
            </a:r>
            <a:r>
              <a:rPr sz="10300" spc="-1460" dirty="0">
                <a:solidFill>
                  <a:srgbClr val="FFFFFF"/>
                </a:solidFill>
              </a:rPr>
              <a:t> </a:t>
            </a:r>
            <a:r>
              <a:rPr sz="10300" spc="-1175" dirty="0">
                <a:solidFill>
                  <a:srgbClr val="FFFFFF"/>
                </a:solidFill>
              </a:rPr>
              <a:t>Brief</a:t>
            </a:r>
            <a:endParaRPr sz="10300"/>
          </a:p>
        </p:txBody>
      </p:sp>
      <p:sp>
        <p:nvSpPr>
          <p:cNvPr id="3" name="object 3"/>
          <p:cNvSpPr/>
          <p:nvPr/>
        </p:nvSpPr>
        <p:spPr>
          <a:xfrm>
            <a:off x="5283808" y="4398257"/>
            <a:ext cx="9537065" cy="2512060"/>
          </a:xfrm>
          <a:custGeom>
            <a:avLst/>
            <a:gdLst/>
            <a:ahLst/>
            <a:cxnLst/>
            <a:rect l="l" t="t" r="r" b="b"/>
            <a:pathLst>
              <a:path w="9537065" h="2512059">
                <a:moveTo>
                  <a:pt x="1214620" y="12305"/>
                </a:moveTo>
                <a:lnTo>
                  <a:pt x="8389" y="12305"/>
                </a:lnTo>
              </a:path>
              <a:path w="9537065" h="2512059">
                <a:moveTo>
                  <a:pt x="0" y="0"/>
                </a:moveTo>
                <a:lnTo>
                  <a:pt x="0" y="1206251"/>
                </a:lnTo>
              </a:path>
              <a:path w="9537065" h="2512059">
                <a:moveTo>
                  <a:pt x="8321822" y="2499712"/>
                </a:moveTo>
                <a:lnTo>
                  <a:pt x="9528053" y="2499712"/>
                </a:lnTo>
              </a:path>
              <a:path w="9537065" h="2512059">
                <a:moveTo>
                  <a:pt x="9536442" y="2512018"/>
                </a:moveTo>
                <a:lnTo>
                  <a:pt x="9536442" y="1305766"/>
                </a:lnTo>
              </a:path>
            </a:pathLst>
          </a:custGeom>
          <a:ln w="23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767050" y="0"/>
            <a:ext cx="4337050" cy="169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4595">
              <a:lnSpc>
                <a:spcPct val="100000"/>
              </a:lnSpc>
              <a:spcBef>
                <a:spcPts val="100"/>
              </a:spcBef>
            </a:pPr>
            <a:r>
              <a:rPr spc="-1065" dirty="0"/>
              <a:t>What</a:t>
            </a:r>
            <a:r>
              <a:rPr spc="-860" dirty="0"/>
              <a:t> </a:t>
            </a:r>
            <a:r>
              <a:rPr spc="-690" dirty="0"/>
              <a:t>is</a:t>
            </a:r>
            <a:r>
              <a:rPr spc="-860" dirty="0"/>
              <a:t> </a:t>
            </a:r>
            <a:r>
              <a:rPr spc="-840" dirty="0"/>
              <a:t>React</a:t>
            </a:r>
            <a:r>
              <a:rPr spc="-860" dirty="0"/>
              <a:t> </a:t>
            </a:r>
            <a:r>
              <a:rPr spc="-99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6248" y="2145975"/>
            <a:ext cx="14445615" cy="647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1185" marR="5080" indent="-579120" algn="just">
              <a:lnSpc>
                <a:spcPct val="151600"/>
              </a:lnSpc>
              <a:spcBef>
                <a:spcPts val="90"/>
              </a:spcBef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React.js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80" dirty="0">
                <a:solidFill>
                  <a:srgbClr val="040A18"/>
                </a:solidFill>
                <a:latin typeface="Roboto"/>
                <a:cs typeface="Roboto"/>
              </a:rPr>
              <a:t>an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open-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source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JavaScript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00" dirty="0">
                <a:solidFill>
                  <a:srgbClr val="040A18"/>
                </a:solidFill>
                <a:latin typeface="Roboto"/>
                <a:cs typeface="Roboto"/>
              </a:rPr>
              <a:t>library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0" dirty="0">
                <a:solidFill>
                  <a:srgbClr val="040A18"/>
                </a:solidFill>
                <a:latin typeface="Roboto"/>
                <a:cs typeface="Roboto"/>
              </a:rPr>
              <a:t>used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building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user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interfaces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specifically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single-</a:t>
            </a:r>
            <a:r>
              <a:rPr sz="3100" spc="60" dirty="0">
                <a:solidFill>
                  <a:srgbClr val="040A18"/>
                </a:solidFill>
                <a:latin typeface="Roboto"/>
                <a:cs typeface="Roboto"/>
              </a:rPr>
              <a:t>page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applications.</a:t>
            </a:r>
            <a:endParaRPr sz="3100">
              <a:latin typeface="Roboto"/>
              <a:cs typeface="Roboto"/>
            </a:endParaRPr>
          </a:p>
          <a:p>
            <a:pPr marL="591185" marR="17780" indent="-579120" algn="just">
              <a:lnSpc>
                <a:spcPct val="151600"/>
              </a:lnSpc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It</a:t>
            </a:r>
            <a:r>
              <a:rPr sz="3100" spc="29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29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29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component-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based,</a:t>
            </a:r>
            <a:r>
              <a:rPr sz="3100" spc="29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front-</a:t>
            </a:r>
            <a:r>
              <a:rPr sz="3100" spc="185" dirty="0">
                <a:solidFill>
                  <a:srgbClr val="040A18"/>
                </a:solidFill>
                <a:latin typeface="Roboto"/>
                <a:cs typeface="Roboto"/>
              </a:rPr>
              <a:t>end</a:t>
            </a:r>
            <a:r>
              <a:rPr sz="3100" spc="29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200" dirty="0">
                <a:solidFill>
                  <a:srgbClr val="040A18"/>
                </a:solidFill>
                <a:latin typeface="Roboto"/>
                <a:cs typeface="Roboto"/>
              </a:rPr>
              <a:t>library</a:t>
            </a:r>
            <a:r>
              <a:rPr sz="3100" spc="29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responsible</a:t>
            </a:r>
            <a:r>
              <a:rPr sz="3100" spc="29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204" dirty="0">
                <a:solidFill>
                  <a:srgbClr val="040A18"/>
                </a:solidFill>
                <a:latin typeface="Roboto"/>
                <a:cs typeface="Roboto"/>
              </a:rPr>
              <a:t>only</a:t>
            </a:r>
            <a:r>
              <a:rPr sz="3100" spc="29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spc="29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the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application’s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45" dirty="0">
                <a:solidFill>
                  <a:srgbClr val="040A18"/>
                </a:solidFill>
                <a:latin typeface="Roboto"/>
                <a:cs typeface="Roboto"/>
              </a:rPr>
              <a:t>view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layer.</a:t>
            </a:r>
            <a:endParaRPr sz="3100">
              <a:latin typeface="Roboto"/>
              <a:cs typeface="Roboto"/>
            </a:endParaRPr>
          </a:p>
          <a:p>
            <a:pPr marL="591185" marR="41910" indent="-579120" algn="just">
              <a:lnSpc>
                <a:spcPct val="151600"/>
              </a:lnSpc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spc="55" dirty="0">
                <a:solidFill>
                  <a:srgbClr val="040A18"/>
                </a:solidFill>
                <a:latin typeface="Roboto"/>
                <a:cs typeface="Roboto"/>
              </a:rPr>
              <a:t>React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not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framework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215" dirty="0">
                <a:solidFill>
                  <a:srgbClr val="040A18"/>
                </a:solidFill>
                <a:latin typeface="Roboto"/>
                <a:cs typeface="Roboto"/>
              </a:rPr>
              <a:t>many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60" dirty="0">
                <a:solidFill>
                  <a:srgbClr val="040A18"/>
                </a:solidFill>
                <a:latin typeface="Roboto"/>
                <a:cs typeface="Roboto"/>
              </a:rPr>
              <a:t>us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265" dirty="0">
                <a:solidFill>
                  <a:srgbClr val="040A18"/>
                </a:solidFill>
                <a:latin typeface="Roboto"/>
                <a:cs typeface="Roboto"/>
              </a:rPr>
              <a:t>think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rather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it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7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User 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Interface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00" dirty="0">
                <a:solidFill>
                  <a:srgbClr val="040A18"/>
                </a:solidFill>
                <a:latin typeface="Roboto"/>
                <a:cs typeface="Roboto"/>
              </a:rPr>
              <a:t>library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helps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build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beautiful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interactive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UIs.</a:t>
            </a:r>
            <a:endParaRPr sz="3100">
              <a:latin typeface="Roboto"/>
              <a:cs typeface="Roboto"/>
            </a:endParaRPr>
          </a:p>
          <a:p>
            <a:pPr marL="591185" marR="19050" indent="-579120" algn="just">
              <a:lnSpc>
                <a:spcPct val="151600"/>
              </a:lnSpc>
              <a:buSzPct val="74193"/>
              <a:buFont typeface="Noto Sans Symbols2"/>
              <a:buChar char="❖"/>
              <a:tabLst>
                <a:tab pos="591185" algn="l"/>
              </a:tabLst>
            </a:pPr>
            <a:r>
              <a:rPr sz="3100" spc="55" dirty="0">
                <a:solidFill>
                  <a:srgbClr val="040A18"/>
                </a:solidFill>
                <a:latin typeface="Roboto"/>
                <a:cs typeface="Roboto"/>
              </a:rPr>
              <a:t>React</a:t>
            </a:r>
            <a:r>
              <a:rPr sz="3100" spc="32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follows</a:t>
            </a:r>
            <a:r>
              <a:rPr sz="3100" spc="32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Declarative</a:t>
            </a:r>
            <a:r>
              <a:rPr sz="3100" spc="33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approach</a:t>
            </a:r>
            <a:r>
              <a:rPr sz="3100" spc="32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32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33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totally</a:t>
            </a:r>
            <a:r>
              <a:rPr sz="3100" spc="32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component-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based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where</a:t>
            </a:r>
            <a:r>
              <a:rPr sz="3100" spc="3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85" dirty="0">
                <a:solidFill>
                  <a:srgbClr val="040A18"/>
                </a:solidFill>
                <a:latin typeface="Roboto"/>
                <a:cs typeface="Roboto"/>
              </a:rPr>
              <a:t>we</a:t>
            </a:r>
            <a:r>
              <a:rPr sz="3100" spc="3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develop</a:t>
            </a:r>
            <a:r>
              <a:rPr sz="3100" spc="3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simple</a:t>
            </a:r>
            <a:r>
              <a:rPr sz="3100" spc="3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components</a:t>
            </a:r>
            <a:r>
              <a:rPr sz="3100" spc="3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3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then</a:t>
            </a:r>
            <a:r>
              <a:rPr sz="3100" spc="3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combine</a:t>
            </a:r>
            <a:r>
              <a:rPr sz="3100" spc="3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them</a:t>
            </a:r>
            <a:r>
              <a:rPr sz="3100" spc="3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60" dirty="0">
                <a:solidFill>
                  <a:srgbClr val="040A18"/>
                </a:solidFill>
                <a:latin typeface="Roboto"/>
                <a:cs typeface="Roboto"/>
              </a:rPr>
              <a:t>together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build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complex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UI.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0539" y="165081"/>
            <a:ext cx="18599150" cy="10036810"/>
            <a:chOff x="1210539" y="165081"/>
            <a:chExt cx="18599150" cy="1003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4437" y="165081"/>
              <a:ext cx="3065015" cy="9489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0539" y="1149239"/>
              <a:ext cx="16687012" cy="905226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41" y="4796230"/>
            <a:ext cx="14428469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b="0" spc="-409" dirty="0">
                <a:solidFill>
                  <a:srgbClr val="FFFFFF"/>
                </a:solidFill>
                <a:latin typeface="Arial Black"/>
                <a:cs typeface="Arial Black"/>
              </a:rPr>
              <a:t>Introduction</a:t>
            </a:r>
            <a:r>
              <a:rPr sz="10300" b="0" spc="-7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b="0" spc="-35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0300" b="0" spc="-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b="0" spc="-725" dirty="0">
                <a:solidFill>
                  <a:srgbClr val="FFFFFF"/>
                </a:solidFill>
                <a:latin typeface="Arial Black"/>
                <a:cs typeface="Arial Black"/>
              </a:rPr>
              <a:t>Hooks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3184" y="4321230"/>
            <a:ext cx="15431135" cy="2559050"/>
          </a:xfrm>
          <a:custGeom>
            <a:avLst/>
            <a:gdLst/>
            <a:ahLst/>
            <a:cxnLst/>
            <a:rect l="l" t="t" r="r" b="b"/>
            <a:pathLst>
              <a:path w="15431135" h="2559050">
                <a:moveTo>
                  <a:pt x="1965368" y="12532"/>
                </a:moveTo>
                <a:lnTo>
                  <a:pt x="13542" y="12532"/>
                </a:lnTo>
              </a:path>
              <a:path w="15431135" h="2559050">
                <a:moveTo>
                  <a:pt x="0" y="0"/>
                </a:moveTo>
                <a:lnTo>
                  <a:pt x="0" y="1228801"/>
                </a:lnTo>
              </a:path>
              <a:path w="15431135" h="2559050">
                <a:moveTo>
                  <a:pt x="13465510" y="2546460"/>
                </a:moveTo>
                <a:lnTo>
                  <a:pt x="15417337" y="2546460"/>
                </a:lnTo>
              </a:path>
              <a:path w="15431135" h="2559050">
                <a:moveTo>
                  <a:pt x="15430879" y="2558992"/>
                </a:moveTo>
                <a:lnTo>
                  <a:pt x="15430879" y="1330191"/>
                </a:lnTo>
              </a:path>
            </a:pathLst>
          </a:custGeom>
          <a:ln w="23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919450" y="0"/>
            <a:ext cx="4184650" cy="153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361" rIns="0" bIns="0" rtlCol="0">
            <a:spAutoFit/>
          </a:bodyPr>
          <a:lstStyle/>
          <a:p>
            <a:pPr marL="3291204">
              <a:lnSpc>
                <a:spcPct val="100000"/>
              </a:lnSpc>
              <a:spcBef>
                <a:spcPts val="100"/>
              </a:spcBef>
            </a:pPr>
            <a:r>
              <a:rPr spc="-1065" dirty="0"/>
              <a:t>What</a:t>
            </a:r>
            <a:r>
              <a:rPr spc="-860" dirty="0"/>
              <a:t> </a:t>
            </a:r>
            <a:r>
              <a:rPr spc="-815" dirty="0"/>
              <a:t>are</a:t>
            </a:r>
            <a:r>
              <a:rPr spc="-855" dirty="0"/>
              <a:t> </a:t>
            </a:r>
            <a:r>
              <a:rPr spc="-894" dirty="0"/>
              <a:t>Hooks</a:t>
            </a:r>
            <a:r>
              <a:rPr spc="-855" dirty="0"/>
              <a:t> </a:t>
            </a:r>
            <a:r>
              <a:rPr spc="-99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6409" y="2534184"/>
            <a:ext cx="11890375" cy="597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dirty="0">
                <a:solidFill>
                  <a:srgbClr val="040A18"/>
                </a:solidFill>
                <a:latin typeface="Roboto"/>
                <a:cs typeface="Roboto"/>
              </a:rPr>
              <a:t>(Ques.)</a:t>
            </a:r>
            <a:r>
              <a:rPr sz="3200" i="1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i="1" spc="225" dirty="0">
                <a:solidFill>
                  <a:srgbClr val="040A18"/>
                </a:solidFill>
                <a:latin typeface="Roboto"/>
                <a:cs typeface="Roboto"/>
              </a:rPr>
              <a:t>What</a:t>
            </a:r>
            <a:r>
              <a:rPr sz="3200" i="1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i="1" spc="9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200" i="1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i="1" spc="110" dirty="0">
                <a:solidFill>
                  <a:srgbClr val="040A18"/>
                </a:solidFill>
                <a:latin typeface="Roboto"/>
                <a:cs typeface="Roboto"/>
              </a:rPr>
              <a:t>Hook</a:t>
            </a:r>
            <a:r>
              <a:rPr sz="3200" i="1" spc="-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i="1" spc="28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200" i="1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i="1" spc="105" dirty="0">
                <a:solidFill>
                  <a:srgbClr val="040A18"/>
                </a:solidFill>
                <a:latin typeface="Roboto"/>
                <a:cs typeface="Roboto"/>
              </a:rPr>
              <a:t>General</a:t>
            </a:r>
            <a:r>
              <a:rPr sz="3200" i="1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i="1" spc="95" dirty="0">
                <a:solidFill>
                  <a:srgbClr val="040A18"/>
                </a:solidFill>
                <a:latin typeface="Roboto"/>
                <a:cs typeface="Roboto"/>
              </a:rPr>
              <a:t>terms</a:t>
            </a:r>
            <a:r>
              <a:rPr sz="3200" i="1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i="1" spc="-50" dirty="0">
                <a:solidFill>
                  <a:srgbClr val="040A18"/>
                </a:solidFill>
                <a:latin typeface="Roboto"/>
                <a:cs typeface="Roboto"/>
              </a:rPr>
              <a:t>?</a:t>
            </a:r>
            <a:endParaRPr sz="3200">
              <a:latin typeface="Roboto"/>
              <a:cs typeface="Roboto"/>
            </a:endParaRPr>
          </a:p>
          <a:p>
            <a:pPr marL="12700" marR="132080">
              <a:lnSpc>
                <a:spcPts val="7520"/>
              </a:lnSpc>
              <a:spcBef>
                <a:spcPts val="50"/>
              </a:spcBef>
              <a:tabLst>
                <a:tab pos="1314450" algn="l"/>
                <a:tab pos="1728470" algn="l"/>
                <a:tab pos="3218180" algn="l"/>
                <a:tab pos="4402455" algn="l"/>
                <a:tab pos="4955540" algn="l"/>
                <a:tab pos="6303645" algn="l"/>
                <a:tab pos="7827009" algn="l"/>
                <a:tab pos="8670925" algn="l"/>
                <a:tab pos="9623425" algn="l"/>
                <a:tab pos="10142855" algn="l"/>
                <a:tab pos="11226800" algn="l"/>
              </a:tabLst>
            </a:pPr>
            <a:r>
              <a:rPr sz="3100" spc="50" dirty="0">
                <a:solidFill>
                  <a:srgbClr val="040A18"/>
                </a:solidFill>
                <a:latin typeface="Roboto"/>
                <a:cs typeface="Roboto"/>
              </a:rPr>
              <a:t>(Ans.)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5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30" dirty="0">
                <a:solidFill>
                  <a:srgbClr val="040A18"/>
                </a:solidFill>
                <a:latin typeface="Roboto"/>
                <a:cs typeface="Roboto"/>
              </a:rPr>
              <a:t>curved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piece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25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metal,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plastic,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-20" dirty="0">
                <a:solidFill>
                  <a:srgbClr val="040A18"/>
                </a:solidFill>
                <a:latin typeface="Roboto"/>
                <a:cs typeface="Roboto"/>
              </a:rPr>
              <a:t>etc.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used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	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for </a:t>
            </a:r>
            <a:r>
              <a:rPr sz="3100" spc="170" dirty="0">
                <a:solidFill>
                  <a:srgbClr val="040A18"/>
                </a:solidFill>
                <a:latin typeface="Roboto"/>
                <a:cs typeface="Roboto"/>
              </a:rPr>
              <a:t>hanging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5" dirty="0">
                <a:solidFill>
                  <a:srgbClr val="040A18"/>
                </a:solidFill>
                <a:latin typeface="Roboto"/>
                <a:cs typeface="Roboto"/>
              </a:rPr>
              <a:t>or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5" dirty="0">
                <a:solidFill>
                  <a:srgbClr val="040A18"/>
                </a:solidFill>
                <a:latin typeface="Roboto"/>
                <a:cs typeface="Roboto"/>
              </a:rPr>
              <a:t>catching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something</a:t>
            </a:r>
            <a:endParaRPr sz="3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3100">
              <a:latin typeface="Roboto"/>
              <a:cs typeface="Roboto"/>
            </a:endParaRPr>
          </a:p>
          <a:p>
            <a:pPr marL="664210" marR="5080" indent="-579120" algn="just">
              <a:lnSpc>
                <a:spcPct val="151600"/>
              </a:lnSpc>
              <a:spcBef>
                <a:spcPts val="5"/>
              </a:spcBef>
              <a:buSzPct val="74193"/>
              <a:buFont typeface="Noto Sans Symbols2"/>
              <a:buChar char="❖"/>
              <a:tabLst>
                <a:tab pos="664210" algn="l"/>
              </a:tabLst>
            </a:pP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Hooks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  are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229" dirty="0">
                <a:solidFill>
                  <a:srgbClr val="040A18"/>
                </a:solidFill>
                <a:latin typeface="Roboto"/>
                <a:cs typeface="Roboto"/>
              </a:rPr>
              <a:t>new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feature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addition</a:t>
            </a:r>
            <a:r>
              <a:rPr sz="3100" spc="65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28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7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spc="55" dirty="0">
                <a:solidFill>
                  <a:srgbClr val="040A18"/>
                </a:solidFill>
                <a:latin typeface="Roboto"/>
                <a:cs typeface="Roboto"/>
              </a:rPr>
              <a:t>React</a:t>
            </a:r>
            <a:r>
              <a:rPr sz="3100" spc="10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b="1" spc="125" dirty="0">
                <a:solidFill>
                  <a:srgbClr val="040A18"/>
                </a:solidFill>
                <a:latin typeface="Roboto"/>
                <a:cs typeface="Roboto"/>
              </a:rPr>
              <a:t>version</a:t>
            </a:r>
            <a:r>
              <a:rPr sz="3100" b="1" spc="60" dirty="0">
                <a:solidFill>
                  <a:srgbClr val="040A18"/>
                </a:solidFill>
                <a:latin typeface="Roboto"/>
                <a:cs typeface="Roboto"/>
              </a:rPr>
              <a:t>  </a:t>
            </a:r>
            <a:r>
              <a:rPr sz="3100" b="1" spc="-20" dirty="0">
                <a:solidFill>
                  <a:srgbClr val="040A18"/>
                </a:solidFill>
                <a:latin typeface="Roboto"/>
                <a:cs typeface="Roboto"/>
              </a:rPr>
              <a:t>16.8 </a:t>
            </a:r>
            <a:r>
              <a:rPr sz="3100" spc="240" dirty="0">
                <a:solidFill>
                  <a:srgbClr val="040A18"/>
                </a:solidFill>
                <a:latin typeface="Roboto"/>
                <a:cs typeface="Roboto"/>
              </a:rPr>
              <a:t>which</a:t>
            </a:r>
            <a:r>
              <a:rPr sz="3100" spc="6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0" dirty="0">
                <a:solidFill>
                  <a:srgbClr val="040A18"/>
                </a:solidFill>
                <a:latin typeface="Roboto"/>
                <a:cs typeface="Roboto"/>
              </a:rPr>
              <a:t>allow</a:t>
            </a:r>
            <a:r>
              <a:rPr sz="3100" spc="6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5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3100" spc="6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6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</a:t>
            </a:r>
            <a:r>
              <a:rPr sz="3100" spc="6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55" dirty="0">
                <a:solidFill>
                  <a:srgbClr val="040A18"/>
                </a:solidFill>
                <a:latin typeface="Roboto"/>
                <a:cs typeface="Roboto"/>
              </a:rPr>
              <a:t>React</a:t>
            </a:r>
            <a:r>
              <a:rPr sz="3100" spc="6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50" dirty="0">
                <a:solidFill>
                  <a:srgbClr val="040A18"/>
                </a:solidFill>
                <a:latin typeface="Roboto"/>
                <a:cs typeface="Roboto"/>
              </a:rPr>
              <a:t>features</a:t>
            </a:r>
            <a:r>
              <a:rPr sz="3100" spc="6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80" dirty="0">
                <a:solidFill>
                  <a:srgbClr val="040A18"/>
                </a:solidFill>
                <a:latin typeface="Roboto"/>
                <a:cs typeface="Roboto"/>
              </a:rPr>
              <a:t>without</a:t>
            </a:r>
            <a:r>
              <a:rPr sz="3100" spc="6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00" dirty="0">
                <a:solidFill>
                  <a:srgbClr val="040A18"/>
                </a:solidFill>
                <a:latin typeface="Roboto"/>
                <a:cs typeface="Roboto"/>
              </a:rPr>
              <a:t>having</a:t>
            </a:r>
            <a:r>
              <a:rPr sz="3100" spc="6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25" dirty="0">
                <a:solidFill>
                  <a:srgbClr val="040A18"/>
                </a:solidFill>
                <a:latin typeface="Roboto"/>
                <a:cs typeface="Roboto"/>
              </a:rPr>
              <a:t>to </a:t>
            </a:r>
            <a:r>
              <a:rPr sz="3100" spc="185" dirty="0">
                <a:solidFill>
                  <a:srgbClr val="040A18"/>
                </a:solidFill>
                <a:latin typeface="Roboto"/>
                <a:cs typeface="Roboto"/>
              </a:rPr>
              <a:t>write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class</a:t>
            </a:r>
            <a:endParaRPr sz="3100">
              <a:latin typeface="Roboto"/>
              <a:cs typeface="Roboto"/>
            </a:endParaRPr>
          </a:p>
          <a:p>
            <a:pPr marL="664210" indent="-579120" algn="just">
              <a:lnSpc>
                <a:spcPct val="100000"/>
              </a:lnSpc>
              <a:spcBef>
                <a:spcPts val="1920"/>
              </a:spcBef>
              <a:buSzPct val="74193"/>
              <a:buFont typeface="Noto Sans Symbols2"/>
              <a:buChar char="❖"/>
              <a:tabLst>
                <a:tab pos="664210" algn="l"/>
              </a:tabLst>
            </a:pPr>
            <a:r>
              <a:rPr sz="3100" spc="260" dirty="0">
                <a:solidFill>
                  <a:srgbClr val="040A18"/>
                </a:solidFill>
                <a:latin typeface="Roboto"/>
                <a:cs typeface="Roboto"/>
              </a:rPr>
              <a:t>Ex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: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State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5" dirty="0">
                <a:solidFill>
                  <a:srgbClr val="040A18"/>
                </a:solidFill>
                <a:latin typeface="Roboto"/>
                <a:cs typeface="Roboto"/>
              </a:rPr>
              <a:t>Component</a:t>
            </a:r>
            <a:endParaRPr sz="31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6072" y="1812181"/>
            <a:ext cx="6782337" cy="8861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214" y="4091363"/>
            <a:ext cx="1209040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b="0" spc="-305" dirty="0">
                <a:solidFill>
                  <a:srgbClr val="FFFFFF"/>
                </a:solidFill>
                <a:latin typeface="Arial Black"/>
                <a:cs typeface="Arial Black"/>
              </a:rPr>
              <a:t>Motivation</a:t>
            </a:r>
            <a:r>
              <a:rPr sz="10300" b="0" spc="-7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300" b="0" spc="-400" dirty="0">
                <a:solidFill>
                  <a:srgbClr val="FFFFFF"/>
                </a:solidFill>
                <a:latin typeface="Arial Black"/>
                <a:cs typeface="Arial Black"/>
              </a:rPr>
              <a:t>behind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7244" y="5661992"/>
            <a:ext cx="410972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300" spc="-725" dirty="0">
                <a:solidFill>
                  <a:srgbClr val="FFFFFF"/>
                </a:solidFill>
                <a:latin typeface="Arial Black"/>
                <a:cs typeface="Arial Black"/>
              </a:rPr>
              <a:t>Hooks</a:t>
            </a:r>
            <a:endParaRPr sz="103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4955" y="4077845"/>
            <a:ext cx="16090265" cy="3153410"/>
          </a:xfrm>
          <a:custGeom>
            <a:avLst/>
            <a:gdLst/>
            <a:ahLst/>
            <a:cxnLst/>
            <a:rect l="l" t="t" r="r" b="b"/>
            <a:pathLst>
              <a:path w="16090265" h="3153409">
                <a:moveTo>
                  <a:pt x="2049298" y="15438"/>
                </a:moveTo>
                <a:lnTo>
                  <a:pt x="14049" y="15438"/>
                </a:lnTo>
              </a:path>
              <a:path w="16090265" h="3153409">
                <a:moveTo>
                  <a:pt x="0" y="0"/>
                </a:moveTo>
                <a:lnTo>
                  <a:pt x="0" y="1514029"/>
                </a:lnTo>
              </a:path>
              <a:path w="16090265" h="3153409">
                <a:moveTo>
                  <a:pt x="14040561" y="3137404"/>
                </a:moveTo>
                <a:lnTo>
                  <a:pt x="16075804" y="3137404"/>
                </a:lnTo>
              </a:path>
              <a:path w="16090265" h="3153409">
                <a:moveTo>
                  <a:pt x="16089861" y="3152843"/>
                </a:moveTo>
                <a:lnTo>
                  <a:pt x="16089861" y="1638813"/>
                </a:lnTo>
              </a:path>
            </a:pathLst>
          </a:custGeom>
          <a:ln w="23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767050" y="0"/>
            <a:ext cx="4337050" cy="176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8770">
              <a:lnSpc>
                <a:spcPct val="100000"/>
              </a:lnSpc>
              <a:spcBef>
                <a:spcPts val="100"/>
              </a:spcBef>
            </a:pPr>
            <a:r>
              <a:rPr spc="-1220" dirty="0"/>
              <a:t>Why</a:t>
            </a:r>
            <a:r>
              <a:rPr spc="-850" dirty="0"/>
              <a:t> </a:t>
            </a:r>
            <a:r>
              <a:rPr spc="-894" dirty="0"/>
              <a:t>Hooks</a:t>
            </a:r>
            <a:r>
              <a:rPr spc="-850" dirty="0"/>
              <a:t> </a:t>
            </a:r>
            <a:r>
              <a:rPr spc="-99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662" y="2056261"/>
            <a:ext cx="13692505" cy="3844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20"/>
              </a:spcBef>
              <a:tabLst>
                <a:tab pos="2656205" algn="l"/>
              </a:tabLst>
            </a:pPr>
            <a:r>
              <a:rPr sz="4100" b="1" spc="-620" dirty="0">
                <a:solidFill>
                  <a:srgbClr val="040A18"/>
                </a:solidFill>
                <a:latin typeface="Verdana"/>
                <a:cs typeface="Verdana"/>
              </a:rPr>
              <a:t>Reason</a:t>
            </a:r>
            <a:r>
              <a:rPr sz="4100" b="1" spc="-555" dirty="0">
                <a:solidFill>
                  <a:srgbClr val="040A18"/>
                </a:solidFill>
                <a:latin typeface="Verdana"/>
                <a:cs typeface="Verdana"/>
              </a:rPr>
              <a:t> </a:t>
            </a:r>
            <a:r>
              <a:rPr sz="4100" b="1" spc="-620" dirty="0">
                <a:solidFill>
                  <a:srgbClr val="040A18"/>
                </a:solidFill>
                <a:latin typeface="Verdana"/>
                <a:cs typeface="Verdana"/>
              </a:rPr>
              <a:t>1:</a:t>
            </a:r>
            <a:r>
              <a:rPr sz="4100" b="1" dirty="0">
                <a:solidFill>
                  <a:srgbClr val="040A18"/>
                </a:solidFill>
                <a:latin typeface="Verdana"/>
                <a:cs typeface="Verdana"/>
              </a:rPr>
              <a:t>	</a:t>
            </a:r>
            <a:r>
              <a:rPr sz="4100" i="1" spc="-315" dirty="0">
                <a:solidFill>
                  <a:srgbClr val="040A18"/>
                </a:solidFill>
                <a:latin typeface="Liberation Sans"/>
                <a:cs typeface="Liberation Sans"/>
              </a:rPr>
              <a:t>Classes</a:t>
            </a:r>
            <a:r>
              <a:rPr sz="4100" i="1" spc="-285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215" dirty="0">
                <a:solidFill>
                  <a:srgbClr val="040A18"/>
                </a:solidFill>
                <a:latin typeface="Liberation Sans"/>
                <a:cs typeface="Liberation Sans"/>
              </a:rPr>
              <a:t>confuse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45" dirty="0">
                <a:solidFill>
                  <a:srgbClr val="040A18"/>
                </a:solidFill>
                <a:latin typeface="Liberation Sans"/>
                <a:cs typeface="Liberation Sans"/>
              </a:rPr>
              <a:t>both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50" dirty="0">
                <a:solidFill>
                  <a:srgbClr val="040A18"/>
                </a:solidFill>
                <a:latin typeface="Liberation Sans"/>
                <a:cs typeface="Liberation Sans"/>
              </a:rPr>
              <a:t>people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00" dirty="0">
                <a:solidFill>
                  <a:srgbClr val="040A18"/>
                </a:solidFill>
                <a:latin typeface="Liberation Sans"/>
                <a:cs typeface="Liberation Sans"/>
              </a:rPr>
              <a:t>and</a:t>
            </a:r>
            <a:r>
              <a:rPr sz="4100" i="1" spc="-280" dirty="0">
                <a:solidFill>
                  <a:srgbClr val="040A18"/>
                </a:solidFill>
                <a:latin typeface="Liberation Sans"/>
                <a:cs typeface="Liberation Sans"/>
              </a:rPr>
              <a:t> </a:t>
            </a:r>
            <a:r>
              <a:rPr sz="4100" i="1" spc="-10" dirty="0">
                <a:solidFill>
                  <a:srgbClr val="040A18"/>
                </a:solidFill>
                <a:latin typeface="Liberation Sans"/>
                <a:cs typeface="Liberation Sans"/>
              </a:rPr>
              <a:t>machines</a:t>
            </a:r>
            <a:endParaRPr sz="4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4100">
              <a:latin typeface="Liberation Sans"/>
              <a:cs typeface="Liberation Sans"/>
            </a:endParaRPr>
          </a:p>
          <a:p>
            <a:pPr marL="588010" indent="-575310">
              <a:lnSpc>
                <a:spcPct val="100000"/>
              </a:lnSpc>
              <a:buFont typeface="AoyagiKouzanFontT"/>
              <a:buChar char="➢"/>
              <a:tabLst>
                <a:tab pos="588010" algn="l"/>
              </a:tabLst>
            </a:pP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Understand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95" dirty="0">
                <a:solidFill>
                  <a:srgbClr val="040A18"/>
                </a:solidFill>
                <a:latin typeface="Roboto"/>
                <a:cs typeface="Roboto"/>
              </a:rPr>
              <a:t>how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200" b="1" i="1" spc="110" dirty="0">
                <a:solidFill>
                  <a:srgbClr val="040A18"/>
                </a:solidFill>
                <a:latin typeface="Roboto"/>
                <a:cs typeface="Roboto"/>
              </a:rPr>
              <a:t>this</a:t>
            </a:r>
            <a:r>
              <a:rPr sz="3200" b="1" i="1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75" dirty="0">
                <a:solidFill>
                  <a:srgbClr val="040A18"/>
                </a:solidFill>
                <a:latin typeface="Roboto"/>
                <a:cs typeface="Roboto"/>
              </a:rPr>
              <a:t>keyword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80" dirty="0">
                <a:solidFill>
                  <a:srgbClr val="040A18"/>
                </a:solidFill>
                <a:latin typeface="Roboto"/>
                <a:cs typeface="Roboto"/>
              </a:rPr>
              <a:t>works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8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90" dirty="0">
                <a:solidFill>
                  <a:srgbClr val="040A18"/>
                </a:solidFill>
                <a:latin typeface="Roboto"/>
                <a:cs typeface="Roboto"/>
              </a:rPr>
              <a:t>JavaScript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779"/>
              </a:spcBef>
              <a:buFont typeface="AoyagiKouzanFontT"/>
              <a:buChar char="➢"/>
              <a:tabLst>
                <a:tab pos="588010" algn="l"/>
              </a:tabLst>
            </a:pP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Remember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65" dirty="0">
                <a:solidFill>
                  <a:srgbClr val="040A18"/>
                </a:solidFill>
                <a:latin typeface="Roboto"/>
                <a:cs typeface="Roboto"/>
              </a:rPr>
              <a:t>bind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0" dirty="0">
                <a:solidFill>
                  <a:srgbClr val="040A18"/>
                </a:solidFill>
                <a:latin typeface="Roboto"/>
                <a:cs typeface="Roboto"/>
              </a:rPr>
              <a:t>event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35" dirty="0">
                <a:solidFill>
                  <a:srgbClr val="040A18"/>
                </a:solidFill>
                <a:latin typeface="Roboto"/>
                <a:cs typeface="Roboto"/>
              </a:rPr>
              <a:t>handlers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8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class</a:t>
            </a:r>
            <a:r>
              <a:rPr sz="3100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80" dirty="0">
                <a:solidFill>
                  <a:srgbClr val="040A18"/>
                </a:solidFill>
                <a:latin typeface="Roboto"/>
                <a:cs typeface="Roboto"/>
              </a:rPr>
              <a:t>components</a:t>
            </a:r>
            <a:endParaRPr sz="3100">
              <a:latin typeface="Roboto"/>
              <a:cs typeface="Roboto"/>
            </a:endParaRPr>
          </a:p>
          <a:p>
            <a:pPr marL="588010" indent="-575310">
              <a:lnSpc>
                <a:spcPct val="100000"/>
              </a:lnSpc>
              <a:spcBef>
                <a:spcPts val="3800"/>
              </a:spcBef>
              <a:buFont typeface="AoyagiKouzanFontT"/>
              <a:buChar char="➢"/>
              <a:tabLst>
                <a:tab pos="58801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Classes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50" dirty="0">
                <a:solidFill>
                  <a:srgbClr val="040A18"/>
                </a:solidFill>
                <a:latin typeface="Roboto"/>
                <a:cs typeface="Roboto"/>
              </a:rPr>
              <a:t>don’t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45" dirty="0">
                <a:solidFill>
                  <a:srgbClr val="040A18"/>
                </a:solidFill>
                <a:latin typeface="Roboto"/>
                <a:cs typeface="Roboto"/>
              </a:rPr>
              <a:t>minify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15" dirty="0">
                <a:solidFill>
                  <a:srgbClr val="040A18"/>
                </a:solidFill>
                <a:latin typeface="Roboto"/>
                <a:cs typeface="Roboto"/>
              </a:rPr>
              <a:t>very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10" dirty="0">
                <a:solidFill>
                  <a:srgbClr val="040A18"/>
                </a:solidFill>
                <a:latin typeface="Roboto"/>
                <a:cs typeface="Roboto"/>
              </a:rPr>
              <a:t>well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40" dirty="0">
                <a:solidFill>
                  <a:srgbClr val="040A18"/>
                </a:solidFill>
                <a:latin typeface="Roboto"/>
                <a:cs typeface="Roboto"/>
              </a:rPr>
              <a:t>make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05" dirty="0">
                <a:solidFill>
                  <a:srgbClr val="040A18"/>
                </a:solidFill>
                <a:latin typeface="Roboto"/>
                <a:cs typeface="Roboto"/>
              </a:rPr>
              <a:t>hot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14" dirty="0">
                <a:solidFill>
                  <a:srgbClr val="040A18"/>
                </a:solidFill>
                <a:latin typeface="Roboto"/>
                <a:cs typeface="Roboto"/>
              </a:rPr>
              <a:t>reloading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215" dirty="0">
                <a:solidFill>
                  <a:srgbClr val="040A18"/>
                </a:solidFill>
                <a:latin typeface="Roboto"/>
                <a:cs typeface="Roboto"/>
              </a:rPr>
              <a:t>very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120" dirty="0">
                <a:solidFill>
                  <a:srgbClr val="040A18"/>
                </a:solidFill>
                <a:latin typeface="Roboto"/>
                <a:cs typeface="Roboto"/>
              </a:rPr>
              <a:t>unreliable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2850" y="0"/>
            <a:ext cx="3651250" cy="123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455275"/>
            <a:ext cx="2010410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458</Words>
  <Application>Microsoft Office PowerPoint</Application>
  <PresentationFormat>Custom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Our Agenda</vt:lpstr>
      <vt:lpstr>React In Brief</vt:lpstr>
      <vt:lpstr>What is React ?</vt:lpstr>
      <vt:lpstr>Slide 5</vt:lpstr>
      <vt:lpstr>Introduction to Hooks</vt:lpstr>
      <vt:lpstr>What are Hooks ?</vt:lpstr>
      <vt:lpstr>Motivation behind</vt:lpstr>
      <vt:lpstr>Why Hooks ?</vt:lpstr>
      <vt:lpstr>Why Hooks ?</vt:lpstr>
      <vt:lpstr>Why Hooks ?</vt:lpstr>
      <vt:lpstr>Types and Rules of</vt:lpstr>
      <vt:lpstr>Types</vt:lpstr>
      <vt:lpstr>Rules</vt:lpstr>
      <vt:lpstr>Let’s Implement our</vt:lpstr>
      <vt:lpstr>useState Hook</vt:lpstr>
      <vt:lpstr>How to implement useState()</vt:lpstr>
      <vt:lpstr>Creating an array state with useState</vt:lpstr>
      <vt:lpstr>Demo</vt:lpstr>
      <vt:lpstr>References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React Hooks.pptx</dc:title>
  <cp:lastModifiedBy>Blessed</cp:lastModifiedBy>
  <cp:revision>2</cp:revision>
  <dcterms:created xsi:type="dcterms:W3CDTF">2024-04-01T07:34:33Z</dcterms:created>
  <dcterms:modified xsi:type="dcterms:W3CDTF">2024-04-01T07:38:53Z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2024-04-01T00:00:00Z</vt:filetime>
  </property>
  <property fmtid="{D5CDD505-2E9C-101B-9397-08002B2CF9AE}" pid="4" name="Producer">
    <vt:lpwstr>3-Heights(TM) PDF Security Shell 4.8.25.2 (http://www.pdf-tools.com)</vt:lpwstr>
  </property>
</Properties>
</file>