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29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40329" y="2400122"/>
            <a:ext cx="687324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1">
                <a:solidFill>
                  <a:srgbClr val="1F4E7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02766" y="4092321"/>
            <a:ext cx="9785350" cy="1001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Software</a:t>
            </a:r>
            <a:r>
              <a:rPr spc="-50" dirty="0"/>
              <a:t> </a:t>
            </a:r>
            <a:r>
              <a:rPr spc="-10" dirty="0"/>
              <a:t>Industry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Sultan</a:t>
            </a:r>
            <a:r>
              <a:rPr spc="-105" dirty="0"/>
              <a:t> </a:t>
            </a:r>
            <a:r>
              <a:rPr dirty="0"/>
              <a:t>Ahmed</a:t>
            </a:r>
            <a:r>
              <a:rPr spc="10" dirty="0"/>
              <a:t> </a:t>
            </a:r>
            <a:r>
              <a:rPr spc="-20" dirty="0"/>
              <a:t>Sagor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1">
                <a:solidFill>
                  <a:srgbClr val="1F4E7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Software</a:t>
            </a:r>
            <a:r>
              <a:rPr spc="-50" dirty="0"/>
              <a:t> </a:t>
            </a:r>
            <a:r>
              <a:rPr spc="-10" dirty="0"/>
              <a:t>Industry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Sultan</a:t>
            </a:r>
            <a:r>
              <a:rPr spc="-105" dirty="0"/>
              <a:t> </a:t>
            </a:r>
            <a:r>
              <a:rPr dirty="0"/>
              <a:t>Ahmed</a:t>
            </a:r>
            <a:r>
              <a:rPr spc="10" dirty="0"/>
              <a:t> </a:t>
            </a:r>
            <a:r>
              <a:rPr spc="-20" dirty="0"/>
              <a:t>Sagor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1">
                <a:solidFill>
                  <a:srgbClr val="1F4E7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07073" y="1035558"/>
            <a:ext cx="5477509" cy="4788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Software</a:t>
            </a:r>
            <a:r>
              <a:rPr spc="-50" dirty="0"/>
              <a:t> </a:t>
            </a:r>
            <a:r>
              <a:rPr spc="-10" dirty="0"/>
              <a:t>Industry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Sultan</a:t>
            </a:r>
            <a:r>
              <a:rPr spc="-105" dirty="0"/>
              <a:t> </a:t>
            </a:r>
            <a:r>
              <a:rPr dirty="0"/>
              <a:t>Ahmed</a:t>
            </a:r>
            <a:r>
              <a:rPr spc="10" dirty="0"/>
              <a:t> </a:t>
            </a:r>
            <a:r>
              <a:rPr spc="-20" dirty="0"/>
              <a:t>Sagor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1">
                <a:solidFill>
                  <a:srgbClr val="1F4E7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Software</a:t>
            </a:r>
            <a:r>
              <a:rPr spc="-50" dirty="0"/>
              <a:t> </a:t>
            </a:r>
            <a:r>
              <a:rPr spc="-10" dirty="0"/>
              <a:t>Industry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Sultan</a:t>
            </a:r>
            <a:r>
              <a:rPr spc="-105" dirty="0"/>
              <a:t> </a:t>
            </a:r>
            <a:r>
              <a:rPr dirty="0"/>
              <a:t>Ahmed</a:t>
            </a:r>
            <a:r>
              <a:rPr spc="10" dirty="0"/>
              <a:t> </a:t>
            </a:r>
            <a:r>
              <a:rPr spc="-20" dirty="0"/>
              <a:t>Sagor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6182867"/>
            <a:ext cx="1217676" cy="37337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746747"/>
            <a:ext cx="3839210" cy="109855"/>
          </a:xfrm>
          <a:custGeom>
            <a:avLst/>
            <a:gdLst/>
            <a:ahLst/>
            <a:cxnLst/>
            <a:rect l="l" t="t" r="r" b="b"/>
            <a:pathLst>
              <a:path w="3839210" h="109854">
                <a:moveTo>
                  <a:pt x="3838955" y="0"/>
                </a:moveTo>
                <a:lnTo>
                  <a:pt x="0" y="0"/>
                </a:lnTo>
                <a:lnTo>
                  <a:pt x="0" y="109728"/>
                </a:lnTo>
                <a:lnTo>
                  <a:pt x="3713479" y="109728"/>
                </a:lnTo>
                <a:lnTo>
                  <a:pt x="3838955" y="0"/>
                </a:lnTo>
                <a:close/>
              </a:path>
            </a:pathLst>
          </a:custGeom>
          <a:solidFill>
            <a:srgbClr val="006A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840479" y="6746747"/>
            <a:ext cx="4509770" cy="109855"/>
          </a:xfrm>
          <a:custGeom>
            <a:avLst/>
            <a:gdLst/>
            <a:ahLst/>
            <a:cxnLst/>
            <a:rect l="l" t="t" r="r" b="b"/>
            <a:pathLst>
              <a:path w="4509770" h="109854">
                <a:moveTo>
                  <a:pt x="4509516" y="0"/>
                </a:moveTo>
                <a:lnTo>
                  <a:pt x="125475" y="0"/>
                </a:lnTo>
                <a:lnTo>
                  <a:pt x="0" y="109728"/>
                </a:lnTo>
                <a:lnTo>
                  <a:pt x="4384040" y="109728"/>
                </a:lnTo>
                <a:lnTo>
                  <a:pt x="4509516" y="0"/>
                </a:lnTo>
                <a:close/>
              </a:path>
            </a:pathLst>
          </a:custGeom>
          <a:solidFill>
            <a:srgbClr val="46B6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351519" y="6746747"/>
            <a:ext cx="3840479" cy="109855"/>
          </a:xfrm>
          <a:custGeom>
            <a:avLst/>
            <a:gdLst/>
            <a:ahLst/>
            <a:cxnLst/>
            <a:rect l="l" t="t" r="r" b="b"/>
            <a:pathLst>
              <a:path w="3840479" h="109854">
                <a:moveTo>
                  <a:pt x="3840479" y="0"/>
                </a:moveTo>
                <a:lnTo>
                  <a:pt x="125475" y="0"/>
                </a:lnTo>
                <a:lnTo>
                  <a:pt x="0" y="109728"/>
                </a:lnTo>
                <a:lnTo>
                  <a:pt x="3840479" y="109728"/>
                </a:lnTo>
                <a:lnTo>
                  <a:pt x="3840479" y="0"/>
                </a:lnTo>
                <a:close/>
              </a:path>
            </a:pathLst>
          </a:custGeom>
          <a:solidFill>
            <a:srgbClr val="FDA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410200" y="263652"/>
            <a:ext cx="455930" cy="109855"/>
          </a:xfrm>
          <a:custGeom>
            <a:avLst/>
            <a:gdLst/>
            <a:ahLst/>
            <a:cxnLst/>
            <a:rect l="l" t="t" r="r" b="b"/>
            <a:pathLst>
              <a:path w="455929" h="109854">
                <a:moveTo>
                  <a:pt x="455675" y="0"/>
                </a:moveTo>
                <a:lnTo>
                  <a:pt x="125475" y="0"/>
                </a:lnTo>
                <a:lnTo>
                  <a:pt x="0" y="109727"/>
                </a:lnTo>
                <a:lnTo>
                  <a:pt x="330200" y="109727"/>
                </a:lnTo>
                <a:lnTo>
                  <a:pt x="455675" y="0"/>
                </a:lnTo>
                <a:close/>
              </a:path>
            </a:pathLst>
          </a:custGeom>
          <a:solidFill>
            <a:srgbClr val="006A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867400" y="263652"/>
            <a:ext cx="455930" cy="109855"/>
          </a:xfrm>
          <a:custGeom>
            <a:avLst/>
            <a:gdLst/>
            <a:ahLst/>
            <a:cxnLst/>
            <a:rect l="l" t="t" r="r" b="b"/>
            <a:pathLst>
              <a:path w="455929" h="109854">
                <a:moveTo>
                  <a:pt x="455675" y="0"/>
                </a:moveTo>
                <a:lnTo>
                  <a:pt x="125475" y="0"/>
                </a:lnTo>
                <a:lnTo>
                  <a:pt x="0" y="109727"/>
                </a:lnTo>
                <a:lnTo>
                  <a:pt x="330200" y="109727"/>
                </a:lnTo>
                <a:lnTo>
                  <a:pt x="455675" y="0"/>
                </a:lnTo>
                <a:close/>
              </a:path>
            </a:pathLst>
          </a:custGeom>
          <a:solidFill>
            <a:srgbClr val="46B6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324600" y="263652"/>
            <a:ext cx="455930" cy="109855"/>
          </a:xfrm>
          <a:custGeom>
            <a:avLst/>
            <a:gdLst/>
            <a:ahLst/>
            <a:cxnLst/>
            <a:rect l="l" t="t" r="r" b="b"/>
            <a:pathLst>
              <a:path w="455929" h="109854">
                <a:moveTo>
                  <a:pt x="455675" y="0"/>
                </a:moveTo>
                <a:lnTo>
                  <a:pt x="125475" y="0"/>
                </a:lnTo>
                <a:lnTo>
                  <a:pt x="0" y="109727"/>
                </a:lnTo>
                <a:lnTo>
                  <a:pt x="330200" y="109727"/>
                </a:lnTo>
                <a:lnTo>
                  <a:pt x="455675" y="0"/>
                </a:lnTo>
                <a:close/>
              </a:path>
            </a:pathLst>
          </a:custGeom>
          <a:solidFill>
            <a:srgbClr val="FDA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59536" y="3625595"/>
            <a:ext cx="10768965" cy="1905"/>
          </a:xfrm>
          <a:custGeom>
            <a:avLst/>
            <a:gdLst/>
            <a:ahLst/>
            <a:cxnLst/>
            <a:rect l="l" t="t" r="r" b="b"/>
            <a:pathLst>
              <a:path w="10768965" h="1904">
                <a:moveTo>
                  <a:pt x="0" y="0"/>
                </a:moveTo>
                <a:lnTo>
                  <a:pt x="10768584" y="152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Software</a:t>
            </a:r>
            <a:r>
              <a:rPr spc="-50" dirty="0"/>
              <a:t> </a:t>
            </a:r>
            <a:r>
              <a:rPr spc="-10" dirty="0"/>
              <a:t>Industry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Sultan</a:t>
            </a:r>
            <a:r>
              <a:rPr spc="-105" dirty="0"/>
              <a:t> </a:t>
            </a:r>
            <a:r>
              <a:rPr dirty="0"/>
              <a:t>Ahmed</a:t>
            </a:r>
            <a:r>
              <a:rPr spc="10" dirty="0"/>
              <a:t> </a:t>
            </a:r>
            <a:r>
              <a:rPr spc="-20" dirty="0"/>
              <a:t>Sagor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1000" y="6182867"/>
            <a:ext cx="1217676" cy="37337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746747"/>
            <a:ext cx="3839210" cy="109855"/>
          </a:xfrm>
          <a:custGeom>
            <a:avLst/>
            <a:gdLst/>
            <a:ahLst/>
            <a:cxnLst/>
            <a:rect l="l" t="t" r="r" b="b"/>
            <a:pathLst>
              <a:path w="3839210" h="109854">
                <a:moveTo>
                  <a:pt x="3838955" y="0"/>
                </a:moveTo>
                <a:lnTo>
                  <a:pt x="0" y="0"/>
                </a:lnTo>
                <a:lnTo>
                  <a:pt x="0" y="109728"/>
                </a:lnTo>
                <a:lnTo>
                  <a:pt x="3713479" y="109728"/>
                </a:lnTo>
                <a:lnTo>
                  <a:pt x="3838955" y="0"/>
                </a:lnTo>
                <a:close/>
              </a:path>
            </a:pathLst>
          </a:custGeom>
          <a:solidFill>
            <a:srgbClr val="006A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840479" y="6746747"/>
            <a:ext cx="4509770" cy="109855"/>
          </a:xfrm>
          <a:custGeom>
            <a:avLst/>
            <a:gdLst/>
            <a:ahLst/>
            <a:cxnLst/>
            <a:rect l="l" t="t" r="r" b="b"/>
            <a:pathLst>
              <a:path w="4509770" h="109854">
                <a:moveTo>
                  <a:pt x="4509516" y="0"/>
                </a:moveTo>
                <a:lnTo>
                  <a:pt x="125475" y="0"/>
                </a:lnTo>
                <a:lnTo>
                  <a:pt x="0" y="109728"/>
                </a:lnTo>
                <a:lnTo>
                  <a:pt x="4384040" y="109728"/>
                </a:lnTo>
                <a:lnTo>
                  <a:pt x="4509516" y="0"/>
                </a:lnTo>
                <a:close/>
              </a:path>
            </a:pathLst>
          </a:custGeom>
          <a:solidFill>
            <a:srgbClr val="46B6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351519" y="6746747"/>
            <a:ext cx="3840479" cy="109855"/>
          </a:xfrm>
          <a:custGeom>
            <a:avLst/>
            <a:gdLst/>
            <a:ahLst/>
            <a:cxnLst/>
            <a:rect l="l" t="t" r="r" b="b"/>
            <a:pathLst>
              <a:path w="3840479" h="109854">
                <a:moveTo>
                  <a:pt x="3840479" y="0"/>
                </a:moveTo>
                <a:lnTo>
                  <a:pt x="125475" y="0"/>
                </a:lnTo>
                <a:lnTo>
                  <a:pt x="0" y="109728"/>
                </a:lnTo>
                <a:lnTo>
                  <a:pt x="3840479" y="109728"/>
                </a:lnTo>
                <a:lnTo>
                  <a:pt x="3840479" y="0"/>
                </a:lnTo>
                <a:close/>
              </a:path>
            </a:pathLst>
          </a:custGeom>
          <a:solidFill>
            <a:srgbClr val="FDA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410200" y="263652"/>
            <a:ext cx="455930" cy="109855"/>
          </a:xfrm>
          <a:custGeom>
            <a:avLst/>
            <a:gdLst/>
            <a:ahLst/>
            <a:cxnLst/>
            <a:rect l="l" t="t" r="r" b="b"/>
            <a:pathLst>
              <a:path w="455929" h="109854">
                <a:moveTo>
                  <a:pt x="455675" y="0"/>
                </a:moveTo>
                <a:lnTo>
                  <a:pt x="125475" y="0"/>
                </a:lnTo>
                <a:lnTo>
                  <a:pt x="0" y="109727"/>
                </a:lnTo>
                <a:lnTo>
                  <a:pt x="330200" y="109727"/>
                </a:lnTo>
                <a:lnTo>
                  <a:pt x="455675" y="0"/>
                </a:lnTo>
                <a:close/>
              </a:path>
            </a:pathLst>
          </a:custGeom>
          <a:solidFill>
            <a:srgbClr val="006A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867400" y="263652"/>
            <a:ext cx="455930" cy="109855"/>
          </a:xfrm>
          <a:custGeom>
            <a:avLst/>
            <a:gdLst/>
            <a:ahLst/>
            <a:cxnLst/>
            <a:rect l="l" t="t" r="r" b="b"/>
            <a:pathLst>
              <a:path w="455929" h="109854">
                <a:moveTo>
                  <a:pt x="455675" y="0"/>
                </a:moveTo>
                <a:lnTo>
                  <a:pt x="125475" y="0"/>
                </a:lnTo>
                <a:lnTo>
                  <a:pt x="0" y="109727"/>
                </a:lnTo>
                <a:lnTo>
                  <a:pt x="330200" y="109727"/>
                </a:lnTo>
                <a:lnTo>
                  <a:pt x="455675" y="0"/>
                </a:lnTo>
                <a:close/>
              </a:path>
            </a:pathLst>
          </a:custGeom>
          <a:solidFill>
            <a:srgbClr val="46B6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324600" y="263652"/>
            <a:ext cx="455930" cy="109855"/>
          </a:xfrm>
          <a:custGeom>
            <a:avLst/>
            <a:gdLst/>
            <a:ahLst/>
            <a:cxnLst/>
            <a:rect l="l" t="t" r="r" b="b"/>
            <a:pathLst>
              <a:path w="455929" h="109854">
                <a:moveTo>
                  <a:pt x="455675" y="0"/>
                </a:moveTo>
                <a:lnTo>
                  <a:pt x="125475" y="0"/>
                </a:lnTo>
                <a:lnTo>
                  <a:pt x="0" y="109727"/>
                </a:lnTo>
                <a:lnTo>
                  <a:pt x="330200" y="109727"/>
                </a:lnTo>
                <a:lnTo>
                  <a:pt x="455675" y="0"/>
                </a:lnTo>
                <a:close/>
              </a:path>
            </a:pathLst>
          </a:custGeom>
          <a:solidFill>
            <a:srgbClr val="FDA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28214" y="375284"/>
            <a:ext cx="7472045" cy="5999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1">
                <a:solidFill>
                  <a:srgbClr val="1F4E7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6115" y="1268095"/>
            <a:ext cx="6352540" cy="4415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225785" y="6293320"/>
            <a:ext cx="1802129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Software</a:t>
            </a:r>
            <a:r>
              <a:rPr spc="-50" dirty="0"/>
              <a:t> </a:t>
            </a:r>
            <a:r>
              <a:rPr spc="-10" dirty="0"/>
              <a:t>Industry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8858" y="6293320"/>
            <a:ext cx="2119629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Sultan</a:t>
            </a:r>
            <a:r>
              <a:rPr spc="-105" dirty="0"/>
              <a:t> </a:t>
            </a:r>
            <a:r>
              <a:rPr dirty="0"/>
              <a:t>Ahmed</a:t>
            </a:r>
            <a:r>
              <a:rPr spc="10" dirty="0"/>
              <a:t> </a:t>
            </a:r>
            <a:r>
              <a:rPr spc="-20" dirty="0"/>
              <a:t>Sagor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72263"/>
            <a:ext cx="12190475" cy="267801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141721" y="676148"/>
            <a:ext cx="2391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55" dirty="0">
                <a:latin typeface="Verdana"/>
                <a:cs typeface="Verdana"/>
              </a:rPr>
              <a:t>Angular</a:t>
            </a:r>
            <a:r>
              <a:rPr sz="4000" b="1" spc="-235" dirty="0">
                <a:latin typeface="Verdana"/>
                <a:cs typeface="Verdana"/>
              </a:rPr>
              <a:t> </a:t>
            </a:r>
            <a:r>
              <a:rPr sz="4000" b="1" spc="-680" dirty="0">
                <a:latin typeface="Verdana"/>
                <a:cs typeface="Verdana"/>
              </a:rPr>
              <a:t>7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6526" y="1633550"/>
            <a:ext cx="8588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55" dirty="0">
                <a:solidFill>
                  <a:srgbClr val="1F3863"/>
                </a:solidFill>
                <a:latin typeface="Verdana"/>
                <a:cs typeface="Verdana"/>
              </a:rPr>
              <a:t>A</a:t>
            </a:r>
            <a:r>
              <a:rPr sz="4000" b="1" spc="-229" dirty="0">
                <a:solidFill>
                  <a:srgbClr val="1F3863"/>
                </a:solidFill>
                <a:latin typeface="Verdana"/>
                <a:cs typeface="Verdana"/>
              </a:rPr>
              <a:t> </a:t>
            </a:r>
            <a:r>
              <a:rPr sz="4000" b="1" spc="-445" dirty="0">
                <a:solidFill>
                  <a:srgbClr val="1F3863"/>
                </a:solidFill>
                <a:latin typeface="Verdana"/>
                <a:cs typeface="Verdana"/>
              </a:rPr>
              <a:t>framework</a:t>
            </a:r>
            <a:r>
              <a:rPr sz="4000" b="1" spc="-229" dirty="0">
                <a:solidFill>
                  <a:srgbClr val="1F3863"/>
                </a:solidFill>
                <a:latin typeface="Verdana"/>
                <a:cs typeface="Verdana"/>
              </a:rPr>
              <a:t> </a:t>
            </a:r>
            <a:r>
              <a:rPr sz="4000" b="1" spc="-495" dirty="0">
                <a:solidFill>
                  <a:srgbClr val="1F3863"/>
                </a:solidFill>
                <a:latin typeface="Verdana"/>
                <a:cs typeface="Verdana"/>
              </a:rPr>
              <a:t>for</a:t>
            </a:r>
            <a:r>
              <a:rPr sz="4000" b="1" spc="-215" dirty="0">
                <a:solidFill>
                  <a:srgbClr val="1F3863"/>
                </a:solidFill>
                <a:latin typeface="Verdana"/>
                <a:cs typeface="Verdana"/>
              </a:rPr>
              <a:t> </a:t>
            </a:r>
            <a:r>
              <a:rPr sz="4000" b="1" spc="-440" dirty="0">
                <a:solidFill>
                  <a:srgbClr val="1F3863"/>
                </a:solidFill>
                <a:latin typeface="Verdana"/>
                <a:cs typeface="Verdana"/>
              </a:rPr>
              <a:t>Presentation</a:t>
            </a:r>
            <a:r>
              <a:rPr sz="4000" b="1" spc="-225" dirty="0">
                <a:solidFill>
                  <a:srgbClr val="1F3863"/>
                </a:solidFill>
                <a:latin typeface="Verdana"/>
                <a:cs typeface="Verdana"/>
              </a:rPr>
              <a:t> </a:t>
            </a:r>
            <a:r>
              <a:rPr sz="4000" b="1" spc="-409" dirty="0">
                <a:solidFill>
                  <a:srgbClr val="1F3863"/>
                </a:solidFill>
                <a:latin typeface="Verdana"/>
                <a:cs typeface="Verdana"/>
              </a:rPr>
              <a:t>Layer</a:t>
            </a:r>
            <a:endParaRPr sz="40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8"/>
            <a:ext cx="12192000" cy="6705600"/>
            <a:chOff x="0" y="38"/>
            <a:chExt cx="12192000" cy="67056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53354" y="198241"/>
              <a:ext cx="1239702" cy="13216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8"/>
              <a:ext cx="12191999" cy="6705561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70330">
              <a:lnSpc>
                <a:spcPct val="100000"/>
              </a:lnSpc>
              <a:spcBef>
                <a:spcPts val="105"/>
              </a:spcBef>
            </a:pPr>
            <a:r>
              <a:rPr spc="-235" dirty="0"/>
              <a:t>Component</a:t>
            </a:r>
            <a:r>
              <a:rPr spc="-135" dirty="0"/>
              <a:t> </a:t>
            </a:r>
            <a:r>
              <a:rPr spc="-220" dirty="0"/>
              <a:t>Generation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28422" y="948689"/>
            <a:ext cx="11600815" cy="0"/>
          </a:xfrm>
          <a:custGeom>
            <a:avLst/>
            <a:gdLst/>
            <a:ahLst/>
            <a:cxnLst/>
            <a:rect l="l" t="t" r="r" b="b"/>
            <a:pathLst>
              <a:path w="11600815">
                <a:moveTo>
                  <a:pt x="0" y="0"/>
                </a:moveTo>
                <a:lnTo>
                  <a:pt x="11600561" y="0"/>
                </a:lnTo>
              </a:path>
            </a:pathLst>
          </a:custGeom>
          <a:ln w="38100">
            <a:solidFill>
              <a:srgbClr val="5597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9540" y="1643888"/>
            <a:ext cx="899604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98450" algn="l"/>
                <a:tab pos="2393950" algn="l"/>
              </a:tabLst>
            </a:pPr>
            <a:r>
              <a:rPr sz="1800" dirty="0">
                <a:latin typeface="Arial"/>
                <a:cs typeface="Arial"/>
              </a:rPr>
              <a:t>Let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generate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</a:t>
            </a:r>
            <a:r>
              <a:rPr sz="1800" dirty="0">
                <a:latin typeface="Arial"/>
                <a:cs typeface="Arial"/>
              </a:rPr>
              <a:t>	components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home,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about,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userList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following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syntax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Wingdings"/>
              <a:buChar char=""/>
            </a:pPr>
            <a:endParaRPr sz="1800">
              <a:latin typeface="Arial"/>
              <a:cs typeface="Arial"/>
            </a:endParaRPr>
          </a:p>
          <a:p>
            <a:pPr marL="1212215" lvl="1" indent="-285750">
              <a:lnSpc>
                <a:spcPct val="100000"/>
              </a:lnSpc>
              <a:buFont typeface="Wingdings"/>
              <a:buChar char=""/>
              <a:tabLst>
                <a:tab pos="1212215" algn="l"/>
              </a:tabLst>
            </a:pPr>
            <a:r>
              <a:rPr sz="1800" dirty="0">
                <a:solidFill>
                  <a:srgbClr val="6F2F9F"/>
                </a:solidFill>
                <a:latin typeface="Arial"/>
                <a:cs typeface="Arial"/>
              </a:rPr>
              <a:t>ng</a:t>
            </a:r>
            <a:r>
              <a:rPr sz="1800" spc="44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F2F9F"/>
                </a:solidFill>
                <a:latin typeface="Arial"/>
                <a:cs typeface="Arial"/>
              </a:rPr>
              <a:t>generate</a:t>
            </a:r>
            <a:r>
              <a:rPr sz="1800" spc="-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F2F9F"/>
                </a:solidFill>
                <a:latin typeface="Arial"/>
                <a:cs typeface="Arial"/>
              </a:rPr>
              <a:t>component </a:t>
            </a:r>
            <a:r>
              <a:rPr sz="1800" spc="-20" dirty="0">
                <a:solidFill>
                  <a:srgbClr val="6F2F9F"/>
                </a:solidFill>
                <a:latin typeface="Arial"/>
                <a:cs typeface="Arial"/>
              </a:rPr>
              <a:t>home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90"/>
              </a:spcBef>
              <a:buClr>
                <a:srgbClr val="6F2F9F"/>
              </a:buClr>
              <a:buFont typeface="Wingdings"/>
              <a:buChar char=""/>
            </a:pPr>
            <a:endParaRPr sz="1800">
              <a:latin typeface="Arial"/>
              <a:cs typeface="Arial"/>
            </a:endParaRPr>
          </a:p>
          <a:p>
            <a:pPr marL="1212215" lvl="1" indent="-285750">
              <a:lnSpc>
                <a:spcPct val="100000"/>
              </a:lnSpc>
              <a:buFont typeface="Wingdings"/>
              <a:buChar char=""/>
              <a:tabLst>
                <a:tab pos="1212215" algn="l"/>
              </a:tabLst>
            </a:pPr>
            <a:r>
              <a:rPr sz="1800" dirty="0">
                <a:solidFill>
                  <a:srgbClr val="6F2F9F"/>
                </a:solidFill>
                <a:latin typeface="Arial"/>
                <a:cs typeface="Arial"/>
              </a:rPr>
              <a:t>ng</a:t>
            </a:r>
            <a:r>
              <a:rPr sz="1800" spc="-4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F2F9F"/>
                </a:solidFill>
                <a:latin typeface="Arial"/>
                <a:cs typeface="Arial"/>
              </a:rPr>
              <a:t>generate</a:t>
            </a:r>
            <a:r>
              <a:rPr sz="1800" spc="-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F2F9F"/>
                </a:solidFill>
                <a:latin typeface="Arial"/>
                <a:cs typeface="Arial"/>
              </a:rPr>
              <a:t>component</a:t>
            </a:r>
            <a:r>
              <a:rPr sz="1800" spc="-20" dirty="0">
                <a:solidFill>
                  <a:srgbClr val="6F2F9F"/>
                </a:solidFill>
                <a:latin typeface="Arial"/>
                <a:cs typeface="Arial"/>
              </a:rPr>
              <a:t> about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90"/>
              </a:spcBef>
              <a:buClr>
                <a:srgbClr val="6F2F9F"/>
              </a:buClr>
              <a:buFont typeface="Wingdings"/>
              <a:buChar char=""/>
            </a:pPr>
            <a:endParaRPr sz="1800">
              <a:latin typeface="Arial"/>
              <a:cs typeface="Arial"/>
            </a:endParaRPr>
          </a:p>
          <a:p>
            <a:pPr marL="1212215" lvl="1" indent="-285750">
              <a:lnSpc>
                <a:spcPct val="100000"/>
              </a:lnSpc>
              <a:buFont typeface="Wingdings"/>
              <a:buChar char=""/>
              <a:tabLst>
                <a:tab pos="1212215" algn="l"/>
              </a:tabLst>
            </a:pPr>
            <a:r>
              <a:rPr sz="1800" dirty="0">
                <a:solidFill>
                  <a:srgbClr val="6F2F9F"/>
                </a:solidFill>
                <a:latin typeface="Arial"/>
                <a:cs typeface="Arial"/>
              </a:rPr>
              <a:t>ng</a:t>
            </a:r>
            <a:r>
              <a:rPr sz="1800" spc="-4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F2F9F"/>
                </a:solidFill>
                <a:latin typeface="Arial"/>
                <a:cs typeface="Arial"/>
              </a:rPr>
              <a:t>generate</a:t>
            </a:r>
            <a:r>
              <a:rPr sz="1800" spc="-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F2F9F"/>
                </a:solidFill>
                <a:latin typeface="Arial"/>
                <a:cs typeface="Arial"/>
              </a:rPr>
              <a:t>component</a:t>
            </a:r>
            <a:r>
              <a:rPr sz="1800" spc="-1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Arial"/>
                <a:cs typeface="Arial"/>
              </a:rPr>
              <a:t>userList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90"/>
              </a:spcBef>
              <a:buClr>
                <a:srgbClr val="6F2F9F"/>
              </a:buClr>
              <a:buFont typeface="Wingdings"/>
              <a:buChar char=""/>
            </a:pPr>
            <a:endParaRPr sz="1800">
              <a:latin typeface="Arial"/>
              <a:cs typeface="Arial"/>
            </a:endParaRPr>
          </a:p>
          <a:p>
            <a:pPr marL="1212215" lvl="1" indent="-285750">
              <a:lnSpc>
                <a:spcPct val="100000"/>
              </a:lnSpc>
              <a:buFont typeface="Wingdings"/>
              <a:buChar char=""/>
              <a:tabLst>
                <a:tab pos="1212215" algn="l"/>
              </a:tabLst>
            </a:pPr>
            <a:r>
              <a:rPr sz="1800" dirty="0">
                <a:solidFill>
                  <a:srgbClr val="6F2F9F"/>
                </a:solidFill>
                <a:latin typeface="Arial"/>
                <a:cs typeface="Arial"/>
              </a:rPr>
              <a:t>ng</a:t>
            </a:r>
            <a:r>
              <a:rPr sz="1800" spc="-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F2F9F"/>
                </a:solidFill>
                <a:latin typeface="Arial"/>
                <a:cs typeface="Arial"/>
              </a:rPr>
              <a:t>generate</a:t>
            </a:r>
            <a:r>
              <a:rPr sz="1800" spc="-2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F2F9F"/>
                </a:solidFill>
                <a:latin typeface="Arial"/>
                <a:cs typeface="Arial"/>
              </a:rPr>
              <a:t>component</a:t>
            </a:r>
            <a:r>
              <a:rPr sz="1800" spc="-3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6F2F9F"/>
                </a:solidFill>
                <a:latin typeface="Arial"/>
                <a:cs typeface="Arial"/>
              </a:rPr>
              <a:t>user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Software</a:t>
            </a:r>
            <a:r>
              <a:rPr spc="-50" dirty="0"/>
              <a:t> </a:t>
            </a:r>
            <a:r>
              <a:rPr spc="-10" dirty="0"/>
              <a:t>Industry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70330">
              <a:lnSpc>
                <a:spcPct val="100000"/>
              </a:lnSpc>
              <a:spcBef>
                <a:spcPts val="105"/>
              </a:spcBef>
            </a:pPr>
            <a:r>
              <a:rPr spc="-235" dirty="0"/>
              <a:t>Component</a:t>
            </a:r>
            <a:r>
              <a:rPr spc="-135" dirty="0"/>
              <a:t> </a:t>
            </a:r>
            <a:r>
              <a:rPr spc="-220" dirty="0"/>
              <a:t>Generation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28422" y="948689"/>
            <a:ext cx="11600815" cy="0"/>
          </a:xfrm>
          <a:custGeom>
            <a:avLst/>
            <a:gdLst/>
            <a:ahLst/>
            <a:cxnLst/>
            <a:rect l="l" t="t" r="r" b="b"/>
            <a:pathLst>
              <a:path w="11600815">
                <a:moveTo>
                  <a:pt x="0" y="0"/>
                </a:moveTo>
                <a:lnTo>
                  <a:pt x="11600561" y="0"/>
                </a:lnTo>
              </a:path>
            </a:pathLst>
          </a:custGeom>
          <a:ln w="38100">
            <a:solidFill>
              <a:srgbClr val="5597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3708" y="1126236"/>
            <a:ext cx="9244584" cy="48783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Software</a:t>
            </a:r>
            <a:r>
              <a:rPr spc="-50" dirty="0"/>
              <a:t> </a:t>
            </a:r>
            <a:r>
              <a:rPr spc="-10" dirty="0"/>
              <a:t>Industry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1164">
              <a:lnSpc>
                <a:spcPct val="100000"/>
              </a:lnSpc>
              <a:spcBef>
                <a:spcPts val="105"/>
              </a:spcBef>
            </a:pPr>
            <a:r>
              <a:rPr sz="4400" i="0" spc="-515" dirty="0">
                <a:solidFill>
                  <a:srgbClr val="000000"/>
                </a:solidFill>
                <a:latin typeface="Verdana"/>
                <a:cs typeface="Verdana"/>
              </a:rPr>
              <a:t>Routes</a:t>
            </a:r>
            <a:r>
              <a:rPr sz="4400" i="0" spc="-31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4400" i="0" spc="-475" dirty="0">
                <a:solidFill>
                  <a:srgbClr val="000000"/>
                </a:solidFill>
                <a:latin typeface="Verdana"/>
                <a:cs typeface="Verdana"/>
              </a:rPr>
              <a:t>Setup</a:t>
            </a:r>
            <a:endParaRPr sz="4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7895" y="4087748"/>
            <a:ext cx="5434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spc="-425" dirty="0">
                <a:solidFill>
                  <a:srgbClr val="1F4E79"/>
                </a:solidFill>
                <a:latin typeface="Verdana"/>
                <a:cs typeface="Verdana"/>
              </a:rPr>
              <a:t>Now</a:t>
            </a:r>
            <a:r>
              <a:rPr sz="3600" b="1" i="1" spc="-225" dirty="0">
                <a:solidFill>
                  <a:srgbClr val="1F4E79"/>
                </a:solidFill>
                <a:latin typeface="Verdana"/>
                <a:cs typeface="Verdana"/>
              </a:rPr>
              <a:t> </a:t>
            </a:r>
            <a:r>
              <a:rPr sz="3600" b="1" i="1" spc="-390" dirty="0">
                <a:solidFill>
                  <a:srgbClr val="1F4E79"/>
                </a:solidFill>
                <a:latin typeface="Verdana"/>
                <a:cs typeface="Verdana"/>
              </a:rPr>
              <a:t>we</a:t>
            </a:r>
            <a:r>
              <a:rPr sz="3600" b="1" i="1" spc="-215" dirty="0">
                <a:solidFill>
                  <a:srgbClr val="1F4E79"/>
                </a:solidFill>
                <a:latin typeface="Verdana"/>
                <a:cs typeface="Verdana"/>
              </a:rPr>
              <a:t> </a:t>
            </a:r>
            <a:r>
              <a:rPr sz="3600" b="1" i="1" spc="-440" dirty="0">
                <a:solidFill>
                  <a:srgbClr val="1F4E79"/>
                </a:solidFill>
                <a:latin typeface="Verdana"/>
                <a:cs typeface="Verdana"/>
              </a:rPr>
              <a:t>will</a:t>
            </a:r>
            <a:r>
              <a:rPr sz="3600" b="1" i="1" spc="-225" dirty="0">
                <a:solidFill>
                  <a:srgbClr val="1F4E79"/>
                </a:solidFill>
                <a:latin typeface="Verdana"/>
                <a:cs typeface="Verdana"/>
              </a:rPr>
              <a:t> </a:t>
            </a:r>
            <a:r>
              <a:rPr sz="3600" b="1" i="1" spc="-365" dirty="0">
                <a:solidFill>
                  <a:srgbClr val="1F4E79"/>
                </a:solidFill>
                <a:latin typeface="Verdana"/>
                <a:cs typeface="Verdana"/>
              </a:rPr>
              <a:t>setup</a:t>
            </a:r>
            <a:r>
              <a:rPr sz="3600" b="1" i="1" spc="-225" dirty="0">
                <a:solidFill>
                  <a:srgbClr val="1F4E79"/>
                </a:solidFill>
                <a:latin typeface="Verdana"/>
                <a:cs typeface="Verdana"/>
              </a:rPr>
              <a:t> </a:t>
            </a:r>
            <a:r>
              <a:rPr sz="3600" b="1" i="1" spc="-425" dirty="0">
                <a:solidFill>
                  <a:srgbClr val="1F4E79"/>
                </a:solidFill>
                <a:latin typeface="Verdana"/>
                <a:cs typeface="Verdana"/>
              </a:rPr>
              <a:t>routes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9536" y="3625596"/>
            <a:ext cx="10768965" cy="1905"/>
          </a:xfrm>
          <a:custGeom>
            <a:avLst/>
            <a:gdLst/>
            <a:ahLst/>
            <a:cxnLst/>
            <a:rect l="l" t="t" r="r" b="b"/>
            <a:pathLst>
              <a:path w="10768965" h="1904">
                <a:moveTo>
                  <a:pt x="0" y="0"/>
                </a:moveTo>
                <a:lnTo>
                  <a:pt x="10768584" y="152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2205" y="603625"/>
            <a:ext cx="1382789" cy="147401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Software</a:t>
            </a:r>
            <a:r>
              <a:rPr spc="-50" dirty="0"/>
              <a:t> </a:t>
            </a:r>
            <a:r>
              <a:rPr spc="-10" dirty="0"/>
              <a:t>Industry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60625">
              <a:lnSpc>
                <a:spcPct val="100000"/>
              </a:lnSpc>
              <a:spcBef>
                <a:spcPts val="105"/>
              </a:spcBef>
            </a:pPr>
            <a:r>
              <a:rPr spc="-375" dirty="0"/>
              <a:t>Routes</a:t>
            </a:r>
            <a:r>
              <a:rPr spc="-185" dirty="0"/>
              <a:t> </a:t>
            </a:r>
            <a:r>
              <a:rPr spc="-360" dirty="0"/>
              <a:t>Setup</a:t>
            </a:r>
          </a:p>
        </p:txBody>
      </p:sp>
      <p:sp>
        <p:nvSpPr>
          <p:cNvPr id="3" name="object 3"/>
          <p:cNvSpPr/>
          <p:nvPr/>
        </p:nvSpPr>
        <p:spPr>
          <a:xfrm>
            <a:off x="328422" y="948689"/>
            <a:ext cx="11600815" cy="0"/>
          </a:xfrm>
          <a:custGeom>
            <a:avLst/>
            <a:gdLst/>
            <a:ahLst/>
            <a:cxnLst/>
            <a:rect l="l" t="t" r="r" b="b"/>
            <a:pathLst>
              <a:path w="11600815">
                <a:moveTo>
                  <a:pt x="0" y="0"/>
                </a:moveTo>
                <a:lnTo>
                  <a:pt x="11600561" y="0"/>
                </a:lnTo>
              </a:path>
            </a:pathLst>
          </a:custGeom>
          <a:ln w="38100">
            <a:solidFill>
              <a:srgbClr val="5597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9540" y="1643888"/>
            <a:ext cx="79546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98450" algn="l"/>
              </a:tabLst>
            </a:pPr>
            <a:r>
              <a:rPr sz="1800" dirty="0">
                <a:latin typeface="Arial"/>
                <a:cs typeface="Arial"/>
              </a:rPr>
              <a:t>Let’s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up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routes.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routes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up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app.module.ts.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Wingdings"/>
              <a:buChar char=""/>
            </a:pP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"/>
              <a:tabLst>
                <a:tab pos="298450" algn="l"/>
              </a:tabLst>
            </a:pPr>
            <a:r>
              <a:rPr sz="1800" dirty="0">
                <a:latin typeface="Arial"/>
                <a:cs typeface="Arial"/>
              </a:rPr>
              <a:t>Inside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components we created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earlier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been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imported.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Software</a:t>
            </a:r>
            <a:r>
              <a:rPr spc="-50" dirty="0"/>
              <a:t> </a:t>
            </a:r>
            <a:r>
              <a:rPr spc="-10" dirty="0"/>
              <a:t>Industry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9377" y="3123438"/>
            <a:ext cx="10586085" cy="2650490"/>
          </a:xfrm>
          <a:prstGeom prst="rect">
            <a:avLst/>
          </a:prstGeom>
          <a:solidFill>
            <a:srgbClr val="5B9BD4"/>
          </a:solidFill>
          <a:ln w="25400">
            <a:solidFill>
              <a:srgbClr val="41709C"/>
            </a:solidFill>
          </a:ln>
        </p:spPr>
        <p:txBody>
          <a:bodyPr vert="horz" wrap="square" lIns="0" tIns="2330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35"/>
              </a:spcBef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//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app.module.ts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2277745" marR="226949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import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HomeComponent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'./home/home.component';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import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AboutComponent }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'./about/about.component';</a:t>
            </a:r>
            <a:endParaRPr sz="1800">
              <a:latin typeface="Arial"/>
              <a:cs typeface="Arial"/>
            </a:endParaRPr>
          </a:p>
          <a:p>
            <a:pPr marL="1934845" marR="1926589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import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UserListComponent</a:t>
            </a:r>
            <a:r>
              <a:rPr sz="18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'./user-list/user-list.component';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import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UserComponent }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'./user/user.component';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60625">
              <a:lnSpc>
                <a:spcPct val="100000"/>
              </a:lnSpc>
              <a:spcBef>
                <a:spcPts val="105"/>
              </a:spcBef>
            </a:pPr>
            <a:r>
              <a:rPr spc="-375" dirty="0"/>
              <a:t>Routes</a:t>
            </a:r>
            <a:r>
              <a:rPr spc="-185" dirty="0"/>
              <a:t> </a:t>
            </a:r>
            <a:r>
              <a:rPr spc="-360" dirty="0"/>
              <a:t>Setup</a:t>
            </a:r>
          </a:p>
        </p:txBody>
      </p:sp>
      <p:sp>
        <p:nvSpPr>
          <p:cNvPr id="3" name="object 3"/>
          <p:cNvSpPr/>
          <p:nvPr/>
        </p:nvSpPr>
        <p:spPr>
          <a:xfrm>
            <a:off x="328422" y="948689"/>
            <a:ext cx="11600815" cy="0"/>
          </a:xfrm>
          <a:custGeom>
            <a:avLst/>
            <a:gdLst/>
            <a:ahLst/>
            <a:cxnLst/>
            <a:rect l="l" t="t" r="r" b="b"/>
            <a:pathLst>
              <a:path w="11600815">
                <a:moveTo>
                  <a:pt x="0" y="0"/>
                </a:moveTo>
                <a:lnTo>
                  <a:pt x="11600561" y="0"/>
                </a:lnTo>
              </a:path>
            </a:pathLst>
          </a:custGeom>
          <a:ln w="38100">
            <a:solidFill>
              <a:srgbClr val="5597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9540" y="1643888"/>
            <a:ext cx="104501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98450" algn="l"/>
              </a:tabLst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components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also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been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declared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@NgModule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declaration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app.module.ts </a:t>
            </a:r>
            <a:r>
              <a:rPr sz="1800" spc="-10" dirty="0">
                <a:latin typeface="Arial"/>
                <a:cs typeface="Arial"/>
              </a:rPr>
              <a:t>file.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Wingdings"/>
              <a:buChar char=""/>
            </a:pP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"/>
              <a:tabLst>
                <a:tab pos="298450" algn="l"/>
              </a:tabLst>
            </a:pPr>
            <a:r>
              <a:rPr sz="1800" spc="-10" dirty="0">
                <a:latin typeface="Arial"/>
                <a:cs typeface="Arial"/>
              </a:rPr>
              <a:t>basically,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helps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initial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component</a:t>
            </a:r>
            <a:r>
              <a:rPr sz="1800" spc="-10" dirty="0">
                <a:latin typeface="Arial"/>
                <a:cs typeface="Arial"/>
              </a:rPr>
              <a:t> property.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Software</a:t>
            </a:r>
            <a:r>
              <a:rPr spc="-50" dirty="0"/>
              <a:t> </a:t>
            </a:r>
            <a:r>
              <a:rPr spc="-10" dirty="0"/>
              <a:t>Industry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79697" y="2772917"/>
            <a:ext cx="4543425" cy="3001010"/>
          </a:xfrm>
          <a:prstGeom prst="rect">
            <a:avLst/>
          </a:prstGeom>
          <a:solidFill>
            <a:srgbClr val="5B9BD4"/>
          </a:solidFill>
          <a:ln w="25400">
            <a:solidFill>
              <a:srgbClr val="41709C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6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//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app.module.ts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@NgModule({</a:t>
            </a:r>
            <a:endParaRPr sz="1800">
              <a:latin typeface="Arial"/>
              <a:cs typeface="Arial"/>
            </a:endParaRPr>
          </a:p>
          <a:p>
            <a:pPr marL="59817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declarations: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endParaRPr sz="1800">
              <a:latin typeface="Arial"/>
              <a:cs typeface="Arial"/>
            </a:endParaRPr>
          </a:p>
          <a:p>
            <a:pPr marL="1031240" marR="1412875" indent="6223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AppComponent, HomeComponent, AboutComponent, UserListComponent, UserComponent</a:t>
            </a:r>
            <a:endParaRPr sz="1800">
              <a:latin typeface="Arial"/>
              <a:cs typeface="Arial"/>
            </a:endParaRPr>
          </a:p>
          <a:p>
            <a:pPr marL="662305">
              <a:lnSpc>
                <a:spcPct val="100000"/>
              </a:lnSpc>
              <a:spcBef>
                <a:spcPts val="5"/>
              </a:spcBef>
            </a:pP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],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60625">
              <a:lnSpc>
                <a:spcPct val="100000"/>
              </a:lnSpc>
              <a:spcBef>
                <a:spcPts val="105"/>
              </a:spcBef>
            </a:pPr>
            <a:r>
              <a:rPr spc="-375" dirty="0"/>
              <a:t>Routes</a:t>
            </a:r>
            <a:r>
              <a:rPr spc="-185" dirty="0"/>
              <a:t> </a:t>
            </a:r>
            <a:r>
              <a:rPr spc="-360" dirty="0"/>
              <a:t>Setup</a:t>
            </a:r>
          </a:p>
        </p:txBody>
      </p:sp>
      <p:sp>
        <p:nvSpPr>
          <p:cNvPr id="3" name="object 3"/>
          <p:cNvSpPr/>
          <p:nvPr/>
        </p:nvSpPr>
        <p:spPr>
          <a:xfrm>
            <a:off x="328422" y="948689"/>
            <a:ext cx="11600815" cy="0"/>
          </a:xfrm>
          <a:custGeom>
            <a:avLst/>
            <a:gdLst/>
            <a:ahLst/>
            <a:cxnLst/>
            <a:rect l="l" t="t" r="r" b="b"/>
            <a:pathLst>
              <a:path w="11600815">
                <a:moveTo>
                  <a:pt x="0" y="0"/>
                </a:moveTo>
                <a:lnTo>
                  <a:pt x="11600561" y="0"/>
                </a:lnTo>
              </a:path>
            </a:pathLst>
          </a:custGeom>
          <a:ln w="38100">
            <a:solidFill>
              <a:srgbClr val="5597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9540" y="1781047"/>
            <a:ext cx="10367645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2585" indent="-34988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62585" algn="l"/>
              </a:tabLst>
            </a:pPr>
            <a:r>
              <a:rPr sz="1800" dirty="0">
                <a:latin typeface="Arial"/>
                <a:cs typeface="Arial"/>
              </a:rPr>
              <a:t>We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import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router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angular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route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library.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"/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buFont typeface="Wingdings"/>
              <a:buChar char=""/>
            </a:pPr>
            <a:endParaRPr sz="1800">
              <a:latin typeface="Arial"/>
              <a:cs typeface="Arial"/>
            </a:endParaRPr>
          </a:p>
          <a:p>
            <a:pPr marL="297815" marR="5080" indent="-285750">
              <a:lnSpc>
                <a:spcPct val="100000"/>
              </a:lnSpc>
              <a:buFont typeface="Wingdings"/>
              <a:buChar char=""/>
              <a:tabLst>
                <a:tab pos="299085" algn="l"/>
              </a:tabLst>
            </a:pPr>
            <a:r>
              <a:rPr sz="1800" dirty="0">
                <a:latin typeface="Arial"/>
                <a:cs typeface="Arial"/>
              </a:rPr>
              <a:t>Now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imported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router,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routes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configured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creating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object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(const 	appRoutes..).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"/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buFont typeface="Wingdings"/>
              <a:buChar char=""/>
            </a:pP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"/>
              <a:tabLst>
                <a:tab pos="298450" algn="l"/>
              </a:tabLst>
            </a:pPr>
            <a:r>
              <a:rPr sz="1800" dirty="0">
                <a:latin typeface="Arial"/>
                <a:cs typeface="Arial"/>
              </a:rPr>
              <a:t>This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object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information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about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url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path,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components and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redirect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path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5" dirty="0">
                <a:latin typeface="Arial"/>
                <a:cs typeface="Arial"/>
              </a:rPr>
              <a:t> the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routes.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Arial"/>
              <a:cs typeface="Arial"/>
            </a:endParaRPr>
          </a:p>
          <a:p>
            <a:pPr marL="362585" indent="-349885">
              <a:lnSpc>
                <a:spcPct val="100000"/>
              </a:lnSpc>
              <a:buFont typeface="Wingdings"/>
              <a:buChar char=""/>
              <a:tabLst>
                <a:tab pos="362585" algn="l"/>
              </a:tabLst>
            </a:pPr>
            <a:r>
              <a:rPr sz="1800" dirty="0">
                <a:latin typeface="Arial"/>
                <a:cs typeface="Arial"/>
              </a:rPr>
              <a:t>In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next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slide,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these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tasks.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Software</a:t>
            </a:r>
            <a:r>
              <a:rPr spc="-50" dirty="0"/>
              <a:t> </a:t>
            </a:r>
            <a:r>
              <a:rPr spc="-10" dirty="0"/>
              <a:t>Industry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60625">
              <a:lnSpc>
                <a:spcPct val="100000"/>
              </a:lnSpc>
              <a:spcBef>
                <a:spcPts val="105"/>
              </a:spcBef>
            </a:pPr>
            <a:r>
              <a:rPr spc="-375" dirty="0"/>
              <a:t>Routes</a:t>
            </a:r>
            <a:r>
              <a:rPr spc="-185" dirty="0"/>
              <a:t> </a:t>
            </a:r>
            <a:r>
              <a:rPr spc="-360" dirty="0"/>
              <a:t>Setup</a:t>
            </a:r>
          </a:p>
        </p:txBody>
      </p:sp>
      <p:sp>
        <p:nvSpPr>
          <p:cNvPr id="3" name="object 3"/>
          <p:cNvSpPr/>
          <p:nvPr/>
        </p:nvSpPr>
        <p:spPr>
          <a:xfrm>
            <a:off x="328422" y="948689"/>
            <a:ext cx="11600815" cy="0"/>
          </a:xfrm>
          <a:custGeom>
            <a:avLst/>
            <a:gdLst/>
            <a:ahLst/>
            <a:cxnLst/>
            <a:rect l="l" t="t" r="r" b="b"/>
            <a:pathLst>
              <a:path w="11600815">
                <a:moveTo>
                  <a:pt x="0" y="0"/>
                </a:moveTo>
                <a:lnTo>
                  <a:pt x="11600561" y="0"/>
                </a:lnTo>
              </a:path>
            </a:pathLst>
          </a:custGeom>
          <a:ln w="38100">
            <a:solidFill>
              <a:srgbClr val="5597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4181" y="1255013"/>
            <a:ext cx="11235055" cy="4655820"/>
          </a:xfrm>
          <a:custGeom>
            <a:avLst/>
            <a:gdLst/>
            <a:ahLst/>
            <a:cxnLst/>
            <a:rect l="l" t="t" r="r" b="b"/>
            <a:pathLst>
              <a:path w="11235055" h="4655820">
                <a:moveTo>
                  <a:pt x="0" y="4655820"/>
                </a:moveTo>
                <a:lnTo>
                  <a:pt x="11234928" y="4655820"/>
                </a:lnTo>
                <a:lnTo>
                  <a:pt x="11234928" y="0"/>
                </a:lnTo>
                <a:lnTo>
                  <a:pt x="0" y="0"/>
                </a:lnTo>
                <a:lnTo>
                  <a:pt x="0" y="4655820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2159" y="2183384"/>
            <a:ext cx="635254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F2F9F"/>
                </a:solidFill>
                <a:latin typeface="Carlito"/>
                <a:cs typeface="Carlito"/>
              </a:rPr>
              <a:t>import</a:t>
            </a:r>
            <a:r>
              <a:rPr sz="1800" spc="-2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F2F9F"/>
                </a:solidFill>
                <a:latin typeface="Carlito"/>
                <a:cs typeface="Carlito"/>
              </a:rPr>
              <a:t>{</a:t>
            </a:r>
            <a:r>
              <a:rPr sz="1800" spc="-2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rlito"/>
                <a:cs typeface="Carlito"/>
              </a:rPr>
              <a:t>HomeComponent</a:t>
            </a:r>
            <a:r>
              <a:rPr sz="1800" dirty="0">
                <a:solidFill>
                  <a:srgbClr val="6F2F9F"/>
                </a:solidFill>
                <a:latin typeface="Carlito"/>
                <a:cs typeface="Carlito"/>
              </a:rPr>
              <a:t> }</a:t>
            </a:r>
            <a:r>
              <a:rPr sz="1800" spc="-2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F2F9F"/>
                </a:solidFill>
                <a:latin typeface="Carlito"/>
                <a:cs typeface="Carlito"/>
              </a:rPr>
              <a:t>from</a:t>
            </a:r>
            <a:r>
              <a:rPr sz="1800" spc="-2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rlito"/>
                <a:cs typeface="Carlito"/>
              </a:rPr>
              <a:t>'./home/home.component'; </a:t>
            </a:r>
            <a:r>
              <a:rPr sz="1800" dirty="0">
                <a:solidFill>
                  <a:srgbClr val="6F2F9F"/>
                </a:solidFill>
                <a:latin typeface="Carlito"/>
                <a:cs typeface="Carlito"/>
              </a:rPr>
              <a:t>import</a:t>
            </a:r>
            <a:r>
              <a:rPr sz="1800" spc="-1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F2F9F"/>
                </a:solidFill>
                <a:latin typeface="Carlito"/>
                <a:cs typeface="Carlito"/>
              </a:rPr>
              <a:t>{</a:t>
            </a:r>
            <a:r>
              <a:rPr sz="1800" spc="-10" dirty="0">
                <a:solidFill>
                  <a:srgbClr val="6F2F9F"/>
                </a:solidFill>
                <a:latin typeface="Carlito"/>
                <a:cs typeface="Carlito"/>
              </a:rPr>
              <a:t> AboutComponent </a:t>
            </a:r>
            <a:r>
              <a:rPr sz="1800" dirty="0">
                <a:solidFill>
                  <a:srgbClr val="6F2F9F"/>
                </a:solidFill>
                <a:latin typeface="Carlito"/>
                <a:cs typeface="Carlito"/>
              </a:rPr>
              <a:t>}</a:t>
            </a:r>
            <a:r>
              <a:rPr sz="1800" spc="-1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F2F9F"/>
                </a:solidFill>
                <a:latin typeface="Carlito"/>
                <a:cs typeface="Carlito"/>
              </a:rPr>
              <a:t>from</a:t>
            </a:r>
            <a:r>
              <a:rPr sz="1800" spc="-10" dirty="0">
                <a:solidFill>
                  <a:srgbClr val="6F2F9F"/>
                </a:solidFill>
                <a:latin typeface="Carlito"/>
                <a:cs typeface="Carlito"/>
              </a:rPr>
              <a:t> './about/about.component'; </a:t>
            </a:r>
            <a:r>
              <a:rPr sz="1800" dirty="0">
                <a:solidFill>
                  <a:srgbClr val="6F2F9F"/>
                </a:solidFill>
                <a:latin typeface="Carlito"/>
                <a:cs typeface="Carlito"/>
              </a:rPr>
              <a:t>import</a:t>
            </a:r>
            <a:r>
              <a:rPr sz="1800" spc="1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F2F9F"/>
                </a:solidFill>
                <a:latin typeface="Carlito"/>
                <a:cs typeface="Carlito"/>
              </a:rPr>
              <a:t>{</a:t>
            </a:r>
            <a:r>
              <a:rPr sz="1800" spc="1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rlito"/>
                <a:cs typeface="Carlito"/>
              </a:rPr>
              <a:t>UserListComponent</a:t>
            </a:r>
            <a:r>
              <a:rPr sz="1800" spc="1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F2F9F"/>
                </a:solidFill>
                <a:latin typeface="Carlito"/>
                <a:cs typeface="Carlito"/>
              </a:rPr>
              <a:t>}</a:t>
            </a:r>
            <a:r>
              <a:rPr sz="1800" spc="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F2F9F"/>
                </a:solidFill>
                <a:latin typeface="Carlito"/>
                <a:cs typeface="Carlito"/>
              </a:rPr>
              <a:t>from</a:t>
            </a:r>
            <a:r>
              <a:rPr sz="1800" spc="1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rlito"/>
                <a:cs typeface="Carlito"/>
              </a:rPr>
              <a:t>'./user-list/user-list.component'; </a:t>
            </a:r>
            <a:r>
              <a:rPr sz="1800" dirty="0">
                <a:solidFill>
                  <a:srgbClr val="6F2F9F"/>
                </a:solidFill>
                <a:latin typeface="Carlito"/>
                <a:cs typeface="Carlito"/>
              </a:rPr>
              <a:t>import</a:t>
            </a:r>
            <a:r>
              <a:rPr sz="1800" spc="-1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F2F9F"/>
                </a:solidFill>
                <a:latin typeface="Carlito"/>
                <a:cs typeface="Carlito"/>
              </a:rPr>
              <a:t>{</a:t>
            </a:r>
            <a:r>
              <a:rPr sz="1800" spc="-2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rlito"/>
                <a:cs typeface="Carlito"/>
              </a:rPr>
              <a:t>UserComponent</a:t>
            </a:r>
            <a:r>
              <a:rPr sz="1800" spc="-1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F2F9F"/>
                </a:solidFill>
                <a:latin typeface="Carlito"/>
                <a:cs typeface="Carlito"/>
              </a:rPr>
              <a:t>}</a:t>
            </a:r>
            <a:r>
              <a:rPr sz="1800" spc="-1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F2F9F"/>
                </a:solidFill>
                <a:latin typeface="Carlito"/>
                <a:cs typeface="Carlito"/>
              </a:rPr>
              <a:t>from</a:t>
            </a:r>
            <a:r>
              <a:rPr sz="1800" spc="-3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rlito"/>
                <a:cs typeface="Carlito"/>
              </a:rPr>
              <a:t>'./user/user.component’;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6F2F9F"/>
                </a:solidFill>
                <a:latin typeface="Carlito"/>
                <a:cs typeface="Carlito"/>
              </a:rPr>
              <a:t>import</a:t>
            </a:r>
            <a:r>
              <a:rPr sz="1800" spc="-2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F2F9F"/>
                </a:solidFill>
                <a:latin typeface="Carlito"/>
                <a:cs typeface="Carlito"/>
              </a:rPr>
              <a:t>{</a:t>
            </a:r>
            <a:r>
              <a:rPr sz="1800" spc="-3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rlito"/>
                <a:cs typeface="Carlito"/>
              </a:rPr>
              <a:t>RouterModule,</a:t>
            </a:r>
            <a:r>
              <a:rPr sz="180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rlito"/>
                <a:cs typeface="Carlito"/>
              </a:rPr>
              <a:t>Routes</a:t>
            </a:r>
            <a:r>
              <a:rPr sz="1800" spc="-1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F2F9F"/>
                </a:solidFill>
                <a:latin typeface="Carlito"/>
                <a:cs typeface="Carlito"/>
              </a:rPr>
              <a:t>}</a:t>
            </a:r>
            <a:r>
              <a:rPr sz="1800" spc="-3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F2F9F"/>
                </a:solidFill>
                <a:latin typeface="Carlito"/>
                <a:cs typeface="Carlito"/>
              </a:rPr>
              <a:t>from</a:t>
            </a:r>
            <a:r>
              <a:rPr sz="1800" spc="-3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rlito"/>
                <a:cs typeface="Carlito"/>
              </a:rPr>
              <a:t>'@angular/router’;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dirty="0">
                <a:solidFill>
                  <a:srgbClr val="6F2F9F"/>
                </a:solidFill>
                <a:latin typeface="Carlito"/>
                <a:cs typeface="Carlito"/>
              </a:rPr>
              <a:t>const</a:t>
            </a:r>
            <a:r>
              <a:rPr sz="1800" spc="-4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rlito"/>
                <a:cs typeface="Carlito"/>
              </a:rPr>
              <a:t>appRoutes:</a:t>
            </a:r>
            <a:r>
              <a:rPr sz="1800" spc="-5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rlito"/>
                <a:cs typeface="Carlito"/>
              </a:rPr>
              <a:t>Routes</a:t>
            </a:r>
            <a:r>
              <a:rPr sz="1800" spc="-4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F2F9F"/>
                </a:solidFill>
                <a:latin typeface="Carlito"/>
                <a:cs typeface="Carlito"/>
              </a:rPr>
              <a:t>=</a:t>
            </a:r>
            <a:r>
              <a:rPr sz="1800" spc="-5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spc="-50" dirty="0">
                <a:solidFill>
                  <a:srgbClr val="6F2F9F"/>
                </a:solidFill>
                <a:latin typeface="Carlito"/>
                <a:cs typeface="Carlito"/>
              </a:rPr>
              <a:t>[</a:t>
            </a:r>
            <a:endParaRPr sz="1800">
              <a:latin typeface="Carlito"/>
              <a:cs typeface="Carlito"/>
            </a:endParaRPr>
          </a:p>
          <a:p>
            <a:pPr marL="588645">
              <a:lnSpc>
                <a:spcPct val="100000"/>
              </a:lnSpc>
            </a:pPr>
            <a:r>
              <a:rPr sz="1800" dirty="0">
                <a:solidFill>
                  <a:srgbClr val="6F2F9F"/>
                </a:solidFill>
                <a:latin typeface="Carlito"/>
                <a:cs typeface="Carlito"/>
              </a:rPr>
              <a:t>{path:</a:t>
            </a:r>
            <a:r>
              <a:rPr sz="1800" spc="-5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F2F9F"/>
                </a:solidFill>
                <a:latin typeface="Carlito"/>
                <a:cs typeface="Carlito"/>
              </a:rPr>
              <a:t>'home',</a:t>
            </a:r>
            <a:r>
              <a:rPr sz="1800" spc="-3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rlito"/>
                <a:cs typeface="Carlito"/>
              </a:rPr>
              <a:t>component:</a:t>
            </a:r>
            <a:r>
              <a:rPr sz="1800" spc="-4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rlito"/>
                <a:cs typeface="Carlito"/>
              </a:rPr>
              <a:t>HomeComponent},</a:t>
            </a:r>
            <a:endParaRPr sz="1800">
              <a:latin typeface="Carlito"/>
              <a:cs typeface="Carlito"/>
            </a:endParaRPr>
          </a:p>
          <a:p>
            <a:pPr marL="588645">
              <a:lnSpc>
                <a:spcPct val="100000"/>
              </a:lnSpc>
            </a:pPr>
            <a:r>
              <a:rPr sz="1800" dirty="0">
                <a:solidFill>
                  <a:srgbClr val="6F2F9F"/>
                </a:solidFill>
                <a:latin typeface="Carlito"/>
                <a:cs typeface="Carlito"/>
              </a:rPr>
              <a:t>{path:</a:t>
            </a:r>
            <a:r>
              <a:rPr sz="1800" spc="-5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F2F9F"/>
                </a:solidFill>
                <a:latin typeface="Carlito"/>
                <a:cs typeface="Carlito"/>
              </a:rPr>
              <a:t>'about',</a:t>
            </a:r>
            <a:r>
              <a:rPr sz="1800" spc="-3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rlito"/>
                <a:cs typeface="Carlito"/>
              </a:rPr>
              <a:t>component:</a:t>
            </a:r>
            <a:r>
              <a:rPr sz="1800" spc="-4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rlito"/>
                <a:cs typeface="Carlito"/>
              </a:rPr>
              <a:t>AboutComponent}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25" dirty="0">
                <a:solidFill>
                  <a:srgbClr val="6F2F9F"/>
                </a:solidFill>
                <a:latin typeface="Carlito"/>
                <a:cs typeface="Carlito"/>
              </a:rPr>
              <a:t>];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Software</a:t>
            </a:r>
            <a:r>
              <a:rPr spc="-50" dirty="0"/>
              <a:t> </a:t>
            </a:r>
            <a:r>
              <a:rPr spc="-10" dirty="0"/>
              <a:t>Industry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60625">
              <a:lnSpc>
                <a:spcPct val="100000"/>
              </a:lnSpc>
              <a:spcBef>
                <a:spcPts val="105"/>
              </a:spcBef>
            </a:pPr>
            <a:r>
              <a:rPr spc="-375" dirty="0"/>
              <a:t>Routes</a:t>
            </a:r>
            <a:r>
              <a:rPr spc="-185" dirty="0"/>
              <a:t> </a:t>
            </a:r>
            <a:r>
              <a:rPr spc="-360" dirty="0"/>
              <a:t>Setup</a:t>
            </a:r>
          </a:p>
        </p:txBody>
      </p:sp>
      <p:sp>
        <p:nvSpPr>
          <p:cNvPr id="3" name="object 3"/>
          <p:cNvSpPr/>
          <p:nvPr/>
        </p:nvSpPr>
        <p:spPr>
          <a:xfrm>
            <a:off x="328422" y="948689"/>
            <a:ext cx="11600815" cy="0"/>
          </a:xfrm>
          <a:custGeom>
            <a:avLst/>
            <a:gdLst/>
            <a:ahLst/>
            <a:cxnLst/>
            <a:rect l="l" t="t" r="r" b="b"/>
            <a:pathLst>
              <a:path w="11600815">
                <a:moveTo>
                  <a:pt x="0" y="0"/>
                </a:moveTo>
                <a:lnTo>
                  <a:pt x="11600561" y="0"/>
                </a:lnTo>
              </a:path>
            </a:pathLst>
          </a:custGeom>
          <a:ln w="38100">
            <a:solidFill>
              <a:srgbClr val="5597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9540" y="1506728"/>
            <a:ext cx="9248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99085" algn="l"/>
                <a:tab pos="362585" algn="l"/>
              </a:tabLst>
            </a:pP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defined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routes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app.module.ts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but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also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import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route</a:t>
            </a:r>
            <a:r>
              <a:rPr sz="1800" spc="-25" dirty="0">
                <a:latin typeface="Arial"/>
                <a:cs typeface="Arial"/>
              </a:rPr>
              <a:t> in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@NgModule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Software</a:t>
            </a:r>
            <a:r>
              <a:rPr spc="-50" dirty="0"/>
              <a:t> </a:t>
            </a:r>
            <a:r>
              <a:rPr spc="-10" dirty="0"/>
              <a:t>Industry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81505" y="2189226"/>
            <a:ext cx="10323830" cy="3857625"/>
          </a:xfrm>
          <a:prstGeom prst="rect">
            <a:avLst/>
          </a:prstGeom>
          <a:ln w="25400">
            <a:solidFill>
              <a:srgbClr val="5B9BD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377055">
              <a:lnSpc>
                <a:spcPts val="2105"/>
              </a:lnSpc>
            </a:pPr>
            <a:r>
              <a:rPr sz="1800" dirty="0">
                <a:latin typeface="Carlito"/>
                <a:cs typeface="Carlito"/>
              </a:rPr>
              <a:t>//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app.module.ts</a:t>
            </a:r>
            <a:endParaRPr sz="18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@NgModule({</a:t>
            </a:r>
            <a:endParaRPr sz="1800">
              <a:latin typeface="Carlito"/>
              <a:cs typeface="Carlito"/>
            </a:endParaRPr>
          </a:p>
          <a:p>
            <a:pPr marL="615315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declarations: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50" dirty="0">
                <a:latin typeface="Carlito"/>
                <a:cs typeface="Carlito"/>
              </a:rPr>
              <a:t>[</a:t>
            </a:r>
            <a:endParaRPr sz="1800">
              <a:latin typeface="Carlito"/>
              <a:cs typeface="Carlito"/>
            </a:endParaRPr>
          </a:p>
          <a:p>
            <a:pPr marL="1086485" marR="7334884" indent="51435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AppComponent, HomeComponent, AboutComponent, UserListComponent, UserComponent</a:t>
            </a:r>
            <a:endParaRPr sz="1800">
              <a:latin typeface="Carlito"/>
              <a:cs typeface="Carlito"/>
            </a:endParaRPr>
          </a:p>
          <a:p>
            <a:pPr marL="615315">
              <a:lnSpc>
                <a:spcPct val="100000"/>
              </a:lnSpc>
            </a:pPr>
            <a:r>
              <a:rPr sz="1800" spc="-25" dirty="0">
                <a:latin typeface="Carlito"/>
                <a:cs typeface="Carlito"/>
              </a:rPr>
              <a:t>],</a:t>
            </a:r>
            <a:endParaRPr sz="1800">
              <a:latin typeface="Carlito"/>
              <a:cs typeface="Carlito"/>
            </a:endParaRPr>
          </a:p>
          <a:p>
            <a:pPr marL="61531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rlito"/>
                <a:cs typeface="Carlito"/>
              </a:rPr>
              <a:t>imports: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50" dirty="0">
                <a:latin typeface="Carlito"/>
                <a:cs typeface="Carlito"/>
              </a:rPr>
              <a:t>[</a:t>
            </a:r>
            <a:endParaRPr sz="1800">
              <a:latin typeface="Carlito"/>
              <a:cs typeface="Carlito"/>
            </a:endParaRPr>
          </a:p>
          <a:p>
            <a:pPr marL="1034415" marR="605155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BrowserModule, RouterModule.forRoot(appRoutes)</a:t>
            </a:r>
            <a:endParaRPr sz="1800">
              <a:latin typeface="Carlito"/>
              <a:cs typeface="Carlito"/>
            </a:endParaRPr>
          </a:p>
          <a:p>
            <a:pPr marL="667385">
              <a:lnSpc>
                <a:spcPct val="100000"/>
              </a:lnSpc>
            </a:pPr>
            <a:r>
              <a:rPr sz="1800" spc="-25" dirty="0">
                <a:latin typeface="Carlito"/>
                <a:cs typeface="Carlito"/>
              </a:rPr>
              <a:t>],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60625">
              <a:lnSpc>
                <a:spcPct val="100000"/>
              </a:lnSpc>
              <a:spcBef>
                <a:spcPts val="105"/>
              </a:spcBef>
            </a:pPr>
            <a:r>
              <a:rPr spc="-375" dirty="0"/>
              <a:t>Routes</a:t>
            </a:r>
            <a:r>
              <a:rPr spc="-185" dirty="0"/>
              <a:t> </a:t>
            </a:r>
            <a:r>
              <a:rPr spc="-360" dirty="0"/>
              <a:t>Setup</a:t>
            </a:r>
          </a:p>
        </p:txBody>
      </p:sp>
      <p:sp>
        <p:nvSpPr>
          <p:cNvPr id="3" name="object 3"/>
          <p:cNvSpPr/>
          <p:nvPr/>
        </p:nvSpPr>
        <p:spPr>
          <a:xfrm>
            <a:off x="328422" y="948689"/>
            <a:ext cx="11600815" cy="0"/>
          </a:xfrm>
          <a:custGeom>
            <a:avLst/>
            <a:gdLst/>
            <a:ahLst/>
            <a:cxnLst/>
            <a:rect l="l" t="t" r="r" b="b"/>
            <a:pathLst>
              <a:path w="11600815">
                <a:moveTo>
                  <a:pt x="0" y="0"/>
                </a:moveTo>
                <a:lnTo>
                  <a:pt x="11600561" y="0"/>
                </a:lnTo>
              </a:path>
            </a:pathLst>
          </a:custGeom>
          <a:ln w="38100">
            <a:solidFill>
              <a:srgbClr val="5597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9540" y="1643888"/>
            <a:ext cx="1008888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2585" indent="-34988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62585" algn="l"/>
              </a:tabLst>
            </a:pPr>
            <a:r>
              <a:rPr sz="1800" dirty="0">
                <a:latin typeface="Arial"/>
                <a:cs typeface="Arial"/>
              </a:rPr>
              <a:t>We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load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new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routes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app.component.html.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"/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buFont typeface="Wingdings"/>
              <a:buChar char=""/>
            </a:pPr>
            <a:endParaRPr sz="1800">
              <a:latin typeface="Arial"/>
              <a:cs typeface="Arial"/>
            </a:endParaRPr>
          </a:p>
          <a:p>
            <a:pPr marL="139065" marR="5080" indent="-127000">
              <a:lnSpc>
                <a:spcPct val="100000"/>
              </a:lnSpc>
              <a:buFont typeface="Wingdings"/>
              <a:buChar char=""/>
              <a:tabLst>
                <a:tab pos="139065" algn="l"/>
                <a:tab pos="362585" algn="l"/>
              </a:tabLst>
            </a:pPr>
            <a:r>
              <a:rPr sz="1800" dirty="0">
                <a:latin typeface="Arial"/>
                <a:cs typeface="Arial"/>
              </a:rPr>
              <a:t>	Inside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&lt;router-outlet&gt;&lt;/router-</a:t>
            </a:r>
            <a:r>
              <a:rPr sz="1800" dirty="0">
                <a:latin typeface="Arial"/>
                <a:cs typeface="Arial"/>
              </a:rPr>
              <a:t>outlet&gt;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where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our project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content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loads 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r>
              <a:rPr sz="1800" spc="-10" dirty="0">
                <a:latin typeface="Arial"/>
                <a:cs typeface="Arial"/>
              </a:rPr>
              <a:t> named app.component.html.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"/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buFont typeface="Wingdings"/>
              <a:buChar char=""/>
            </a:pP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"/>
              <a:tabLst>
                <a:tab pos="298450" algn="l"/>
              </a:tabLst>
            </a:pPr>
            <a:r>
              <a:rPr sz="1800" dirty="0">
                <a:latin typeface="Arial"/>
                <a:cs typeface="Arial"/>
              </a:rPr>
              <a:t>We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also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create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navigation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links.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Instead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typical html’s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href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tag,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it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should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replaced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routerLink.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800">
              <a:latin typeface="Arial"/>
              <a:cs typeface="Arial"/>
            </a:endParaRPr>
          </a:p>
          <a:p>
            <a:pPr marL="358140" indent="-345440">
              <a:lnSpc>
                <a:spcPct val="100000"/>
              </a:lnSpc>
              <a:buFont typeface="Wingdings"/>
              <a:buChar char=""/>
              <a:tabLst>
                <a:tab pos="358140" algn="l"/>
              </a:tabLst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routerLink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link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paths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 earlier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configured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app.modules.ts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Software</a:t>
            </a:r>
            <a:r>
              <a:rPr spc="-50" dirty="0"/>
              <a:t> </a:t>
            </a:r>
            <a:r>
              <a:rPr spc="-10" dirty="0"/>
              <a:t>Industry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60625">
              <a:lnSpc>
                <a:spcPct val="100000"/>
              </a:lnSpc>
              <a:spcBef>
                <a:spcPts val="105"/>
              </a:spcBef>
            </a:pPr>
            <a:r>
              <a:rPr spc="-375" dirty="0"/>
              <a:t>Routes</a:t>
            </a:r>
            <a:r>
              <a:rPr spc="-185" dirty="0"/>
              <a:t> </a:t>
            </a:r>
            <a:r>
              <a:rPr spc="-360" dirty="0"/>
              <a:t>Setup</a:t>
            </a:r>
          </a:p>
        </p:txBody>
      </p:sp>
      <p:sp>
        <p:nvSpPr>
          <p:cNvPr id="3" name="object 3"/>
          <p:cNvSpPr/>
          <p:nvPr/>
        </p:nvSpPr>
        <p:spPr>
          <a:xfrm>
            <a:off x="328422" y="948689"/>
            <a:ext cx="11600815" cy="0"/>
          </a:xfrm>
          <a:custGeom>
            <a:avLst/>
            <a:gdLst/>
            <a:ahLst/>
            <a:cxnLst/>
            <a:rect l="l" t="t" r="r" b="b"/>
            <a:pathLst>
              <a:path w="11600815">
                <a:moveTo>
                  <a:pt x="0" y="0"/>
                </a:moveTo>
                <a:lnTo>
                  <a:pt x="11600561" y="0"/>
                </a:lnTo>
              </a:path>
            </a:pathLst>
          </a:custGeom>
          <a:ln w="38100">
            <a:solidFill>
              <a:srgbClr val="5597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89197" y="1163574"/>
            <a:ext cx="5279390" cy="4654550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endParaRPr sz="18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solidFill>
                  <a:srgbClr val="6F2F9F"/>
                </a:solidFill>
                <a:latin typeface="Carlito"/>
                <a:cs typeface="Carlito"/>
              </a:rPr>
              <a:t>//</a:t>
            </a:r>
            <a:r>
              <a:rPr sz="1800" spc="-10" dirty="0">
                <a:solidFill>
                  <a:srgbClr val="6F2F9F"/>
                </a:solidFill>
                <a:latin typeface="Carlito"/>
                <a:cs typeface="Carlito"/>
              </a:rPr>
              <a:t> app.component.html&lt;ul&gt;</a:t>
            </a:r>
            <a:endParaRPr sz="180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</a:pPr>
            <a:r>
              <a:rPr sz="1800" spc="-20" dirty="0">
                <a:solidFill>
                  <a:srgbClr val="6F2F9F"/>
                </a:solidFill>
                <a:latin typeface="Carlito"/>
                <a:cs typeface="Carlito"/>
              </a:rPr>
              <a:t>&lt;ul&gt;</a:t>
            </a:r>
            <a:endParaRPr sz="1800">
              <a:latin typeface="Carlito"/>
              <a:cs typeface="Carlito"/>
            </a:endParaRPr>
          </a:p>
          <a:p>
            <a:pPr marL="509905">
              <a:lnSpc>
                <a:spcPct val="100000"/>
              </a:lnSpc>
            </a:pPr>
            <a:r>
              <a:rPr sz="1800" spc="-20" dirty="0">
                <a:solidFill>
                  <a:srgbClr val="6F2F9F"/>
                </a:solidFill>
                <a:latin typeface="Carlito"/>
                <a:cs typeface="Carlito"/>
              </a:rPr>
              <a:t>&lt;li&gt;</a:t>
            </a:r>
            <a:endParaRPr sz="1800">
              <a:latin typeface="Carlito"/>
              <a:cs typeface="Carlito"/>
            </a:endParaRPr>
          </a:p>
          <a:p>
            <a:pPr marL="929005">
              <a:lnSpc>
                <a:spcPct val="100000"/>
              </a:lnSpc>
            </a:pPr>
            <a:r>
              <a:rPr sz="1800" dirty="0">
                <a:solidFill>
                  <a:srgbClr val="6F2F9F"/>
                </a:solidFill>
                <a:latin typeface="Carlito"/>
                <a:cs typeface="Carlito"/>
              </a:rPr>
              <a:t>&lt;a</a:t>
            </a:r>
            <a:r>
              <a:rPr sz="1800" spc="-1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i="1" spc="-10" dirty="0">
                <a:solidFill>
                  <a:srgbClr val="6F2F9F"/>
                </a:solidFill>
                <a:latin typeface="Carlito"/>
                <a:cs typeface="Carlito"/>
              </a:rPr>
              <a:t>routerLink</a:t>
            </a:r>
            <a:r>
              <a:rPr sz="1800" spc="-10" dirty="0">
                <a:solidFill>
                  <a:srgbClr val="6F2F9F"/>
                </a:solidFill>
                <a:latin typeface="Carlito"/>
                <a:cs typeface="Carlito"/>
              </a:rPr>
              <a:t>="/home"&gt;Home&lt;/a&gt;</a:t>
            </a:r>
            <a:endParaRPr sz="1800">
              <a:latin typeface="Carlito"/>
              <a:cs typeface="Carlito"/>
            </a:endParaRPr>
          </a:p>
          <a:p>
            <a:pPr marL="457834">
              <a:lnSpc>
                <a:spcPct val="100000"/>
              </a:lnSpc>
            </a:pPr>
            <a:r>
              <a:rPr sz="1800" spc="-10" dirty="0">
                <a:solidFill>
                  <a:srgbClr val="6F2F9F"/>
                </a:solidFill>
                <a:latin typeface="Carlito"/>
                <a:cs typeface="Carlito"/>
              </a:rPr>
              <a:t>&lt;/li&gt;</a:t>
            </a:r>
            <a:endParaRPr sz="1800">
              <a:latin typeface="Carlito"/>
              <a:cs typeface="Carlito"/>
            </a:endParaRPr>
          </a:p>
          <a:p>
            <a:pPr marL="457834">
              <a:lnSpc>
                <a:spcPct val="100000"/>
              </a:lnSpc>
            </a:pPr>
            <a:r>
              <a:rPr sz="1800" spc="-20" dirty="0">
                <a:solidFill>
                  <a:srgbClr val="6F2F9F"/>
                </a:solidFill>
                <a:latin typeface="Carlito"/>
                <a:cs typeface="Carlito"/>
              </a:rPr>
              <a:t>&lt;li&gt;</a:t>
            </a:r>
            <a:endParaRPr sz="1800">
              <a:latin typeface="Carlito"/>
              <a:cs typeface="Carlito"/>
            </a:endParaRPr>
          </a:p>
          <a:p>
            <a:pPr marL="876935">
              <a:lnSpc>
                <a:spcPct val="100000"/>
              </a:lnSpc>
            </a:pPr>
            <a:r>
              <a:rPr sz="1800" dirty="0">
                <a:solidFill>
                  <a:srgbClr val="6F2F9F"/>
                </a:solidFill>
                <a:latin typeface="Carlito"/>
                <a:cs typeface="Carlito"/>
              </a:rPr>
              <a:t>&lt;a</a:t>
            </a:r>
            <a:r>
              <a:rPr sz="1800" spc="-1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i="1" spc="-10" dirty="0">
                <a:solidFill>
                  <a:srgbClr val="6F2F9F"/>
                </a:solidFill>
                <a:latin typeface="Carlito"/>
                <a:cs typeface="Carlito"/>
              </a:rPr>
              <a:t>routerLink</a:t>
            </a:r>
            <a:r>
              <a:rPr sz="1800" spc="-10" dirty="0">
                <a:solidFill>
                  <a:srgbClr val="6F2F9F"/>
                </a:solidFill>
                <a:latin typeface="Carlito"/>
                <a:cs typeface="Carlito"/>
              </a:rPr>
              <a:t>="/about"&gt;About&lt;/a&gt;</a:t>
            </a:r>
            <a:endParaRPr sz="1800">
              <a:latin typeface="Carlito"/>
              <a:cs typeface="Carlito"/>
            </a:endParaRPr>
          </a:p>
          <a:p>
            <a:pPr marL="404495">
              <a:lnSpc>
                <a:spcPct val="100000"/>
              </a:lnSpc>
            </a:pPr>
            <a:r>
              <a:rPr sz="1800" spc="-10" dirty="0">
                <a:solidFill>
                  <a:srgbClr val="6F2F9F"/>
                </a:solidFill>
                <a:latin typeface="Carlito"/>
                <a:cs typeface="Carlito"/>
              </a:rPr>
              <a:t>&lt;/li&gt;</a:t>
            </a:r>
            <a:endParaRPr sz="180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</a:pPr>
            <a:r>
              <a:rPr sz="1800" spc="-10" dirty="0">
                <a:solidFill>
                  <a:srgbClr val="6F2F9F"/>
                </a:solidFill>
                <a:latin typeface="Carlito"/>
                <a:cs typeface="Carlito"/>
              </a:rPr>
              <a:t>&lt;/ul&gt;</a:t>
            </a:r>
            <a:endParaRPr sz="180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  <a:spcBef>
                <a:spcPts val="1045"/>
              </a:spcBef>
            </a:pPr>
            <a:r>
              <a:rPr sz="1800" spc="-20" dirty="0">
                <a:solidFill>
                  <a:srgbClr val="6F2F9F"/>
                </a:solidFill>
                <a:latin typeface="Carlito"/>
                <a:cs typeface="Carlito"/>
              </a:rPr>
              <a:t>&lt;router-outlet&gt;&lt;/router-</a:t>
            </a:r>
            <a:r>
              <a:rPr sz="1800" spc="-10" dirty="0">
                <a:solidFill>
                  <a:srgbClr val="6F2F9F"/>
                </a:solidFill>
                <a:latin typeface="Carlito"/>
                <a:cs typeface="Carlito"/>
              </a:rPr>
              <a:t>outlet&gt;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Software</a:t>
            </a:r>
            <a:r>
              <a:rPr spc="-50" dirty="0"/>
              <a:t> </a:t>
            </a:r>
            <a:r>
              <a:rPr spc="-10" dirty="0"/>
              <a:t>Industry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"/>
            <a:ext cx="12192000" cy="6705600"/>
            <a:chOff x="0" y="38"/>
            <a:chExt cx="12192000" cy="6705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7468" y="160020"/>
              <a:ext cx="10331196" cy="590397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9308" y="3398519"/>
              <a:ext cx="11177270" cy="368935"/>
            </a:xfrm>
            <a:custGeom>
              <a:avLst/>
              <a:gdLst/>
              <a:ahLst/>
              <a:cxnLst/>
              <a:rect l="l" t="t" r="r" b="b"/>
              <a:pathLst>
                <a:path w="11177270" h="368935">
                  <a:moveTo>
                    <a:pt x="518160" y="61468"/>
                  </a:moveTo>
                  <a:lnTo>
                    <a:pt x="513321" y="37566"/>
                  </a:lnTo>
                  <a:lnTo>
                    <a:pt x="500151" y="18021"/>
                  </a:lnTo>
                  <a:lnTo>
                    <a:pt x="480606" y="4838"/>
                  </a:lnTo>
                  <a:lnTo>
                    <a:pt x="456692" y="0"/>
                  </a:lnTo>
                  <a:lnTo>
                    <a:pt x="61468" y="0"/>
                  </a:lnTo>
                  <a:lnTo>
                    <a:pt x="37541" y="4838"/>
                  </a:lnTo>
                  <a:lnTo>
                    <a:pt x="17995" y="18021"/>
                  </a:lnTo>
                  <a:lnTo>
                    <a:pt x="4826" y="37566"/>
                  </a:lnTo>
                  <a:lnTo>
                    <a:pt x="0" y="61468"/>
                  </a:lnTo>
                  <a:lnTo>
                    <a:pt x="0" y="307340"/>
                  </a:lnTo>
                  <a:lnTo>
                    <a:pt x="4826" y="331254"/>
                  </a:lnTo>
                  <a:lnTo>
                    <a:pt x="17995" y="350799"/>
                  </a:lnTo>
                  <a:lnTo>
                    <a:pt x="37541" y="363982"/>
                  </a:lnTo>
                  <a:lnTo>
                    <a:pt x="61468" y="368808"/>
                  </a:lnTo>
                  <a:lnTo>
                    <a:pt x="456692" y="368808"/>
                  </a:lnTo>
                  <a:lnTo>
                    <a:pt x="480606" y="363982"/>
                  </a:lnTo>
                  <a:lnTo>
                    <a:pt x="500151" y="350799"/>
                  </a:lnTo>
                  <a:lnTo>
                    <a:pt x="513321" y="331254"/>
                  </a:lnTo>
                  <a:lnTo>
                    <a:pt x="518160" y="307340"/>
                  </a:lnTo>
                  <a:lnTo>
                    <a:pt x="518160" y="61468"/>
                  </a:lnTo>
                  <a:close/>
                </a:path>
                <a:path w="11177270" h="368935">
                  <a:moveTo>
                    <a:pt x="11177016" y="54610"/>
                  </a:moveTo>
                  <a:lnTo>
                    <a:pt x="11172711" y="33388"/>
                  </a:lnTo>
                  <a:lnTo>
                    <a:pt x="11160989" y="16027"/>
                  </a:lnTo>
                  <a:lnTo>
                    <a:pt x="11143628" y="4305"/>
                  </a:lnTo>
                  <a:lnTo>
                    <a:pt x="11122406" y="0"/>
                  </a:lnTo>
                  <a:lnTo>
                    <a:pt x="10903966" y="0"/>
                  </a:lnTo>
                  <a:lnTo>
                    <a:pt x="10882732" y="4305"/>
                  </a:lnTo>
                  <a:lnTo>
                    <a:pt x="10865371" y="16027"/>
                  </a:lnTo>
                  <a:lnTo>
                    <a:pt x="10853649" y="33388"/>
                  </a:lnTo>
                  <a:lnTo>
                    <a:pt x="10849356" y="54610"/>
                  </a:lnTo>
                  <a:lnTo>
                    <a:pt x="10849356" y="314198"/>
                  </a:lnTo>
                  <a:lnTo>
                    <a:pt x="10853649" y="335432"/>
                  </a:lnTo>
                  <a:lnTo>
                    <a:pt x="10865371" y="352793"/>
                  </a:lnTo>
                  <a:lnTo>
                    <a:pt x="10882732" y="364515"/>
                  </a:lnTo>
                  <a:lnTo>
                    <a:pt x="10903966" y="368808"/>
                  </a:lnTo>
                  <a:lnTo>
                    <a:pt x="11122406" y="368808"/>
                  </a:lnTo>
                  <a:lnTo>
                    <a:pt x="11143628" y="364515"/>
                  </a:lnTo>
                  <a:lnTo>
                    <a:pt x="11160989" y="352793"/>
                  </a:lnTo>
                  <a:lnTo>
                    <a:pt x="11172711" y="335432"/>
                  </a:lnTo>
                  <a:lnTo>
                    <a:pt x="11177016" y="314198"/>
                  </a:lnTo>
                  <a:lnTo>
                    <a:pt x="11177016" y="546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8"/>
              <a:ext cx="12191999" cy="67055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Software</a:t>
            </a:r>
            <a:r>
              <a:rPr spc="-50" dirty="0"/>
              <a:t> </a:t>
            </a:r>
            <a:r>
              <a:rPr spc="-10" dirty="0"/>
              <a:t>Industry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60625">
              <a:lnSpc>
                <a:spcPct val="100000"/>
              </a:lnSpc>
              <a:spcBef>
                <a:spcPts val="105"/>
              </a:spcBef>
            </a:pPr>
            <a:r>
              <a:rPr spc="-375" dirty="0"/>
              <a:t>Routes</a:t>
            </a:r>
            <a:r>
              <a:rPr spc="-185" dirty="0"/>
              <a:t> </a:t>
            </a:r>
            <a:r>
              <a:rPr spc="-360" dirty="0"/>
              <a:t>Setup</a:t>
            </a:r>
          </a:p>
        </p:txBody>
      </p:sp>
      <p:sp>
        <p:nvSpPr>
          <p:cNvPr id="3" name="object 3"/>
          <p:cNvSpPr/>
          <p:nvPr/>
        </p:nvSpPr>
        <p:spPr>
          <a:xfrm>
            <a:off x="328422" y="948689"/>
            <a:ext cx="11600815" cy="0"/>
          </a:xfrm>
          <a:custGeom>
            <a:avLst/>
            <a:gdLst/>
            <a:ahLst/>
            <a:cxnLst/>
            <a:rect l="l" t="t" r="r" b="b"/>
            <a:pathLst>
              <a:path w="11600815">
                <a:moveTo>
                  <a:pt x="0" y="0"/>
                </a:moveTo>
                <a:lnTo>
                  <a:pt x="11600561" y="0"/>
                </a:lnTo>
              </a:path>
            </a:pathLst>
          </a:custGeom>
          <a:ln w="38100">
            <a:solidFill>
              <a:srgbClr val="5597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9540" y="1506728"/>
            <a:ext cx="10323195" cy="414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2585" indent="-34988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62585" algn="l"/>
              </a:tabLst>
            </a:pPr>
            <a:r>
              <a:rPr sz="1800" dirty="0">
                <a:latin typeface="Arial"/>
                <a:cs typeface="Arial"/>
              </a:rPr>
              <a:t>With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above</a:t>
            </a:r>
            <a:r>
              <a:rPr sz="1800" spc="-10" dirty="0">
                <a:latin typeface="Arial"/>
                <a:cs typeface="Arial"/>
              </a:rPr>
              <a:t> solution,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Wingdings"/>
              <a:buChar char=""/>
            </a:pPr>
            <a:endParaRPr sz="1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buFont typeface="Wingdings"/>
              <a:buChar char=""/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if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click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home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link,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navigates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Home-page,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90"/>
              </a:spcBef>
              <a:buFont typeface="Wingdings"/>
              <a:buChar char=""/>
            </a:pPr>
            <a:endParaRPr sz="1800">
              <a:latin typeface="Arial"/>
              <a:cs typeface="Arial"/>
            </a:endParaRPr>
          </a:p>
          <a:p>
            <a:pPr marL="819785" lvl="1" indent="-350520">
              <a:lnSpc>
                <a:spcPct val="100000"/>
              </a:lnSpc>
              <a:buFont typeface="Wingdings"/>
              <a:buChar char=""/>
              <a:tabLst>
                <a:tab pos="819785" algn="l"/>
              </a:tabLst>
            </a:pPr>
            <a:r>
              <a:rPr sz="1800" dirty="0">
                <a:latin typeface="Arial"/>
                <a:cs typeface="Arial"/>
              </a:rPr>
              <a:t>while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click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about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link,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navigates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About-page.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90"/>
              </a:spcBef>
              <a:buFont typeface="Wingdings"/>
              <a:buChar char=""/>
            </a:pPr>
            <a:endParaRPr sz="1800">
              <a:latin typeface="Arial"/>
              <a:cs typeface="Arial"/>
            </a:endParaRPr>
          </a:p>
          <a:p>
            <a:pPr marL="299085" marR="502284" indent="-287020">
              <a:lnSpc>
                <a:spcPct val="100000"/>
              </a:lnSpc>
              <a:buFont typeface="Wingdings"/>
              <a:buChar char=""/>
              <a:tabLst>
                <a:tab pos="299085" algn="l"/>
                <a:tab pos="362585" algn="l"/>
              </a:tabLst>
            </a:pP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Arial"/>
                <a:cs typeface="Arial"/>
              </a:rPr>
              <a:t>But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what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happens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browse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empty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url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path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localhost:4200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unavailable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url </a:t>
            </a:r>
            <a:r>
              <a:rPr sz="1800" dirty="0">
                <a:latin typeface="Arial"/>
                <a:cs typeface="Arial"/>
              </a:rPr>
              <a:t>path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localhost:4200/sultan</a:t>
            </a:r>
            <a:r>
              <a:rPr sz="1800" spc="-10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"/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"/>
              </a:spcBef>
              <a:buFont typeface="Wingdings"/>
              <a:buChar char=""/>
            </a:pPr>
            <a:endParaRPr sz="1800">
              <a:latin typeface="Arial"/>
              <a:cs typeface="Arial"/>
            </a:endParaRPr>
          </a:p>
          <a:p>
            <a:pPr marL="297815" marR="5080" indent="-285750">
              <a:lnSpc>
                <a:spcPct val="100000"/>
              </a:lnSpc>
              <a:buFont typeface="Wingdings"/>
              <a:buChar char=""/>
              <a:tabLst>
                <a:tab pos="299085" algn="l"/>
              </a:tabLst>
            </a:pPr>
            <a:r>
              <a:rPr sz="1800" dirty="0">
                <a:latin typeface="Arial"/>
                <a:cs typeface="Arial"/>
              </a:rPr>
              <a:t>We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won’t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content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loaded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page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because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neither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empty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path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unavailable 	</a:t>
            </a:r>
            <a:r>
              <a:rPr sz="1800" dirty="0">
                <a:latin typeface="Arial"/>
                <a:cs typeface="Arial"/>
              </a:rPr>
              <a:t>path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assigned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route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yet.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Wingdings"/>
              <a:buChar char=""/>
            </a:pPr>
            <a:endParaRPr sz="1800">
              <a:latin typeface="Arial"/>
              <a:cs typeface="Arial"/>
            </a:endParaRPr>
          </a:p>
          <a:p>
            <a:pPr marL="297815" marR="257175" indent="-285750">
              <a:lnSpc>
                <a:spcPct val="100000"/>
              </a:lnSpc>
              <a:buFont typeface="Wingdings"/>
              <a:buChar char=""/>
              <a:tabLst>
                <a:tab pos="299085" algn="l"/>
              </a:tabLst>
            </a:pPr>
            <a:r>
              <a:rPr sz="1800" dirty="0">
                <a:latin typeface="Arial"/>
                <a:cs typeface="Arial"/>
              </a:rPr>
              <a:t>So,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let’s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automatically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make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empty/unavailable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route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navigate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homepage</a:t>
            </a:r>
            <a:r>
              <a:rPr sz="1800" i="1" dirty="0">
                <a:latin typeface="Arial"/>
                <a:cs typeface="Arial"/>
              </a:rPr>
              <a:t>.</a:t>
            </a:r>
            <a:r>
              <a:rPr sz="1800" i="1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 </a:t>
            </a:r>
            <a:r>
              <a:rPr sz="1800" spc="-20" dirty="0">
                <a:latin typeface="Arial"/>
                <a:cs typeface="Arial"/>
              </a:rPr>
              <a:t>edit 	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app.module.ts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achieve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this.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Software</a:t>
            </a:r>
            <a:r>
              <a:rPr spc="-50" dirty="0"/>
              <a:t> </a:t>
            </a:r>
            <a:r>
              <a:rPr spc="-10" dirty="0"/>
              <a:t>Industry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60625">
              <a:lnSpc>
                <a:spcPct val="100000"/>
              </a:lnSpc>
              <a:spcBef>
                <a:spcPts val="105"/>
              </a:spcBef>
            </a:pPr>
            <a:r>
              <a:rPr spc="-375" dirty="0"/>
              <a:t>Routes</a:t>
            </a:r>
            <a:r>
              <a:rPr spc="-185" dirty="0"/>
              <a:t> </a:t>
            </a:r>
            <a:r>
              <a:rPr spc="-360" dirty="0"/>
              <a:t>Setup</a:t>
            </a:r>
          </a:p>
        </p:txBody>
      </p:sp>
      <p:sp>
        <p:nvSpPr>
          <p:cNvPr id="3" name="object 3"/>
          <p:cNvSpPr/>
          <p:nvPr/>
        </p:nvSpPr>
        <p:spPr>
          <a:xfrm>
            <a:off x="328422" y="948689"/>
            <a:ext cx="11600815" cy="0"/>
          </a:xfrm>
          <a:custGeom>
            <a:avLst/>
            <a:gdLst/>
            <a:ahLst/>
            <a:cxnLst/>
            <a:rect l="l" t="t" r="r" b="b"/>
            <a:pathLst>
              <a:path w="11600815">
                <a:moveTo>
                  <a:pt x="0" y="0"/>
                </a:moveTo>
                <a:lnTo>
                  <a:pt x="11600561" y="0"/>
                </a:lnTo>
              </a:path>
            </a:pathLst>
          </a:custGeom>
          <a:ln w="38100">
            <a:solidFill>
              <a:srgbClr val="5597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441" y="1163574"/>
            <a:ext cx="11440795" cy="4654550"/>
          </a:xfrm>
          <a:custGeom>
            <a:avLst/>
            <a:gdLst/>
            <a:ahLst/>
            <a:cxnLst/>
            <a:rect l="l" t="t" r="r" b="b"/>
            <a:pathLst>
              <a:path w="11440795" h="4654550">
                <a:moveTo>
                  <a:pt x="0" y="4654296"/>
                </a:moveTo>
                <a:lnTo>
                  <a:pt x="11440668" y="4654296"/>
                </a:lnTo>
                <a:lnTo>
                  <a:pt x="11440668" y="0"/>
                </a:lnTo>
                <a:lnTo>
                  <a:pt x="0" y="0"/>
                </a:lnTo>
                <a:lnTo>
                  <a:pt x="0" y="4654296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//</a:t>
            </a:r>
            <a:r>
              <a:rPr spc="-5" dirty="0"/>
              <a:t> </a:t>
            </a:r>
            <a:r>
              <a:rPr spc="-10" dirty="0"/>
              <a:t>app.module.ts</a:t>
            </a:r>
          </a:p>
          <a:p>
            <a:pPr marL="12700" marR="5080">
              <a:lnSpc>
                <a:spcPct val="100000"/>
              </a:lnSpc>
              <a:spcBef>
                <a:spcPts val="2160"/>
              </a:spcBef>
            </a:pPr>
            <a:r>
              <a:rPr dirty="0">
                <a:solidFill>
                  <a:srgbClr val="6F2F9F"/>
                </a:solidFill>
              </a:rPr>
              <a:t>import</a:t>
            </a:r>
            <a:r>
              <a:rPr spc="-25" dirty="0">
                <a:solidFill>
                  <a:srgbClr val="6F2F9F"/>
                </a:solidFill>
              </a:rPr>
              <a:t> </a:t>
            </a:r>
            <a:r>
              <a:rPr dirty="0">
                <a:solidFill>
                  <a:srgbClr val="6F2F9F"/>
                </a:solidFill>
              </a:rPr>
              <a:t>{</a:t>
            </a:r>
            <a:r>
              <a:rPr spc="-20" dirty="0">
                <a:solidFill>
                  <a:srgbClr val="6F2F9F"/>
                </a:solidFill>
              </a:rPr>
              <a:t> </a:t>
            </a:r>
            <a:r>
              <a:rPr spc="-10" dirty="0">
                <a:solidFill>
                  <a:srgbClr val="6F2F9F"/>
                </a:solidFill>
              </a:rPr>
              <a:t>HomeComponent</a:t>
            </a:r>
            <a:r>
              <a:rPr spc="5" dirty="0">
                <a:solidFill>
                  <a:srgbClr val="6F2F9F"/>
                </a:solidFill>
              </a:rPr>
              <a:t> </a:t>
            </a:r>
            <a:r>
              <a:rPr dirty="0">
                <a:solidFill>
                  <a:srgbClr val="6F2F9F"/>
                </a:solidFill>
              </a:rPr>
              <a:t>}</a:t>
            </a:r>
            <a:r>
              <a:rPr spc="-25" dirty="0">
                <a:solidFill>
                  <a:srgbClr val="6F2F9F"/>
                </a:solidFill>
              </a:rPr>
              <a:t> </a:t>
            </a:r>
            <a:r>
              <a:rPr dirty="0">
                <a:solidFill>
                  <a:srgbClr val="6F2F9F"/>
                </a:solidFill>
              </a:rPr>
              <a:t>from</a:t>
            </a:r>
            <a:r>
              <a:rPr spc="-20" dirty="0">
                <a:solidFill>
                  <a:srgbClr val="6F2F9F"/>
                </a:solidFill>
              </a:rPr>
              <a:t> </a:t>
            </a:r>
            <a:r>
              <a:rPr spc="-10" dirty="0">
                <a:solidFill>
                  <a:srgbClr val="6F2F9F"/>
                </a:solidFill>
              </a:rPr>
              <a:t>'./home/home.component'; </a:t>
            </a:r>
            <a:r>
              <a:rPr dirty="0">
                <a:solidFill>
                  <a:srgbClr val="6F2F9F"/>
                </a:solidFill>
              </a:rPr>
              <a:t>import</a:t>
            </a:r>
            <a:r>
              <a:rPr spc="-10" dirty="0">
                <a:solidFill>
                  <a:srgbClr val="6F2F9F"/>
                </a:solidFill>
              </a:rPr>
              <a:t> </a:t>
            </a:r>
            <a:r>
              <a:rPr dirty="0">
                <a:solidFill>
                  <a:srgbClr val="6F2F9F"/>
                </a:solidFill>
              </a:rPr>
              <a:t>{</a:t>
            </a:r>
            <a:r>
              <a:rPr spc="-15" dirty="0">
                <a:solidFill>
                  <a:srgbClr val="6F2F9F"/>
                </a:solidFill>
              </a:rPr>
              <a:t> </a:t>
            </a:r>
            <a:r>
              <a:rPr spc="-10" dirty="0">
                <a:solidFill>
                  <a:srgbClr val="6F2F9F"/>
                </a:solidFill>
              </a:rPr>
              <a:t>AboutComponent </a:t>
            </a:r>
            <a:r>
              <a:rPr dirty="0">
                <a:solidFill>
                  <a:srgbClr val="6F2F9F"/>
                </a:solidFill>
              </a:rPr>
              <a:t>}</a:t>
            </a:r>
            <a:r>
              <a:rPr spc="-15" dirty="0">
                <a:solidFill>
                  <a:srgbClr val="6F2F9F"/>
                </a:solidFill>
              </a:rPr>
              <a:t> </a:t>
            </a:r>
            <a:r>
              <a:rPr dirty="0">
                <a:solidFill>
                  <a:srgbClr val="6F2F9F"/>
                </a:solidFill>
              </a:rPr>
              <a:t>from</a:t>
            </a:r>
            <a:r>
              <a:rPr spc="-10" dirty="0">
                <a:solidFill>
                  <a:srgbClr val="6F2F9F"/>
                </a:solidFill>
              </a:rPr>
              <a:t> './about/about.component'; </a:t>
            </a:r>
            <a:r>
              <a:rPr dirty="0">
                <a:solidFill>
                  <a:srgbClr val="6F2F9F"/>
                </a:solidFill>
              </a:rPr>
              <a:t>import</a:t>
            </a:r>
            <a:r>
              <a:rPr spc="10" dirty="0">
                <a:solidFill>
                  <a:srgbClr val="6F2F9F"/>
                </a:solidFill>
              </a:rPr>
              <a:t> </a:t>
            </a:r>
            <a:r>
              <a:rPr dirty="0">
                <a:solidFill>
                  <a:srgbClr val="6F2F9F"/>
                </a:solidFill>
              </a:rPr>
              <a:t>{</a:t>
            </a:r>
            <a:r>
              <a:rPr spc="5" dirty="0">
                <a:solidFill>
                  <a:srgbClr val="6F2F9F"/>
                </a:solidFill>
              </a:rPr>
              <a:t> </a:t>
            </a:r>
            <a:r>
              <a:rPr spc="-10" dirty="0">
                <a:solidFill>
                  <a:srgbClr val="6F2F9F"/>
                </a:solidFill>
              </a:rPr>
              <a:t>UserListComponent</a:t>
            </a:r>
            <a:r>
              <a:rPr spc="10" dirty="0">
                <a:solidFill>
                  <a:srgbClr val="6F2F9F"/>
                </a:solidFill>
              </a:rPr>
              <a:t> </a:t>
            </a:r>
            <a:r>
              <a:rPr dirty="0">
                <a:solidFill>
                  <a:srgbClr val="6F2F9F"/>
                </a:solidFill>
              </a:rPr>
              <a:t>}</a:t>
            </a:r>
            <a:r>
              <a:rPr spc="5" dirty="0">
                <a:solidFill>
                  <a:srgbClr val="6F2F9F"/>
                </a:solidFill>
              </a:rPr>
              <a:t> </a:t>
            </a:r>
            <a:r>
              <a:rPr dirty="0">
                <a:solidFill>
                  <a:srgbClr val="6F2F9F"/>
                </a:solidFill>
              </a:rPr>
              <a:t>from</a:t>
            </a:r>
            <a:r>
              <a:rPr spc="10" dirty="0">
                <a:solidFill>
                  <a:srgbClr val="6F2F9F"/>
                </a:solidFill>
              </a:rPr>
              <a:t> </a:t>
            </a:r>
            <a:r>
              <a:rPr spc="-10" dirty="0">
                <a:solidFill>
                  <a:srgbClr val="6F2F9F"/>
                </a:solidFill>
              </a:rPr>
              <a:t>'./user-list/user-list.component'; </a:t>
            </a:r>
            <a:r>
              <a:rPr dirty="0">
                <a:solidFill>
                  <a:srgbClr val="6F2F9F"/>
                </a:solidFill>
              </a:rPr>
              <a:t>import</a:t>
            </a:r>
            <a:r>
              <a:rPr spc="-15" dirty="0">
                <a:solidFill>
                  <a:srgbClr val="6F2F9F"/>
                </a:solidFill>
              </a:rPr>
              <a:t> </a:t>
            </a:r>
            <a:r>
              <a:rPr dirty="0">
                <a:solidFill>
                  <a:srgbClr val="6F2F9F"/>
                </a:solidFill>
              </a:rPr>
              <a:t>{</a:t>
            </a:r>
            <a:r>
              <a:rPr spc="-25" dirty="0">
                <a:solidFill>
                  <a:srgbClr val="6F2F9F"/>
                </a:solidFill>
              </a:rPr>
              <a:t> </a:t>
            </a:r>
            <a:r>
              <a:rPr spc="-10" dirty="0">
                <a:solidFill>
                  <a:srgbClr val="6F2F9F"/>
                </a:solidFill>
              </a:rPr>
              <a:t>UserComponent</a:t>
            </a:r>
            <a:r>
              <a:rPr spc="-15" dirty="0">
                <a:solidFill>
                  <a:srgbClr val="6F2F9F"/>
                </a:solidFill>
              </a:rPr>
              <a:t> </a:t>
            </a:r>
            <a:r>
              <a:rPr dirty="0">
                <a:solidFill>
                  <a:srgbClr val="6F2F9F"/>
                </a:solidFill>
              </a:rPr>
              <a:t>}</a:t>
            </a:r>
            <a:r>
              <a:rPr spc="-15" dirty="0">
                <a:solidFill>
                  <a:srgbClr val="6F2F9F"/>
                </a:solidFill>
              </a:rPr>
              <a:t> </a:t>
            </a:r>
            <a:r>
              <a:rPr dirty="0">
                <a:solidFill>
                  <a:srgbClr val="6F2F9F"/>
                </a:solidFill>
              </a:rPr>
              <a:t>from</a:t>
            </a:r>
            <a:r>
              <a:rPr spc="-30" dirty="0">
                <a:solidFill>
                  <a:srgbClr val="6F2F9F"/>
                </a:solidFill>
              </a:rPr>
              <a:t> </a:t>
            </a:r>
            <a:r>
              <a:rPr spc="-10" dirty="0">
                <a:solidFill>
                  <a:srgbClr val="6F2F9F"/>
                </a:solidFill>
              </a:rPr>
              <a:t>'./user/user.component’;</a:t>
            </a: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6F2F9F"/>
                </a:solidFill>
              </a:rPr>
              <a:t>import</a:t>
            </a:r>
            <a:r>
              <a:rPr spc="-35" dirty="0">
                <a:solidFill>
                  <a:srgbClr val="6F2F9F"/>
                </a:solidFill>
              </a:rPr>
              <a:t> </a:t>
            </a:r>
            <a:r>
              <a:rPr dirty="0">
                <a:solidFill>
                  <a:srgbClr val="6F2F9F"/>
                </a:solidFill>
              </a:rPr>
              <a:t>{</a:t>
            </a:r>
            <a:r>
              <a:rPr spc="-40" dirty="0">
                <a:solidFill>
                  <a:srgbClr val="6F2F9F"/>
                </a:solidFill>
              </a:rPr>
              <a:t> </a:t>
            </a:r>
            <a:r>
              <a:rPr spc="-10" dirty="0">
                <a:solidFill>
                  <a:srgbClr val="6F2F9F"/>
                </a:solidFill>
              </a:rPr>
              <a:t>RouterModule,</a:t>
            </a:r>
            <a:r>
              <a:rPr spc="-5" dirty="0">
                <a:solidFill>
                  <a:srgbClr val="6F2F9F"/>
                </a:solidFill>
              </a:rPr>
              <a:t> </a:t>
            </a:r>
            <a:r>
              <a:rPr dirty="0">
                <a:solidFill>
                  <a:srgbClr val="6F2F9F"/>
                </a:solidFill>
              </a:rPr>
              <a:t>Route</a:t>
            </a:r>
            <a:r>
              <a:rPr spc="-20" dirty="0">
                <a:solidFill>
                  <a:srgbClr val="6F2F9F"/>
                </a:solidFill>
              </a:rPr>
              <a:t> </a:t>
            </a:r>
            <a:r>
              <a:rPr dirty="0">
                <a:solidFill>
                  <a:srgbClr val="6F2F9F"/>
                </a:solidFill>
              </a:rPr>
              <a:t>}</a:t>
            </a:r>
            <a:r>
              <a:rPr spc="-35" dirty="0">
                <a:solidFill>
                  <a:srgbClr val="6F2F9F"/>
                </a:solidFill>
              </a:rPr>
              <a:t> </a:t>
            </a:r>
            <a:r>
              <a:rPr dirty="0">
                <a:solidFill>
                  <a:srgbClr val="6F2F9F"/>
                </a:solidFill>
              </a:rPr>
              <a:t>from</a:t>
            </a:r>
            <a:r>
              <a:rPr spc="-40" dirty="0">
                <a:solidFill>
                  <a:srgbClr val="6F2F9F"/>
                </a:solidFill>
              </a:rPr>
              <a:t> </a:t>
            </a:r>
            <a:r>
              <a:rPr spc="-10" dirty="0">
                <a:solidFill>
                  <a:srgbClr val="6F2F9F"/>
                </a:solidFill>
              </a:rPr>
              <a:t>'@angular/router’;</a:t>
            </a: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dirty="0">
                <a:solidFill>
                  <a:srgbClr val="6F2F9F"/>
                </a:solidFill>
              </a:rPr>
              <a:t>const</a:t>
            </a:r>
            <a:r>
              <a:rPr spc="-30" dirty="0">
                <a:solidFill>
                  <a:srgbClr val="6F2F9F"/>
                </a:solidFill>
              </a:rPr>
              <a:t> </a:t>
            </a:r>
            <a:r>
              <a:rPr spc="-10" dirty="0">
                <a:solidFill>
                  <a:srgbClr val="6F2F9F"/>
                </a:solidFill>
              </a:rPr>
              <a:t>appRoutes</a:t>
            </a:r>
            <a:r>
              <a:rPr spc="-30" dirty="0">
                <a:solidFill>
                  <a:srgbClr val="6F2F9F"/>
                </a:solidFill>
              </a:rPr>
              <a:t> </a:t>
            </a:r>
            <a:r>
              <a:rPr dirty="0">
                <a:solidFill>
                  <a:srgbClr val="6F2F9F"/>
                </a:solidFill>
              </a:rPr>
              <a:t>=</a:t>
            </a:r>
            <a:r>
              <a:rPr spc="-15" dirty="0">
                <a:solidFill>
                  <a:srgbClr val="6F2F9F"/>
                </a:solidFill>
              </a:rPr>
              <a:t> </a:t>
            </a:r>
            <a:r>
              <a:rPr spc="-50" dirty="0">
                <a:solidFill>
                  <a:srgbClr val="6F2F9F"/>
                </a:solidFill>
              </a:rPr>
              <a:t>[</a:t>
            </a:r>
          </a:p>
          <a:p>
            <a:pPr marL="536575">
              <a:lnSpc>
                <a:spcPct val="100000"/>
              </a:lnSpc>
              <a:spcBef>
                <a:spcPts val="5"/>
              </a:spcBef>
            </a:pPr>
            <a:r>
              <a:rPr dirty="0">
                <a:solidFill>
                  <a:srgbClr val="6F2F9F"/>
                </a:solidFill>
              </a:rPr>
              <a:t>{path:</a:t>
            </a:r>
            <a:r>
              <a:rPr spc="-50" dirty="0">
                <a:solidFill>
                  <a:srgbClr val="6F2F9F"/>
                </a:solidFill>
              </a:rPr>
              <a:t> </a:t>
            </a:r>
            <a:r>
              <a:rPr dirty="0">
                <a:solidFill>
                  <a:srgbClr val="6F2F9F"/>
                </a:solidFill>
              </a:rPr>
              <a:t>'home',</a:t>
            </a:r>
            <a:r>
              <a:rPr spc="-35" dirty="0">
                <a:solidFill>
                  <a:srgbClr val="6F2F9F"/>
                </a:solidFill>
              </a:rPr>
              <a:t> </a:t>
            </a:r>
            <a:r>
              <a:rPr spc="-10" dirty="0">
                <a:solidFill>
                  <a:srgbClr val="6F2F9F"/>
                </a:solidFill>
              </a:rPr>
              <a:t>component:</a:t>
            </a:r>
            <a:r>
              <a:rPr spc="-30" dirty="0">
                <a:solidFill>
                  <a:srgbClr val="6F2F9F"/>
                </a:solidFill>
              </a:rPr>
              <a:t> </a:t>
            </a:r>
            <a:r>
              <a:rPr spc="-10" dirty="0">
                <a:solidFill>
                  <a:srgbClr val="6F2F9F"/>
                </a:solidFill>
              </a:rPr>
              <a:t>HomeComponent},</a:t>
            </a:r>
          </a:p>
          <a:p>
            <a:pPr marL="536575">
              <a:lnSpc>
                <a:spcPct val="100000"/>
              </a:lnSpc>
            </a:pPr>
            <a:r>
              <a:rPr dirty="0">
                <a:solidFill>
                  <a:srgbClr val="6F2F9F"/>
                </a:solidFill>
              </a:rPr>
              <a:t>{path:</a:t>
            </a:r>
            <a:r>
              <a:rPr spc="-55" dirty="0">
                <a:solidFill>
                  <a:srgbClr val="6F2F9F"/>
                </a:solidFill>
              </a:rPr>
              <a:t> </a:t>
            </a:r>
            <a:r>
              <a:rPr dirty="0">
                <a:solidFill>
                  <a:srgbClr val="6F2F9F"/>
                </a:solidFill>
              </a:rPr>
              <a:t>'about',</a:t>
            </a:r>
            <a:r>
              <a:rPr spc="-35" dirty="0">
                <a:solidFill>
                  <a:srgbClr val="6F2F9F"/>
                </a:solidFill>
              </a:rPr>
              <a:t> </a:t>
            </a:r>
            <a:r>
              <a:rPr spc="-10" dirty="0">
                <a:solidFill>
                  <a:srgbClr val="6F2F9F"/>
                </a:solidFill>
              </a:rPr>
              <a:t>component:</a:t>
            </a:r>
            <a:r>
              <a:rPr spc="-35" dirty="0">
                <a:solidFill>
                  <a:srgbClr val="6F2F9F"/>
                </a:solidFill>
              </a:rPr>
              <a:t> </a:t>
            </a:r>
            <a:r>
              <a:rPr spc="-10" dirty="0">
                <a:solidFill>
                  <a:srgbClr val="6F2F9F"/>
                </a:solidFill>
              </a:rPr>
              <a:t>AboutComponent},</a:t>
            </a:r>
          </a:p>
          <a:p>
            <a:pPr marL="536575">
              <a:lnSpc>
                <a:spcPct val="100000"/>
              </a:lnSpc>
            </a:pPr>
            <a:r>
              <a:rPr dirty="0"/>
              <a:t>//the</a:t>
            </a:r>
            <a:r>
              <a:rPr spc="-25" dirty="0"/>
              <a:t> </a:t>
            </a:r>
            <a:r>
              <a:rPr dirty="0"/>
              <a:t>empty</a:t>
            </a:r>
            <a:r>
              <a:rPr spc="-40" dirty="0"/>
              <a:t> </a:t>
            </a:r>
            <a:r>
              <a:rPr dirty="0"/>
              <a:t>path</a:t>
            </a:r>
            <a:r>
              <a:rPr spc="-25" dirty="0"/>
              <a:t> </a:t>
            </a:r>
            <a:r>
              <a:rPr dirty="0"/>
              <a:t>will</a:t>
            </a:r>
            <a:r>
              <a:rPr spc="-35" dirty="0"/>
              <a:t> </a:t>
            </a:r>
            <a:r>
              <a:rPr dirty="0"/>
              <a:t>be</a:t>
            </a:r>
            <a:r>
              <a:rPr spc="-25" dirty="0"/>
              <a:t> </a:t>
            </a:r>
            <a:r>
              <a:rPr spc="-10" dirty="0"/>
              <a:t>redirected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home</a:t>
            </a:r>
            <a:r>
              <a:rPr spc="-35" dirty="0"/>
              <a:t> </a:t>
            </a:r>
            <a:r>
              <a:rPr spc="-10" dirty="0"/>
              <a:t>component</a:t>
            </a:r>
          </a:p>
          <a:p>
            <a:pPr marL="588645">
              <a:lnSpc>
                <a:spcPct val="100000"/>
              </a:lnSpc>
            </a:pPr>
            <a:r>
              <a:rPr b="1" dirty="0">
                <a:solidFill>
                  <a:srgbClr val="6F2F9F"/>
                </a:solidFill>
                <a:latin typeface="Carlito"/>
                <a:cs typeface="Carlito"/>
              </a:rPr>
              <a:t>{path:</a:t>
            </a:r>
            <a:r>
              <a:rPr b="1" spc="-5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b="1" dirty="0">
                <a:solidFill>
                  <a:srgbClr val="6F2F9F"/>
                </a:solidFill>
                <a:latin typeface="Carlito"/>
                <a:cs typeface="Carlito"/>
              </a:rPr>
              <a:t>'',</a:t>
            </a:r>
            <a:r>
              <a:rPr b="1" spc="-20" dirty="0">
                <a:solidFill>
                  <a:srgbClr val="6F2F9F"/>
                </a:solidFill>
                <a:latin typeface="Carlito"/>
                <a:cs typeface="Carlito"/>
              </a:rPr>
              <a:t> redirectTo:</a:t>
            </a:r>
            <a:r>
              <a:rPr b="1" spc="-5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b="1" dirty="0">
                <a:solidFill>
                  <a:srgbClr val="6F2F9F"/>
                </a:solidFill>
                <a:latin typeface="Carlito"/>
                <a:cs typeface="Carlito"/>
              </a:rPr>
              <a:t>'/home',</a:t>
            </a:r>
            <a:r>
              <a:rPr b="1" spc="-5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b="1" dirty="0">
                <a:solidFill>
                  <a:srgbClr val="6F2F9F"/>
                </a:solidFill>
                <a:latin typeface="Carlito"/>
                <a:cs typeface="Carlito"/>
              </a:rPr>
              <a:t>pathMatch:</a:t>
            </a:r>
            <a:r>
              <a:rPr b="1" spc="-6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b="1" spc="-10" dirty="0">
                <a:solidFill>
                  <a:srgbClr val="6F2F9F"/>
                </a:solidFill>
                <a:latin typeface="Carlito"/>
                <a:cs typeface="Carlito"/>
              </a:rPr>
              <a:t>'full’},</a:t>
            </a:r>
          </a:p>
          <a:p>
            <a:pPr marL="588645">
              <a:lnSpc>
                <a:spcPct val="100000"/>
              </a:lnSpc>
            </a:pPr>
            <a:r>
              <a:rPr dirty="0"/>
              <a:t>//this</a:t>
            </a:r>
            <a:r>
              <a:rPr spc="-45" dirty="0"/>
              <a:t> </a:t>
            </a:r>
            <a:r>
              <a:rPr dirty="0"/>
              <a:t>path</a:t>
            </a:r>
            <a:r>
              <a:rPr spc="-55" dirty="0"/>
              <a:t> </a:t>
            </a:r>
            <a:r>
              <a:rPr dirty="0"/>
              <a:t>redirects</a:t>
            </a:r>
            <a:r>
              <a:rPr spc="-40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home</a:t>
            </a:r>
            <a:r>
              <a:rPr spc="-45" dirty="0"/>
              <a:t> </a:t>
            </a:r>
            <a:r>
              <a:rPr spc="-10" dirty="0"/>
              <a:t>component</a:t>
            </a:r>
          </a:p>
          <a:p>
            <a:pPr marL="588645">
              <a:lnSpc>
                <a:spcPct val="100000"/>
              </a:lnSpc>
            </a:pPr>
            <a:r>
              <a:rPr b="1" dirty="0">
                <a:solidFill>
                  <a:srgbClr val="6F2F9F"/>
                </a:solidFill>
                <a:latin typeface="Carlito"/>
                <a:cs typeface="Carlito"/>
              </a:rPr>
              <a:t>{path:</a:t>
            </a:r>
            <a:r>
              <a:rPr b="1" spc="-5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b="1" dirty="0">
                <a:solidFill>
                  <a:srgbClr val="6F2F9F"/>
                </a:solidFill>
                <a:latin typeface="Carlito"/>
                <a:cs typeface="Carlito"/>
              </a:rPr>
              <a:t>'**',</a:t>
            </a:r>
            <a:r>
              <a:rPr b="1" spc="-20" dirty="0">
                <a:solidFill>
                  <a:srgbClr val="6F2F9F"/>
                </a:solidFill>
                <a:latin typeface="Carlito"/>
                <a:cs typeface="Carlito"/>
              </a:rPr>
              <a:t> redirectTo:</a:t>
            </a:r>
            <a:r>
              <a:rPr b="1" spc="-5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b="1" dirty="0">
                <a:solidFill>
                  <a:srgbClr val="6F2F9F"/>
                </a:solidFill>
                <a:latin typeface="Carlito"/>
                <a:cs typeface="Carlito"/>
              </a:rPr>
              <a:t>'/home',</a:t>
            </a:r>
            <a:r>
              <a:rPr b="1" spc="-5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b="1" dirty="0">
                <a:solidFill>
                  <a:srgbClr val="6F2F9F"/>
                </a:solidFill>
                <a:latin typeface="Carlito"/>
                <a:cs typeface="Carlito"/>
              </a:rPr>
              <a:t>pathMatch:</a:t>
            </a:r>
            <a:r>
              <a:rPr b="1" spc="-6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b="1" spc="-10" dirty="0">
                <a:solidFill>
                  <a:srgbClr val="6F2F9F"/>
                </a:solidFill>
                <a:latin typeface="Carlito"/>
                <a:cs typeface="Carlito"/>
              </a:rPr>
              <a:t>'full’}</a:t>
            </a:r>
          </a:p>
          <a:p>
            <a:pPr marL="64135">
              <a:lnSpc>
                <a:spcPct val="100000"/>
              </a:lnSpc>
            </a:pPr>
            <a:r>
              <a:rPr spc="-25" dirty="0">
                <a:solidFill>
                  <a:srgbClr val="6F2F9F"/>
                </a:solidFill>
              </a:rPr>
              <a:t>];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Software</a:t>
            </a:r>
            <a:r>
              <a:rPr spc="-50" dirty="0"/>
              <a:t> </a:t>
            </a:r>
            <a:r>
              <a:rPr spc="-10" dirty="0"/>
              <a:t>Industry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3130">
              <a:lnSpc>
                <a:spcPct val="100000"/>
              </a:lnSpc>
              <a:spcBef>
                <a:spcPts val="105"/>
              </a:spcBef>
            </a:pPr>
            <a:r>
              <a:rPr sz="4400" i="0" spc="-450" dirty="0">
                <a:solidFill>
                  <a:srgbClr val="000000"/>
                </a:solidFill>
                <a:latin typeface="Verdana"/>
                <a:cs typeface="Verdana"/>
              </a:rPr>
              <a:t>Sub-</a:t>
            </a:r>
            <a:r>
              <a:rPr sz="4400" i="0" spc="-484" dirty="0">
                <a:solidFill>
                  <a:srgbClr val="000000"/>
                </a:solidFill>
                <a:latin typeface="Verdana"/>
                <a:cs typeface="Verdana"/>
              </a:rPr>
              <a:t>route</a:t>
            </a:r>
            <a:r>
              <a:rPr sz="4400" i="0" spc="-29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4400" i="0" spc="-340" dirty="0">
                <a:solidFill>
                  <a:srgbClr val="000000"/>
                </a:solidFill>
                <a:latin typeface="Verdana"/>
                <a:cs typeface="Verdana"/>
              </a:rPr>
              <a:t>creation</a:t>
            </a:r>
            <a:endParaRPr sz="4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5080" indent="-26034">
              <a:lnSpc>
                <a:spcPct val="100000"/>
              </a:lnSpc>
              <a:spcBef>
                <a:spcPts val="100"/>
              </a:spcBef>
            </a:pPr>
            <a:r>
              <a:rPr sz="3200" b="1" i="1" spc="-380" dirty="0">
                <a:solidFill>
                  <a:srgbClr val="006FC0"/>
                </a:solidFill>
                <a:latin typeface="Verdana"/>
                <a:cs typeface="Verdana"/>
              </a:rPr>
              <a:t>Now</a:t>
            </a:r>
            <a:r>
              <a:rPr sz="3200" b="1" i="1" spc="-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3200" b="1" i="1" spc="-345" dirty="0">
                <a:solidFill>
                  <a:srgbClr val="006FC0"/>
                </a:solidFill>
                <a:latin typeface="Verdana"/>
                <a:cs typeface="Verdana"/>
              </a:rPr>
              <a:t>we</a:t>
            </a:r>
            <a:r>
              <a:rPr sz="3200" b="1" i="1" spc="-18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3200" b="1" i="1" spc="-405" dirty="0">
                <a:solidFill>
                  <a:srgbClr val="006FC0"/>
                </a:solidFill>
                <a:latin typeface="Verdana"/>
                <a:cs typeface="Verdana"/>
              </a:rPr>
              <a:t>will</a:t>
            </a:r>
            <a:r>
              <a:rPr sz="3200" b="1" i="1" spc="-204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3200" b="1" i="1" spc="-200" dirty="0">
                <a:solidFill>
                  <a:srgbClr val="006FC0"/>
                </a:solidFill>
                <a:latin typeface="Verdana"/>
                <a:cs typeface="Verdana"/>
              </a:rPr>
              <a:t>create</a:t>
            </a:r>
            <a:r>
              <a:rPr sz="3200" b="1" i="1" spc="-19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3200" b="1" i="1" spc="-315" dirty="0">
                <a:solidFill>
                  <a:srgbClr val="006FC0"/>
                </a:solidFill>
                <a:latin typeface="Verdana"/>
                <a:cs typeface="Verdana"/>
              </a:rPr>
              <a:t>sub-</a:t>
            </a:r>
            <a:r>
              <a:rPr sz="3200" b="1" i="1" spc="-370" dirty="0">
                <a:solidFill>
                  <a:srgbClr val="006FC0"/>
                </a:solidFill>
                <a:latin typeface="Verdana"/>
                <a:cs typeface="Verdana"/>
              </a:rPr>
              <a:t>routes</a:t>
            </a:r>
            <a:r>
              <a:rPr sz="3200" b="1" i="1" spc="-16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3200" b="1" i="1" spc="-305" dirty="0">
                <a:solidFill>
                  <a:srgbClr val="006FC0"/>
                </a:solidFill>
                <a:latin typeface="Verdana"/>
                <a:cs typeface="Verdana"/>
              </a:rPr>
              <a:t>which</a:t>
            </a:r>
            <a:r>
              <a:rPr sz="3200" b="1" i="1" spc="-18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3200" b="1" spc="-405" dirty="0">
                <a:solidFill>
                  <a:srgbClr val="006FC0"/>
                </a:solidFill>
                <a:latin typeface="Verdana"/>
                <a:cs typeface="Verdana"/>
              </a:rPr>
              <a:t>will</a:t>
            </a:r>
            <a:r>
              <a:rPr sz="3200" b="1" spc="-204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3200" b="1" spc="-114" dirty="0">
                <a:solidFill>
                  <a:srgbClr val="006FC0"/>
                </a:solidFill>
                <a:latin typeface="Verdana"/>
                <a:cs typeface="Verdana"/>
              </a:rPr>
              <a:t>be</a:t>
            </a:r>
            <a:r>
              <a:rPr sz="3200" b="1" spc="-18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3200" b="1" spc="-360" dirty="0">
                <a:solidFill>
                  <a:srgbClr val="006FC0"/>
                </a:solidFill>
                <a:latin typeface="Verdana"/>
                <a:cs typeface="Verdana"/>
              </a:rPr>
              <a:t>in</a:t>
            </a:r>
            <a:r>
              <a:rPr sz="3200" b="1" spc="-18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3200" b="1" spc="-345" dirty="0">
                <a:solidFill>
                  <a:srgbClr val="006FC0"/>
                </a:solidFill>
                <a:latin typeface="Verdana"/>
                <a:cs typeface="Verdana"/>
              </a:rPr>
              <a:t>the user-</a:t>
            </a:r>
            <a:r>
              <a:rPr sz="3200" b="1" spc="-420" dirty="0">
                <a:solidFill>
                  <a:srgbClr val="006FC0"/>
                </a:solidFill>
                <a:latin typeface="Verdana"/>
                <a:cs typeface="Verdana"/>
              </a:rPr>
              <a:t>list</a:t>
            </a:r>
            <a:r>
              <a:rPr sz="3200" b="1" spc="-15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3200" b="1" spc="-229" dirty="0">
                <a:solidFill>
                  <a:srgbClr val="006FC0"/>
                </a:solidFill>
                <a:latin typeface="Verdana"/>
                <a:cs typeface="Verdana"/>
              </a:rPr>
              <a:t>component</a:t>
            </a:r>
            <a:r>
              <a:rPr sz="3200" b="1" spc="-17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3200" b="1" spc="-190" dirty="0">
                <a:solidFill>
                  <a:srgbClr val="006FC0"/>
                </a:solidFill>
                <a:latin typeface="Verdana"/>
                <a:cs typeface="Verdana"/>
              </a:rPr>
              <a:t>and</a:t>
            </a:r>
            <a:r>
              <a:rPr sz="3200" b="1" spc="-17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3200" b="1" spc="-320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3200" b="1" spc="-17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3200" b="1" spc="-420" dirty="0">
                <a:solidFill>
                  <a:srgbClr val="006FC0"/>
                </a:solidFill>
                <a:latin typeface="Verdana"/>
                <a:cs typeface="Verdana"/>
              </a:rPr>
              <a:t>list</a:t>
            </a:r>
            <a:r>
              <a:rPr sz="3200" b="1" spc="-17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3200" b="1" spc="-405" dirty="0">
                <a:solidFill>
                  <a:srgbClr val="006FC0"/>
                </a:solidFill>
                <a:latin typeface="Verdana"/>
                <a:cs typeface="Verdana"/>
              </a:rPr>
              <a:t>will</a:t>
            </a:r>
            <a:r>
              <a:rPr sz="3200" b="1" spc="-18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3200" b="1" spc="-240" dirty="0">
                <a:solidFill>
                  <a:srgbClr val="006FC0"/>
                </a:solidFill>
                <a:latin typeface="Verdana"/>
                <a:cs typeface="Verdana"/>
              </a:rPr>
              <a:t>contain</a:t>
            </a:r>
            <a:r>
              <a:rPr sz="3200" b="1" spc="-17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3200" b="1" spc="-395" dirty="0">
                <a:solidFill>
                  <a:srgbClr val="006FC0"/>
                </a:solidFill>
                <a:latin typeface="Verdana"/>
                <a:cs typeface="Verdana"/>
              </a:rPr>
              <a:t>users.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9536" y="3625596"/>
            <a:ext cx="10768965" cy="1905"/>
          </a:xfrm>
          <a:custGeom>
            <a:avLst/>
            <a:gdLst/>
            <a:ahLst/>
            <a:cxnLst/>
            <a:rect l="l" t="t" r="r" b="b"/>
            <a:pathLst>
              <a:path w="10768965" h="1904">
                <a:moveTo>
                  <a:pt x="0" y="0"/>
                </a:moveTo>
                <a:lnTo>
                  <a:pt x="10768584" y="152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2205" y="603625"/>
            <a:ext cx="1382789" cy="147401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Software</a:t>
            </a:r>
            <a:r>
              <a:rPr spc="-50" dirty="0"/>
              <a:t> </a:t>
            </a:r>
            <a:r>
              <a:rPr spc="-10" dirty="0"/>
              <a:t>Industry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97050">
              <a:lnSpc>
                <a:spcPct val="100000"/>
              </a:lnSpc>
              <a:spcBef>
                <a:spcPts val="105"/>
              </a:spcBef>
            </a:pPr>
            <a:r>
              <a:rPr spc="-330" dirty="0"/>
              <a:t>Sub-</a:t>
            </a:r>
            <a:r>
              <a:rPr spc="-370" dirty="0"/>
              <a:t>routes</a:t>
            </a:r>
            <a:r>
              <a:rPr spc="-160" dirty="0"/>
              <a:t> </a:t>
            </a:r>
            <a:r>
              <a:rPr spc="-220" dirty="0"/>
              <a:t>creation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28422" y="948689"/>
            <a:ext cx="11600815" cy="0"/>
          </a:xfrm>
          <a:custGeom>
            <a:avLst/>
            <a:gdLst/>
            <a:ahLst/>
            <a:cxnLst/>
            <a:rect l="l" t="t" r="r" b="b"/>
            <a:pathLst>
              <a:path w="11600815">
                <a:moveTo>
                  <a:pt x="0" y="0"/>
                </a:moveTo>
                <a:lnTo>
                  <a:pt x="11600561" y="0"/>
                </a:lnTo>
              </a:path>
            </a:pathLst>
          </a:custGeom>
          <a:ln w="38100">
            <a:solidFill>
              <a:srgbClr val="5597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441" y="1163574"/>
            <a:ext cx="11440795" cy="4654550"/>
          </a:xfrm>
          <a:custGeom>
            <a:avLst/>
            <a:gdLst/>
            <a:ahLst/>
            <a:cxnLst/>
            <a:rect l="l" t="t" r="r" b="b"/>
            <a:pathLst>
              <a:path w="11440795" h="4654550">
                <a:moveTo>
                  <a:pt x="0" y="4654296"/>
                </a:moveTo>
                <a:lnTo>
                  <a:pt x="11440668" y="4654296"/>
                </a:lnTo>
                <a:lnTo>
                  <a:pt x="11440668" y="0"/>
                </a:lnTo>
                <a:lnTo>
                  <a:pt x="0" y="0"/>
                </a:lnTo>
                <a:lnTo>
                  <a:pt x="0" y="4654296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//</a:t>
            </a:r>
            <a:r>
              <a:rPr spc="-5" dirty="0"/>
              <a:t> </a:t>
            </a:r>
            <a:r>
              <a:rPr spc="-10" dirty="0"/>
              <a:t>app.module.ts</a:t>
            </a: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6F2F9F"/>
                </a:solidFill>
              </a:rPr>
              <a:t>import</a:t>
            </a:r>
            <a:r>
              <a:rPr spc="-25" dirty="0">
                <a:solidFill>
                  <a:srgbClr val="6F2F9F"/>
                </a:solidFill>
              </a:rPr>
              <a:t> </a:t>
            </a:r>
            <a:r>
              <a:rPr dirty="0">
                <a:solidFill>
                  <a:srgbClr val="6F2F9F"/>
                </a:solidFill>
              </a:rPr>
              <a:t>{</a:t>
            </a:r>
            <a:r>
              <a:rPr spc="-20" dirty="0">
                <a:solidFill>
                  <a:srgbClr val="6F2F9F"/>
                </a:solidFill>
              </a:rPr>
              <a:t> </a:t>
            </a:r>
            <a:r>
              <a:rPr spc="-10" dirty="0">
                <a:solidFill>
                  <a:srgbClr val="6F2F9F"/>
                </a:solidFill>
              </a:rPr>
              <a:t>RouterModule,</a:t>
            </a:r>
            <a:r>
              <a:rPr dirty="0">
                <a:solidFill>
                  <a:srgbClr val="6F2F9F"/>
                </a:solidFill>
              </a:rPr>
              <a:t> Route</a:t>
            </a:r>
            <a:r>
              <a:rPr spc="-10" dirty="0">
                <a:solidFill>
                  <a:srgbClr val="6F2F9F"/>
                </a:solidFill>
              </a:rPr>
              <a:t> </a:t>
            </a:r>
            <a:r>
              <a:rPr dirty="0">
                <a:solidFill>
                  <a:srgbClr val="6F2F9F"/>
                </a:solidFill>
              </a:rPr>
              <a:t>}</a:t>
            </a:r>
            <a:r>
              <a:rPr spc="-15" dirty="0">
                <a:solidFill>
                  <a:srgbClr val="6F2F9F"/>
                </a:solidFill>
              </a:rPr>
              <a:t> </a:t>
            </a:r>
            <a:r>
              <a:rPr dirty="0">
                <a:solidFill>
                  <a:srgbClr val="6F2F9F"/>
                </a:solidFill>
              </a:rPr>
              <a:t>from</a:t>
            </a:r>
            <a:r>
              <a:rPr spc="-40" dirty="0">
                <a:solidFill>
                  <a:srgbClr val="6F2F9F"/>
                </a:solidFill>
              </a:rPr>
              <a:t> </a:t>
            </a:r>
            <a:r>
              <a:rPr spc="-10" dirty="0">
                <a:solidFill>
                  <a:srgbClr val="6F2F9F"/>
                </a:solidFill>
              </a:rPr>
              <a:t>'@angular/router’;</a:t>
            </a: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dirty="0">
                <a:solidFill>
                  <a:srgbClr val="6F2F9F"/>
                </a:solidFill>
              </a:rPr>
              <a:t>const</a:t>
            </a:r>
            <a:r>
              <a:rPr spc="-45" dirty="0">
                <a:solidFill>
                  <a:srgbClr val="6F2F9F"/>
                </a:solidFill>
              </a:rPr>
              <a:t> </a:t>
            </a:r>
            <a:r>
              <a:rPr spc="-10" dirty="0">
                <a:solidFill>
                  <a:srgbClr val="6F2F9F"/>
                </a:solidFill>
              </a:rPr>
              <a:t>appRoutes</a:t>
            </a:r>
            <a:r>
              <a:rPr spc="-45" dirty="0">
                <a:solidFill>
                  <a:srgbClr val="6F2F9F"/>
                </a:solidFill>
              </a:rPr>
              <a:t> </a:t>
            </a:r>
            <a:r>
              <a:rPr dirty="0">
                <a:solidFill>
                  <a:srgbClr val="6F2F9F"/>
                </a:solidFill>
              </a:rPr>
              <a:t>=</a:t>
            </a:r>
            <a:r>
              <a:rPr spc="-45" dirty="0">
                <a:solidFill>
                  <a:srgbClr val="6F2F9F"/>
                </a:solidFill>
              </a:rPr>
              <a:t> </a:t>
            </a:r>
            <a:r>
              <a:rPr spc="-50" dirty="0">
                <a:solidFill>
                  <a:srgbClr val="6F2F9F"/>
                </a:solidFill>
              </a:rPr>
              <a:t>[</a:t>
            </a:r>
          </a:p>
          <a:p>
            <a:pPr marL="536575">
              <a:lnSpc>
                <a:spcPct val="100000"/>
              </a:lnSpc>
            </a:pPr>
            <a:r>
              <a:rPr dirty="0">
                <a:solidFill>
                  <a:srgbClr val="6F2F9F"/>
                </a:solidFill>
              </a:rPr>
              <a:t>{path:</a:t>
            </a:r>
            <a:r>
              <a:rPr spc="-50" dirty="0">
                <a:solidFill>
                  <a:srgbClr val="6F2F9F"/>
                </a:solidFill>
              </a:rPr>
              <a:t> </a:t>
            </a:r>
            <a:r>
              <a:rPr dirty="0">
                <a:solidFill>
                  <a:srgbClr val="6F2F9F"/>
                </a:solidFill>
              </a:rPr>
              <a:t>'home',</a:t>
            </a:r>
            <a:r>
              <a:rPr spc="-35" dirty="0">
                <a:solidFill>
                  <a:srgbClr val="6F2F9F"/>
                </a:solidFill>
              </a:rPr>
              <a:t> </a:t>
            </a:r>
            <a:r>
              <a:rPr spc="-10" dirty="0">
                <a:solidFill>
                  <a:srgbClr val="6F2F9F"/>
                </a:solidFill>
              </a:rPr>
              <a:t>component:</a:t>
            </a:r>
            <a:r>
              <a:rPr spc="-30" dirty="0">
                <a:solidFill>
                  <a:srgbClr val="6F2F9F"/>
                </a:solidFill>
              </a:rPr>
              <a:t> </a:t>
            </a:r>
            <a:r>
              <a:rPr spc="-10" dirty="0">
                <a:solidFill>
                  <a:srgbClr val="6F2F9F"/>
                </a:solidFill>
              </a:rPr>
              <a:t>HomeComponent},</a:t>
            </a:r>
          </a:p>
          <a:p>
            <a:pPr marL="536575">
              <a:lnSpc>
                <a:spcPct val="100000"/>
              </a:lnSpc>
            </a:pPr>
            <a:r>
              <a:rPr dirty="0">
                <a:solidFill>
                  <a:srgbClr val="6F2F9F"/>
                </a:solidFill>
              </a:rPr>
              <a:t>{path:</a:t>
            </a:r>
            <a:r>
              <a:rPr spc="-55" dirty="0">
                <a:solidFill>
                  <a:srgbClr val="6F2F9F"/>
                </a:solidFill>
              </a:rPr>
              <a:t> </a:t>
            </a:r>
            <a:r>
              <a:rPr dirty="0">
                <a:solidFill>
                  <a:srgbClr val="6F2F9F"/>
                </a:solidFill>
              </a:rPr>
              <a:t>'about',</a:t>
            </a:r>
            <a:r>
              <a:rPr spc="-35" dirty="0">
                <a:solidFill>
                  <a:srgbClr val="6F2F9F"/>
                </a:solidFill>
              </a:rPr>
              <a:t> </a:t>
            </a:r>
            <a:r>
              <a:rPr spc="-10" dirty="0">
                <a:solidFill>
                  <a:srgbClr val="6F2F9F"/>
                </a:solidFill>
              </a:rPr>
              <a:t>component:</a:t>
            </a:r>
            <a:r>
              <a:rPr spc="-35" dirty="0">
                <a:solidFill>
                  <a:srgbClr val="6F2F9F"/>
                </a:solidFill>
              </a:rPr>
              <a:t> </a:t>
            </a:r>
            <a:r>
              <a:rPr spc="-10" dirty="0">
                <a:solidFill>
                  <a:srgbClr val="6F2F9F"/>
                </a:solidFill>
              </a:rPr>
              <a:t>AboutComponent},</a:t>
            </a:r>
          </a:p>
          <a:p>
            <a:pPr marL="536575">
              <a:lnSpc>
                <a:spcPct val="100000"/>
              </a:lnSpc>
            </a:pPr>
            <a:r>
              <a:rPr dirty="0"/>
              <a:t>//the</a:t>
            </a:r>
            <a:r>
              <a:rPr spc="-25" dirty="0"/>
              <a:t> </a:t>
            </a:r>
            <a:r>
              <a:rPr dirty="0"/>
              <a:t>empty</a:t>
            </a:r>
            <a:r>
              <a:rPr spc="-40" dirty="0"/>
              <a:t> </a:t>
            </a:r>
            <a:r>
              <a:rPr dirty="0"/>
              <a:t>path</a:t>
            </a:r>
            <a:r>
              <a:rPr spc="-25" dirty="0"/>
              <a:t> </a:t>
            </a:r>
            <a:r>
              <a:rPr dirty="0"/>
              <a:t>will</a:t>
            </a:r>
            <a:r>
              <a:rPr spc="-35" dirty="0"/>
              <a:t> </a:t>
            </a:r>
            <a:r>
              <a:rPr dirty="0"/>
              <a:t>be</a:t>
            </a:r>
            <a:r>
              <a:rPr spc="-25" dirty="0"/>
              <a:t> </a:t>
            </a:r>
            <a:r>
              <a:rPr spc="-10" dirty="0"/>
              <a:t>redirected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home</a:t>
            </a:r>
            <a:r>
              <a:rPr spc="-35" dirty="0"/>
              <a:t> </a:t>
            </a:r>
            <a:r>
              <a:rPr spc="-10" dirty="0"/>
              <a:t>component</a:t>
            </a:r>
          </a:p>
          <a:p>
            <a:pPr marL="588645">
              <a:lnSpc>
                <a:spcPct val="100000"/>
              </a:lnSpc>
            </a:pPr>
            <a:r>
              <a:rPr b="1" dirty="0">
                <a:solidFill>
                  <a:srgbClr val="6F2F9F"/>
                </a:solidFill>
                <a:latin typeface="Carlito"/>
                <a:cs typeface="Carlito"/>
              </a:rPr>
              <a:t>{path:</a:t>
            </a:r>
            <a:r>
              <a:rPr b="1" spc="-3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b="1" dirty="0">
                <a:solidFill>
                  <a:srgbClr val="6F2F9F"/>
                </a:solidFill>
                <a:latin typeface="Carlito"/>
                <a:cs typeface="Carlito"/>
              </a:rPr>
              <a:t>'',</a:t>
            </a:r>
            <a:r>
              <a:rPr b="1" spc="-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b="1" spc="-25" dirty="0">
                <a:solidFill>
                  <a:srgbClr val="6F2F9F"/>
                </a:solidFill>
                <a:latin typeface="Carlito"/>
                <a:cs typeface="Carlito"/>
              </a:rPr>
              <a:t>redirectTo:</a:t>
            </a:r>
            <a:r>
              <a:rPr b="1" spc="-4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b="1" dirty="0">
                <a:solidFill>
                  <a:srgbClr val="6F2F9F"/>
                </a:solidFill>
                <a:latin typeface="Carlito"/>
                <a:cs typeface="Carlito"/>
              </a:rPr>
              <a:t>'/home',</a:t>
            </a:r>
            <a:r>
              <a:rPr b="1" spc="-4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b="1" dirty="0">
                <a:solidFill>
                  <a:srgbClr val="6F2F9F"/>
                </a:solidFill>
                <a:latin typeface="Carlito"/>
                <a:cs typeface="Carlito"/>
              </a:rPr>
              <a:t>pathMatch:</a:t>
            </a:r>
            <a:r>
              <a:rPr b="1" spc="-4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b="1" spc="-10" dirty="0">
                <a:solidFill>
                  <a:srgbClr val="6F2F9F"/>
                </a:solidFill>
                <a:latin typeface="Carlito"/>
                <a:cs typeface="Carlito"/>
              </a:rPr>
              <a:t>'full’},</a:t>
            </a:r>
          </a:p>
          <a:p>
            <a:pPr marL="588645">
              <a:lnSpc>
                <a:spcPct val="100000"/>
              </a:lnSpc>
              <a:spcBef>
                <a:spcPts val="5"/>
              </a:spcBef>
            </a:pPr>
            <a:r>
              <a:rPr dirty="0"/>
              <a:t>//this</a:t>
            </a:r>
            <a:r>
              <a:rPr spc="-45" dirty="0"/>
              <a:t> </a:t>
            </a:r>
            <a:r>
              <a:rPr dirty="0"/>
              <a:t>path</a:t>
            </a:r>
            <a:r>
              <a:rPr spc="-55" dirty="0"/>
              <a:t> </a:t>
            </a:r>
            <a:r>
              <a:rPr dirty="0"/>
              <a:t>redirects</a:t>
            </a:r>
            <a:r>
              <a:rPr spc="-40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home</a:t>
            </a:r>
            <a:r>
              <a:rPr spc="-45" dirty="0"/>
              <a:t> </a:t>
            </a:r>
            <a:r>
              <a:rPr spc="-10" dirty="0"/>
              <a:t>component</a:t>
            </a:r>
          </a:p>
          <a:p>
            <a:pPr marL="588645">
              <a:lnSpc>
                <a:spcPct val="100000"/>
              </a:lnSpc>
            </a:pPr>
            <a:r>
              <a:rPr b="1" dirty="0">
                <a:solidFill>
                  <a:srgbClr val="6F2F9F"/>
                </a:solidFill>
                <a:latin typeface="Carlito"/>
                <a:cs typeface="Carlito"/>
              </a:rPr>
              <a:t>{path:</a:t>
            </a:r>
            <a:r>
              <a:rPr b="1" spc="-5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b="1" dirty="0">
                <a:solidFill>
                  <a:srgbClr val="6F2F9F"/>
                </a:solidFill>
                <a:latin typeface="Carlito"/>
                <a:cs typeface="Carlito"/>
              </a:rPr>
              <a:t>'**',</a:t>
            </a:r>
            <a:r>
              <a:rPr b="1" spc="-20" dirty="0">
                <a:solidFill>
                  <a:srgbClr val="6F2F9F"/>
                </a:solidFill>
                <a:latin typeface="Carlito"/>
                <a:cs typeface="Carlito"/>
              </a:rPr>
              <a:t> redirectTo:</a:t>
            </a:r>
            <a:r>
              <a:rPr b="1" spc="-5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b="1" dirty="0">
                <a:solidFill>
                  <a:srgbClr val="6F2F9F"/>
                </a:solidFill>
                <a:latin typeface="Carlito"/>
                <a:cs typeface="Carlito"/>
              </a:rPr>
              <a:t>'/home',</a:t>
            </a:r>
            <a:r>
              <a:rPr b="1" spc="-5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b="1" dirty="0">
                <a:solidFill>
                  <a:srgbClr val="6F2F9F"/>
                </a:solidFill>
                <a:latin typeface="Carlito"/>
                <a:cs typeface="Carlito"/>
              </a:rPr>
              <a:t>pathMatch:</a:t>
            </a:r>
            <a:r>
              <a:rPr b="1" spc="-6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b="1" spc="-10" dirty="0">
                <a:solidFill>
                  <a:srgbClr val="6F2F9F"/>
                </a:solidFill>
                <a:latin typeface="Carlito"/>
                <a:cs typeface="Carlito"/>
              </a:rPr>
              <a:t>'full’},</a:t>
            </a:r>
          </a:p>
          <a:p>
            <a:pPr marL="583565">
              <a:lnSpc>
                <a:spcPct val="100000"/>
              </a:lnSpc>
              <a:spcBef>
                <a:spcPts val="70"/>
              </a:spcBef>
            </a:pPr>
            <a:r>
              <a:rPr b="1" dirty="0">
                <a:solidFill>
                  <a:srgbClr val="6F2F9F"/>
                </a:solidFill>
                <a:latin typeface="Arial"/>
                <a:cs typeface="Arial"/>
              </a:rPr>
              <a:t>{path:</a:t>
            </a:r>
            <a:r>
              <a:rPr b="1" spc="-2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6F2F9F"/>
                </a:solidFill>
                <a:latin typeface="Arial"/>
                <a:cs typeface="Arial"/>
              </a:rPr>
              <a:t>'user',</a:t>
            </a:r>
            <a:r>
              <a:rPr b="1" spc="-3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6F2F9F"/>
                </a:solidFill>
                <a:latin typeface="Arial"/>
                <a:cs typeface="Arial"/>
              </a:rPr>
              <a:t>children:</a:t>
            </a:r>
            <a:r>
              <a:rPr b="1" spc="-3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b="1" spc="-50" dirty="0">
                <a:solidFill>
                  <a:srgbClr val="6F2F9F"/>
                </a:solidFill>
                <a:latin typeface="Arial"/>
                <a:cs typeface="Arial"/>
              </a:rPr>
              <a:t>[</a:t>
            </a:r>
          </a:p>
          <a:p>
            <a:pPr marL="901065">
              <a:lnSpc>
                <a:spcPts val="2135"/>
              </a:lnSpc>
            </a:pPr>
            <a:r>
              <a:rPr b="1" dirty="0">
                <a:solidFill>
                  <a:srgbClr val="6F2F9F"/>
                </a:solidFill>
                <a:latin typeface="Arial"/>
                <a:cs typeface="Arial"/>
              </a:rPr>
              <a:t>{path:</a:t>
            </a:r>
            <a:r>
              <a:rPr b="1" spc="-2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6F2F9F"/>
                </a:solidFill>
                <a:latin typeface="Arial"/>
                <a:cs typeface="Arial"/>
              </a:rPr>
              <a:t>'list',</a:t>
            </a:r>
            <a:r>
              <a:rPr b="1" spc="-4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6F2F9F"/>
                </a:solidFill>
                <a:latin typeface="Arial"/>
                <a:cs typeface="Arial"/>
              </a:rPr>
              <a:t>component:</a:t>
            </a:r>
            <a:r>
              <a:rPr b="1" spc="-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6F2F9F"/>
                </a:solidFill>
                <a:latin typeface="Arial"/>
                <a:cs typeface="Arial"/>
              </a:rPr>
              <a:t>UserListComponent}</a:t>
            </a:r>
          </a:p>
          <a:p>
            <a:pPr marL="520065">
              <a:lnSpc>
                <a:spcPts val="2125"/>
              </a:lnSpc>
            </a:pPr>
            <a:r>
              <a:rPr b="1" spc="-25" dirty="0">
                <a:solidFill>
                  <a:srgbClr val="6F2F9F"/>
                </a:solidFill>
                <a:latin typeface="Arial"/>
                <a:cs typeface="Arial"/>
              </a:rPr>
              <a:t>]}</a:t>
            </a:r>
          </a:p>
          <a:p>
            <a:pPr marL="64135">
              <a:lnSpc>
                <a:spcPts val="2150"/>
              </a:lnSpc>
            </a:pPr>
            <a:r>
              <a:rPr spc="-25" dirty="0">
                <a:solidFill>
                  <a:srgbClr val="6F2F9F"/>
                </a:solidFill>
              </a:rPr>
              <a:t>];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Software</a:t>
            </a:r>
            <a:r>
              <a:rPr spc="-50" dirty="0"/>
              <a:t> </a:t>
            </a:r>
            <a:r>
              <a:rPr spc="-10" dirty="0"/>
              <a:t>Industry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28495">
              <a:lnSpc>
                <a:spcPct val="100000"/>
              </a:lnSpc>
              <a:spcBef>
                <a:spcPts val="105"/>
              </a:spcBef>
            </a:pPr>
            <a:r>
              <a:rPr spc="-330" dirty="0"/>
              <a:t>Sub-</a:t>
            </a:r>
            <a:r>
              <a:rPr spc="-370" dirty="0"/>
              <a:t>routes</a:t>
            </a:r>
            <a:r>
              <a:rPr spc="-155" dirty="0"/>
              <a:t> </a:t>
            </a:r>
            <a:r>
              <a:rPr spc="-270" dirty="0"/>
              <a:t>cration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28422" y="948689"/>
            <a:ext cx="11600815" cy="0"/>
          </a:xfrm>
          <a:custGeom>
            <a:avLst/>
            <a:gdLst/>
            <a:ahLst/>
            <a:cxnLst/>
            <a:rect l="l" t="t" r="r" b="b"/>
            <a:pathLst>
              <a:path w="11600815">
                <a:moveTo>
                  <a:pt x="0" y="0"/>
                </a:moveTo>
                <a:lnTo>
                  <a:pt x="11600561" y="0"/>
                </a:lnTo>
              </a:path>
            </a:pathLst>
          </a:custGeom>
          <a:ln w="38100">
            <a:solidFill>
              <a:srgbClr val="5597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9540" y="2055367"/>
            <a:ext cx="10547985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98450" algn="l"/>
              </a:tabLst>
            </a:pPr>
            <a:r>
              <a:rPr sz="1800" dirty="0">
                <a:latin typeface="Arial"/>
                <a:cs typeface="Arial"/>
              </a:rPr>
              <a:t>In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above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snippets,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path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called </a:t>
            </a:r>
            <a:r>
              <a:rPr sz="1800" b="1" i="1" dirty="0">
                <a:latin typeface="Arial"/>
                <a:cs typeface="Arial"/>
              </a:rPr>
              <a:t>“user”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children.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"/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buFont typeface="Wingdings"/>
              <a:buChar char=""/>
            </a:pP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"/>
              <a:tabLst>
                <a:tab pos="298450" algn="l"/>
              </a:tabLst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children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array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where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we’ll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define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children’s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list.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"/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buFont typeface="Wingdings"/>
              <a:buChar char=""/>
            </a:pP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"/>
              <a:tabLst>
                <a:tab pos="298450" algn="l"/>
              </a:tabLst>
            </a:pPr>
            <a:r>
              <a:rPr sz="1800" dirty="0">
                <a:latin typeface="Arial"/>
                <a:cs typeface="Arial"/>
              </a:rPr>
              <a:t>So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click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“user”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link,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should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navigate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localhost:4200/user/list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open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page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UserListComponent.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"/>
              <a:tabLst>
                <a:tab pos="298450" algn="l"/>
              </a:tabLst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43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let’s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some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users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user-</a:t>
            </a:r>
            <a:r>
              <a:rPr sz="1800" b="1" i="1" dirty="0">
                <a:latin typeface="Arial"/>
                <a:cs typeface="Arial"/>
              </a:rPr>
              <a:t>list.component.ts.</a:t>
            </a:r>
            <a:r>
              <a:rPr sz="1800" b="1" i="1" spc="-3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Software</a:t>
            </a:r>
            <a:r>
              <a:rPr spc="-50" dirty="0"/>
              <a:t> </a:t>
            </a:r>
            <a:r>
              <a:rPr spc="-10" dirty="0"/>
              <a:t>Industry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97050">
              <a:lnSpc>
                <a:spcPct val="100000"/>
              </a:lnSpc>
              <a:spcBef>
                <a:spcPts val="105"/>
              </a:spcBef>
            </a:pPr>
            <a:r>
              <a:rPr spc="-330" dirty="0"/>
              <a:t>Sub-</a:t>
            </a:r>
            <a:r>
              <a:rPr spc="-370" dirty="0"/>
              <a:t>routes</a:t>
            </a:r>
            <a:r>
              <a:rPr spc="-160" dirty="0"/>
              <a:t> </a:t>
            </a:r>
            <a:r>
              <a:rPr spc="-220" dirty="0"/>
              <a:t>creation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28422" y="948689"/>
            <a:ext cx="11600815" cy="0"/>
          </a:xfrm>
          <a:custGeom>
            <a:avLst/>
            <a:gdLst/>
            <a:ahLst/>
            <a:cxnLst/>
            <a:rect l="l" t="t" r="r" b="b"/>
            <a:pathLst>
              <a:path w="11600815">
                <a:moveTo>
                  <a:pt x="0" y="0"/>
                </a:moveTo>
                <a:lnTo>
                  <a:pt x="11600561" y="0"/>
                </a:lnTo>
              </a:path>
            </a:pathLst>
          </a:custGeom>
          <a:ln w="38100">
            <a:solidFill>
              <a:srgbClr val="5597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43505" y="1186433"/>
            <a:ext cx="7615555" cy="4787265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60"/>
              </a:spcBef>
            </a:pPr>
            <a:r>
              <a:rPr sz="1800" dirty="0">
                <a:solidFill>
                  <a:srgbClr val="6F2F9F"/>
                </a:solidFill>
                <a:latin typeface="Carlito"/>
                <a:cs typeface="Carlito"/>
              </a:rPr>
              <a:t>//</a:t>
            </a:r>
            <a:r>
              <a:rPr sz="1800" spc="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rlito"/>
                <a:cs typeface="Carlito"/>
              </a:rPr>
              <a:t>user-list.component.ts</a:t>
            </a:r>
            <a:endParaRPr sz="1800">
              <a:latin typeface="Carlito"/>
              <a:cs typeface="Carlito"/>
            </a:endParaRPr>
          </a:p>
          <a:p>
            <a:pPr marL="90170">
              <a:lnSpc>
                <a:spcPct val="100000"/>
              </a:lnSpc>
            </a:pPr>
            <a:r>
              <a:rPr sz="1800" dirty="0">
                <a:solidFill>
                  <a:srgbClr val="6F2F9F"/>
                </a:solidFill>
                <a:latin typeface="Carlito"/>
                <a:cs typeface="Carlito"/>
              </a:rPr>
              <a:t>import</a:t>
            </a:r>
            <a:r>
              <a:rPr sz="1800" spc="-3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F2F9F"/>
                </a:solidFill>
                <a:latin typeface="Carlito"/>
                <a:cs typeface="Carlito"/>
              </a:rPr>
              <a:t>{</a:t>
            </a:r>
            <a:r>
              <a:rPr sz="1800" spc="-3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F2F9F"/>
                </a:solidFill>
                <a:latin typeface="Carlito"/>
                <a:cs typeface="Carlito"/>
              </a:rPr>
              <a:t>Component,</a:t>
            </a:r>
            <a:r>
              <a:rPr sz="1800" spc="-1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F2F9F"/>
                </a:solidFill>
                <a:latin typeface="Carlito"/>
                <a:cs typeface="Carlito"/>
              </a:rPr>
              <a:t>OnInit</a:t>
            </a:r>
            <a:r>
              <a:rPr sz="1800" spc="-4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F2F9F"/>
                </a:solidFill>
                <a:latin typeface="Carlito"/>
                <a:cs typeface="Carlito"/>
              </a:rPr>
              <a:t>}</a:t>
            </a:r>
            <a:r>
              <a:rPr sz="1800" spc="-3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F2F9F"/>
                </a:solidFill>
                <a:latin typeface="Carlito"/>
                <a:cs typeface="Carlito"/>
              </a:rPr>
              <a:t>from</a:t>
            </a:r>
            <a:r>
              <a:rPr sz="1800" spc="-3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rlito"/>
                <a:cs typeface="Carlito"/>
              </a:rPr>
              <a:t>'@angular/core’;</a:t>
            </a:r>
            <a:endParaRPr sz="1800">
              <a:latin typeface="Carlito"/>
              <a:cs typeface="Carlito"/>
            </a:endParaRPr>
          </a:p>
          <a:p>
            <a:pPr marL="90170">
              <a:lnSpc>
                <a:spcPct val="100000"/>
              </a:lnSpc>
              <a:spcBef>
                <a:spcPts val="2160"/>
              </a:spcBef>
            </a:pPr>
            <a:r>
              <a:rPr sz="1800" spc="-10" dirty="0">
                <a:solidFill>
                  <a:srgbClr val="6F2F9F"/>
                </a:solidFill>
                <a:latin typeface="Carlito"/>
                <a:cs typeface="Carlito"/>
              </a:rPr>
              <a:t>@Component({</a:t>
            </a:r>
            <a:endParaRPr sz="1800">
              <a:latin typeface="Carlito"/>
              <a:cs typeface="Carlito"/>
            </a:endParaRPr>
          </a:p>
          <a:p>
            <a:pPr marL="614680">
              <a:lnSpc>
                <a:spcPct val="100000"/>
              </a:lnSpc>
            </a:pPr>
            <a:r>
              <a:rPr sz="1800" dirty="0">
                <a:solidFill>
                  <a:srgbClr val="6F2F9F"/>
                </a:solidFill>
                <a:latin typeface="Carlito"/>
                <a:cs typeface="Carlito"/>
              </a:rPr>
              <a:t>selector:</a:t>
            </a:r>
            <a:r>
              <a:rPr sz="1800" spc="-5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rlito"/>
                <a:cs typeface="Carlito"/>
              </a:rPr>
              <a:t>'app-user-list’,</a:t>
            </a:r>
            <a:endParaRPr sz="1800">
              <a:latin typeface="Carlito"/>
              <a:cs typeface="Carlito"/>
            </a:endParaRPr>
          </a:p>
          <a:p>
            <a:pPr marL="614680" marR="3117850">
              <a:lnSpc>
                <a:spcPct val="100000"/>
              </a:lnSpc>
            </a:pPr>
            <a:r>
              <a:rPr sz="1800" spc="-10" dirty="0">
                <a:solidFill>
                  <a:srgbClr val="6F2F9F"/>
                </a:solidFill>
                <a:latin typeface="Carlito"/>
                <a:cs typeface="Carlito"/>
              </a:rPr>
              <a:t>templateUrl:</a:t>
            </a:r>
            <a:r>
              <a:rPr sz="1800" spc="1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rlito"/>
                <a:cs typeface="Carlito"/>
              </a:rPr>
              <a:t>'./user-list.component.html’, </a:t>
            </a:r>
            <a:r>
              <a:rPr sz="1800" dirty="0">
                <a:solidFill>
                  <a:srgbClr val="6F2F9F"/>
                </a:solidFill>
                <a:latin typeface="Carlito"/>
                <a:cs typeface="Carlito"/>
              </a:rPr>
              <a:t>styleUrls:</a:t>
            </a:r>
            <a:r>
              <a:rPr sz="1800" spc="-3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rlito"/>
                <a:cs typeface="Carlito"/>
              </a:rPr>
              <a:t>['./user-list.component.css']</a:t>
            </a:r>
            <a:endParaRPr sz="1800">
              <a:latin typeface="Carlito"/>
              <a:cs typeface="Carlito"/>
            </a:endParaRPr>
          </a:p>
          <a:p>
            <a:pPr marL="90170">
              <a:lnSpc>
                <a:spcPct val="100000"/>
              </a:lnSpc>
              <a:spcBef>
                <a:spcPts val="5"/>
              </a:spcBef>
            </a:pPr>
            <a:r>
              <a:rPr sz="1800" spc="-25" dirty="0">
                <a:solidFill>
                  <a:srgbClr val="6F2F9F"/>
                </a:solidFill>
                <a:latin typeface="Carlito"/>
                <a:cs typeface="Carlito"/>
              </a:rPr>
              <a:t>})</a:t>
            </a:r>
            <a:endParaRPr sz="1800">
              <a:latin typeface="Carlito"/>
              <a:cs typeface="Carlito"/>
            </a:endParaRPr>
          </a:p>
          <a:p>
            <a:pPr marL="90170">
              <a:lnSpc>
                <a:spcPct val="100000"/>
              </a:lnSpc>
              <a:spcBef>
                <a:spcPts val="2160"/>
              </a:spcBef>
            </a:pPr>
            <a:r>
              <a:rPr sz="1800" dirty="0">
                <a:solidFill>
                  <a:srgbClr val="6F2F9F"/>
                </a:solidFill>
                <a:latin typeface="Carlito"/>
                <a:cs typeface="Carlito"/>
              </a:rPr>
              <a:t>export</a:t>
            </a:r>
            <a:r>
              <a:rPr sz="1800" spc="-2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F2F9F"/>
                </a:solidFill>
                <a:latin typeface="Carlito"/>
                <a:cs typeface="Carlito"/>
              </a:rPr>
              <a:t>class</a:t>
            </a:r>
            <a:r>
              <a:rPr sz="1800" spc="-10" dirty="0">
                <a:solidFill>
                  <a:srgbClr val="6F2F9F"/>
                </a:solidFill>
                <a:latin typeface="Carlito"/>
                <a:cs typeface="Carlito"/>
              </a:rPr>
              <a:t> UserListComponent</a:t>
            </a:r>
            <a:r>
              <a:rPr sz="1800" spc="-1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F2F9F"/>
                </a:solidFill>
                <a:latin typeface="Carlito"/>
                <a:cs typeface="Carlito"/>
              </a:rPr>
              <a:t>implements</a:t>
            </a:r>
            <a:r>
              <a:rPr sz="1800" spc="-1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F2F9F"/>
                </a:solidFill>
                <a:latin typeface="Carlito"/>
                <a:cs typeface="Carlito"/>
              </a:rPr>
              <a:t>OnInit</a:t>
            </a:r>
            <a:r>
              <a:rPr sz="1800" spc="-2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F2F9F"/>
                </a:solidFill>
                <a:latin typeface="Carlito"/>
                <a:cs typeface="Carlito"/>
              </a:rPr>
              <a:t>{</a:t>
            </a:r>
            <a:r>
              <a:rPr sz="1800" spc="39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i="1" dirty="0">
                <a:solidFill>
                  <a:srgbClr val="6F2F9F"/>
                </a:solidFill>
                <a:latin typeface="Carlito"/>
                <a:cs typeface="Carlito"/>
              </a:rPr>
              <a:t>//</a:t>
            </a:r>
            <a:r>
              <a:rPr sz="1800" i="1" spc="-1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i="1" dirty="0">
                <a:solidFill>
                  <a:srgbClr val="6F2F9F"/>
                </a:solidFill>
                <a:latin typeface="Carlito"/>
                <a:cs typeface="Carlito"/>
              </a:rPr>
              <a:t>adding</a:t>
            </a:r>
            <a:r>
              <a:rPr sz="1800" i="1" spc="-1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i="1" dirty="0">
                <a:solidFill>
                  <a:srgbClr val="6F2F9F"/>
                </a:solidFill>
                <a:latin typeface="Carlito"/>
                <a:cs typeface="Carlito"/>
              </a:rPr>
              <a:t>some</a:t>
            </a:r>
            <a:r>
              <a:rPr sz="1800" i="1" spc="-1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i="1" spc="-10" dirty="0">
                <a:solidFill>
                  <a:srgbClr val="6F2F9F"/>
                </a:solidFill>
                <a:latin typeface="Carlito"/>
                <a:cs typeface="Carlito"/>
              </a:rPr>
              <a:t>users</a:t>
            </a:r>
            <a:endParaRPr sz="1800">
              <a:latin typeface="Carlito"/>
              <a:cs typeface="Carlito"/>
            </a:endParaRPr>
          </a:p>
          <a:p>
            <a:pPr marL="509270">
              <a:lnSpc>
                <a:spcPct val="100000"/>
              </a:lnSpc>
            </a:pPr>
            <a:r>
              <a:rPr sz="1800" b="1" i="1" dirty="0">
                <a:solidFill>
                  <a:srgbClr val="6F2F9F"/>
                </a:solidFill>
                <a:latin typeface="Carlito"/>
                <a:cs typeface="Carlito"/>
              </a:rPr>
              <a:t>users</a:t>
            </a:r>
            <a:r>
              <a:rPr sz="1800" b="1" i="1" spc="-2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6F2F9F"/>
                </a:solidFill>
                <a:latin typeface="Carlito"/>
                <a:cs typeface="Carlito"/>
              </a:rPr>
              <a:t>=</a:t>
            </a:r>
            <a:r>
              <a:rPr sz="1800" b="1" i="1" spc="-2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b="1" i="1" spc="-50" dirty="0">
                <a:solidFill>
                  <a:srgbClr val="6F2F9F"/>
                </a:solidFill>
                <a:latin typeface="Carlito"/>
                <a:cs typeface="Carlito"/>
              </a:rPr>
              <a:t>[</a:t>
            </a:r>
            <a:endParaRPr sz="1800">
              <a:latin typeface="Carlito"/>
              <a:cs typeface="Carlito"/>
            </a:endParaRPr>
          </a:p>
          <a:p>
            <a:pPr marL="718185">
              <a:lnSpc>
                <a:spcPct val="100000"/>
              </a:lnSpc>
            </a:pPr>
            <a:r>
              <a:rPr sz="1800" b="1" i="1" dirty="0">
                <a:solidFill>
                  <a:srgbClr val="6F2F9F"/>
                </a:solidFill>
                <a:latin typeface="Carlito"/>
                <a:cs typeface="Carlito"/>
              </a:rPr>
              <a:t>{</a:t>
            </a:r>
            <a:r>
              <a:rPr sz="1800" b="1" i="1" spc="-4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6F2F9F"/>
                </a:solidFill>
                <a:latin typeface="Carlito"/>
                <a:cs typeface="Carlito"/>
              </a:rPr>
              <a:t>name:</a:t>
            </a:r>
            <a:r>
              <a:rPr sz="1800" b="1" i="1" spc="-5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6F2F9F"/>
                </a:solidFill>
                <a:latin typeface="Carlito"/>
                <a:cs typeface="Carlito"/>
              </a:rPr>
              <a:t>'Maryann'</a:t>
            </a:r>
            <a:r>
              <a:rPr sz="1800" b="1" i="1" spc="-4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b="1" i="1" spc="-25" dirty="0">
                <a:solidFill>
                  <a:srgbClr val="6F2F9F"/>
                </a:solidFill>
                <a:latin typeface="Carlito"/>
                <a:cs typeface="Carlito"/>
              </a:rPr>
              <a:t>},</a:t>
            </a:r>
            <a:endParaRPr sz="1800">
              <a:latin typeface="Carlito"/>
              <a:cs typeface="Carlito"/>
            </a:endParaRPr>
          </a:p>
          <a:p>
            <a:pPr marL="666750">
              <a:lnSpc>
                <a:spcPct val="100000"/>
              </a:lnSpc>
            </a:pPr>
            <a:r>
              <a:rPr sz="1800" b="1" i="1" dirty="0">
                <a:solidFill>
                  <a:srgbClr val="6F2F9F"/>
                </a:solidFill>
                <a:latin typeface="Carlito"/>
                <a:cs typeface="Carlito"/>
              </a:rPr>
              <a:t>{</a:t>
            </a:r>
            <a:r>
              <a:rPr sz="1800" b="1" i="1" spc="-3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6F2F9F"/>
                </a:solidFill>
                <a:latin typeface="Carlito"/>
                <a:cs typeface="Carlito"/>
              </a:rPr>
              <a:t>name:</a:t>
            </a:r>
            <a:r>
              <a:rPr sz="1800" b="1" i="1" spc="-4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6F2F9F"/>
                </a:solidFill>
                <a:latin typeface="Carlito"/>
                <a:cs typeface="Carlito"/>
              </a:rPr>
              <a:t>'Nife’</a:t>
            </a:r>
            <a:r>
              <a:rPr sz="1800" b="1" i="1" spc="-2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b="1" i="1" spc="-50" dirty="0">
                <a:solidFill>
                  <a:srgbClr val="6F2F9F"/>
                </a:solidFill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  <a:p>
            <a:pPr marL="509270">
              <a:lnSpc>
                <a:spcPct val="100000"/>
              </a:lnSpc>
            </a:pPr>
            <a:r>
              <a:rPr sz="1800" b="1" i="1" spc="-25" dirty="0">
                <a:solidFill>
                  <a:srgbClr val="6F2F9F"/>
                </a:solidFill>
                <a:latin typeface="Carlito"/>
                <a:cs typeface="Carlito"/>
              </a:rPr>
              <a:t>];</a:t>
            </a:r>
            <a:endParaRPr sz="1800">
              <a:latin typeface="Carlito"/>
              <a:cs typeface="Carlito"/>
            </a:endParaRPr>
          </a:p>
          <a:p>
            <a:pPr marL="457834" marR="5692775">
              <a:lnSpc>
                <a:spcPct val="100000"/>
              </a:lnSpc>
            </a:pPr>
            <a:r>
              <a:rPr sz="1800" spc="-10" dirty="0">
                <a:solidFill>
                  <a:srgbClr val="6F2F9F"/>
                </a:solidFill>
                <a:latin typeface="Carlito"/>
                <a:cs typeface="Carlito"/>
              </a:rPr>
              <a:t>constructor()</a:t>
            </a:r>
            <a:r>
              <a:rPr sz="1800" spc="-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6F2F9F"/>
                </a:solidFill>
                <a:latin typeface="Carlito"/>
                <a:cs typeface="Carlito"/>
              </a:rPr>
              <a:t>{</a:t>
            </a:r>
            <a:r>
              <a:rPr sz="1800" spc="-3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spc="-50" dirty="0">
                <a:solidFill>
                  <a:srgbClr val="6F2F9F"/>
                </a:solidFill>
                <a:latin typeface="Carlito"/>
                <a:cs typeface="Carlito"/>
              </a:rPr>
              <a:t>} </a:t>
            </a:r>
            <a:r>
              <a:rPr sz="1800" dirty="0">
                <a:solidFill>
                  <a:srgbClr val="6F2F9F"/>
                </a:solidFill>
                <a:latin typeface="Carlito"/>
                <a:cs typeface="Carlito"/>
              </a:rPr>
              <a:t>ngOnInit()</a:t>
            </a:r>
            <a:r>
              <a:rPr sz="1800" spc="-25" dirty="0">
                <a:solidFill>
                  <a:srgbClr val="6F2F9F"/>
                </a:solidFill>
                <a:latin typeface="Carlito"/>
                <a:cs typeface="Carlito"/>
              </a:rPr>
              <a:t> {}</a:t>
            </a:r>
            <a:endParaRPr sz="1800">
              <a:latin typeface="Carlito"/>
              <a:cs typeface="Carlito"/>
            </a:endParaRPr>
          </a:p>
          <a:p>
            <a:pPr marL="90170">
              <a:lnSpc>
                <a:spcPct val="100000"/>
              </a:lnSpc>
            </a:pPr>
            <a:r>
              <a:rPr sz="1800" spc="-50" dirty="0">
                <a:solidFill>
                  <a:srgbClr val="6F2F9F"/>
                </a:solidFill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Software</a:t>
            </a:r>
            <a:r>
              <a:rPr spc="-50" dirty="0"/>
              <a:t> </a:t>
            </a:r>
            <a:r>
              <a:rPr spc="-10" dirty="0"/>
              <a:t>Industry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97050">
              <a:lnSpc>
                <a:spcPct val="100000"/>
              </a:lnSpc>
              <a:spcBef>
                <a:spcPts val="105"/>
              </a:spcBef>
            </a:pPr>
            <a:r>
              <a:rPr spc="-330" dirty="0"/>
              <a:t>Sub-</a:t>
            </a:r>
            <a:r>
              <a:rPr spc="-370" dirty="0"/>
              <a:t>routes</a:t>
            </a:r>
            <a:r>
              <a:rPr spc="-160" dirty="0"/>
              <a:t> </a:t>
            </a:r>
            <a:r>
              <a:rPr spc="-220" dirty="0"/>
              <a:t>creation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28422" y="948689"/>
            <a:ext cx="11600815" cy="0"/>
          </a:xfrm>
          <a:custGeom>
            <a:avLst/>
            <a:gdLst/>
            <a:ahLst/>
            <a:cxnLst/>
            <a:rect l="l" t="t" r="r" b="b"/>
            <a:pathLst>
              <a:path w="11600815">
                <a:moveTo>
                  <a:pt x="0" y="0"/>
                </a:moveTo>
                <a:lnTo>
                  <a:pt x="11600561" y="0"/>
                </a:lnTo>
              </a:path>
            </a:pathLst>
          </a:custGeom>
          <a:ln w="38100">
            <a:solidFill>
              <a:srgbClr val="5597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9540" y="1781047"/>
            <a:ext cx="9431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2585" indent="-34988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62585" algn="l"/>
              </a:tabLst>
            </a:pP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user-list.component.html</a:t>
            </a:r>
            <a:r>
              <a:rPr sz="1800" spc="-10" dirty="0">
                <a:latin typeface="Arial"/>
                <a:cs typeface="Arial"/>
              </a:rPr>
              <a:t>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these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names using </a:t>
            </a:r>
            <a:r>
              <a:rPr sz="1800" b="1" i="1" dirty="0">
                <a:latin typeface="Arial"/>
                <a:cs typeface="Arial"/>
              </a:rPr>
              <a:t>*ngFor</a:t>
            </a:r>
            <a:r>
              <a:rPr sz="1800" b="1" i="1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list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tag.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Software</a:t>
            </a:r>
            <a:r>
              <a:rPr spc="-50" dirty="0"/>
              <a:t> </a:t>
            </a:r>
            <a:r>
              <a:rPr spc="-10" dirty="0"/>
              <a:t>Industry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51453" y="2426970"/>
            <a:ext cx="5085715" cy="3176270"/>
          </a:xfrm>
          <a:prstGeom prst="rect">
            <a:avLst/>
          </a:prstGeom>
          <a:ln w="25400">
            <a:solidFill>
              <a:srgbClr val="4471C4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65"/>
              </a:spcBef>
            </a:pPr>
            <a:endParaRPr sz="18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&lt;div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class="container"&gt;</a:t>
            </a:r>
            <a:endParaRPr sz="1800">
              <a:latin typeface="Arial"/>
              <a:cs typeface="Arial"/>
            </a:endParaRPr>
          </a:p>
          <a:p>
            <a:pPr marL="34544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&lt;h2&gt;UserList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Page&lt;/h2&gt;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34544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&lt;ul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class="users"&gt;</a:t>
            </a:r>
            <a:endParaRPr sz="1800">
              <a:latin typeface="Arial"/>
              <a:cs typeface="Arial"/>
            </a:endParaRPr>
          </a:p>
          <a:p>
            <a:pPr marL="59880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&lt;li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*ngFor="let user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users"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[routerLink]="[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'detail',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user.name]"&gt;{{user.name}}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"/>
                <a:cs typeface="Arial"/>
              </a:rPr>
              <a:t>&lt;/li&gt;</a:t>
            </a:r>
            <a:endParaRPr sz="1800">
              <a:latin typeface="Arial"/>
              <a:cs typeface="Arial"/>
            </a:endParaRPr>
          </a:p>
          <a:p>
            <a:pPr marR="4223385" algn="r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&lt;/ul&gt;</a:t>
            </a:r>
            <a:endParaRPr sz="1800">
              <a:latin typeface="Arial"/>
              <a:cs typeface="Arial"/>
            </a:endParaRPr>
          </a:p>
          <a:p>
            <a:pPr marR="4237355" algn="r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&lt;/div&gt;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5640" y="375284"/>
            <a:ext cx="39306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0" dirty="0"/>
              <a:t>Sub-</a:t>
            </a:r>
            <a:r>
              <a:rPr spc="-370" dirty="0"/>
              <a:t>routes</a:t>
            </a:r>
            <a:r>
              <a:rPr spc="-160" dirty="0"/>
              <a:t> </a:t>
            </a:r>
            <a:r>
              <a:rPr spc="-210" dirty="0"/>
              <a:t>Creation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28422" y="948689"/>
            <a:ext cx="11600815" cy="0"/>
          </a:xfrm>
          <a:custGeom>
            <a:avLst/>
            <a:gdLst/>
            <a:ahLst/>
            <a:cxnLst/>
            <a:rect l="l" t="t" r="r" b="b"/>
            <a:pathLst>
              <a:path w="11600815">
                <a:moveTo>
                  <a:pt x="0" y="0"/>
                </a:moveTo>
                <a:lnTo>
                  <a:pt x="11600561" y="0"/>
                </a:lnTo>
              </a:path>
            </a:pathLst>
          </a:custGeom>
          <a:ln w="38100">
            <a:solidFill>
              <a:srgbClr val="5597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9540" y="1781047"/>
            <a:ext cx="9357995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2585" indent="-34988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62585" algn="l"/>
              </a:tabLst>
            </a:pPr>
            <a:r>
              <a:rPr sz="1800" dirty="0">
                <a:latin typeface="Arial"/>
                <a:cs typeface="Arial"/>
              </a:rPr>
              <a:t>With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above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solution, We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configure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new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router-</a:t>
            </a:r>
            <a:r>
              <a:rPr sz="1800" i="1" dirty="0">
                <a:latin typeface="Arial"/>
                <a:cs typeface="Arial"/>
              </a:rPr>
              <a:t>outlet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app.module.ts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"/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buFont typeface="Wingdings"/>
              <a:buChar char=""/>
            </a:pP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"/>
              <a:tabLst>
                <a:tab pos="298450" algn="l"/>
              </a:tabLst>
            </a:pPr>
            <a:r>
              <a:rPr sz="1800" dirty="0">
                <a:latin typeface="Arial"/>
                <a:cs typeface="Arial"/>
              </a:rPr>
              <a:t>In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app.module.ts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children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UserListComponent</a:t>
            </a:r>
            <a:r>
              <a:rPr sz="1800" i="1" spc="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"/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buFont typeface="Wingdings"/>
              <a:buChar char=""/>
            </a:pP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"/>
              <a:tabLst>
                <a:tab pos="298450" algn="l"/>
              </a:tabLst>
            </a:pPr>
            <a:r>
              <a:rPr sz="1800" dirty="0">
                <a:latin typeface="Arial"/>
                <a:cs typeface="Arial"/>
              </a:rPr>
              <a:t>This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new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children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route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array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new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user’s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detail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path.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"/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"/>
              </a:spcBef>
              <a:buFont typeface="Wingdings"/>
              <a:buChar char=""/>
            </a:pP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"/>
              <a:tabLst>
                <a:tab pos="298450" algn="l"/>
              </a:tabLst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new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path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pass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parameter;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"/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buFont typeface="Wingdings"/>
              <a:buChar char=""/>
            </a:pP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"/>
              <a:tabLst>
                <a:tab pos="298450" algn="l"/>
              </a:tabLst>
            </a:pPr>
            <a:r>
              <a:rPr sz="1800" dirty="0">
                <a:latin typeface="Arial"/>
                <a:cs typeface="Arial"/>
              </a:rPr>
              <a:t>in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case,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“name”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seen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{path: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‘detail/:</a:t>
            </a:r>
            <a:r>
              <a:rPr sz="1800" b="1" i="1" dirty="0">
                <a:latin typeface="Arial"/>
                <a:cs typeface="Arial"/>
              </a:rPr>
              <a:t>name</a:t>
            </a:r>
            <a:r>
              <a:rPr sz="1800" dirty="0">
                <a:latin typeface="Arial"/>
                <a:cs typeface="Arial"/>
              </a:rPr>
              <a:t>’,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component: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UserComponent}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Software</a:t>
            </a:r>
            <a:r>
              <a:rPr spc="-50" dirty="0"/>
              <a:t> </a:t>
            </a:r>
            <a:r>
              <a:rPr spc="-10" dirty="0"/>
              <a:t>Industry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97050">
              <a:lnSpc>
                <a:spcPct val="100000"/>
              </a:lnSpc>
              <a:spcBef>
                <a:spcPts val="105"/>
              </a:spcBef>
            </a:pPr>
            <a:r>
              <a:rPr spc="-330" dirty="0"/>
              <a:t>Sub-</a:t>
            </a:r>
            <a:r>
              <a:rPr spc="-370" dirty="0"/>
              <a:t>routes</a:t>
            </a:r>
            <a:r>
              <a:rPr spc="-160" dirty="0"/>
              <a:t> </a:t>
            </a:r>
            <a:r>
              <a:rPr spc="-220" dirty="0"/>
              <a:t>creation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28422" y="948689"/>
            <a:ext cx="11600815" cy="0"/>
          </a:xfrm>
          <a:custGeom>
            <a:avLst/>
            <a:gdLst/>
            <a:ahLst/>
            <a:cxnLst/>
            <a:rect l="l" t="t" r="r" b="b"/>
            <a:pathLst>
              <a:path w="11600815">
                <a:moveTo>
                  <a:pt x="0" y="0"/>
                </a:moveTo>
                <a:lnTo>
                  <a:pt x="11600561" y="0"/>
                </a:lnTo>
              </a:path>
            </a:pathLst>
          </a:custGeom>
          <a:ln w="38100">
            <a:solidFill>
              <a:srgbClr val="5597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2738" y="1186433"/>
            <a:ext cx="8426450" cy="4787265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vert="horz" wrap="square" lIns="0" tIns="1943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30"/>
              </a:spcBef>
            </a:pPr>
            <a:endParaRPr sz="18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//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app.module.ts.....</a:t>
            </a:r>
            <a:endParaRPr sz="18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import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{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RouterModule,</a:t>
            </a:r>
            <a:r>
              <a:rPr sz="1800" dirty="0">
                <a:latin typeface="Carlito"/>
                <a:cs typeface="Carlito"/>
              </a:rPr>
              <a:t> Route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}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from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'@angular/router’;</a:t>
            </a:r>
            <a:endParaRPr sz="18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  <a:spcBef>
                <a:spcPts val="2165"/>
              </a:spcBef>
            </a:pPr>
            <a:r>
              <a:rPr sz="1800" dirty="0">
                <a:latin typeface="Carlito"/>
                <a:cs typeface="Carlito"/>
              </a:rPr>
              <a:t>const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appRoutes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50" dirty="0">
                <a:latin typeface="Carlito"/>
                <a:cs typeface="Carlito"/>
              </a:rPr>
              <a:t>[</a:t>
            </a:r>
            <a:endParaRPr sz="1800">
              <a:latin typeface="Carlito"/>
              <a:cs typeface="Carlito"/>
            </a:endParaRPr>
          </a:p>
          <a:p>
            <a:pPr marL="51054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{path: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'home',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component: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HomeComponent},</a:t>
            </a:r>
            <a:endParaRPr sz="1800">
              <a:latin typeface="Carlito"/>
              <a:cs typeface="Carlito"/>
            </a:endParaRPr>
          </a:p>
          <a:p>
            <a:pPr marL="4584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{path: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'about',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component: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AboutComponent},</a:t>
            </a:r>
            <a:endParaRPr sz="1800">
              <a:latin typeface="Carlito"/>
              <a:cs typeface="Carlito"/>
            </a:endParaRPr>
          </a:p>
          <a:p>
            <a:pPr marL="51054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{path: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'',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redirectTo: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'/home',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pathMatch: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'full’},</a:t>
            </a:r>
            <a:endParaRPr sz="1800">
              <a:latin typeface="Carlito"/>
              <a:cs typeface="Carlito"/>
            </a:endParaRPr>
          </a:p>
          <a:p>
            <a:pPr marL="51054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{path: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'**',</a:t>
            </a:r>
            <a:r>
              <a:rPr sz="1800" spc="-25" dirty="0">
                <a:latin typeface="Carlito"/>
                <a:cs typeface="Carlito"/>
              </a:rPr>
              <a:t> redirectTo: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'/home',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pathMatch: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'full'},//this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'user'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path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has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children</a:t>
            </a:r>
            <a:endParaRPr sz="1800">
              <a:latin typeface="Carlito"/>
              <a:cs typeface="Carlito"/>
            </a:endParaRPr>
          </a:p>
          <a:p>
            <a:pPr marL="51054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{path: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'user',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children:</a:t>
            </a:r>
            <a:r>
              <a:rPr sz="1800" spc="-50" dirty="0">
                <a:latin typeface="Carlito"/>
                <a:cs typeface="Carlito"/>
              </a:rPr>
              <a:t> [</a:t>
            </a:r>
            <a:endParaRPr sz="1800">
              <a:latin typeface="Carlito"/>
              <a:cs typeface="Carlito"/>
            </a:endParaRPr>
          </a:p>
          <a:p>
            <a:pPr marR="2434590" algn="r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{path: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'list',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component: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UserListComponent,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children: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50" dirty="0">
                <a:latin typeface="Carlito"/>
                <a:cs typeface="Carlito"/>
              </a:rPr>
              <a:t>[</a:t>
            </a:r>
            <a:endParaRPr sz="1800">
              <a:latin typeface="Carlito"/>
              <a:cs typeface="Carlito"/>
            </a:endParaRPr>
          </a:p>
          <a:p>
            <a:pPr marR="2423160" algn="r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{path: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'detail/:name',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component: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UserComponent}</a:t>
            </a:r>
            <a:endParaRPr sz="1800">
              <a:latin typeface="Carlito"/>
              <a:cs typeface="Carlito"/>
            </a:endParaRPr>
          </a:p>
          <a:p>
            <a:pPr marL="877569">
              <a:lnSpc>
                <a:spcPct val="100000"/>
              </a:lnSpc>
            </a:pPr>
            <a:r>
              <a:rPr sz="1800" spc="-25" dirty="0">
                <a:latin typeface="Carlito"/>
                <a:cs typeface="Carlito"/>
              </a:rPr>
              <a:t>]}</a:t>
            </a:r>
            <a:endParaRPr sz="1800">
              <a:latin typeface="Carlito"/>
              <a:cs typeface="Carlito"/>
            </a:endParaRPr>
          </a:p>
          <a:p>
            <a:pPr marL="510540">
              <a:lnSpc>
                <a:spcPct val="100000"/>
              </a:lnSpc>
            </a:pPr>
            <a:r>
              <a:rPr sz="1800" spc="-25" dirty="0">
                <a:latin typeface="Carlito"/>
                <a:cs typeface="Carlito"/>
              </a:rPr>
              <a:t>]}</a:t>
            </a:r>
            <a:endParaRPr sz="18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1800" spc="-25" dirty="0">
                <a:latin typeface="Carlito"/>
                <a:cs typeface="Carlito"/>
              </a:rPr>
              <a:t>];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Software</a:t>
            </a:r>
            <a:r>
              <a:rPr spc="-50" dirty="0"/>
              <a:t> </a:t>
            </a:r>
            <a:r>
              <a:rPr spc="-10" dirty="0"/>
              <a:t>Industry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5640" y="375284"/>
            <a:ext cx="39306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0" dirty="0"/>
              <a:t>Sub-</a:t>
            </a:r>
            <a:r>
              <a:rPr spc="-370" dirty="0"/>
              <a:t>routes</a:t>
            </a:r>
            <a:r>
              <a:rPr spc="-160" dirty="0"/>
              <a:t> </a:t>
            </a:r>
            <a:r>
              <a:rPr spc="-210" dirty="0"/>
              <a:t>Creation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28422" y="948689"/>
            <a:ext cx="11600815" cy="0"/>
          </a:xfrm>
          <a:custGeom>
            <a:avLst/>
            <a:gdLst/>
            <a:ahLst/>
            <a:cxnLst/>
            <a:rect l="l" t="t" r="r" b="b"/>
            <a:pathLst>
              <a:path w="11600815">
                <a:moveTo>
                  <a:pt x="0" y="0"/>
                </a:moveTo>
                <a:lnTo>
                  <a:pt x="11600561" y="0"/>
                </a:lnTo>
              </a:path>
            </a:pathLst>
          </a:custGeom>
          <a:ln w="38100">
            <a:solidFill>
              <a:srgbClr val="5597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9540" y="2467102"/>
            <a:ext cx="954278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2585" indent="-34988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62585" algn="l"/>
              </a:tabLst>
            </a:pPr>
            <a:r>
              <a:rPr sz="1800" dirty="0">
                <a:latin typeface="Arial"/>
                <a:cs typeface="Arial"/>
              </a:rPr>
              <a:t>When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name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renders,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name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pass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through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user</a:t>
            </a:r>
            <a:r>
              <a:rPr sz="1800" spc="-10" dirty="0">
                <a:latin typeface="Arial"/>
                <a:cs typeface="Arial"/>
              </a:rPr>
              <a:t> page.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"/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buFont typeface="Wingdings"/>
              <a:buChar char=""/>
            </a:pPr>
            <a:endParaRPr sz="1800">
              <a:latin typeface="Arial"/>
              <a:cs typeface="Arial"/>
            </a:endParaRPr>
          </a:p>
          <a:p>
            <a:pPr marL="297815" marR="549275" indent="-285750">
              <a:lnSpc>
                <a:spcPct val="100000"/>
              </a:lnSpc>
              <a:buFont typeface="Wingdings"/>
              <a:buChar char=""/>
              <a:tabLst>
                <a:tab pos="299085" algn="l"/>
              </a:tabLst>
            </a:pPr>
            <a:r>
              <a:rPr sz="1800" dirty="0">
                <a:latin typeface="Arial"/>
                <a:cs typeface="Arial"/>
              </a:rPr>
              <a:t>So,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user.component.ts,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grab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parameters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routerLink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user- 	</a:t>
            </a:r>
            <a:r>
              <a:rPr sz="1800" dirty="0">
                <a:latin typeface="Arial"/>
                <a:cs typeface="Arial"/>
              </a:rPr>
              <a:t>list.component.html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"/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buFont typeface="Wingdings"/>
              <a:buChar char=""/>
            </a:pP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"/>
              <a:tabLst>
                <a:tab pos="298450" algn="l"/>
              </a:tabLst>
            </a:pP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user.component.ts 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import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ActivatedRoute,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activate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new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parameters.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Software</a:t>
            </a:r>
            <a:r>
              <a:rPr spc="-50" dirty="0"/>
              <a:t> </a:t>
            </a:r>
            <a:r>
              <a:rPr spc="-10" dirty="0"/>
              <a:t>Industry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9308" y="687323"/>
            <a:ext cx="11177270" cy="3080385"/>
            <a:chOff x="559308" y="687323"/>
            <a:chExt cx="11177270" cy="3080385"/>
          </a:xfrm>
        </p:grpSpPr>
        <p:sp>
          <p:nvSpPr>
            <p:cNvPr id="3" name="object 3"/>
            <p:cNvSpPr/>
            <p:nvPr/>
          </p:nvSpPr>
          <p:spPr>
            <a:xfrm>
              <a:off x="559308" y="3398519"/>
              <a:ext cx="11177270" cy="368935"/>
            </a:xfrm>
            <a:custGeom>
              <a:avLst/>
              <a:gdLst/>
              <a:ahLst/>
              <a:cxnLst/>
              <a:rect l="l" t="t" r="r" b="b"/>
              <a:pathLst>
                <a:path w="11177270" h="368935">
                  <a:moveTo>
                    <a:pt x="518160" y="61468"/>
                  </a:moveTo>
                  <a:lnTo>
                    <a:pt x="513321" y="37566"/>
                  </a:lnTo>
                  <a:lnTo>
                    <a:pt x="500151" y="18021"/>
                  </a:lnTo>
                  <a:lnTo>
                    <a:pt x="480606" y="4838"/>
                  </a:lnTo>
                  <a:lnTo>
                    <a:pt x="456692" y="0"/>
                  </a:lnTo>
                  <a:lnTo>
                    <a:pt x="61468" y="0"/>
                  </a:lnTo>
                  <a:lnTo>
                    <a:pt x="37541" y="4838"/>
                  </a:lnTo>
                  <a:lnTo>
                    <a:pt x="17995" y="18021"/>
                  </a:lnTo>
                  <a:lnTo>
                    <a:pt x="4826" y="37566"/>
                  </a:lnTo>
                  <a:lnTo>
                    <a:pt x="0" y="61468"/>
                  </a:lnTo>
                  <a:lnTo>
                    <a:pt x="0" y="307340"/>
                  </a:lnTo>
                  <a:lnTo>
                    <a:pt x="4826" y="331254"/>
                  </a:lnTo>
                  <a:lnTo>
                    <a:pt x="17995" y="350799"/>
                  </a:lnTo>
                  <a:lnTo>
                    <a:pt x="37541" y="363982"/>
                  </a:lnTo>
                  <a:lnTo>
                    <a:pt x="61468" y="368808"/>
                  </a:lnTo>
                  <a:lnTo>
                    <a:pt x="456692" y="368808"/>
                  </a:lnTo>
                  <a:lnTo>
                    <a:pt x="480606" y="363982"/>
                  </a:lnTo>
                  <a:lnTo>
                    <a:pt x="500151" y="350799"/>
                  </a:lnTo>
                  <a:lnTo>
                    <a:pt x="513321" y="331254"/>
                  </a:lnTo>
                  <a:lnTo>
                    <a:pt x="518160" y="307340"/>
                  </a:lnTo>
                  <a:lnTo>
                    <a:pt x="518160" y="61468"/>
                  </a:lnTo>
                  <a:close/>
                </a:path>
                <a:path w="11177270" h="368935">
                  <a:moveTo>
                    <a:pt x="11177016" y="54610"/>
                  </a:moveTo>
                  <a:lnTo>
                    <a:pt x="11172711" y="33388"/>
                  </a:lnTo>
                  <a:lnTo>
                    <a:pt x="11160989" y="16027"/>
                  </a:lnTo>
                  <a:lnTo>
                    <a:pt x="11143628" y="4305"/>
                  </a:lnTo>
                  <a:lnTo>
                    <a:pt x="11122406" y="0"/>
                  </a:lnTo>
                  <a:lnTo>
                    <a:pt x="10903966" y="0"/>
                  </a:lnTo>
                  <a:lnTo>
                    <a:pt x="10882732" y="4305"/>
                  </a:lnTo>
                  <a:lnTo>
                    <a:pt x="10865371" y="16027"/>
                  </a:lnTo>
                  <a:lnTo>
                    <a:pt x="10853649" y="33388"/>
                  </a:lnTo>
                  <a:lnTo>
                    <a:pt x="10849356" y="54610"/>
                  </a:lnTo>
                  <a:lnTo>
                    <a:pt x="10849356" y="314198"/>
                  </a:lnTo>
                  <a:lnTo>
                    <a:pt x="10853649" y="335432"/>
                  </a:lnTo>
                  <a:lnTo>
                    <a:pt x="10865371" y="352793"/>
                  </a:lnTo>
                  <a:lnTo>
                    <a:pt x="10882732" y="364515"/>
                  </a:lnTo>
                  <a:lnTo>
                    <a:pt x="10903966" y="368808"/>
                  </a:lnTo>
                  <a:lnTo>
                    <a:pt x="11122406" y="368808"/>
                  </a:lnTo>
                  <a:lnTo>
                    <a:pt x="11143628" y="364515"/>
                  </a:lnTo>
                  <a:lnTo>
                    <a:pt x="11160989" y="352793"/>
                  </a:lnTo>
                  <a:lnTo>
                    <a:pt x="11172711" y="335432"/>
                  </a:lnTo>
                  <a:lnTo>
                    <a:pt x="11177016" y="314198"/>
                  </a:lnTo>
                  <a:lnTo>
                    <a:pt x="11177016" y="546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2895" y="687323"/>
              <a:ext cx="10341864" cy="2711196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14748" y="4565705"/>
            <a:ext cx="3640660" cy="5071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10202" y="4418787"/>
            <a:ext cx="36664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latin typeface="Arial"/>
                <a:cs typeface="Arial"/>
              </a:rPr>
              <a:t>Angular</a:t>
            </a:r>
            <a:r>
              <a:rPr sz="4000" spc="-55" dirty="0">
                <a:latin typeface="Arial"/>
                <a:cs typeface="Arial"/>
              </a:rPr>
              <a:t> </a:t>
            </a:r>
            <a:r>
              <a:rPr sz="4000" spc="-10" dirty="0">
                <a:latin typeface="Arial"/>
                <a:cs typeface="Arial"/>
              </a:rPr>
              <a:t>Routing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Software</a:t>
            </a:r>
            <a:r>
              <a:rPr spc="-50" dirty="0"/>
              <a:t> </a:t>
            </a:r>
            <a:r>
              <a:rPr spc="-10" dirty="0"/>
              <a:t>Industry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97050">
              <a:lnSpc>
                <a:spcPct val="100000"/>
              </a:lnSpc>
              <a:spcBef>
                <a:spcPts val="105"/>
              </a:spcBef>
            </a:pPr>
            <a:r>
              <a:rPr spc="-330" dirty="0"/>
              <a:t>Sub-</a:t>
            </a:r>
            <a:r>
              <a:rPr spc="-370" dirty="0"/>
              <a:t>routes</a:t>
            </a:r>
            <a:r>
              <a:rPr spc="-160" dirty="0"/>
              <a:t> </a:t>
            </a:r>
            <a:r>
              <a:rPr spc="-220" dirty="0"/>
              <a:t>creation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28422" y="948689"/>
            <a:ext cx="11600815" cy="0"/>
          </a:xfrm>
          <a:custGeom>
            <a:avLst/>
            <a:gdLst/>
            <a:ahLst/>
            <a:cxnLst/>
            <a:rect l="l" t="t" r="r" b="b"/>
            <a:pathLst>
              <a:path w="11600815">
                <a:moveTo>
                  <a:pt x="0" y="0"/>
                </a:moveTo>
                <a:lnTo>
                  <a:pt x="11600561" y="0"/>
                </a:lnTo>
              </a:path>
            </a:pathLst>
          </a:custGeom>
          <a:ln w="38100">
            <a:solidFill>
              <a:srgbClr val="5597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921" y="1096517"/>
            <a:ext cx="5748655" cy="4788535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20"/>
              </a:spcBef>
            </a:pPr>
            <a:endParaRPr sz="18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//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user.component.ts</a:t>
            </a:r>
            <a:endParaRPr sz="1800">
              <a:latin typeface="Carlito"/>
              <a:cs typeface="Carlito"/>
            </a:endParaRPr>
          </a:p>
          <a:p>
            <a:pPr marL="89535" marR="826135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import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{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Component,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OnInit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}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from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'@angular/core'; </a:t>
            </a:r>
            <a:r>
              <a:rPr sz="1800" dirty="0">
                <a:latin typeface="Carlito"/>
                <a:cs typeface="Carlito"/>
              </a:rPr>
              <a:t>import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{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ActivatedRoute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}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from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'@angular/router’;</a:t>
            </a:r>
            <a:endParaRPr sz="1800">
              <a:latin typeface="Carlito"/>
              <a:cs typeface="Carlito"/>
            </a:endParaRPr>
          </a:p>
          <a:p>
            <a:pPr marL="89535">
              <a:lnSpc>
                <a:spcPct val="100000"/>
              </a:lnSpc>
              <a:spcBef>
                <a:spcPts val="2160"/>
              </a:spcBef>
            </a:pPr>
            <a:r>
              <a:rPr sz="1800" spc="-10" dirty="0">
                <a:latin typeface="Carlito"/>
                <a:cs typeface="Carlito"/>
              </a:rPr>
              <a:t>@Component({</a:t>
            </a:r>
            <a:endParaRPr sz="1800">
              <a:latin typeface="Carlito"/>
              <a:cs typeface="Carlito"/>
            </a:endParaRPr>
          </a:p>
          <a:p>
            <a:pPr marL="666115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selector: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'app-user’,</a:t>
            </a:r>
            <a:endParaRPr sz="1800">
              <a:latin typeface="Carlito"/>
              <a:cs typeface="Carlito"/>
            </a:endParaRPr>
          </a:p>
          <a:p>
            <a:pPr marL="71755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rlito"/>
                <a:cs typeface="Carlito"/>
              </a:rPr>
              <a:t>templateUrl: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'./user.component.html’,</a:t>
            </a:r>
            <a:endParaRPr sz="1800">
              <a:latin typeface="Carlito"/>
              <a:cs typeface="Carlito"/>
            </a:endParaRPr>
          </a:p>
          <a:p>
            <a:pPr marL="77089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styleUrls: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['./user.component.css']</a:t>
            </a:r>
            <a:endParaRPr sz="1800">
              <a:latin typeface="Carlito"/>
              <a:cs typeface="Carlito"/>
            </a:endParaRPr>
          </a:p>
          <a:p>
            <a:pPr marL="89535">
              <a:lnSpc>
                <a:spcPct val="100000"/>
              </a:lnSpc>
            </a:pPr>
            <a:r>
              <a:rPr sz="1800" spc="-25" dirty="0">
                <a:latin typeface="Carlito"/>
                <a:cs typeface="Carlito"/>
              </a:rPr>
              <a:t>})</a:t>
            </a:r>
            <a:endParaRPr sz="1800">
              <a:latin typeface="Carlito"/>
              <a:cs typeface="Carlito"/>
            </a:endParaRPr>
          </a:p>
          <a:p>
            <a:pPr marL="89535">
              <a:lnSpc>
                <a:spcPct val="100000"/>
              </a:lnSpc>
            </a:pPr>
            <a:r>
              <a:rPr sz="1800" spc="-5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Software</a:t>
            </a:r>
            <a:r>
              <a:rPr spc="-50" dirty="0"/>
              <a:t> </a:t>
            </a:r>
            <a:r>
              <a:rPr spc="-10" dirty="0"/>
              <a:t>Industry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07073" y="1035558"/>
            <a:ext cx="5477510" cy="4788535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25"/>
              </a:spcBef>
            </a:pPr>
            <a:endParaRPr sz="18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export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class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UserComponent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implements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OnInit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5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4584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name: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any;</a:t>
            </a:r>
            <a:endParaRPr sz="1800">
              <a:latin typeface="Carlito"/>
              <a:cs typeface="Carlito"/>
            </a:endParaRPr>
          </a:p>
          <a:p>
            <a:pPr marL="45847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rlito"/>
                <a:cs typeface="Carlito"/>
              </a:rPr>
              <a:t>sub: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any;</a:t>
            </a:r>
            <a:endParaRPr sz="1800">
              <a:latin typeface="Carlito"/>
              <a:cs typeface="Carlito"/>
            </a:endParaRPr>
          </a:p>
          <a:p>
            <a:pPr marL="561975" marR="812800" indent="-104139">
              <a:lnSpc>
                <a:spcPct val="200000"/>
              </a:lnSpc>
            </a:pPr>
            <a:r>
              <a:rPr sz="1800" spc="-10" dirty="0">
                <a:latin typeface="Carlito"/>
                <a:cs typeface="Carlito"/>
              </a:rPr>
              <a:t>constructor(private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route: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ActivatedRoute)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{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0" dirty="0">
                <a:latin typeface="Carlito"/>
                <a:cs typeface="Carlito"/>
              </a:rPr>
              <a:t>} </a:t>
            </a:r>
            <a:r>
              <a:rPr sz="1800" dirty="0">
                <a:latin typeface="Carlito"/>
                <a:cs typeface="Carlito"/>
              </a:rPr>
              <a:t>ngOnInit()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5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824865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this.sub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this.route.params.subscribe(params</a:t>
            </a:r>
            <a:endParaRPr sz="18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=&gt;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5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92964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this.name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params['name’];</a:t>
            </a:r>
            <a:endParaRPr sz="1800">
              <a:latin typeface="Carlito"/>
              <a:cs typeface="Carlito"/>
            </a:endParaRPr>
          </a:p>
          <a:p>
            <a:pPr marL="668020">
              <a:lnSpc>
                <a:spcPct val="100000"/>
              </a:lnSpc>
            </a:pPr>
            <a:r>
              <a:rPr sz="1800" spc="-25" dirty="0">
                <a:latin typeface="Carlito"/>
                <a:cs typeface="Carlito"/>
              </a:rPr>
              <a:t>});</a:t>
            </a:r>
            <a:endParaRPr sz="1800">
              <a:latin typeface="Carlito"/>
              <a:cs typeface="Carlito"/>
            </a:endParaRPr>
          </a:p>
          <a:p>
            <a:pPr marL="405130">
              <a:lnSpc>
                <a:spcPct val="100000"/>
              </a:lnSpc>
            </a:pPr>
            <a:r>
              <a:rPr sz="1800" spc="-5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1800" spc="-5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97050">
              <a:lnSpc>
                <a:spcPct val="100000"/>
              </a:lnSpc>
              <a:spcBef>
                <a:spcPts val="105"/>
              </a:spcBef>
            </a:pPr>
            <a:r>
              <a:rPr spc="-330" dirty="0"/>
              <a:t>Sub-</a:t>
            </a:r>
            <a:r>
              <a:rPr spc="-370" dirty="0"/>
              <a:t>routes</a:t>
            </a:r>
            <a:r>
              <a:rPr spc="-160" dirty="0"/>
              <a:t> </a:t>
            </a:r>
            <a:r>
              <a:rPr spc="-220" dirty="0"/>
              <a:t>creation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28422" y="948689"/>
            <a:ext cx="11600815" cy="0"/>
          </a:xfrm>
          <a:custGeom>
            <a:avLst/>
            <a:gdLst/>
            <a:ahLst/>
            <a:cxnLst/>
            <a:rect l="l" t="t" r="r" b="b"/>
            <a:pathLst>
              <a:path w="11600815">
                <a:moveTo>
                  <a:pt x="0" y="0"/>
                </a:moveTo>
                <a:lnTo>
                  <a:pt x="11600561" y="0"/>
                </a:lnTo>
              </a:path>
            </a:pathLst>
          </a:custGeom>
          <a:ln w="38100">
            <a:solidFill>
              <a:srgbClr val="5597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15717" y="1096517"/>
            <a:ext cx="5750560" cy="4788535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00"/>
              </a:spcBef>
            </a:pPr>
            <a:endParaRPr sz="18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//</a:t>
            </a:r>
            <a:r>
              <a:rPr sz="1800" spc="-10" dirty="0">
                <a:latin typeface="Carlito"/>
                <a:cs typeface="Carlito"/>
              </a:rPr>
              <a:t> user.component.html</a:t>
            </a:r>
            <a:endParaRPr sz="18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  <a:spcBef>
                <a:spcPts val="2160"/>
              </a:spcBef>
            </a:pPr>
            <a:r>
              <a:rPr sz="1800" dirty="0">
                <a:latin typeface="Carlito"/>
                <a:cs typeface="Carlito"/>
              </a:rPr>
              <a:t>&lt;div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i="1" spc="-10" dirty="0">
                <a:latin typeface="Carlito"/>
                <a:cs typeface="Carlito"/>
              </a:rPr>
              <a:t>class</a:t>
            </a:r>
            <a:r>
              <a:rPr sz="1800" spc="-10" dirty="0">
                <a:latin typeface="Carlito"/>
                <a:cs typeface="Carlito"/>
              </a:rPr>
              <a:t>="container"&gt;</a:t>
            </a:r>
            <a:endParaRPr sz="1800">
              <a:latin typeface="Carlito"/>
              <a:cs typeface="Carlito"/>
            </a:endParaRPr>
          </a:p>
          <a:p>
            <a:pPr marL="615315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&lt;h2&gt;User </a:t>
            </a:r>
            <a:r>
              <a:rPr sz="1800" spc="-10" dirty="0">
                <a:latin typeface="Carlito"/>
                <a:cs typeface="Carlito"/>
              </a:rPr>
              <a:t>Page&lt;/h2&gt;</a:t>
            </a:r>
            <a:endParaRPr sz="1800">
              <a:latin typeface="Carlito"/>
              <a:cs typeface="Carlito"/>
            </a:endParaRPr>
          </a:p>
          <a:p>
            <a:pPr marL="61531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rlito"/>
                <a:cs typeface="Carlito"/>
              </a:rPr>
              <a:t>&lt;h3&gt;Name: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{{name}}&lt;/h3&gt;</a:t>
            </a:r>
            <a:endParaRPr sz="18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&lt;/div&gt;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Software</a:t>
            </a:r>
            <a:r>
              <a:rPr spc="-50" dirty="0"/>
              <a:t> </a:t>
            </a:r>
            <a:r>
              <a:rPr spc="-10" dirty="0"/>
              <a:t>Industry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0" y="0"/>
            <a:ext cx="6856476" cy="67040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92" y="2165426"/>
            <a:ext cx="4827905" cy="233870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 marR="5080" indent="1441450">
              <a:lnSpc>
                <a:spcPts val="8610"/>
              </a:lnSpc>
              <a:spcBef>
                <a:spcPts val="1190"/>
              </a:spcBef>
            </a:pPr>
            <a:r>
              <a:rPr sz="8000" b="0" i="0" spc="-25" dirty="0">
                <a:solidFill>
                  <a:srgbClr val="000000"/>
                </a:solidFill>
                <a:latin typeface="UKIJ Qolyazma"/>
                <a:cs typeface="UKIJ Qolyazma"/>
              </a:rPr>
              <a:t>Any </a:t>
            </a:r>
            <a:r>
              <a:rPr sz="8000" b="0" i="0" spc="-35" dirty="0">
                <a:solidFill>
                  <a:srgbClr val="000000"/>
                </a:solidFill>
                <a:latin typeface="UKIJ Qolyazma"/>
                <a:cs typeface="UKIJ Qolyazma"/>
              </a:rPr>
              <a:t>question?</a:t>
            </a:r>
            <a:endParaRPr sz="8000">
              <a:latin typeface="UKIJ Qolyazma"/>
              <a:cs typeface="UKIJ Qolyaz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8"/>
            <a:ext cx="12191999" cy="670556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Software</a:t>
            </a:r>
            <a:r>
              <a:rPr spc="-50" dirty="0"/>
              <a:t> </a:t>
            </a:r>
            <a:r>
              <a:rPr spc="-10" dirty="0"/>
              <a:t>Industry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0475" cy="67040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30015" y="2436368"/>
            <a:ext cx="506730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0" i="0" dirty="0">
                <a:solidFill>
                  <a:srgbClr val="000000"/>
                </a:solidFill>
                <a:latin typeface="UKIJ Qolyazma"/>
                <a:cs typeface="UKIJ Qolyazma"/>
              </a:rPr>
              <a:t>Thank</a:t>
            </a:r>
            <a:r>
              <a:rPr sz="8000" b="0" i="0" spc="-260" dirty="0">
                <a:solidFill>
                  <a:srgbClr val="000000"/>
                </a:solidFill>
                <a:latin typeface="UKIJ Qolyazma"/>
                <a:cs typeface="UKIJ Qolyazma"/>
              </a:rPr>
              <a:t> </a:t>
            </a:r>
            <a:r>
              <a:rPr sz="8000" b="0" i="0" spc="-25" dirty="0">
                <a:solidFill>
                  <a:srgbClr val="000000"/>
                </a:solidFill>
                <a:latin typeface="UKIJ Qolyazma"/>
                <a:cs typeface="UKIJ Qolyazma"/>
              </a:rPr>
              <a:t>You</a:t>
            </a:r>
            <a:endParaRPr sz="8000">
              <a:latin typeface="UKIJ Qolyazma"/>
              <a:cs typeface="UKIJ Qolyaz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8"/>
            <a:ext cx="12191999" cy="670556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Software</a:t>
            </a:r>
            <a:r>
              <a:rPr spc="-50" dirty="0"/>
              <a:t> </a:t>
            </a:r>
            <a:r>
              <a:rPr spc="-10" dirty="0"/>
              <a:t>Industry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56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5" dirty="0"/>
              <a:t>Angular</a:t>
            </a:r>
            <a:r>
              <a:rPr spc="-190" dirty="0"/>
              <a:t> </a:t>
            </a:r>
            <a:r>
              <a:rPr spc="-400" dirty="0"/>
              <a:t>Tutorial:</a:t>
            </a:r>
            <a:r>
              <a:rPr spc="-180" dirty="0"/>
              <a:t> </a:t>
            </a:r>
            <a:r>
              <a:rPr spc="-254" dirty="0"/>
              <a:t>Road</a:t>
            </a:r>
            <a:r>
              <a:rPr spc="-175" dirty="0"/>
              <a:t> </a:t>
            </a:r>
            <a:r>
              <a:rPr spc="-180" dirty="0"/>
              <a:t>Covered</a:t>
            </a:r>
            <a:r>
              <a:rPr spc="-195" dirty="0"/>
              <a:t> </a:t>
            </a:r>
            <a:r>
              <a:rPr spc="-385" dirty="0"/>
              <a:t>So</a:t>
            </a:r>
            <a:r>
              <a:rPr spc="-180" dirty="0"/>
              <a:t> </a:t>
            </a:r>
            <a:r>
              <a:rPr spc="-420" dirty="0"/>
              <a:t>Far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143" y="934211"/>
            <a:ext cx="11411712" cy="49911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Software</a:t>
            </a:r>
            <a:r>
              <a:rPr spc="-50" dirty="0"/>
              <a:t> </a:t>
            </a:r>
            <a:r>
              <a:rPr spc="-10" dirty="0"/>
              <a:t>Industry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0" spc="-555" dirty="0">
                <a:solidFill>
                  <a:srgbClr val="000000"/>
                </a:solidFill>
                <a:latin typeface="Verdana"/>
                <a:cs typeface="Verdana"/>
              </a:rPr>
              <a:t>What</a:t>
            </a:r>
            <a:r>
              <a:rPr sz="4400" i="0" spc="-27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4400" i="0" spc="-580" dirty="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4400" i="0" spc="-2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4400" i="0" spc="-395" dirty="0">
                <a:solidFill>
                  <a:srgbClr val="000000"/>
                </a:solidFill>
                <a:latin typeface="Verdana"/>
                <a:cs typeface="Verdana"/>
              </a:rPr>
              <a:t>Angular</a:t>
            </a:r>
            <a:r>
              <a:rPr sz="4400" i="0" spc="-3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4400" i="0" spc="-505" dirty="0">
                <a:solidFill>
                  <a:srgbClr val="000000"/>
                </a:solidFill>
                <a:latin typeface="Verdana"/>
                <a:cs typeface="Verdana"/>
              </a:rPr>
              <a:t>Routing</a:t>
            </a:r>
            <a:r>
              <a:rPr sz="4400" i="0" spc="-3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4400" i="0" spc="-325" dirty="0">
                <a:solidFill>
                  <a:srgbClr val="000000"/>
                </a:solidFill>
                <a:latin typeface="Verdana"/>
                <a:cs typeface="Verdana"/>
              </a:rPr>
              <a:t>?</a:t>
            </a:r>
            <a:endParaRPr sz="4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2445" y="4087748"/>
            <a:ext cx="78416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spc="-425" dirty="0">
                <a:solidFill>
                  <a:srgbClr val="1F4E79"/>
                </a:solidFill>
                <a:latin typeface="Verdana"/>
                <a:cs typeface="Verdana"/>
              </a:rPr>
              <a:t>Now</a:t>
            </a:r>
            <a:r>
              <a:rPr sz="3600" b="1" i="1" spc="-225" dirty="0">
                <a:solidFill>
                  <a:srgbClr val="1F4E79"/>
                </a:solidFill>
                <a:latin typeface="Verdana"/>
                <a:cs typeface="Verdana"/>
              </a:rPr>
              <a:t> </a:t>
            </a:r>
            <a:r>
              <a:rPr sz="3600" b="1" i="1" spc="-390" dirty="0">
                <a:solidFill>
                  <a:srgbClr val="1F4E79"/>
                </a:solidFill>
                <a:latin typeface="Verdana"/>
                <a:cs typeface="Verdana"/>
              </a:rPr>
              <a:t>we</a:t>
            </a:r>
            <a:r>
              <a:rPr sz="3600" b="1" i="1" spc="-210" dirty="0">
                <a:solidFill>
                  <a:srgbClr val="1F4E79"/>
                </a:solidFill>
                <a:latin typeface="Verdana"/>
                <a:cs typeface="Verdana"/>
              </a:rPr>
              <a:t> </a:t>
            </a:r>
            <a:r>
              <a:rPr sz="3600" b="1" i="1" spc="-440" dirty="0">
                <a:solidFill>
                  <a:srgbClr val="1F4E79"/>
                </a:solidFill>
                <a:latin typeface="Verdana"/>
                <a:cs typeface="Verdana"/>
              </a:rPr>
              <a:t>will</a:t>
            </a:r>
            <a:r>
              <a:rPr sz="3600" b="1" i="1" spc="-225" dirty="0">
                <a:solidFill>
                  <a:srgbClr val="1F4E79"/>
                </a:solidFill>
                <a:latin typeface="Verdana"/>
                <a:cs typeface="Verdana"/>
              </a:rPr>
              <a:t> </a:t>
            </a:r>
            <a:r>
              <a:rPr sz="3600" b="1" i="1" spc="-340" dirty="0">
                <a:solidFill>
                  <a:srgbClr val="1F4E79"/>
                </a:solidFill>
                <a:latin typeface="Verdana"/>
                <a:cs typeface="Verdana"/>
              </a:rPr>
              <a:t>discuss</a:t>
            </a:r>
            <a:r>
              <a:rPr sz="3600" b="1" i="1" spc="-210" dirty="0">
                <a:solidFill>
                  <a:srgbClr val="1F4E79"/>
                </a:solidFill>
                <a:latin typeface="Verdana"/>
                <a:cs typeface="Verdana"/>
              </a:rPr>
              <a:t> </a:t>
            </a:r>
            <a:r>
              <a:rPr sz="3600" b="1" i="1" spc="-290" dirty="0">
                <a:solidFill>
                  <a:srgbClr val="1F4E79"/>
                </a:solidFill>
                <a:latin typeface="Verdana"/>
                <a:cs typeface="Verdana"/>
              </a:rPr>
              <a:t>angular</a:t>
            </a:r>
            <a:r>
              <a:rPr sz="3600" b="1" i="1" spc="-215" dirty="0">
                <a:solidFill>
                  <a:srgbClr val="1F4E79"/>
                </a:solidFill>
                <a:latin typeface="Verdana"/>
                <a:cs typeface="Verdana"/>
              </a:rPr>
              <a:t> </a:t>
            </a:r>
            <a:r>
              <a:rPr sz="3600" b="1" i="1" spc="-395" dirty="0">
                <a:solidFill>
                  <a:srgbClr val="1F4E79"/>
                </a:solidFill>
                <a:latin typeface="Verdana"/>
                <a:cs typeface="Verdana"/>
              </a:rPr>
              <a:t>routing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9536" y="3625596"/>
            <a:ext cx="10768965" cy="1905"/>
          </a:xfrm>
          <a:custGeom>
            <a:avLst/>
            <a:gdLst/>
            <a:ahLst/>
            <a:cxnLst/>
            <a:rect l="l" t="t" r="r" b="b"/>
            <a:pathLst>
              <a:path w="10768965" h="1904">
                <a:moveTo>
                  <a:pt x="0" y="0"/>
                </a:moveTo>
                <a:lnTo>
                  <a:pt x="10768584" y="152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2205" y="603625"/>
            <a:ext cx="1382789" cy="147401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Software</a:t>
            </a:r>
            <a:r>
              <a:rPr spc="-50" dirty="0"/>
              <a:t> </a:t>
            </a:r>
            <a:r>
              <a:rPr spc="-10" dirty="0"/>
              <a:t>Industry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4595">
              <a:lnSpc>
                <a:spcPct val="100000"/>
              </a:lnSpc>
              <a:spcBef>
                <a:spcPts val="105"/>
              </a:spcBef>
            </a:pPr>
            <a:r>
              <a:rPr spc="-405" dirty="0"/>
              <a:t>What</a:t>
            </a:r>
            <a:r>
              <a:rPr spc="-195" dirty="0"/>
              <a:t> </a:t>
            </a:r>
            <a:r>
              <a:rPr spc="-245" dirty="0"/>
              <a:t>are</a:t>
            </a:r>
            <a:r>
              <a:rPr spc="-185" dirty="0"/>
              <a:t> </a:t>
            </a:r>
            <a:r>
              <a:rPr spc="-285" dirty="0"/>
              <a:t>Angular</a:t>
            </a:r>
            <a:r>
              <a:rPr spc="-190" dirty="0"/>
              <a:t> </a:t>
            </a:r>
            <a:r>
              <a:rPr spc="-375" dirty="0"/>
              <a:t>Router?</a:t>
            </a:r>
          </a:p>
        </p:txBody>
      </p:sp>
      <p:sp>
        <p:nvSpPr>
          <p:cNvPr id="3" name="object 3"/>
          <p:cNvSpPr/>
          <p:nvPr/>
        </p:nvSpPr>
        <p:spPr>
          <a:xfrm>
            <a:off x="328422" y="948689"/>
            <a:ext cx="11600815" cy="0"/>
          </a:xfrm>
          <a:custGeom>
            <a:avLst/>
            <a:gdLst/>
            <a:ahLst/>
            <a:cxnLst/>
            <a:rect l="l" t="t" r="r" b="b"/>
            <a:pathLst>
              <a:path w="11600815">
                <a:moveTo>
                  <a:pt x="0" y="0"/>
                </a:moveTo>
                <a:lnTo>
                  <a:pt x="11600561" y="0"/>
                </a:lnTo>
              </a:path>
            </a:pathLst>
          </a:custGeom>
          <a:ln w="38100">
            <a:solidFill>
              <a:srgbClr val="5597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27304" y="1168882"/>
            <a:ext cx="11162030" cy="1641475"/>
            <a:chOff x="527304" y="1168882"/>
            <a:chExt cx="11162030" cy="16414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2354" y="1168882"/>
              <a:ext cx="11126726" cy="16413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7304" y="1362456"/>
              <a:ext cx="11146536" cy="13380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3984" y="1220724"/>
              <a:ext cx="10988040" cy="150266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33983" y="1220724"/>
            <a:ext cx="10988040" cy="1503045"/>
          </a:xfrm>
          <a:prstGeom prst="rect">
            <a:avLst/>
          </a:prstGeom>
          <a:ln w="76200">
            <a:solidFill>
              <a:srgbClr val="3A3838"/>
            </a:solidFill>
          </a:ln>
        </p:spPr>
        <p:txBody>
          <a:bodyPr vert="horz" wrap="square" lIns="0" tIns="240665" rIns="0" bIns="0" rtlCol="0">
            <a:spAutoFit/>
          </a:bodyPr>
          <a:lstStyle/>
          <a:p>
            <a:pPr marL="433070" indent="-342265">
              <a:lnSpc>
                <a:spcPct val="100000"/>
              </a:lnSpc>
              <a:spcBef>
                <a:spcPts val="1895"/>
              </a:spcBef>
              <a:buFont typeface="Wingdings"/>
              <a:buChar char=""/>
              <a:tabLst>
                <a:tab pos="433070" algn="l"/>
              </a:tabLst>
            </a:pPr>
            <a:r>
              <a:rPr sz="2200" dirty="0">
                <a:latin typeface="Arial"/>
                <a:cs typeface="Arial"/>
              </a:rPr>
              <a:t>Angular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Router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vital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part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any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application.</a:t>
            </a:r>
            <a:endParaRPr sz="2200">
              <a:latin typeface="Arial"/>
              <a:cs typeface="Arial"/>
            </a:endParaRPr>
          </a:p>
          <a:p>
            <a:pPr marL="433070" indent="-342265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433070" algn="l"/>
              </a:tabLst>
            </a:pPr>
            <a:r>
              <a:rPr sz="2200" dirty="0">
                <a:latin typeface="Arial"/>
                <a:cs typeface="Arial"/>
              </a:rPr>
              <a:t>Loads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corresponding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components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with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respect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requested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route.</a:t>
            </a:r>
            <a:endParaRPr sz="2200">
              <a:latin typeface="Arial"/>
              <a:cs typeface="Arial"/>
            </a:endParaRPr>
          </a:p>
          <a:p>
            <a:pPr marL="495934" indent="-405130">
              <a:lnSpc>
                <a:spcPct val="100000"/>
              </a:lnSpc>
              <a:buFont typeface="Wingdings"/>
              <a:buChar char=""/>
              <a:tabLst>
                <a:tab pos="495934" algn="l"/>
              </a:tabLst>
            </a:pPr>
            <a:r>
              <a:rPr sz="2200" dirty="0">
                <a:latin typeface="Arial"/>
                <a:cs typeface="Arial"/>
              </a:rPr>
              <a:t>Allows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us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control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different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routes,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data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components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that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render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data.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24811" y="2962655"/>
            <a:ext cx="8051292" cy="3089148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Software</a:t>
            </a:r>
            <a:r>
              <a:rPr spc="-50" dirty="0"/>
              <a:t> </a:t>
            </a:r>
            <a:r>
              <a:rPr spc="-10" dirty="0"/>
              <a:t>Industry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15565">
              <a:lnSpc>
                <a:spcPct val="100000"/>
              </a:lnSpc>
              <a:spcBef>
                <a:spcPts val="105"/>
              </a:spcBef>
            </a:pPr>
            <a:r>
              <a:rPr sz="4400" i="0" spc="-385" dirty="0">
                <a:solidFill>
                  <a:srgbClr val="000000"/>
                </a:solidFill>
                <a:latin typeface="Verdana"/>
                <a:cs typeface="Verdana"/>
              </a:rPr>
              <a:t>Demo</a:t>
            </a:r>
            <a:endParaRPr sz="4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1940" y="4087748"/>
            <a:ext cx="10086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spc="-425" dirty="0">
                <a:solidFill>
                  <a:srgbClr val="1F4E79"/>
                </a:solidFill>
                <a:latin typeface="Verdana"/>
                <a:cs typeface="Verdana"/>
              </a:rPr>
              <a:t>Now</a:t>
            </a:r>
            <a:r>
              <a:rPr sz="3600" b="1" i="1" spc="-220" dirty="0">
                <a:solidFill>
                  <a:srgbClr val="1F4E79"/>
                </a:solidFill>
                <a:latin typeface="Verdana"/>
                <a:cs typeface="Verdana"/>
              </a:rPr>
              <a:t> </a:t>
            </a:r>
            <a:r>
              <a:rPr sz="3600" b="1" i="1" spc="-390" dirty="0">
                <a:solidFill>
                  <a:srgbClr val="1F4E79"/>
                </a:solidFill>
                <a:latin typeface="Verdana"/>
                <a:cs typeface="Verdana"/>
              </a:rPr>
              <a:t>we</a:t>
            </a:r>
            <a:r>
              <a:rPr sz="3600" b="1" i="1" spc="-210" dirty="0">
                <a:solidFill>
                  <a:srgbClr val="1F4E79"/>
                </a:solidFill>
                <a:latin typeface="Verdana"/>
                <a:cs typeface="Verdana"/>
              </a:rPr>
              <a:t> </a:t>
            </a:r>
            <a:r>
              <a:rPr sz="3600" b="1" i="1" spc="-440" dirty="0">
                <a:solidFill>
                  <a:srgbClr val="1F4E79"/>
                </a:solidFill>
                <a:latin typeface="Verdana"/>
                <a:cs typeface="Verdana"/>
              </a:rPr>
              <a:t>will</a:t>
            </a:r>
            <a:r>
              <a:rPr sz="3600" b="1" i="1" spc="-220" dirty="0">
                <a:solidFill>
                  <a:srgbClr val="1F4E79"/>
                </a:solidFill>
                <a:latin typeface="Verdana"/>
                <a:cs typeface="Verdana"/>
              </a:rPr>
              <a:t> </a:t>
            </a:r>
            <a:r>
              <a:rPr sz="3600" b="1" i="1" spc="-355" dirty="0">
                <a:solidFill>
                  <a:srgbClr val="1F4E79"/>
                </a:solidFill>
                <a:latin typeface="Verdana"/>
                <a:cs typeface="Verdana"/>
              </a:rPr>
              <a:t>understand</a:t>
            </a:r>
            <a:r>
              <a:rPr sz="3600" b="1" i="1" spc="-220" dirty="0">
                <a:solidFill>
                  <a:srgbClr val="1F4E79"/>
                </a:solidFill>
                <a:latin typeface="Verdana"/>
                <a:cs typeface="Verdana"/>
              </a:rPr>
              <a:t> </a:t>
            </a:r>
            <a:r>
              <a:rPr sz="3600" b="1" i="1" spc="-434" dirty="0">
                <a:solidFill>
                  <a:srgbClr val="1F4E79"/>
                </a:solidFill>
                <a:latin typeface="Verdana"/>
                <a:cs typeface="Verdana"/>
              </a:rPr>
              <a:t>Router</a:t>
            </a:r>
            <a:r>
              <a:rPr sz="3600" b="1" i="1" spc="-215" dirty="0">
                <a:solidFill>
                  <a:srgbClr val="1F4E79"/>
                </a:solidFill>
                <a:latin typeface="Verdana"/>
                <a:cs typeface="Verdana"/>
              </a:rPr>
              <a:t> </a:t>
            </a:r>
            <a:r>
              <a:rPr sz="3600" b="1" i="1" spc="-395" dirty="0">
                <a:solidFill>
                  <a:srgbClr val="1F4E79"/>
                </a:solidFill>
                <a:latin typeface="Verdana"/>
                <a:cs typeface="Verdana"/>
              </a:rPr>
              <a:t>through</a:t>
            </a:r>
            <a:r>
              <a:rPr sz="3600" b="1" i="1" spc="-220" dirty="0">
                <a:solidFill>
                  <a:srgbClr val="1F4E79"/>
                </a:solidFill>
                <a:latin typeface="Verdana"/>
                <a:cs typeface="Verdana"/>
              </a:rPr>
              <a:t> </a:t>
            </a:r>
            <a:r>
              <a:rPr sz="3600" b="1" i="1" spc="-320" dirty="0">
                <a:solidFill>
                  <a:srgbClr val="1F4E79"/>
                </a:solidFill>
                <a:latin typeface="Verdana"/>
                <a:cs typeface="Verdana"/>
              </a:rPr>
              <a:t>Demo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9536" y="3625596"/>
            <a:ext cx="10768965" cy="1905"/>
          </a:xfrm>
          <a:custGeom>
            <a:avLst/>
            <a:gdLst/>
            <a:ahLst/>
            <a:cxnLst/>
            <a:rect l="l" t="t" r="r" b="b"/>
            <a:pathLst>
              <a:path w="10768965" h="1904">
                <a:moveTo>
                  <a:pt x="0" y="0"/>
                </a:moveTo>
                <a:lnTo>
                  <a:pt x="10768584" y="152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2205" y="603625"/>
            <a:ext cx="1382789" cy="147401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Software</a:t>
            </a:r>
            <a:r>
              <a:rPr spc="-50" dirty="0"/>
              <a:t> </a:t>
            </a:r>
            <a:r>
              <a:rPr spc="-10" dirty="0"/>
              <a:t>Industry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79600">
              <a:lnSpc>
                <a:spcPct val="100000"/>
              </a:lnSpc>
              <a:spcBef>
                <a:spcPts val="105"/>
              </a:spcBef>
            </a:pPr>
            <a:r>
              <a:rPr spc="-350" dirty="0"/>
              <a:t>Highlights</a:t>
            </a:r>
            <a:r>
              <a:rPr spc="-210" dirty="0"/>
              <a:t> </a:t>
            </a:r>
            <a:r>
              <a:rPr spc="-305" dirty="0"/>
              <a:t>of</a:t>
            </a:r>
            <a:r>
              <a:rPr spc="-200" dirty="0"/>
              <a:t> </a:t>
            </a:r>
            <a:r>
              <a:rPr spc="-285" dirty="0"/>
              <a:t>Demo</a:t>
            </a:r>
          </a:p>
        </p:txBody>
      </p:sp>
      <p:sp>
        <p:nvSpPr>
          <p:cNvPr id="3" name="object 3"/>
          <p:cNvSpPr/>
          <p:nvPr/>
        </p:nvSpPr>
        <p:spPr>
          <a:xfrm>
            <a:off x="328422" y="948689"/>
            <a:ext cx="11600815" cy="0"/>
          </a:xfrm>
          <a:custGeom>
            <a:avLst/>
            <a:gdLst/>
            <a:ahLst/>
            <a:cxnLst/>
            <a:rect l="l" t="t" r="r" b="b"/>
            <a:pathLst>
              <a:path w="11600815">
                <a:moveTo>
                  <a:pt x="0" y="0"/>
                </a:moveTo>
                <a:lnTo>
                  <a:pt x="11600561" y="0"/>
                </a:lnTo>
              </a:path>
            </a:pathLst>
          </a:custGeom>
          <a:ln w="38100">
            <a:solidFill>
              <a:srgbClr val="5597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9540" y="1643888"/>
            <a:ext cx="10217150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98450" algn="l"/>
              </a:tabLst>
            </a:pPr>
            <a:r>
              <a:rPr sz="1800" dirty="0">
                <a:latin typeface="Arial"/>
                <a:cs typeface="Arial"/>
              </a:rPr>
              <a:t>In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demo,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 will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following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tasks: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Wingdings"/>
              <a:buChar char=""/>
            </a:pPr>
            <a:endParaRPr sz="1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buFont typeface="Wingdings"/>
              <a:buChar char=""/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page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routes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(Home,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About,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User)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90"/>
              </a:spcBef>
              <a:buFont typeface="Wingdings"/>
              <a:buChar char=""/>
            </a:pPr>
            <a:endParaRPr sz="1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buFont typeface="Wingdings"/>
              <a:buChar char=""/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We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should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able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navigate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page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assigned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each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route.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90"/>
              </a:spcBef>
              <a:buFont typeface="Wingdings"/>
              <a:buChar char=""/>
            </a:pPr>
            <a:endParaRPr sz="1800">
              <a:latin typeface="Arial"/>
              <a:cs typeface="Arial"/>
            </a:endParaRPr>
          </a:p>
          <a:p>
            <a:pPr marL="755015" marR="5080" lvl="1" indent="-285750">
              <a:lnSpc>
                <a:spcPct val="100000"/>
              </a:lnSpc>
              <a:buFont typeface="Wingdings"/>
              <a:buChar char=""/>
              <a:tabLst>
                <a:tab pos="756285" algn="l"/>
              </a:tabLst>
            </a:pPr>
            <a:r>
              <a:rPr sz="1800" dirty="0">
                <a:latin typeface="Arial"/>
                <a:cs typeface="Arial"/>
              </a:rPr>
              <a:t>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“User”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page,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should have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sub-</a:t>
            </a:r>
            <a:r>
              <a:rPr sz="1800" dirty="0">
                <a:latin typeface="Arial"/>
                <a:cs typeface="Arial"/>
              </a:rPr>
              <a:t>route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navigates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page;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main 	</a:t>
            </a:r>
            <a:r>
              <a:rPr sz="1800" dirty="0">
                <a:latin typeface="Arial"/>
                <a:cs typeface="Arial"/>
              </a:rPr>
              <a:t>“User”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page.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Wingdings"/>
              <a:buChar char=""/>
            </a:pPr>
            <a:endParaRPr sz="1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buFont typeface="Wingdings"/>
              <a:buChar char=""/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Also,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don’t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provide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url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route,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should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navigate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“homepage” </a:t>
            </a:r>
            <a:r>
              <a:rPr sz="1800" spc="-10" dirty="0">
                <a:latin typeface="Arial"/>
                <a:cs typeface="Arial"/>
              </a:rPr>
              <a:t>automatically.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Wingdings"/>
              <a:buChar char=""/>
            </a:pP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80"/>
              </a:spcBef>
              <a:buFont typeface="Wingdings"/>
              <a:buChar char=""/>
            </a:pPr>
            <a:endParaRPr sz="1800">
              <a:latin typeface="Arial"/>
              <a:cs typeface="Arial"/>
            </a:endParaRPr>
          </a:p>
          <a:p>
            <a:pPr marL="755015" marR="321310" lvl="1" indent="-285750">
              <a:lnSpc>
                <a:spcPct val="100000"/>
              </a:lnSpc>
              <a:buFont typeface="Wingdings"/>
              <a:buChar char=""/>
              <a:tabLst>
                <a:tab pos="756285" algn="l"/>
              </a:tabLst>
            </a:pPr>
            <a:r>
              <a:rPr sz="1800" dirty="0">
                <a:latin typeface="Arial"/>
                <a:cs typeface="Arial"/>
              </a:rPr>
              <a:t>And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type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garbage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url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route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url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doesn’t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exist),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should also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navigate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 	</a:t>
            </a:r>
            <a:r>
              <a:rPr sz="1800" dirty="0">
                <a:latin typeface="Arial"/>
                <a:cs typeface="Arial"/>
              </a:rPr>
              <a:t>homepage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well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404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page.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Software</a:t>
            </a:r>
            <a:r>
              <a:rPr spc="-50" dirty="0"/>
              <a:t> </a:t>
            </a:r>
            <a:r>
              <a:rPr spc="-10" dirty="0"/>
              <a:t>Industry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105"/>
              </a:spcBef>
            </a:pPr>
            <a:r>
              <a:rPr sz="4400" i="0" spc="-310" dirty="0">
                <a:solidFill>
                  <a:srgbClr val="000000"/>
                </a:solidFill>
                <a:latin typeface="Verdana"/>
                <a:cs typeface="Verdana"/>
              </a:rPr>
              <a:t>Component</a:t>
            </a:r>
            <a:r>
              <a:rPr sz="4400" i="0" spc="-29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4400" i="0" spc="-355" dirty="0">
                <a:solidFill>
                  <a:srgbClr val="000000"/>
                </a:solidFill>
                <a:latin typeface="Verdana"/>
                <a:cs typeface="Verdana"/>
              </a:rPr>
              <a:t>Generation</a:t>
            </a:r>
            <a:endParaRPr sz="4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5479" y="4087748"/>
            <a:ext cx="7518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spc="-425" dirty="0">
                <a:solidFill>
                  <a:srgbClr val="1F4E79"/>
                </a:solidFill>
                <a:latin typeface="Verdana"/>
                <a:cs typeface="Verdana"/>
              </a:rPr>
              <a:t>Now</a:t>
            </a:r>
            <a:r>
              <a:rPr sz="3600" b="1" i="1" spc="-220" dirty="0">
                <a:solidFill>
                  <a:srgbClr val="1F4E79"/>
                </a:solidFill>
                <a:latin typeface="Verdana"/>
                <a:cs typeface="Verdana"/>
              </a:rPr>
              <a:t> </a:t>
            </a:r>
            <a:r>
              <a:rPr sz="3600" b="1" i="1" spc="-390" dirty="0">
                <a:solidFill>
                  <a:srgbClr val="1F4E79"/>
                </a:solidFill>
                <a:latin typeface="Verdana"/>
                <a:cs typeface="Verdana"/>
              </a:rPr>
              <a:t>we</a:t>
            </a:r>
            <a:r>
              <a:rPr sz="3600" b="1" i="1" spc="-204" dirty="0">
                <a:solidFill>
                  <a:srgbClr val="1F4E79"/>
                </a:solidFill>
                <a:latin typeface="Verdana"/>
                <a:cs typeface="Verdana"/>
              </a:rPr>
              <a:t> </a:t>
            </a:r>
            <a:r>
              <a:rPr sz="3600" b="1" i="1" spc="-440" dirty="0">
                <a:solidFill>
                  <a:srgbClr val="1F4E79"/>
                </a:solidFill>
                <a:latin typeface="Verdana"/>
                <a:cs typeface="Verdana"/>
              </a:rPr>
              <a:t>will</a:t>
            </a:r>
            <a:r>
              <a:rPr sz="3600" b="1" i="1" spc="-220" dirty="0">
                <a:solidFill>
                  <a:srgbClr val="1F4E79"/>
                </a:solidFill>
                <a:latin typeface="Verdana"/>
                <a:cs typeface="Verdana"/>
              </a:rPr>
              <a:t> </a:t>
            </a:r>
            <a:r>
              <a:rPr sz="3600" b="1" i="1" spc="-225" dirty="0">
                <a:solidFill>
                  <a:srgbClr val="1F4E79"/>
                </a:solidFill>
                <a:latin typeface="Verdana"/>
                <a:cs typeface="Verdana"/>
              </a:rPr>
              <a:t>create</a:t>
            </a:r>
            <a:r>
              <a:rPr sz="3600" b="1" i="1" spc="-229" dirty="0">
                <a:solidFill>
                  <a:srgbClr val="1F4E79"/>
                </a:solidFill>
                <a:latin typeface="Verdana"/>
                <a:cs typeface="Verdana"/>
              </a:rPr>
              <a:t> </a:t>
            </a:r>
            <a:r>
              <a:rPr sz="3600" b="1" i="1" spc="-565" dirty="0">
                <a:solidFill>
                  <a:srgbClr val="1F4E79"/>
                </a:solidFill>
                <a:latin typeface="Verdana"/>
                <a:cs typeface="Verdana"/>
              </a:rPr>
              <a:t>3</a:t>
            </a:r>
            <a:r>
              <a:rPr sz="3600" b="1" i="1" spc="-210" dirty="0">
                <a:solidFill>
                  <a:srgbClr val="1F4E79"/>
                </a:solidFill>
                <a:latin typeface="Verdana"/>
                <a:cs typeface="Verdana"/>
              </a:rPr>
              <a:t> </a:t>
            </a:r>
            <a:r>
              <a:rPr sz="3600" b="1" i="1" spc="-285" dirty="0">
                <a:solidFill>
                  <a:srgbClr val="1F4E79"/>
                </a:solidFill>
                <a:latin typeface="Verdana"/>
                <a:cs typeface="Verdana"/>
              </a:rPr>
              <a:t>components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9536" y="3625596"/>
            <a:ext cx="10768965" cy="1905"/>
          </a:xfrm>
          <a:custGeom>
            <a:avLst/>
            <a:gdLst/>
            <a:ahLst/>
            <a:cxnLst/>
            <a:rect l="l" t="t" r="r" b="b"/>
            <a:pathLst>
              <a:path w="10768965" h="1904">
                <a:moveTo>
                  <a:pt x="0" y="0"/>
                </a:moveTo>
                <a:lnTo>
                  <a:pt x="10768584" y="152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2205" y="603625"/>
            <a:ext cx="1382789" cy="147401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Software</a:t>
            </a:r>
            <a:r>
              <a:rPr spc="-50" dirty="0"/>
              <a:t> </a:t>
            </a:r>
            <a:r>
              <a:rPr spc="-10" dirty="0"/>
              <a:t>Industry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1329</Words>
  <Application>Microsoft Office PowerPoint</Application>
  <PresentationFormat>Custom</PresentationFormat>
  <Paragraphs>298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Slide 1</vt:lpstr>
      <vt:lpstr>Slide 2</vt:lpstr>
      <vt:lpstr>Slide 3</vt:lpstr>
      <vt:lpstr>Angular Tutorial: Road Covered So Far</vt:lpstr>
      <vt:lpstr>What is Angular Routing ?</vt:lpstr>
      <vt:lpstr>What are Angular Router?</vt:lpstr>
      <vt:lpstr>Demo</vt:lpstr>
      <vt:lpstr>Highlights of Demo</vt:lpstr>
      <vt:lpstr>Component Generation</vt:lpstr>
      <vt:lpstr>Component Generation</vt:lpstr>
      <vt:lpstr>Component Generation</vt:lpstr>
      <vt:lpstr>Routes Setup</vt:lpstr>
      <vt:lpstr>Routes Setup</vt:lpstr>
      <vt:lpstr>Routes Setup</vt:lpstr>
      <vt:lpstr>Routes Setup</vt:lpstr>
      <vt:lpstr>Routes Setup</vt:lpstr>
      <vt:lpstr>Routes Setup</vt:lpstr>
      <vt:lpstr>Routes Setup</vt:lpstr>
      <vt:lpstr>Routes Setup</vt:lpstr>
      <vt:lpstr>Routes Setup</vt:lpstr>
      <vt:lpstr>Routes Setup</vt:lpstr>
      <vt:lpstr>Sub-route creation</vt:lpstr>
      <vt:lpstr>Sub-routes creation</vt:lpstr>
      <vt:lpstr>Sub-routes cration</vt:lpstr>
      <vt:lpstr>Sub-routes creation</vt:lpstr>
      <vt:lpstr>Sub-routes creation</vt:lpstr>
      <vt:lpstr>Sub-routes Creation</vt:lpstr>
      <vt:lpstr>Sub-routes creation</vt:lpstr>
      <vt:lpstr>Sub-routes Creation</vt:lpstr>
      <vt:lpstr>Sub-routes creation</vt:lpstr>
      <vt:lpstr>Sub-routes creation</vt:lpstr>
      <vt:lpstr>Any question?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Blessed</cp:lastModifiedBy>
  <cp:revision>1</cp:revision>
  <dcterms:created xsi:type="dcterms:W3CDTF">2024-03-21T16:40:45Z</dcterms:created>
  <dcterms:modified xsi:type="dcterms:W3CDTF">2024-03-21T16:49:14Z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2024-03-21T00:00:00Z</vt:filetime>
  </property>
  <property fmtid="{D5CDD505-2E9C-101B-9397-08002B2CF9AE}" pid="5" name="Producer">
    <vt:lpwstr>3-Heights(TM) PDF Security Shell 4.8.25.2 (http://www.pdf-tools.com)</vt:lpwstr>
  </property>
</Properties>
</file>