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embeddedFontLst>
    <p:embeddedFont>
      <p:font typeface="Verdana" pitchFamily="34" charset="0"/>
      <p:regular r:id="rId13"/>
      <p:bold r:id="rId14"/>
      <p:italic r:id="rId15"/>
      <p:bold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5052" y="0"/>
            <a:ext cx="5298948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324" y="6102096"/>
            <a:ext cx="1714500" cy="5090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60892" y="213486"/>
            <a:ext cx="318516" cy="4342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281" y="372237"/>
            <a:ext cx="8549436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2669" y="1803603"/>
            <a:ext cx="8598661" cy="397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Manipulation_Langu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319" y="3477590"/>
            <a:ext cx="2857500" cy="66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40"/>
              </a:lnSpc>
              <a:spcBef>
                <a:spcPts val="105"/>
              </a:spcBef>
            </a:pPr>
            <a:r>
              <a:rPr sz="1950" spc="-20" dirty="0">
                <a:solidFill>
                  <a:srgbClr val="006FAC"/>
                </a:solidFill>
                <a:latin typeface="Verdana"/>
                <a:cs typeface="Verdana"/>
              </a:rPr>
              <a:t>JPA </a:t>
            </a:r>
            <a:r>
              <a:rPr sz="1950" dirty="0">
                <a:solidFill>
                  <a:srgbClr val="006FAC"/>
                </a:solidFill>
                <a:latin typeface="Verdana"/>
                <a:cs typeface="Verdana"/>
              </a:rPr>
              <a:t>with </a:t>
            </a:r>
            <a:r>
              <a:rPr sz="1950" spc="-5" dirty="0">
                <a:solidFill>
                  <a:srgbClr val="006FAC"/>
                </a:solidFill>
                <a:latin typeface="Verdana"/>
                <a:cs typeface="Verdana"/>
              </a:rPr>
              <a:t>Hibernate</a:t>
            </a:r>
            <a:r>
              <a:rPr sz="195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006FAC"/>
                </a:solidFill>
                <a:latin typeface="Verdana"/>
                <a:cs typeface="Verdana"/>
              </a:rPr>
              <a:t>3.0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ts val="2780"/>
              </a:lnSpc>
            </a:pPr>
            <a:r>
              <a:rPr sz="2400" spc="-25" dirty="0">
                <a:solidFill>
                  <a:srgbClr val="006FAC"/>
                </a:solidFill>
                <a:latin typeface="Verdana"/>
                <a:cs typeface="Verdana"/>
              </a:rPr>
              <a:t>Transactions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867400"/>
            <a:ext cx="220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195" y="1495044"/>
            <a:ext cx="1638300" cy="171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2237"/>
            <a:ext cx="1266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563115"/>
            <a:ext cx="4551045" cy="159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In this </a:t>
            </a:r>
            <a:r>
              <a:rPr sz="1800" spc="-5" dirty="0">
                <a:latin typeface="Verdana"/>
                <a:cs typeface="Verdana"/>
              </a:rPr>
              <a:t>lesson, you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spc="-5" dirty="0">
                <a:latin typeface="Verdana"/>
                <a:cs typeface="Verdana"/>
              </a:rPr>
              <a:t>learned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about: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What is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Transaction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45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35" dirty="0">
                <a:latin typeface="Verdana"/>
                <a:cs typeface="Verdana"/>
              </a:rPr>
              <a:t>Types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Transactions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5" dirty="0">
                <a:latin typeface="Verdana"/>
                <a:cs typeface="Verdana"/>
              </a:rPr>
              <a:t>Working </a:t>
            </a:r>
            <a:r>
              <a:rPr sz="1600" spc="-10" dirty="0">
                <a:latin typeface="Verdana"/>
                <a:cs typeface="Verdana"/>
              </a:rPr>
              <a:t>with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transactions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3400" y="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2237"/>
            <a:ext cx="2145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Review</a:t>
            </a:r>
            <a:r>
              <a:rPr spc="-55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25701"/>
            <a:ext cx="6559550" cy="3888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Question </a:t>
            </a:r>
            <a:r>
              <a:rPr sz="1800" dirty="0">
                <a:latin typeface="Verdana"/>
                <a:cs typeface="Verdana"/>
              </a:rPr>
              <a:t>1: </a:t>
            </a:r>
            <a:r>
              <a:rPr sz="1800" spc="-5" dirty="0">
                <a:latin typeface="Verdana"/>
                <a:cs typeface="Verdana"/>
              </a:rPr>
              <a:t>what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the default transaction type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J2EE  environment?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40" dirty="0">
                <a:latin typeface="Verdana"/>
                <a:cs typeface="Verdana"/>
              </a:rPr>
              <a:t>JTA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45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RESOURCE_LOCAL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1900">
              <a:latin typeface="Verdana"/>
              <a:cs typeface="Verdana"/>
            </a:endParaRPr>
          </a:p>
          <a:p>
            <a:pPr marL="12700" marR="153670">
              <a:lnSpc>
                <a:spcPct val="150000"/>
              </a:lnSpc>
              <a:spcBef>
                <a:spcPts val="1525"/>
              </a:spcBef>
            </a:pPr>
            <a:r>
              <a:rPr sz="1800" spc="-5" dirty="0">
                <a:latin typeface="Verdana"/>
                <a:cs typeface="Verdana"/>
              </a:rPr>
              <a:t>Question </a:t>
            </a:r>
            <a:r>
              <a:rPr sz="1800" dirty="0">
                <a:latin typeface="Verdana"/>
                <a:cs typeface="Verdana"/>
              </a:rPr>
              <a:t>2: </a:t>
            </a:r>
            <a:r>
              <a:rPr sz="1800" spc="-5" dirty="0">
                <a:latin typeface="Verdana"/>
                <a:cs typeface="Verdana"/>
              </a:rPr>
              <a:t>who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responsible to create EntityManager  when the transaction type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RESOURCE_LOCAL?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User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47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Container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3400" y="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2695" y="1828800"/>
            <a:ext cx="2002536" cy="20116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2237"/>
            <a:ext cx="2315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Lesson</a:t>
            </a:r>
            <a:r>
              <a:rPr spc="-110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25701"/>
            <a:ext cx="643001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After </a:t>
            </a:r>
            <a:r>
              <a:rPr sz="1800" dirty="0">
                <a:latin typeface="Verdana"/>
                <a:cs typeface="Verdana"/>
              </a:rPr>
              <a:t>completing this </a:t>
            </a:r>
            <a:r>
              <a:rPr sz="1800" spc="-5" dirty="0">
                <a:latin typeface="Verdana"/>
                <a:cs typeface="Verdana"/>
              </a:rPr>
              <a:t>lesson, participants </a:t>
            </a:r>
            <a:r>
              <a:rPr sz="1800" dirty="0">
                <a:latin typeface="Verdana"/>
                <a:cs typeface="Verdana"/>
              </a:rPr>
              <a:t>will </a:t>
            </a:r>
            <a:r>
              <a:rPr sz="1800" spc="-5" dirty="0">
                <a:latin typeface="Verdana"/>
                <a:cs typeface="Verdana"/>
              </a:rPr>
              <a:t>be able to  understand: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What is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Transaction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45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35" dirty="0">
                <a:latin typeface="Verdana"/>
                <a:cs typeface="Verdana"/>
              </a:rPr>
              <a:t>Types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Transactions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46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5" dirty="0">
                <a:latin typeface="Verdana"/>
                <a:cs typeface="Verdana"/>
              </a:rPr>
              <a:t>Working </a:t>
            </a:r>
            <a:r>
              <a:rPr sz="1600" spc="-10" dirty="0">
                <a:latin typeface="Verdana"/>
                <a:cs typeface="Verdana"/>
              </a:rPr>
              <a:t>with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transactions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3400" y="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82905"/>
            <a:ext cx="1397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2549"/>
                </a:solidFill>
                <a:latin typeface="Verdana"/>
                <a:cs typeface="Verdana"/>
              </a:rPr>
              <a:t>7.1</a:t>
            </a:r>
            <a:r>
              <a:rPr sz="1400" spc="-70" dirty="0">
                <a:solidFill>
                  <a:srgbClr val="002549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2549"/>
                </a:solidFill>
                <a:latin typeface="Verdana"/>
                <a:cs typeface="Verdana"/>
              </a:rPr>
              <a:t>Transaction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729233"/>
            <a:ext cx="26587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</a:t>
            </a:r>
            <a:r>
              <a:rPr spc="-5" dirty="0"/>
              <a:t>is</a:t>
            </a:r>
            <a:r>
              <a:rPr spc="-110" dirty="0"/>
              <a:t> </a:t>
            </a:r>
            <a:r>
              <a:rPr spc="-20" dirty="0"/>
              <a:t>Transaction?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660" indent="-170815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201295" algn="l"/>
              </a:tabLst>
            </a:pPr>
            <a:r>
              <a:rPr dirty="0"/>
              <a:t>A </a:t>
            </a:r>
            <a:r>
              <a:rPr b="1" spc="-5" dirty="0">
                <a:latin typeface="Verdana"/>
                <a:cs typeface="Verdana"/>
              </a:rPr>
              <a:t>transaction </a:t>
            </a:r>
            <a:r>
              <a:rPr dirty="0"/>
              <a:t>is a </a:t>
            </a:r>
            <a:r>
              <a:rPr spc="-5" dirty="0"/>
              <a:t>set </a:t>
            </a:r>
            <a:r>
              <a:rPr dirty="0"/>
              <a:t>of </a:t>
            </a:r>
            <a:r>
              <a:rPr spc="-5" dirty="0"/>
              <a:t>operations that either </a:t>
            </a:r>
            <a:r>
              <a:rPr dirty="0"/>
              <a:t>fail or </a:t>
            </a:r>
            <a:r>
              <a:rPr spc="-5" dirty="0"/>
              <a:t>succeed </a:t>
            </a:r>
            <a:r>
              <a:rPr dirty="0"/>
              <a:t>as a</a:t>
            </a:r>
            <a:r>
              <a:rPr spc="90" dirty="0"/>
              <a:t> </a:t>
            </a:r>
            <a:r>
              <a:rPr dirty="0"/>
              <a:t>unit.</a:t>
            </a:r>
          </a:p>
          <a:p>
            <a:pPr marL="1778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200"/>
          </a:p>
          <a:p>
            <a:pPr marL="17780">
              <a:lnSpc>
                <a:spcPct val="100000"/>
              </a:lnSpc>
              <a:spcBef>
                <a:spcPts val="30"/>
              </a:spcBef>
              <a:buClr>
                <a:srgbClr val="006FAC"/>
              </a:buClr>
              <a:buFont typeface="Wingdings"/>
              <a:buChar char=""/>
            </a:pPr>
            <a:endParaRPr sz="2150"/>
          </a:p>
          <a:p>
            <a:pPr marL="200660" indent="-170815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201295" algn="l"/>
              </a:tabLst>
            </a:pPr>
            <a:r>
              <a:rPr spc="-20" dirty="0"/>
              <a:t>Transactions </a:t>
            </a:r>
            <a:r>
              <a:rPr dirty="0"/>
              <a:t>are a </a:t>
            </a:r>
            <a:r>
              <a:rPr spc="-5" dirty="0"/>
              <a:t>fundamental part </a:t>
            </a:r>
            <a:r>
              <a:rPr dirty="0"/>
              <a:t>of</a:t>
            </a:r>
            <a:r>
              <a:rPr spc="20" dirty="0"/>
              <a:t> </a:t>
            </a:r>
            <a:r>
              <a:rPr spc="-5" dirty="0"/>
              <a:t>persistence.</a:t>
            </a:r>
          </a:p>
          <a:p>
            <a:pPr marL="1778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200"/>
          </a:p>
          <a:p>
            <a:pPr marL="200660" marR="24130" indent="-170815">
              <a:lnSpc>
                <a:spcPct val="150000"/>
              </a:lnSpc>
              <a:spcBef>
                <a:spcPts val="1580"/>
              </a:spcBef>
              <a:buClr>
                <a:srgbClr val="006FAC"/>
              </a:buClr>
              <a:buFont typeface="Wingdings"/>
              <a:buChar char=""/>
              <a:tabLst>
                <a:tab pos="201295" algn="l"/>
              </a:tabLst>
            </a:pPr>
            <a:r>
              <a:rPr dirty="0"/>
              <a:t>A </a:t>
            </a:r>
            <a:r>
              <a:rPr spc="-5" dirty="0"/>
              <a:t>database transaction </a:t>
            </a:r>
            <a:r>
              <a:rPr dirty="0"/>
              <a:t>consists of a </a:t>
            </a:r>
            <a:r>
              <a:rPr spc="-5" dirty="0"/>
              <a:t>set </a:t>
            </a:r>
            <a:r>
              <a:rPr dirty="0"/>
              <a:t>of</a:t>
            </a:r>
            <a:r>
              <a:rPr dirty="0">
                <a:solidFill>
                  <a:srgbClr val="005381"/>
                </a:solidFill>
                <a:hlinkClick r:id="rId2"/>
              </a:rPr>
              <a:t> </a:t>
            </a:r>
            <a:r>
              <a:rPr u="heavy" dirty="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hlinkClick r:id="rId2"/>
              </a:rPr>
              <a:t>DML</a:t>
            </a:r>
            <a:r>
              <a:rPr dirty="0">
                <a:solidFill>
                  <a:srgbClr val="005381"/>
                </a:solidFill>
                <a:hlinkClick r:id="rId2"/>
              </a:rPr>
              <a:t> </a:t>
            </a:r>
            <a:r>
              <a:rPr spc="-5" dirty="0"/>
              <a:t>(Data </a:t>
            </a:r>
            <a:r>
              <a:rPr dirty="0"/>
              <a:t>Manipulation  </a:t>
            </a:r>
            <a:r>
              <a:rPr spc="-5" dirty="0"/>
              <a:t>Language) operations that </a:t>
            </a:r>
            <a:r>
              <a:rPr dirty="0"/>
              <a:t>are </a:t>
            </a:r>
            <a:r>
              <a:rPr spc="-5" dirty="0"/>
              <a:t>committed </a:t>
            </a:r>
            <a:r>
              <a:rPr dirty="0"/>
              <a:t>or rolled </a:t>
            </a:r>
            <a:r>
              <a:rPr spc="-5" dirty="0"/>
              <a:t>back </a:t>
            </a:r>
            <a:r>
              <a:rPr dirty="0"/>
              <a:t>as a single</a:t>
            </a:r>
            <a:r>
              <a:rPr spc="10" dirty="0"/>
              <a:t> </a:t>
            </a:r>
            <a:r>
              <a:rPr dirty="0"/>
              <a:t>unit.</a:t>
            </a:r>
          </a:p>
          <a:p>
            <a:pPr marL="1778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200"/>
          </a:p>
          <a:p>
            <a:pPr marL="200660" marR="325755" indent="-170815">
              <a:lnSpc>
                <a:spcPct val="150000"/>
              </a:lnSpc>
              <a:spcBef>
                <a:spcPts val="1565"/>
              </a:spcBef>
              <a:buClr>
                <a:srgbClr val="006FAC"/>
              </a:buClr>
              <a:buFont typeface="Wingdings"/>
              <a:buChar char=""/>
              <a:tabLst>
                <a:tab pos="201295" algn="l"/>
              </a:tabLst>
            </a:pPr>
            <a:r>
              <a:rPr dirty="0"/>
              <a:t>An </a:t>
            </a:r>
            <a:r>
              <a:rPr spc="-5" dirty="0"/>
              <a:t>object level transaction </a:t>
            </a:r>
            <a:r>
              <a:rPr dirty="0"/>
              <a:t>is one in which a </a:t>
            </a:r>
            <a:r>
              <a:rPr spc="-5" dirty="0"/>
              <a:t>set </a:t>
            </a:r>
            <a:r>
              <a:rPr dirty="0"/>
              <a:t>of </a:t>
            </a:r>
            <a:r>
              <a:rPr spc="-5" dirty="0"/>
              <a:t>changes made to </a:t>
            </a:r>
            <a:r>
              <a:rPr dirty="0"/>
              <a:t>a  </a:t>
            </a:r>
            <a:r>
              <a:rPr spc="-5" dirty="0"/>
              <a:t>set </a:t>
            </a:r>
            <a:r>
              <a:rPr dirty="0"/>
              <a:t>of objects are </a:t>
            </a:r>
            <a:r>
              <a:rPr spc="-5" dirty="0"/>
              <a:t>committed to the database </a:t>
            </a:r>
            <a:r>
              <a:rPr dirty="0"/>
              <a:t>as a single</a:t>
            </a:r>
            <a:r>
              <a:rPr spc="50" dirty="0"/>
              <a:t> </a:t>
            </a:r>
            <a:r>
              <a:rPr dirty="0"/>
              <a:t>unit.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8153400" y="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82905"/>
            <a:ext cx="1397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2549"/>
                </a:solidFill>
                <a:latin typeface="Verdana"/>
                <a:cs typeface="Verdana"/>
              </a:rPr>
              <a:t>7.1</a:t>
            </a:r>
            <a:r>
              <a:rPr sz="1400" spc="-70" dirty="0">
                <a:solidFill>
                  <a:srgbClr val="002549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2549"/>
                </a:solidFill>
                <a:latin typeface="Verdana"/>
                <a:cs typeface="Verdana"/>
              </a:rPr>
              <a:t>Transaction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729233"/>
            <a:ext cx="26587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</a:t>
            </a:r>
            <a:r>
              <a:rPr spc="-5" dirty="0"/>
              <a:t>is</a:t>
            </a:r>
            <a:r>
              <a:rPr spc="-110" dirty="0"/>
              <a:t> </a:t>
            </a:r>
            <a:r>
              <a:rPr spc="-20" dirty="0"/>
              <a:t>Transaction?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2037334"/>
            <a:ext cx="4463415" cy="159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" indent="-12573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38430" algn="l"/>
              </a:tabLst>
            </a:pPr>
            <a:r>
              <a:rPr sz="1800" spc="-20" dirty="0">
                <a:latin typeface="Verdana"/>
                <a:cs typeface="Verdana"/>
              </a:rPr>
              <a:t>JPA </a:t>
            </a:r>
            <a:r>
              <a:rPr sz="1800" spc="-5" dirty="0">
                <a:latin typeface="Verdana"/>
                <a:cs typeface="Verdana"/>
              </a:rPr>
              <a:t>transactions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managed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505"/>
              </a:spcBef>
              <a:buClr>
                <a:srgbClr val="006FAC"/>
              </a:buClr>
              <a:buChar char="•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the users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application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Char char="•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framework (such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Spring)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Char char="•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 J2EE container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3400" y="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82905"/>
            <a:ext cx="23482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7.2: </a:t>
            </a:r>
            <a:r>
              <a:rPr sz="1400" spc="-25" dirty="0">
                <a:solidFill>
                  <a:srgbClr val="006FAC"/>
                </a:solidFill>
                <a:latin typeface="Verdana"/>
                <a:cs typeface="Verdana"/>
              </a:rPr>
              <a:t>Types </a:t>
            </a:r>
            <a:r>
              <a:rPr sz="1400" dirty="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sz="1400" spc="-6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transactions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838962"/>
            <a:ext cx="2756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Types </a:t>
            </a:r>
            <a:r>
              <a:rPr dirty="0"/>
              <a:t>of</a:t>
            </a:r>
            <a:r>
              <a:rPr spc="-55" dirty="0"/>
              <a:t> </a:t>
            </a:r>
            <a:r>
              <a:rPr spc="-20" dirty="0"/>
              <a:t>Transactions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7281" y="1826463"/>
            <a:ext cx="6275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Verdana"/>
                <a:cs typeface="Verdana"/>
              </a:rPr>
              <a:t>Transactions </a:t>
            </a:r>
            <a:r>
              <a:rPr sz="2000" dirty="0">
                <a:latin typeface="Verdana"/>
                <a:cs typeface="Verdana"/>
              </a:rPr>
              <a:t>can be </a:t>
            </a:r>
            <a:r>
              <a:rPr sz="2000" spc="-5" dirty="0">
                <a:latin typeface="Verdana"/>
                <a:cs typeface="Verdana"/>
              </a:rPr>
              <a:t>controller in </a:t>
            </a:r>
            <a:r>
              <a:rPr sz="2000" dirty="0">
                <a:latin typeface="Verdana"/>
                <a:cs typeface="Verdana"/>
              </a:rPr>
              <a:t>two </a:t>
            </a:r>
            <a:r>
              <a:rPr sz="2000" spc="-10" dirty="0">
                <a:latin typeface="Verdana"/>
                <a:cs typeface="Verdana"/>
              </a:rPr>
              <a:t>ways </a:t>
            </a:r>
            <a:r>
              <a:rPr sz="2000" spc="-5" dirty="0">
                <a:latin typeface="Verdana"/>
                <a:cs typeface="Verdana"/>
              </a:rPr>
              <a:t>in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JPA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281" y="2802382"/>
            <a:ext cx="8000365" cy="352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indent="-170815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Char char="•"/>
              <a:tabLst>
                <a:tab pos="187960" algn="l"/>
              </a:tabLst>
            </a:pPr>
            <a:r>
              <a:rPr sz="1800" spc="-15" dirty="0">
                <a:latin typeface="Verdana"/>
                <a:cs typeface="Verdana"/>
              </a:rPr>
              <a:t>Java </a:t>
            </a:r>
            <a:r>
              <a:rPr sz="1800" spc="-25" dirty="0">
                <a:latin typeface="Verdana"/>
                <a:cs typeface="Verdana"/>
              </a:rPr>
              <a:t>Transaction </a:t>
            </a:r>
            <a:r>
              <a:rPr sz="1800" dirty="0">
                <a:latin typeface="Verdana"/>
                <a:cs typeface="Verdana"/>
              </a:rPr>
              <a:t>API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(JTA)</a:t>
            </a:r>
            <a:endParaRPr sz="1800">
              <a:latin typeface="Verdana"/>
              <a:cs typeface="Verdana"/>
            </a:endParaRPr>
          </a:p>
          <a:p>
            <a:pPr marL="355600" lvl="1" indent="-170815">
              <a:lnSpc>
                <a:spcPct val="100000"/>
              </a:lnSpc>
              <a:spcBef>
                <a:spcPts val="1300"/>
              </a:spcBef>
              <a:buClr>
                <a:srgbClr val="006FAC"/>
              </a:buClr>
              <a:buChar char="•"/>
              <a:tabLst>
                <a:tab pos="355600" algn="l"/>
              </a:tabLst>
            </a:pPr>
            <a:r>
              <a:rPr sz="1600" spc="-5" dirty="0">
                <a:latin typeface="Verdana"/>
                <a:cs typeface="Verdana"/>
              </a:rPr>
              <a:t>container-managed </a:t>
            </a:r>
            <a:r>
              <a:rPr sz="1600" spc="-10" dirty="0">
                <a:latin typeface="Verdana"/>
                <a:cs typeface="Verdana"/>
              </a:rPr>
              <a:t>entity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manager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6FAC"/>
              </a:buClr>
              <a:buFont typeface="Verdana"/>
              <a:buChar char="•"/>
            </a:pPr>
            <a:endParaRPr sz="19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Verdana"/>
              <a:buChar char="•"/>
            </a:pP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buClr>
                <a:srgbClr val="006FAC"/>
              </a:buClr>
              <a:buChar char="•"/>
              <a:tabLst>
                <a:tab pos="187960" algn="l"/>
              </a:tabLst>
            </a:pPr>
            <a:r>
              <a:rPr sz="1800" spc="-15" dirty="0">
                <a:latin typeface="Verdana"/>
                <a:cs typeface="Verdana"/>
              </a:rPr>
              <a:t>EntityTransaction </a:t>
            </a:r>
            <a:r>
              <a:rPr sz="1800" dirty="0">
                <a:latin typeface="Verdana"/>
                <a:cs typeface="Verdana"/>
              </a:rPr>
              <a:t>API </a:t>
            </a:r>
            <a:r>
              <a:rPr sz="1800" spc="-10" dirty="0">
                <a:latin typeface="Verdana"/>
                <a:cs typeface="Verdana"/>
              </a:rPr>
              <a:t>(</a:t>
            </a:r>
            <a:r>
              <a:rPr sz="1800" b="1" spc="-10" dirty="0">
                <a:latin typeface="Courier New"/>
                <a:cs typeface="Courier New"/>
              </a:rPr>
              <a:t>tx.begin(), tx.commit(),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etc)</a:t>
            </a:r>
            <a:endParaRPr sz="1800">
              <a:latin typeface="Courier New"/>
              <a:cs typeface="Courier New"/>
            </a:endParaRPr>
          </a:p>
          <a:p>
            <a:pPr marL="355600" lvl="1" indent="-170815">
              <a:lnSpc>
                <a:spcPct val="100000"/>
              </a:lnSpc>
              <a:spcBef>
                <a:spcPts val="1305"/>
              </a:spcBef>
              <a:buClr>
                <a:srgbClr val="006FAC"/>
              </a:buClr>
              <a:buChar char="•"/>
              <a:tabLst>
                <a:tab pos="355600" algn="l"/>
              </a:tabLst>
            </a:pPr>
            <a:r>
              <a:rPr sz="1600" spc="-5" dirty="0">
                <a:latin typeface="Verdana"/>
                <a:cs typeface="Verdana"/>
              </a:rPr>
              <a:t>application-managed </a:t>
            </a:r>
            <a:r>
              <a:rPr sz="1600" spc="-10" dirty="0">
                <a:latin typeface="Verdana"/>
                <a:cs typeface="Verdana"/>
              </a:rPr>
              <a:t>entity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manager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Verdana"/>
                <a:cs typeface="Verdana"/>
              </a:rPr>
              <a:t>DEFAULT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TYPES: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490"/>
              </a:spcBef>
            </a:pPr>
            <a:r>
              <a:rPr sz="1600" spc="-5" dirty="0">
                <a:latin typeface="Verdana"/>
                <a:cs typeface="Verdana"/>
              </a:rPr>
              <a:t>Default to </a:t>
            </a:r>
            <a:r>
              <a:rPr sz="1600" spc="-40" dirty="0">
                <a:latin typeface="Verdana"/>
                <a:cs typeface="Verdana"/>
              </a:rPr>
              <a:t>JTA </a:t>
            </a:r>
            <a:r>
              <a:rPr sz="1600" spc="-1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5" dirty="0">
                <a:latin typeface="Verdana"/>
                <a:cs typeface="Verdana"/>
              </a:rPr>
              <a:t>JavaEE </a:t>
            </a:r>
            <a:r>
              <a:rPr sz="1600" spc="-5" dirty="0">
                <a:latin typeface="Verdana"/>
                <a:cs typeface="Verdana"/>
              </a:rPr>
              <a:t>environment and to </a:t>
            </a:r>
            <a:r>
              <a:rPr sz="1600" spc="-10" dirty="0">
                <a:latin typeface="Verdana"/>
                <a:cs typeface="Verdana"/>
              </a:rPr>
              <a:t>RESOURCE_LOCAL in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5" dirty="0">
                <a:latin typeface="Verdana"/>
                <a:cs typeface="Verdana"/>
              </a:rPr>
              <a:t>JavaSE  </a:t>
            </a:r>
            <a:r>
              <a:rPr sz="1600" spc="-10" dirty="0">
                <a:latin typeface="Verdana"/>
                <a:cs typeface="Verdana"/>
              </a:rPr>
              <a:t>environment.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400" y="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82905"/>
            <a:ext cx="23482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7.2: </a:t>
            </a:r>
            <a:r>
              <a:rPr sz="1400" spc="-25" dirty="0">
                <a:solidFill>
                  <a:srgbClr val="006FAC"/>
                </a:solidFill>
                <a:latin typeface="Verdana"/>
                <a:cs typeface="Verdana"/>
              </a:rPr>
              <a:t>Types </a:t>
            </a:r>
            <a:r>
              <a:rPr sz="1400" dirty="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sz="1400" spc="-6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transactions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838962"/>
            <a:ext cx="2756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Types </a:t>
            </a:r>
            <a:r>
              <a:rPr dirty="0"/>
              <a:t>of</a:t>
            </a:r>
            <a:r>
              <a:rPr spc="-55" dirty="0"/>
              <a:t> </a:t>
            </a:r>
            <a:r>
              <a:rPr spc="-20" dirty="0"/>
              <a:t>Transactions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7281" y="1983993"/>
            <a:ext cx="7368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b="1" spc="-10" dirty="0">
                <a:latin typeface="Verdana"/>
                <a:cs typeface="Verdana"/>
              </a:rPr>
              <a:t>persistence.xml </a:t>
            </a:r>
            <a:r>
              <a:rPr sz="1600" spc="-20" dirty="0">
                <a:latin typeface="Verdana"/>
                <a:cs typeface="Verdana"/>
              </a:rPr>
              <a:t>JPA </a:t>
            </a:r>
            <a:r>
              <a:rPr sz="1600" spc="-5" dirty="0">
                <a:latin typeface="Verdana"/>
                <a:cs typeface="Verdana"/>
              </a:rPr>
              <a:t>configuration file, </a:t>
            </a:r>
            <a:r>
              <a:rPr sz="1600" spc="-10" dirty="0">
                <a:latin typeface="Verdana"/>
                <a:cs typeface="Verdana"/>
              </a:rPr>
              <a:t>you </a:t>
            </a:r>
            <a:r>
              <a:rPr sz="1600" spc="-5" dirty="0">
                <a:latin typeface="Verdana"/>
                <a:cs typeface="Verdana"/>
              </a:rPr>
              <a:t>can </a:t>
            </a:r>
            <a:r>
              <a:rPr sz="1600" spc="-10" dirty="0">
                <a:latin typeface="Verdana"/>
                <a:cs typeface="Verdana"/>
              </a:rPr>
              <a:t>have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line</a:t>
            </a:r>
            <a:r>
              <a:rPr sz="1600" spc="2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like: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281" y="2842005"/>
            <a:ext cx="7814309" cy="1127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04590" algn="l"/>
              </a:tabLst>
            </a:pPr>
            <a:r>
              <a:rPr sz="1600" spc="-10" dirty="0">
                <a:latin typeface="Verdana"/>
                <a:cs typeface="Verdana"/>
              </a:rPr>
              <a:t>&lt;persistence-unit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name=“test-PU”	</a:t>
            </a:r>
            <a:r>
              <a:rPr sz="1600" spc="-15" dirty="0">
                <a:latin typeface="Verdana"/>
                <a:cs typeface="Verdana"/>
              </a:rPr>
              <a:t>transaction-type=“JTA”&gt;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600" spc="-10" dirty="0">
                <a:latin typeface="Verdana"/>
                <a:cs typeface="Verdana"/>
              </a:rPr>
              <a:t>(or)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  <a:tabLst>
                <a:tab pos="3704590" algn="l"/>
              </a:tabLst>
            </a:pPr>
            <a:r>
              <a:rPr sz="1600" spc="-10" dirty="0">
                <a:latin typeface="Verdana"/>
                <a:cs typeface="Verdana"/>
              </a:rPr>
              <a:t>&lt;persistence-unit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name=“test-PU”	transaction-type=“RESOURCE_LOCAL”&gt;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400" y="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82905"/>
            <a:ext cx="27800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7.3: </a:t>
            </a:r>
            <a:r>
              <a:rPr sz="1400" spc="-10" dirty="0">
                <a:solidFill>
                  <a:srgbClr val="006FAC"/>
                </a:solidFill>
                <a:latin typeface="Verdana"/>
                <a:cs typeface="Verdana"/>
              </a:rPr>
              <a:t>Working </a:t>
            </a:r>
            <a:r>
              <a:rPr sz="1400" dirty="0">
                <a:solidFill>
                  <a:srgbClr val="006FAC"/>
                </a:solidFill>
                <a:latin typeface="Verdana"/>
                <a:cs typeface="Verdana"/>
              </a:rPr>
              <a:t>with</a:t>
            </a:r>
            <a:r>
              <a:rPr sz="140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transactions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811530"/>
            <a:ext cx="46774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Application </a:t>
            </a:r>
            <a:r>
              <a:rPr dirty="0"/>
              <a:t>Managed </a:t>
            </a:r>
            <a:r>
              <a:rPr spc="-5" dirty="0"/>
              <a:t>Entity</a:t>
            </a:r>
            <a:r>
              <a:rPr spc="-75" dirty="0"/>
              <a:t> </a:t>
            </a:r>
            <a:r>
              <a:rPr dirty="0"/>
              <a:t>Manager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7281" y="1861464"/>
            <a:ext cx="8131809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10" dirty="0">
                <a:latin typeface="Verdana"/>
                <a:cs typeface="Verdana"/>
              </a:rPr>
              <a:t>Applications </a:t>
            </a:r>
            <a:r>
              <a:rPr sz="1600" spc="-5" dirty="0">
                <a:latin typeface="Verdana"/>
                <a:cs typeface="Verdana"/>
              </a:rPr>
              <a:t>create </a:t>
            </a:r>
            <a:r>
              <a:rPr sz="1600" spc="-10" dirty="0">
                <a:latin typeface="Verdana"/>
                <a:cs typeface="Verdana"/>
              </a:rPr>
              <a:t>EntityManager instances </a:t>
            </a:r>
            <a:r>
              <a:rPr sz="1600" spc="-5" dirty="0">
                <a:latin typeface="Verdana"/>
                <a:cs typeface="Verdana"/>
              </a:rPr>
              <a:t>by using </a:t>
            </a:r>
            <a:r>
              <a:rPr sz="1600" spc="-10" dirty="0">
                <a:latin typeface="Verdana"/>
                <a:cs typeface="Verdana"/>
              </a:rPr>
              <a:t>directly </a:t>
            </a:r>
            <a:r>
              <a:rPr sz="1600" b="1" spc="-10" dirty="0">
                <a:latin typeface="Verdana"/>
                <a:cs typeface="Verdana"/>
              </a:rPr>
              <a:t>Persistence</a:t>
            </a:r>
            <a:r>
              <a:rPr sz="1600" b="1" spc="4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Verdana"/>
                <a:cs typeface="Verdana"/>
              </a:rPr>
              <a:t>EntityManagerFactory.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853" y="3207766"/>
            <a:ext cx="6393180" cy="1557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5"/>
              </a:spcBef>
              <a:buClr>
                <a:srgbClr val="006FAC"/>
              </a:buClr>
              <a:buFont typeface="Verdana"/>
              <a:buChar char="•"/>
              <a:tabLst>
                <a:tab pos="183515" algn="l"/>
              </a:tabLst>
            </a:pPr>
            <a:r>
              <a:rPr sz="1600" b="1" spc="-5" dirty="0">
                <a:latin typeface="Verdana"/>
                <a:cs typeface="Verdana"/>
              </a:rPr>
              <a:t>javax.persistence.Persistence</a:t>
            </a:r>
            <a:endParaRPr sz="1600">
              <a:latin typeface="Verdana"/>
              <a:cs typeface="Verdana"/>
            </a:endParaRPr>
          </a:p>
          <a:p>
            <a:pPr marL="350520" lvl="1" indent="-17081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Char char="•"/>
              <a:tabLst>
                <a:tab pos="351155" algn="l"/>
              </a:tabLst>
            </a:pPr>
            <a:r>
              <a:rPr sz="1600" spc="-15" dirty="0">
                <a:latin typeface="Verdana"/>
                <a:cs typeface="Verdana"/>
              </a:rPr>
              <a:t>Root </a:t>
            </a:r>
            <a:r>
              <a:rPr sz="1600" spc="-5" dirty="0">
                <a:latin typeface="Verdana"/>
                <a:cs typeface="Verdana"/>
              </a:rPr>
              <a:t>class for </a:t>
            </a:r>
            <a:r>
              <a:rPr sz="1600" spc="-10" dirty="0">
                <a:latin typeface="Verdana"/>
                <a:cs typeface="Verdana"/>
              </a:rPr>
              <a:t>obtaining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EntityManager</a:t>
            </a:r>
            <a:endParaRPr sz="1600">
              <a:latin typeface="Verdana"/>
              <a:cs typeface="Verdana"/>
            </a:endParaRPr>
          </a:p>
          <a:p>
            <a:pPr marL="350520" lvl="1" indent="-170815">
              <a:lnSpc>
                <a:spcPct val="100000"/>
              </a:lnSpc>
              <a:spcBef>
                <a:spcPts val="1455"/>
              </a:spcBef>
              <a:buClr>
                <a:srgbClr val="006FAC"/>
              </a:buClr>
              <a:buChar char="•"/>
              <a:tabLst>
                <a:tab pos="351155" algn="l"/>
              </a:tabLst>
            </a:pPr>
            <a:r>
              <a:rPr sz="1600" spc="-5" dirty="0">
                <a:latin typeface="Verdana"/>
                <a:cs typeface="Verdana"/>
              </a:rPr>
              <a:t>Locates </a:t>
            </a:r>
            <a:r>
              <a:rPr sz="1600" spc="-10" dirty="0">
                <a:latin typeface="Verdana"/>
                <a:cs typeface="Verdana"/>
              </a:rPr>
              <a:t>provider service </a:t>
            </a:r>
            <a:r>
              <a:rPr sz="1600" spc="-5" dirty="0">
                <a:latin typeface="Verdana"/>
                <a:cs typeface="Verdana"/>
              </a:rPr>
              <a:t>for a named </a:t>
            </a:r>
            <a:r>
              <a:rPr sz="1600" spc="-10" dirty="0">
                <a:latin typeface="Verdana"/>
                <a:cs typeface="Verdana"/>
              </a:rPr>
              <a:t>persistence</a:t>
            </a:r>
            <a:r>
              <a:rPr sz="1600" spc="2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unit</a:t>
            </a:r>
            <a:endParaRPr sz="1600">
              <a:latin typeface="Verdana"/>
              <a:cs typeface="Verdana"/>
            </a:endParaRPr>
          </a:p>
          <a:p>
            <a:pPr marL="350520" lvl="1" indent="-170815">
              <a:lnSpc>
                <a:spcPct val="100000"/>
              </a:lnSpc>
              <a:spcBef>
                <a:spcPts val="1460"/>
              </a:spcBef>
              <a:buClr>
                <a:srgbClr val="006FAC"/>
              </a:buClr>
              <a:buChar char="•"/>
              <a:tabLst>
                <a:tab pos="351155" algn="l"/>
              </a:tabLst>
            </a:pPr>
            <a:r>
              <a:rPr sz="1600" spc="-10" dirty="0">
                <a:latin typeface="Verdana"/>
                <a:cs typeface="Verdana"/>
              </a:rPr>
              <a:t>Invokes </a:t>
            </a:r>
            <a:r>
              <a:rPr sz="1600" spc="-5" dirty="0">
                <a:latin typeface="Verdana"/>
                <a:cs typeface="Verdana"/>
              </a:rPr>
              <a:t>on the provider to obtain an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EntityManagerFactory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853" y="5354192"/>
            <a:ext cx="7481570" cy="69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5"/>
              </a:spcBef>
              <a:buClr>
                <a:srgbClr val="006FAC"/>
              </a:buClr>
              <a:buFont typeface="Verdana"/>
              <a:buChar char="•"/>
              <a:tabLst>
                <a:tab pos="183515" algn="l"/>
              </a:tabLst>
            </a:pPr>
            <a:r>
              <a:rPr sz="1600" b="1" spc="-5" dirty="0">
                <a:latin typeface="Verdana"/>
                <a:cs typeface="Verdana"/>
              </a:rPr>
              <a:t>javax.persistence.EntityManagerFactory</a:t>
            </a:r>
            <a:endParaRPr sz="1600">
              <a:latin typeface="Verdana"/>
              <a:cs typeface="Verdana"/>
            </a:endParaRPr>
          </a:p>
          <a:p>
            <a:pPr marL="350520" lvl="1" indent="-17081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Char char="•"/>
              <a:tabLst>
                <a:tab pos="351155" algn="l"/>
              </a:tabLst>
            </a:pPr>
            <a:r>
              <a:rPr sz="1600" spc="-10" dirty="0">
                <a:latin typeface="Verdana"/>
                <a:cs typeface="Verdana"/>
              </a:rPr>
              <a:t>Creates EntityManagers </a:t>
            </a:r>
            <a:r>
              <a:rPr sz="1600" spc="-5" dirty="0">
                <a:latin typeface="Verdana"/>
                <a:cs typeface="Verdana"/>
              </a:rPr>
              <a:t>for a named </a:t>
            </a:r>
            <a:r>
              <a:rPr sz="1600" spc="-10" dirty="0">
                <a:latin typeface="Verdana"/>
                <a:cs typeface="Verdana"/>
              </a:rPr>
              <a:t>persistence </a:t>
            </a:r>
            <a:r>
              <a:rPr sz="1600" spc="-5" dirty="0">
                <a:latin typeface="Verdana"/>
                <a:cs typeface="Verdana"/>
              </a:rPr>
              <a:t>unit or</a:t>
            </a:r>
            <a:r>
              <a:rPr sz="1600" spc="2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3400" y="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82905"/>
            <a:ext cx="27800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7.3: </a:t>
            </a:r>
            <a:r>
              <a:rPr sz="1400" spc="-10" dirty="0">
                <a:solidFill>
                  <a:srgbClr val="006FAC"/>
                </a:solidFill>
                <a:latin typeface="Verdana"/>
                <a:cs typeface="Verdana"/>
              </a:rPr>
              <a:t>Working </a:t>
            </a:r>
            <a:r>
              <a:rPr sz="1400" dirty="0">
                <a:solidFill>
                  <a:srgbClr val="006FAC"/>
                </a:solidFill>
                <a:latin typeface="Verdana"/>
                <a:cs typeface="Verdana"/>
              </a:rPr>
              <a:t>with</a:t>
            </a:r>
            <a:r>
              <a:rPr sz="140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transactions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811530"/>
            <a:ext cx="46774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Application </a:t>
            </a:r>
            <a:r>
              <a:rPr dirty="0"/>
              <a:t>Managed </a:t>
            </a:r>
            <a:r>
              <a:rPr spc="-5" dirty="0"/>
              <a:t>Entity</a:t>
            </a:r>
            <a:r>
              <a:rPr spc="-75" dirty="0"/>
              <a:t> </a:t>
            </a:r>
            <a:r>
              <a:rPr dirty="0"/>
              <a:t>Manager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7281" y="1745995"/>
            <a:ext cx="5668645" cy="4608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Verdana"/>
                <a:cs typeface="Verdana"/>
              </a:rPr>
              <a:t>public class </a:t>
            </a:r>
            <a:r>
              <a:rPr sz="1400" spc="-5" dirty="0">
                <a:latin typeface="Verdana"/>
                <a:cs typeface="Verdana"/>
              </a:rPr>
              <a:t>PersistenceProgram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135890">
              <a:lnSpc>
                <a:spcPct val="100000"/>
              </a:lnSpc>
              <a:spcBef>
                <a:spcPts val="1010"/>
              </a:spcBef>
            </a:pPr>
            <a:r>
              <a:rPr sz="1400" dirty="0">
                <a:latin typeface="Verdana"/>
                <a:cs typeface="Verdana"/>
              </a:rPr>
              <a:t>public static </a:t>
            </a:r>
            <a:r>
              <a:rPr sz="1400" spc="-5" dirty="0">
                <a:latin typeface="Verdana"/>
                <a:cs typeface="Verdana"/>
              </a:rPr>
              <a:t>void </a:t>
            </a:r>
            <a:r>
              <a:rPr sz="1400" dirty="0">
                <a:latin typeface="Verdana"/>
                <a:cs typeface="Verdana"/>
              </a:rPr>
              <a:t>main(String[]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args)</a:t>
            </a:r>
            <a:endParaRPr sz="1400">
              <a:latin typeface="Verdana"/>
              <a:cs typeface="Verdana"/>
            </a:endParaRPr>
          </a:p>
          <a:p>
            <a:pPr marL="135890">
              <a:lnSpc>
                <a:spcPct val="100000"/>
              </a:lnSpc>
              <a:spcBef>
                <a:spcPts val="1005"/>
              </a:spcBef>
            </a:pPr>
            <a:r>
              <a:rPr sz="1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698500" marR="5080" indent="-439420">
              <a:lnSpc>
                <a:spcPct val="130000"/>
              </a:lnSpc>
              <a:spcBef>
                <a:spcPts val="495"/>
              </a:spcBef>
            </a:pPr>
            <a:r>
              <a:rPr sz="1400" spc="-5" dirty="0">
                <a:latin typeface="Verdana"/>
                <a:cs typeface="Verdana"/>
              </a:rPr>
              <a:t>EntityManagerFactory </a:t>
            </a:r>
            <a:r>
              <a:rPr sz="1400" dirty="0">
                <a:latin typeface="Verdana"/>
                <a:cs typeface="Verdana"/>
              </a:rPr>
              <a:t>emf =  </a:t>
            </a:r>
            <a:r>
              <a:rPr sz="1400" spc="-5" dirty="0">
                <a:latin typeface="Verdana"/>
                <a:cs typeface="Verdana"/>
              </a:rPr>
              <a:t>Persistence.createEntityManagerFactory(“SomePUnit”);</a:t>
            </a:r>
            <a:endParaRPr sz="1400">
              <a:latin typeface="Verdana"/>
              <a:cs typeface="Verdana"/>
            </a:endParaRPr>
          </a:p>
          <a:p>
            <a:pPr marL="259079" marR="1015365">
              <a:lnSpc>
                <a:spcPts val="2690"/>
              </a:lnSpc>
              <a:spcBef>
                <a:spcPts val="254"/>
              </a:spcBef>
            </a:pPr>
            <a:r>
              <a:rPr sz="1400" spc="-5" dirty="0">
                <a:latin typeface="Verdana"/>
                <a:cs typeface="Verdana"/>
              </a:rPr>
              <a:t>EntityManager </a:t>
            </a:r>
            <a:r>
              <a:rPr sz="1400" dirty="0">
                <a:latin typeface="Verdana"/>
                <a:cs typeface="Verdana"/>
              </a:rPr>
              <a:t>em = </a:t>
            </a:r>
            <a:r>
              <a:rPr sz="1400" spc="-5" dirty="0">
                <a:latin typeface="Verdana"/>
                <a:cs typeface="Verdana"/>
              </a:rPr>
              <a:t>emf.createEntityManager();  </a:t>
            </a:r>
            <a:r>
              <a:rPr sz="1400" spc="-10" dirty="0">
                <a:latin typeface="Verdana"/>
                <a:cs typeface="Verdana"/>
              </a:rPr>
              <a:t>em.getTransaction().begin();</a:t>
            </a:r>
            <a:endParaRPr sz="1400">
              <a:latin typeface="Verdana"/>
              <a:cs typeface="Verdana"/>
            </a:endParaRPr>
          </a:p>
          <a:p>
            <a:pPr marL="259079">
              <a:lnSpc>
                <a:spcPct val="100000"/>
              </a:lnSpc>
              <a:spcBef>
                <a:spcPts val="740"/>
              </a:spcBef>
            </a:pPr>
            <a:r>
              <a:rPr sz="1400" spc="-5" dirty="0">
                <a:latin typeface="Verdana"/>
                <a:cs typeface="Verdana"/>
              </a:rPr>
              <a:t>// Perform </a:t>
            </a:r>
            <a:r>
              <a:rPr sz="1400" dirty="0">
                <a:latin typeface="Verdana"/>
                <a:cs typeface="Verdana"/>
              </a:rPr>
              <a:t>finds, execute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queries,</a:t>
            </a:r>
            <a:endParaRPr sz="1400">
              <a:latin typeface="Verdana"/>
              <a:cs typeface="Verdana"/>
            </a:endParaRPr>
          </a:p>
          <a:p>
            <a:pPr marL="259079" marR="2616200">
              <a:lnSpc>
                <a:spcPct val="159700"/>
              </a:lnSpc>
              <a:spcBef>
                <a:spcPts val="5"/>
              </a:spcBef>
            </a:pPr>
            <a:r>
              <a:rPr sz="1400" spc="-5" dirty="0">
                <a:latin typeface="Verdana"/>
                <a:cs typeface="Verdana"/>
              </a:rPr>
              <a:t>// </a:t>
            </a:r>
            <a:r>
              <a:rPr sz="1400" dirty="0">
                <a:latin typeface="Verdana"/>
                <a:cs typeface="Verdana"/>
              </a:rPr>
              <a:t>update entities, etc.  </a:t>
            </a:r>
            <a:r>
              <a:rPr sz="1400" spc="-10" dirty="0">
                <a:latin typeface="Verdana"/>
                <a:cs typeface="Verdana"/>
              </a:rPr>
              <a:t>em.getTransaction().commit();  </a:t>
            </a:r>
            <a:r>
              <a:rPr sz="1400" dirty="0">
                <a:latin typeface="Verdana"/>
                <a:cs typeface="Verdana"/>
              </a:rPr>
              <a:t>em.close();</a:t>
            </a:r>
            <a:endParaRPr sz="1400">
              <a:latin typeface="Verdana"/>
              <a:cs typeface="Verdana"/>
            </a:endParaRPr>
          </a:p>
          <a:p>
            <a:pPr marL="259079">
              <a:lnSpc>
                <a:spcPct val="100000"/>
              </a:lnSpc>
              <a:spcBef>
                <a:spcPts val="1005"/>
              </a:spcBef>
            </a:pPr>
            <a:r>
              <a:rPr sz="1400" spc="-5" dirty="0">
                <a:latin typeface="Verdana"/>
                <a:cs typeface="Verdana"/>
              </a:rPr>
              <a:t>emf.close();</a:t>
            </a:r>
            <a:endParaRPr sz="1400">
              <a:latin typeface="Verdana"/>
              <a:cs typeface="Verdana"/>
            </a:endParaRPr>
          </a:p>
          <a:p>
            <a:pPr marL="135890">
              <a:lnSpc>
                <a:spcPct val="100000"/>
              </a:lnSpc>
              <a:spcBef>
                <a:spcPts val="1010"/>
              </a:spcBef>
            </a:pPr>
            <a:r>
              <a:rPr sz="1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3400" y="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82905"/>
            <a:ext cx="27800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7.3: </a:t>
            </a:r>
            <a:r>
              <a:rPr sz="1400" spc="-10" dirty="0">
                <a:solidFill>
                  <a:srgbClr val="006FAC"/>
                </a:solidFill>
                <a:latin typeface="Verdana"/>
                <a:cs typeface="Verdana"/>
              </a:rPr>
              <a:t>Working </a:t>
            </a:r>
            <a:r>
              <a:rPr sz="1400" dirty="0">
                <a:solidFill>
                  <a:srgbClr val="006FAC"/>
                </a:solidFill>
                <a:latin typeface="Verdana"/>
                <a:cs typeface="Verdana"/>
              </a:rPr>
              <a:t>with</a:t>
            </a:r>
            <a:r>
              <a:rPr sz="140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transactions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811530"/>
            <a:ext cx="4512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Container </a:t>
            </a:r>
            <a:r>
              <a:rPr dirty="0"/>
              <a:t>Managed </a:t>
            </a:r>
            <a:r>
              <a:rPr spc="-5" dirty="0"/>
              <a:t>Entity</a:t>
            </a:r>
            <a:r>
              <a:rPr spc="-95" dirty="0"/>
              <a:t> </a:t>
            </a:r>
            <a:r>
              <a:rPr dirty="0"/>
              <a:t>Manager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7281" y="1861464"/>
            <a:ext cx="8026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SzPct val="93750"/>
              <a:buChar char="•"/>
              <a:tabLst>
                <a:tab pos="124460" algn="l"/>
              </a:tabLst>
            </a:pPr>
            <a:r>
              <a:rPr sz="1600" spc="-5" dirty="0">
                <a:latin typeface="Verdana"/>
                <a:cs typeface="Verdana"/>
              </a:rPr>
              <a:t>An </a:t>
            </a:r>
            <a:r>
              <a:rPr sz="1600" spc="-10" dirty="0">
                <a:latin typeface="Verdana"/>
                <a:cs typeface="Verdana"/>
              </a:rPr>
              <a:t>EntityManager with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transactional persistence </a:t>
            </a:r>
            <a:r>
              <a:rPr sz="1600" spc="-5" dirty="0">
                <a:latin typeface="Verdana"/>
                <a:cs typeface="Verdana"/>
              </a:rPr>
              <a:t>context can be </a:t>
            </a:r>
            <a:r>
              <a:rPr sz="1600" spc="-10" dirty="0">
                <a:latin typeface="Verdana"/>
                <a:cs typeface="Verdana"/>
              </a:rPr>
              <a:t>injected by  using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b="1" spc="-10" dirty="0">
                <a:latin typeface="Verdana"/>
                <a:cs typeface="Verdana"/>
              </a:rPr>
              <a:t>@PersistenceContext</a:t>
            </a:r>
            <a:r>
              <a:rPr sz="1600" b="1" spc="1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annotation.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12" y="3166872"/>
            <a:ext cx="7632700" cy="3293745"/>
          </a:xfrm>
          <a:prstGeom prst="rect">
            <a:avLst/>
          </a:prstGeom>
          <a:solidFill>
            <a:srgbClr val="ECECEC"/>
          </a:solidFill>
          <a:ln w="12192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548005" marR="804545" indent="-457200">
              <a:lnSpc>
                <a:spcPts val="2300"/>
              </a:lnSpc>
              <a:spcBef>
                <a:spcPts val="110"/>
              </a:spcBef>
            </a:pPr>
            <a:r>
              <a:rPr sz="1600" spc="-10" dirty="0">
                <a:latin typeface="Verdana"/>
                <a:cs typeface="Verdana"/>
              </a:rPr>
              <a:t>public </a:t>
            </a:r>
            <a:r>
              <a:rPr sz="1600" spc="-5" dirty="0">
                <a:latin typeface="Verdana"/>
                <a:cs typeface="Verdana"/>
              </a:rPr>
              <a:t>class BookmarkSeviceImpl </a:t>
            </a:r>
            <a:r>
              <a:rPr sz="1600" spc="-10" dirty="0">
                <a:latin typeface="Verdana"/>
                <a:cs typeface="Verdana"/>
              </a:rPr>
              <a:t>implements </a:t>
            </a:r>
            <a:r>
              <a:rPr sz="1600" spc="-5" dirty="0">
                <a:latin typeface="Verdana"/>
                <a:cs typeface="Verdana"/>
              </a:rPr>
              <a:t>BookmarkService {  </a:t>
            </a:r>
            <a:r>
              <a:rPr sz="1600" spc="-10" dirty="0">
                <a:solidFill>
                  <a:srgbClr val="CC0000"/>
                </a:solidFill>
                <a:latin typeface="Verdana"/>
                <a:cs typeface="Verdana"/>
              </a:rPr>
              <a:t>@PersistenceContext</a:t>
            </a:r>
            <a:endParaRPr sz="1600">
              <a:latin typeface="Verdana"/>
              <a:cs typeface="Verdana"/>
            </a:endParaRPr>
          </a:p>
          <a:p>
            <a:pPr marL="548005">
              <a:lnSpc>
                <a:spcPct val="100000"/>
              </a:lnSpc>
              <a:spcBef>
                <a:spcPts val="245"/>
              </a:spcBef>
            </a:pPr>
            <a:r>
              <a:rPr sz="1600" spc="-10" dirty="0">
                <a:latin typeface="Verdana"/>
                <a:cs typeface="Verdana"/>
              </a:rPr>
              <a:t>private EntityManager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em;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 marL="1004569" marR="2926080" indent="-457200">
              <a:lnSpc>
                <a:spcPct val="120000"/>
              </a:lnSpc>
            </a:pPr>
            <a:r>
              <a:rPr sz="1600" spc="-10" dirty="0">
                <a:latin typeface="Verdana"/>
                <a:cs typeface="Verdana"/>
              </a:rPr>
              <a:t>public </a:t>
            </a:r>
            <a:r>
              <a:rPr sz="1600" spc="-5" dirty="0">
                <a:latin typeface="Verdana"/>
                <a:cs typeface="Verdana"/>
              </a:rPr>
              <a:t>void </a:t>
            </a:r>
            <a:r>
              <a:rPr sz="1600" spc="-10" dirty="0">
                <a:latin typeface="Verdana"/>
                <a:cs typeface="Verdana"/>
              </a:rPr>
              <a:t>save(Bookmark </a:t>
            </a:r>
            <a:r>
              <a:rPr sz="1600" spc="-5" dirty="0">
                <a:latin typeface="Verdana"/>
                <a:cs typeface="Verdana"/>
              </a:rPr>
              <a:t>bookmark) {  </a:t>
            </a:r>
            <a:r>
              <a:rPr sz="1600" spc="-10" dirty="0">
                <a:latin typeface="Verdana"/>
                <a:cs typeface="Verdana"/>
              </a:rPr>
              <a:t>if </a:t>
            </a:r>
            <a:r>
              <a:rPr sz="1600" spc="-5" dirty="0">
                <a:latin typeface="Verdana"/>
                <a:cs typeface="Verdana"/>
              </a:rPr>
              <a:t>(bookmark.getId() </a:t>
            </a:r>
            <a:r>
              <a:rPr sz="1600" spc="-10" dirty="0">
                <a:latin typeface="Verdana"/>
                <a:cs typeface="Verdana"/>
              </a:rPr>
              <a:t>== </a:t>
            </a:r>
            <a:r>
              <a:rPr sz="1600" spc="-5" dirty="0">
                <a:latin typeface="Verdana"/>
                <a:cs typeface="Verdana"/>
              </a:rPr>
              <a:t>null)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L="191960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521FFA"/>
                </a:solidFill>
                <a:latin typeface="Verdana"/>
                <a:cs typeface="Verdana"/>
              </a:rPr>
              <a:t>em.persist</a:t>
            </a:r>
            <a:r>
              <a:rPr sz="1600" spc="-5" dirty="0">
                <a:latin typeface="Verdana"/>
                <a:cs typeface="Verdana"/>
              </a:rPr>
              <a:t>(bookmark);</a:t>
            </a:r>
            <a:endParaRPr sz="1600">
              <a:latin typeface="Verdana"/>
              <a:cs typeface="Verdana"/>
            </a:endParaRPr>
          </a:p>
          <a:p>
            <a:pPr marL="1004569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Verdana"/>
                <a:cs typeface="Verdana"/>
              </a:rPr>
              <a:t>} else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L="1919605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521FFA"/>
                </a:solidFill>
                <a:latin typeface="Verdana"/>
                <a:cs typeface="Verdana"/>
              </a:rPr>
              <a:t>em.merge</a:t>
            </a:r>
            <a:r>
              <a:rPr sz="1600" spc="-5" dirty="0">
                <a:latin typeface="Verdana"/>
                <a:cs typeface="Verdana"/>
              </a:rPr>
              <a:t>(bookmark);</a:t>
            </a:r>
            <a:endParaRPr sz="1600">
              <a:latin typeface="Verdana"/>
              <a:cs typeface="Verdana"/>
            </a:endParaRPr>
          </a:p>
          <a:p>
            <a:pPr marL="1004569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  <a:p>
            <a:pPr marL="90805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400" y="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38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450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Verdana</vt:lpstr>
      <vt:lpstr>Calibri</vt:lpstr>
      <vt:lpstr>Wingdings</vt:lpstr>
      <vt:lpstr>Courier New</vt:lpstr>
      <vt:lpstr>Office Theme</vt:lpstr>
      <vt:lpstr>Slide 1</vt:lpstr>
      <vt:lpstr>Lesson Objectives</vt:lpstr>
      <vt:lpstr>What is Transaction?</vt:lpstr>
      <vt:lpstr>What is Transaction?</vt:lpstr>
      <vt:lpstr>Types of Transactions</vt:lpstr>
      <vt:lpstr>Types of Transactions</vt:lpstr>
      <vt:lpstr>Application Managed Entity Manager</vt:lpstr>
      <vt:lpstr>Application Managed Entity Manager</vt:lpstr>
      <vt:lpstr>Container Managed Entity Manager</vt:lpstr>
      <vt:lpstr>Summary</vt:lpstr>
      <vt:lpstr>Review 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</dc:title>
  <dc:creator>iGATE</dc:creator>
  <cp:lastModifiedBy>Blessed</cp:lastModifiedBy>
  <cp:revision>1</cp:revision>
  <dcterms:created xsi:type="dcterms:W3CDTF">2020-06-03T20:01:12Z</dcterms:created>
  <dcterms:modified xsi:type="dcterms:W3CDTF">2020-06-19T17:53:14Z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2020-06-03T00:00:00Z</vt:filetime>
  </property>
</Properties>
</file>