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72" r:id="rId4"/>
  </p:sldMasterIdLst>
  <p:notesMasterIdLst>
    <p:notesMasterId r:id="rId38"/>
  </p:notesMasterIdLst>
  <p:handoutMasterIdLst>
    <p:handoutMasterId r:id="rId39"/>
  </p:handoutMasterIdLst>
  <p:sldIdLst>
    <p:sldId id="359" r:id="rId5"/>
    <p:sldId id="455" r:id="rId6"/>
    <p:sldId id="447" r:id="rId7"/>
    <p:sldId id="448" r:id="rId8"/>
    <p:sldId id="449" r:id="rId9"/>
    <p:sldId id="450" r:id="rId10"/>
    <p:sldId id="417" r:id="rId11"/>
    <p:sldId id="423" r:id="rId12"/>
    <p:sldId id="418" r:id="rId13"/>
    <p:sldId id="451" r:id="rId14"/>
    <p:sldId id="452" r:id="rId15"/>
    <p:sldId id="424" r:id="rId16"/>
    <p:sldId id="430" r:id="rId17"/>
    <p:sldId id="453" r:id="rId18"/>
    <p:sldId id="419" r:id="rId19"/>
    <p:sldId id="432" r:id="rId20"/>
    <p:sldId id="433" r:id="rId21"/>
    <p:sldId id="444" r:id="rId22"/>
    <p:sldId id="454" r:id="rId23"/>
    <p:sldId id="445" r:id="rId24"/>
    <p:sldId id="438" r:id="rId25"/>
    <p:sldId id="439" r:id="rId26"/>
    <p:sldId id="440" r:id="rId27"/>
    <p:sldId id="441" r:id="rId28"/>
    <p:sldId id="442" r:id="rId29"/>
    <p:sldId id="443" r:id="rId30"/>
    <p:sldId id="446" r:id="rId31"/>
    <p:sldId id="416" r:id="rId32"/>
    <p:sldId id="434" r:id="rId33"/>
    <p:sldId id="435" r:id="rId34"/>
    <p:sldId id="436" r:id="rId35"/>
    <p:sldId id="437" r:id="rId36"/>
    <p:sldId id="395" r:id="rId3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21" clrIdx="1"/>
  <p:cmAuthor id="2" name="training" initials="t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6EE92"/>
    <a:srgbClr val="CC3300"/>
    <a:srgbClr val="EA3800"/>
    <a:srgbClr val="A3E0FF"/>
    <a:srgbClr val="FFFF99"/>
    <a:srgbClr val="FDFDE3"/>
    <a:srgbClr val="66CCFF"/>
    <a:srgbClr val="CCCC00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5327" autoAdjust="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0744-26F4-47D4-9F4C-E131DA98514C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8B2E-AD37-4376-B7AF-CE9A9A7F65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7366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6390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063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508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630" y="5334000"/>
            <a:ext cx="6555830" cy="773668"/>
          </a:xfrm>
          <a:prstGeom prst="rect">
            <a:avLst/>
          </a:prstGeom>
          <a:solidFill>
            <a:srgbClr val="009E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-2630" y="6172200"/>
            <a:ext cx="3965030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32096" y="6186041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LEARNER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449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077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out_the_Author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428601"/>
            <a:ext cx="457200" cy="276999"/>
          </a:xfrm>
          <a:prstGeom prst="rect">
            <a:avLst/>
          </a:prstGeom>
          <a:ln/>
        </p:spPr>
        <p:txBody>
          <a:bodyPr/>
          <a:lstStyle>
            <a:lvl1pPr>
              <a:defRPr lang="en-GB" sz="1400" b="0" smtClean="0">
                <a:solidFill>
                  <a:srgbClr val="953735"/>
                </a:solidFill>
              </a:defRPr>
            </a:lvl1pPr>
          </a:lstStyle>
          <a:p>
            <a:fld id="{A04AFBC5-2B20-4E0B-9DFE-D04369A19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72553" y="0"/>
            <a:ext cx="6871447" cy="49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000" b="0" kern="1200" dirty="0" smtClean="0">
                <a:solidFill>
                  <a:schemeClr val="lt1"/>
                </a:solidFill>
                <a:latin typeface="Arial Rounded MT Bold" pitchFamily="34" charset="0"/>
                <a:ea typeface="+mn-ea"/>
                <a:cs typeface="+mn-cs"/>
              </a:rPr>
              <a:t>About the Author</a:t>
            </a:r>
            <a:endParaRPr lang="en-US" sz="3000" b="0" kern="1200" dirty="0">
              <a:solidFill>
                <a:schemeClr val="lt1"/>
              </a:solidFill>
              <a:latin typeface="Arial Rounded MT Bold" pitchFamily="34" charset="0"/>
              <a:ea typeface="+mn-ea"/>
              <a:cs typeface="+mn-cs"/>
            </a:endParaRPr>
          </a:p>
        </p:txBody>
      </p: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5408663"/>
              </p:ext>
            </p:extLst>
          </p:nvPr>
        </p:nvGraphicFramePr>
        <p:xfrm>
          <a:off x="533400" y="1981200"/>
          <a:ext cx="8153400" cy="2133600"/>
        </p:xfrm>
        <a:graphic>
          <a:graphicData uri="http://schemas.openxmlformats.org/drawingml/2006/table">
            <a:tbl>
              <a:tblPr/>
              <a:tblGrid>
                <a:gridCol w="1981200"/>
                <a:gridCol w="6172200"/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286500" y="4800600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9525">
                  <a:solidFill>
                    <a:schemeClr val="accent5">
                      <a:lumMod val="40000"/>
                      <a:lumOff val="60000"/>
                    </a:schemeClr>
                  </a:solidFill>
                  <a:round/>
                  <a:headEnd/>
                  <a:tailEnd/>
                </a:ln>
                <a:solidFill>
                  <a:schemeClr val="accent5">
                    <a:lumMod val="5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</p:spTree>
    <p:extLst>
      <p:ext uri="{BB962C8B-B14F-4D97-AF65-F5344CB8AC3E}">
        <p14:creationId xmlns:p14="http://schemas.microsoft.com/office/powerpoint/2010/main" xmlns="" val="7988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096000"/>
            <a:ext cx="891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D:\Logos\Logos\Academy Logo\Academy Logo\Academy_logo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82390"/>
            <a:ext cx="1905000" cy="3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64389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  © Cognizant, 2015</a:t>
            </a:r>
            <a:endParaRPr lang="en-US" sz="1200" b="1" dirty="0">
              <a:latin typeface="Arial Narrow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81400" y="4437966"/>
            <a:ext cx="5562596" cy="1353234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2871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460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829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the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8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8614466"/>
              </p:ext>
            </p:extLst>
          </p:nvPr>
        </p:nvGraphicFramePr>
        <p:xfrm>
          <a:off x="533400" y="2057400"/>
          <a:ext cx="8153400" cy="2057400"/>
        </p:xfrm>
        <a:graphic>
          <a:graphicData uri="http://schemas.openxmlformats.org/drawingml/2006/table">
            <a:tbl>
              <a:tblPr/>
              <a:tblGrid>
                <a:gridCol w="2057400"/>
                <a:gridCol w="6096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77535" y="4648200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</p:spTree>
    <p:extLst>
      <p:ext uri="{BB962C8B-B14F-4D97-AF65-F5344CB8AC3E}">
        <p14:creationId xmlns:p14="http://schemas.microsoft.com/office/powerpoint/2010/main" xmlns="" val="222164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705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912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334000"/>
            <a:ext cx="5486400" cy="773668"/>
          </a:xfrm>
          <a:prstGeom prst="rect">
            <a:avLst/>
          </a:prstGeom>
          <a:solidFill>
            <a:srgbClr val="009E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27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810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b="1" smtClean="0"/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393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606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694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4008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736596" cy="2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181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>
          <a:solidFill>
            <a:schemeClr val="lt1"/>
          </a:solidFill>
          <a:latin typeface="Arial Rounded MT Bold" pitchFamily="34" charset="0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2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81000" y="5338313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Java |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Threads – Part 1</a:t>
            </a:r>
          </a:p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solidFill>
                <a:schemeClr val="bg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371600" y="52578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14546" cy="7143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07915"/>
            <a:ext cx="8686800" cy="676275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 implemented two threads for processing the 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Validate user details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Validate user Citizenship.</a:t>
            </a:r>
            <a:endParaRPr lang="en-U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Tim solved the problem?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695145" y="4076700"/>
            <a:ext cx="2667000" cy="1752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Validate User Details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be 8"/>
          <p:cNvSpPr/>
          <p:nvPr/>
        </p:nvSpPr>
        <p:spPr>
          <a:xfrm>
            <a:off x="685800" y="2734574"/>
            <a:ext cx="2667000" cy="1761226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Validate User Citizenship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 flipH="1">
            <a:off x="457200" y="4495800"/>
            <a:ext cx="304800" cy="1295400"/>
          </a:xfrm>
          <a:prstGeom prst="righ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304800" y="4724400"/>
            <a:ext cx="1143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3 </a:t>
            </a:r>
          </a:p>
          <a:p>
            <a:pPr algn="ctr"/>
            <a:r>
              <a:rPr lang="en-US" sz="1050" dirty="0" smtClean="0"/>
              <a:t>Seconds</a:t>
            </a:r>
            <a:endParaRPr lang="en-US" sz="1050" dirty="0"/>
          </a:p>
        </p:txBody>
      </p:sp>
      <p:sp>
        <p:nvSpPr>
          <p:cNvPr id="14" name="Right Brace 13"/>
          <p:cNvSpPr/>
          <p:nvPr/>
        </p:nvSpPr>
        <p:spPr>
          <a:xfrm flipH="1">
            <a:off x="457200" y="3124200"/>
            <a:ext cx="304800" cy="1295400"/>
          </a:xfrm>
          <a:prstGeom prst="righ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304800" y="3242102"/>
            <a:ext cx="1143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4</a:t>
            </a:r>
          </a:p>
          <a:p>
            <a:pPr algn="ctr"/>
            <a:r>
              <a:rPr lang="en-US" sz="1050" dirty="0" smtClean="0"/>
              <a:t>Seconds</a:t>
            </a:r>
            <a:endParaRPr lang="en-US" sz="1050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3429000" y="5105400"/>
            <a:ext cx="6096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295400" y="2362200"/>
            <a:ext cx="1905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Single Threaded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91000" y="3124200"/>
            <a:ext cx="4648200" cy="182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The thread  takes  7 seconds for completing the registration process.</a:t>
            </a:r>
          </a:p>
          <a:p>
            <a:pPr algn="ctr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Let look how Tim implemented it.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-24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-0.362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676275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 implemented two threads one thread for each method 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Validate user details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Validate user Citizenship.</a:t>
            </a:r>
            <a:endParaRPr lang="en-U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Tim solved the problem?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964001" y="3270885"/>
            <a:ext cx="2667000" cy="1752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Validate User Details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be 8"/>
          <p:cNvSpPr/>
          <p:nvPr/>
        </p:nvSpPr>
        <p:spPr>
          <a:xfrm>
            <a:off x="5474898" y="2667000"/>
            <a:ext cx="2819400" cy="2438399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Validate User Citizenship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 flipH="1">
            <a:off x="625415" y="3728085"/>
            <a:ext cx="304800" cy="129540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228600" y="4076700"/>
            <a:ext cx="1143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3 </a:t>
            </a:r>
          </a:p>
          <a:p>
            <a:pPr algn="ctr"/>
            <a:r>
              <a:rPr lang="en-US" sz="1050" dirty="0" smtClean="0"/>
              <a:t>Seconds</a:t>
            </a:r>
            <a:endParaRPr lang="en-US" sz="1050" dirty="0"/>
          </a:p>
        </p:txBody>
      </p:sp>
      <p:sp>
        <p:nvSpPr>
          <p:cNvPr id="14" name="Right Brace 13"/>
          <p:cNvSpPr/>
          <p:nvPr/>
        </p:nvSpPr>
        <p:spPr>
          <a:xfrm>
            <a:off x="8382000" y="2786115"/>
            <a:ext cx="304800" cy="1752600"/>
          </a:xfrm>
          <a:prstGeom prst="righ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94298" y="3785132"/>
            <a:ext cx="1143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4</a:t>
            </a:r>
          </a:p>
          <a:p>
            <a:pPr algn="ctr"/>
            <a:r>
              <a:rPr lang="en-US" sz="1050" dirty="0" smtClean="0"/>
              <a:t>Seconds</a:t>
            </a:r>
            <a:endParaRPr lang="en-US" sz="1050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3581400" y="4648200"/>
            <a:ext cx="6096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10800000" flipH="1">
            <a:off x="4876800" y="5105399"/>
            <a:ext cx="609600" cy="228600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505200" y="2362200"/>
            <a:ext cx="1905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Multi Threaded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24000" y="5471160"/>
            <a:ext cx="5852160" cy="10058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The process will be completed in 4 seconds. </a:t>
            </a:r>
          </a:p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Since both the threads works in parallel.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5.55112E-17 -0.20925 " pathEditMode="relative" rAng="0" ptsTypes="AA">
                                      <p:cBhvr>
                                        <p:cTn id="6" dur="2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2842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Application Thread?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610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When we execute an application,</a:t>
            </a:r>
          </a:p>
          <a:p>
            <a:pPr marL="803275" marR="0" lvl="1" indent="-346075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The JVM creates a thread (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) object which invokes the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main()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method  and starts the application.</a:t>
            </a:r>
          </a:p>
          <a:p>
            <a:pPr marL="803275" marR="0" lvl="1" indent="-346075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The thread executes the statements of the program one by one (or)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starts other threads.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803275" marR="0" lvl="1" indent="-346075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After executing all the statements, the method returns and the thread dies.</a:t>
            </a:r>
            <a:endParaRPr lang="en-US" b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14400" y="4800600"/>
            <a:ext cx="73152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3275" lvl="1" indent="-346075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The thread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T1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which is responsible for starting the application by invoking the main method is called “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Application Thread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”.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Multiple threads run in an application?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0500" y="1312783"/>
            <a:ext cx="86868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Each thread has its private run-time stack for storing variables and data.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If two threads execute the same method, each will have its own copy of the stack to store the method local variables.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The objects instance variables are (Class variables) shared across all the threads, they are not </a:t>
            </a:r>
            <a:r>
              <a:rPr lang="en-US" sz="2000" i="1" dirty="0" smtClean="0"/>
              <a:t>thread safe.</a:t>
            </a:r>
          </a:p>
        </p:txBody>
      </p:sp>
      <p:sp>
        <p:nvSpPr>
          <p:cNvPr id="6" name="Cube 5"/>
          <p:cNvSpPr/>
          <p:nvPr/>
        </p:nvSpPr>
        <p:spPr>
          <a:xfrm>
            <a:off x="6096000" y="5638800"/>
            <a:ext cx="5334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6096000" y="5257800"/>
            <a:ext cx="533400" cy="457200"/>
          </a:xfrm>
          <a:prstGeom prst="cub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6096000" y="4876800"/>
            <a:ext cx="533400" cy="4572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7162800" y="5562600"/>
            <a:ext cx="5334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7162800" y="5181600"/>
            <a:ext cx="533400" cy="457200"/>
          </a:xfrm>
          <a:prstGeom prst="cub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7162800" y="4800600"/>
            <a:ext cx="533400" cy="45720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2800" y="5345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5867400" y="4876800"/>
            <a:ext cx="152400" cy="1447800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Multiple threads run in an application?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1600200"/>
            <a:ext cx="3048000" cy="207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304800" y="3706335"/>
            <a:ext cx="25908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Assume two threads are executing the above methods.</a:t>
            </a: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Thread T1 </a:t>
            </a:r>
            <a:r>
              <a:rPr lang="en-US" sz="1600" dirty="0" smtClean="0"/>
              <a:t>:  a=3 &amp; b=2</a:t>
            </a: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Thread T2 </a:t>
            </a:r>
            <a:r>
              <a:rPr lang="en-US" sz="1600" dirty="0" smtClean="0"/>
              <a:t>:  a=1 &amp; b=5</a:t>
            </a:r>
          </a:p>
          <a:p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15000" y="2362200"/>
            <a:ext cx="1143000" cy="2517577"/>
            <a:chOff x="5715000" y="2362200"/>
            <a:chExt cx="1143000" cy="2517577"/>
          </a:xfrm>
        </p:grpSpPr>
        <p:sp>
          <p:nvSpPr>
            <p:cNvPr id="6" name="Cube 5"/>
            <p:cNvSpPr/>
            <p:nvPr/>
          </p:nvSpPr>
          <p:spPr>
            <a:xfrm>
              <a:off x="5867400" y="3581400"/>
              <a:ext cx="914400" cy="82296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a=3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ube 6"/>
            <p:cNvSpPr/>
            <p:nvPr/>
          </p:nvSpPr>
          <p:spPr>
            <a:xfrm>
              <a:off x="5867400" y="2971800"/>
              <a:ext cx="914400" cy="822960"/>
            </a:xfrm>
            <a:prstGeom prst="cube">
              <a:avLst/>
            </a:prstGeom>
            <a:solidFill>
              <a:srgbClr val="FF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b=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ube 7"/>
            <p:cNvSpPr/>
            <p:nvPr/>
          </p:nvSpPr>
          <p:spPr>
            <a:xfrm>
              <a:off x="5867400" y="2362200"/>
              <a:ext cx="914400" cy="82296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 = 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5000" y="45720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T1 Stack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67600" y="2286000"/>
            <a:ext cx="1143000" cy="2590800"/>
            <a:chOff x="7467600" y="2286000"/>
            <a:chExt cx="1143000" cy="2590800"/>
          </a:xfrm>
        </p:grpSpPr>
        <p:sp>
          <p:nvSpPr>
            <p:cNvPr id="12" name="Cube 11"/>
            <p:cNvSpPr/>
            <p:nvPr/>
          </p:nvSpPr>
          <p:spPr>
            <a:xfrm>
              <a:off x="7543800" y="3505200"/>
              <a:ext cx="914400" cy="82296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a=1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Cube 12"/>
            <p:cNvSpPr/>
            <p:nvPr/>
          </p:nvSpPr>
          <p:spPr>
            <a:xfrm>
              <a:off x="7543800" y="2895600"/>
              <a:ext cx="914400" cy="822960"/>
            </a:xfrm>
            <a:prstGeom prst="cube">
              <a:avLst/>
            </a:prstGeom>
            <a:solidFill>
              <a:srgbClr val="FF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b=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Cube 13"/>
            <p:cNvSpPr/>
            <p:nvPr/>
          </p:nvSpPr>
          <p:spPr>
            <a:xfrm>
              <a:off x="7543800" y="2286000"/>
              <a:ext cx="914400" cy="82296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 = 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600" y="4569023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T2 Stack</a:t>
              </a:r>
              <a:endParaRPr lang="en-US" sz="1400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953000" y="4876800"/>
            <a:ext cx="41148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Each thread will have its own stack to store the method local variables.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320615" y="5334000"/>
            <a:ext cx="2743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Assume thread T1 sets the class variable result to 2000.</a:t>
            </a:r>
            <a:endParaRPr lang="en-US" sz="1600" dirty="0"/>
          </a:p>
        </p:txBody>
      </p:sp>
      <p:sp>
        <p:nvSpPr>
          <p:cNvPr id="20" name="Cube 19"/>
          <p:cNvSpPr/>
          <p:nvPr/>
        </p:nvSpPr>
        <p:spPr>
          <a:xfrm>
            <a:off x="6248400" y="1600200"/>
            <a:ext cx="2057400" cy="609600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result  = 2000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02280" y="1600200"/>
            <a:ext cx="2865120" cy="15849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result instance variable will</a:t>
            </a:r>
          </a:p>
          <a:p>
            <a:pPr algn="ctr"/>
            <a:r>
              <a:rPr lang="en-US" sz="1600" dirty="0" smtClean="0"/>
              <a:t>be shared by both the threads. </a:t>
            </a:r>
            <a:r>
              <a:rPr lang="en-US" sz="1600" dirty="0" smtClean="0">
                <a:solidFill>
                  <a:srgbClr val="FF0000"/>
                </a:solidFill>
              </a:rPr>
              <a:t>NOTE:</a:t>
            </a:r>
            <a:r>
              <a:rPr lang="en-US" sz="1600" dirty="0" smtClean="0"/>
              <a:t> For thread T2 the result will be displayed as 2000.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9725"/>
            <a:ext cx="8686800" cy="12096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 1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 Extend </a:t>
            </a:r>
            <a:r>
              <a:rPr lang="en-US" sz="18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Thread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 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 2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Implement </a:t>
            </a:r>
            <a:r>
              <a:rPr lang="en-US" sz="18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Runnable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Interface 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Implementing </a:t>
            </a:r>
            <a:r>
              <a:rPr lang="en-US" dirty="0" smtClean="0"/>
              <a:t>Threads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3352800"/>
            <a:ext cx="6400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 this session we will learn about Method 1.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Class Methods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752600"/>
          <a:ext cx="8610600" cy="35814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1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39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15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run()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1" indent="-17303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The thread logic should be implemented in this method.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173038" marR="0" lvl="1" indent="-17303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This method should be overridden in all the Thread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1572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lvl="1" indent="-173038" algn="l">
                        <a:lnSpc>
                          <a:spcPct val="150000"/>
                        </a:lnSpc>
                        <a:spcBef>
                          <a:spcPts val="1200"/>
                        </a:spcBef>
                        <a:buFont typeface="Arial" pitchFamily="34" charset="0"/>
                        <a:buNone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Creates a new thread and invokes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run method of the thread.</a:t>
                      </a:r>
                      <a:endParaRPr lang="en-US" sz="15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15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getName() 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Returns the thread's name.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15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 getPriority() 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Returns the thread's priority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15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isAlive() 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Tests if the thread is alive.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Class Methods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676400"/>
          <a:ext cx="8763000" cy="36347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isDaemon() 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Tests if the thread is a daemon thread.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setName(String name) 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Sets a name for the thread to be equal to the argument name.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setPriority (int newPriority) 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Changes the priority of the thread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static void sleep(long millis)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Causes the currently executing thread to sleep (temporarily cease execution) for the specified number of milliseconds.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yield()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Causes the currently executing thread object to temporarily pause and allow other threads of same priority to execute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47910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1 :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Develop a Thread class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 extending the </a:t>
            </a:r>
            <a:r>
              <a:rPr lang="en-US" sz="18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java.lang.Thread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sz="1800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class ThreadDemo extends Thread</a:t>
            </a:r>
            <a:endParaRPr lang="en-US" sz="15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2 :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Override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run()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function for </a:t>
            </a: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making the code run as a sep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rate thread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sz="15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class ThreadDemo extends Thread {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void run() {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// do Something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3 : </a:t>
            </a: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 an entry point for the Thread (main method) which can start the thread.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Method 1 : Steps to develop thread using Thread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47910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4 : </a:t>
            </a: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 an instance of the Thread class.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5 : </a:t>
            </a: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Invoke the </a:t>
            </a:r>
            <a:r>
              <a:rPr sz="18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 ()</a:t>
            </a: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method on the </a:t>
            </a:r>
            <a:r>
              <a:rPr sz="18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Thread </a:t>
            </a: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 which in turn invokes the </a:t>
            </a:r>
            <a:r>
              <a:rPr sz="18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run() </a:t>
            </a: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 in the Thread class.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 indent="460375">
              <a:spcBef>
                <a:spcPts val="0"/>
              </a:spcBef>
              <a:buNone/>
            </a:pP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class ThreadProgram {                                                                                </a:t>
            </a:r>
          </a:p>
          <a:p>
            <a:pPr indent="460375">
              <a:spcBef>
                <a:spcPts val="0"/>
              </a:spcBef>
              <a:buNone/>
            </a:pP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            public static void main(String args[])</a:t>
            </a:r>
          </a:p>
          <a:p>
            <a:pPr indent="460375">
              <a:spcBef>
                <a:spcPts val="0"/>
              </a:spcBef>
              <a:buNone/>
            </a:pP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                   {</a:t>
            </a:r>
          </a:p>
          <a:p>
            <a:pPr indent="460375">
              <a:spcBef>
                <a:spcPts val="0"/>
              </a:spcBef>
              <a:buNone/>
            </a:pP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                     ThreadDemo thread=new </a:t>
            </a:r>
            <a:r>
              <a:rPr lang="en-US"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ThreadDemo</a:t>
            </a: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indent="460375">
              <a:spcBef>
                <a:spcPts val="0"/>
              </a:spcBef>
              <a:buNone/>
            </a:pP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                     thread.start() ;</a:t>
            </a:r>
          </a:p>
          <a:p>
            <a:pPr indent="460375">
              <a:spcBef>
                <a:spcPts val="0"/>
              </a:spcBef>
              <a:buNone/>
            </a:pP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                   }</a:t>
            </a:r>
          </a:p>
          <a:p>
            <a:pPr indent="460375">
              <a:spcBef>
                <a:spcPts val="0"/>
              </a:spcBef>
              <a:buNone/>
            </a:pPr>
            <a:r>
              <a:rPr sz="15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           }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Method 1 : Steps to develop thread using Thread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97075" y="3831790"/>
            <a:ext cx="3512456" cy="2452915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815" y="1148046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After completing this chapter you will be able to understand: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What is Multithreading and </a:t>
            </a:r>
            <a:r>
              <a:rPr lang="en-US" dirty="0" err="1">
                <a:solidFill>
                  <a:schemeClr val="tx1"/>
                </a:solidFill>
              </a:rPr>
              <a:t>it's</a:t>
            </a:r>
            <a:r>
              <a:rPr lang="en-US" dirty="0">
                <a:solidFill>
                  <a:schemeClr val="tx1"/>
                </a:solidFill>
              </a:rPr>
              <a:t> advantages?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What is Thread life cycle?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What is meant by thread priority?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What are the ways of implementing threads?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How to use Thread class to create threads?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Objectives</a:t>
            </a:r>
            <a:endParaRPr lang="en-US" dirty="0"/>
          </a:p>
        </p:txBody>
      </p:sp>
      <p:pic>
        <p:nvPicPr>
          <p:cNvPr id="1027" name="Picture 3" descr="D:\Images\Images\Objective\shutterstock_5612989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5805" y="3886200"/>
            <a:ext cx="3389509" cy="233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0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382000" cy="4906963"/>
          </a:xfrm>
        </p:spPr>
        <p:txBody>
          <a:bodyPr/>
          <a:lstStyle/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Associates to quickly summarize the following before proceeding the session 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 is the difference between Thread and process?</a:t>
            </a:r>
            <a:endParaRPr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 is the difference between multitasking and multiprocessing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 are the two methods of implementing multithreading in java?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 is the method used to set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priority of a thread?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How to start a new Thread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Life 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57400"/>
            <a:ext cx="3200400" cy="4191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2590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Programmer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362200"/>
            <a:ext cx="27432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 a Thread Class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276600"/>
            <a:ext cx="27432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 a Thread object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267200"/>
            <a:ext cx="27432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Calls the start method on the newly created Thread object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endCxn id="11" idx="1"/>
          </p:cNvCxnSpPr>
          <p:nvPr/>
        </p:nvCxnSpPr>
        <p:spPr>
          <a:xfrm rot="5400000" flipH="1" flipV="1">
            <a:off x="3292733" y="3140333"/>
            <a:ext cx="1491734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86200" y="2057400"/>
            <a:ext cx="4114800" cy="4191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2819400"/>
            <a:ext cx="3048000" cy="369332"/>
          </a:xfrm>
          <a:prstGeom prst="rect">
            <a:avLst/>
          </a:prstGeom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Runnable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3886200"/>
            <a:ext cx="30480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Running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8600" y="5638800"/>
            <a:ext cx="19812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Dead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5163344" y="3523456"/>
            <a:ext cx="6477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267994" y="4952206"/>
            <a:ext cx="1371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1562894" y="3009106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1505744" y="3980656"/>
            <a:ext cx="6477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95800" y="1600200"/>
            <a:ext cx="25908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Thread States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5000" y="3352800"/>
            <a:ext cx="22098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When scheduler executes the thread.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6000" y="4876800"/>
            <a:ext cx="16764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Blocked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6457156" y="4590256"/>
            <a:ext cx="6477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V="1">
            <a:off x="6934994" y="4571206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59680" y="4343400"/>
            <a:ext cx="164592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When sleep or yield method is invoked.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91400" y="4343400"/>
            <a:ext cx="1524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When sleep or yield time is over.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4922520"/>
            <a:ext cx="914400" cy="64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Thread finishes execution.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600994" y="2132806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ine Callout 1 47"/>
          <p:cNvSpPr/>
          <p:nvPr/>
        </p:nvSpPr>
        <p:spPr>
          <a:xfrm>
            <a:off x="4343400" y="2057400"/>
            <a:ext cx="4648200" cy="685800"/>
          </a:xfrm>
          <a:prstGeom prst="borderCallout1">
            <a:avLst>
              <a:gd name="adj1" fmla="val 57351"/>
              <a:gd name="adj2" fmla="val -402"/>
              <a:gd name="adj3" fmla="val 53382"/>
              <a:gd name="adj4" fmla="val -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When start method is invoked the Thread moves into the runnable state. The scheduler based on the time slot executes the thread.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33" grpId="0"/>
      <p:bldP spid="34" grpId="0" animBg="1"/>
      <p:bldP spid="38" grpId="0" animBg="1"/>
      <p:bldP spid="43" grpId="0" animBg="1"/>
      <p:bldP spid="44" grpId="1" animBg="1"/>
      <p:bldP spid="45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Threads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143000"/>
            <a:ext cx="8839200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Execution of multiple threads on a single CPU, in some order, is called </a:t>
            </a:r>
            <a:r>
              <a:rPr lang="en-US" i="1" dirty="0" smtClean="0"/>
              <a:t>scheduling</a:t>
            </a:r>
            <a:r>
              <a:rPr lang="en-US" b="0" dirty="0" smtClean="0"/>
              <a:t>. </a:t>
            </a:r>
          </a:p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The Java runtime supports a very simple, deterministic scheduling preemptive </a:t>
            </a:r>
            <a:r>
              <a:rPr lang="en-US" i="1" dirty="0" smtClean="0"/>
              <a:t>priority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/>
              <a:t>scheduling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/>
              <a:t>algorithm.</a:t>
            </a:r>
          </a:p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This algorithm schedules threads based on their </a:t>
            </a:r>
            <a:r>
              <a:rPr lang="en-US" i="1" dirty="0" smtClean="0"/>
              <a:t>priority</a:t>
            </a:r>
            <a:r>
              <a:rPr lang="en-US" i="1" dirty="0" smtClean="0">
                <a:solidFill>
                  <a:srgbClr val="C00000"/>
                </a:solidFill>
              </a:rPr>
              <a:t>.</a:t>
            </a:r>
          </a:p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At any given time, when multiple threads are ready to be executed, the runtime system chooses the </a:t>
            </a:r>
            <a:r>
              <a:rPr lang="en-US" dirty="0" smtClean="0"/>
              <a:t>runnable</a:t>
            </a:r>
            <a:r>
              <a:rPr lang="en-US" b="0" dirty="0" smtClean="0"/>
              <a:t>  thread with the highest priority for execution. </a:t>
            </a:r>
          </a:p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Low priority thread gets a chance only when threads with high priority move to a non runnable state.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Threads(Cont)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35935"/>
            <a:ext cx="91440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indent="-34607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If two threads of the same priority are waiting for the CPU, the scheduler chooses one of them to run in a round-robin fashion. The chosen thread will run until one of the following conditions is true: </a:t>
            </a:r>
          </a:p>
          <a:p>
            <a:pPr marL="850900" indent="-3302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A higher priority thread becomes "Runnable" </a:t>
            </a:r>
          </a:p>
          <a:p>
            <a:pPr marL="850900" indent="-3302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It yields, or its run() method exits </a:t>
            </a:r>
          </a:p>
          <a:p>
            <a:pPr marL="346075" indent="47625">
              <a:lnSpc>
                <a:spcPct val="150000"/>
              </a:lnSpc>
            </a:pPr>
            <a:r>
              <a:rPr lang="en-US" b="0" dirty="0" smtClean="0"/>
              <a:t>Then the second thread is given a chance to run, and so on, until the interpreter exits.</a:t>
            </a:r>
          </a:p>
          <a:p>
            <a:pPr marL="346075" indent="-34607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The Java runtime system's thread scheduling algorithm is also </a:t>
            </a:r>
            <a:r>
              <a:rPr lang="en-US" i="1" dirty="0" smtClean="0"/>
              <a:t>preemptive</a:t>
            </a:r>
            <a:r>
              <a:rPr lang="en-US" b="0" dirty="0" smtClean="0"/>
              <a:t>. </a:t>
            </a:r>
          </a:p>
          <a:p>
            <a:pPr marL="346075" indent="-34607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If at any time a thread with a higher priority than all other "</a:t>
            </a:r>
            <a:r>
              <a:rPr lang="en-US" i="1" dirty="0" smtClean="0"/>
              <a:t>Runnable</a:t>
            </a:r>
            <a:r>
              <a:rPr lang="en-US" b="0" dirty="0" smtClean="0"/>
              <a:t>" threads becomes "</a:t>
            </a:r>
            <a:r>
              <a:rPr lang="en-US" i="1" dirty="0" smtClean="0"/>
              <a:t>Runnable</a:t>
            </a:r>
            <a:r>
              <a:rPr lang="en-US" b="0" dirty="0" smtClean="0"/>
              <a:t>", the runtime system chooses the new higher priority thread for execution. The new higher priority thread is said to </a:t>
            </a:r>
            <a:r>
              <a:rPr lang="en-US" i="1" dirty="0" smtClean="0"/>
              <a:t>preempt</a:t>
            </a:r>
            <a:r>
              <a:rPr lang="en-US" dirty="0" smtClean="0"/>
              <a:t> </a:t>
            </a:r>
            <a:r>
              <a:rPr lang="en-US" b="0" dirty="0" smtClean="0"/>
              <a:t>the other threads.  </a:t>
            </a:r>
          </a:p>
          <a:p>
            <a:endParaRPr lang="en-US" b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Thread Priority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3645" y="1111493"/>
            <a:ext cx="88392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i="1" dirty="0" smtClean="0"/>
              <a:t>Priorities</a:t>
            </a:r>
            <a:r>
              <a:rPr lang="en-US" b="0" dirty="0" smtClean="0"/>
              <a:t> determine, which thread receives CPU control and gets to be executed first.</a:t>
            </a:r>
          </a:p>
          <a:p>
            <a:pPr indent="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When a thread is created, it inherits the priority of the thread that created it.</a:t>
            </a:r>
          </a:p>
          <a:p>
            <a:pPr indent="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The priority values range from 1 to 10, in increasing priority.</a:t>
            </a:r>
          </a:p>
          <a:p>
            <a:pPr indent="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The priority can be adjusted subsequently using the </a:t>
            </a:r>
            <a:r>
              <a:rPr lang="en-US" i="1" dirty="0" smtClean="0"/>
              <a:t>setPriority()</a:t>
            </a:r>
            <a:r>
              <a:rPr lang="en-US" b="0" dirty="0" smtClean="0"/>
              <a:t> method.</a:t>
            </a:r>
          </a:p>
          <a:p>
            <a:pPr indent="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The priority of a thread may be obtained using </a:t>
            </a:r>
            <a:r>
              <a:rPr lang="en-US" i="1" dirty="0" smtClean="0"/>
              <a:t>getPriority().</a:t>
            </a:r>
          </a:p>
          <a:p>
            <a:pPr indent="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 Priority constants are defined in </a:t>
            </a:r>
            <a:r>
              <a:rPr lang="en-US" i="1" dirty="0" smtClean="0"/>
              <a:t>Thread</a:t>
            </a:r>
            <a:r>
              <a:rPr lang="en-US" b="0" dirty="0" smtClean="0"/>
              <a:t> Class.</a:t>
            </a:r>
          </a:p>
          <a:p>
            <a:pPr lvl="1" indent="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MIN_PRIORITY=1</a:t>
            </a:r>
          </a:p>
          <a:p>
            <a:pPr lvl="1" indent="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MAX_PRIORITY=10</a:t>
            </a:r>
          </a:p>
          <a:p>
            <a:pPr lvl="1" indent="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NORM_PRIORITY=5</a:t>
            </a:r>
          </a:p>
          <a:p>
            <a:pPr indent="236538">
              <a:buFont typeface="Wingdings" pitchFamily="2" charset="2"/>
              <a:buChar char="§"/>
            </a:pPr>
            <a:r>
              <a:rPr lang="en-US" b="0" dirty="0" smtClean="0"/>
              <a:t>The </a:t>
            </a:r>
            <a:r>
              <a:rPr lang="en-US" dirty="0" smtClean="0"/>
              <a:t>main</a:t>
            </a:r>
            <a:r>
              <a:rPr lang="en-US" b="0" dirty="0" smtClean="0"/>
              <a:t> thread is created with priority NORM_PRIORITY</a:t>
            </a:r>
          </a:p>
          <a:p>
            <a:pPr indent="236538">
              <a:lnSpc>
                <a:spcPct val="150000"/>
              </a:lnSpc>
              <a:buFont typeface="Wingdings" pitchFamily="2" charset="2"/>
              <a:buChar char="§"/>
            </a:pPr>
            <a:endParaRPr lang="en-US" b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098" y="1371600"/>
            <a:ext cx="8458200" cy="3231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As per the specification, at any given time, the highest priority thread is always running.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However, this is not guaranteed.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This depends on the Thread scheduler as it can run a lower priority thread to avoid starvation without getting a chance to execute.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don’t rely on thread priority for algorithm correctness. 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Daemon Threads?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219200"/>
            <a:ext cx="86868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i="1" dirty="0" smtClean="0"/>
              <a:t>Daemon threads</a:t>
            </a:r>
            <a:r>
              <a:rPr lang="en-US" b="0" dirty="0" smtClean="0"/>
              <a:t> are “</a:t>
            </a:r>
            <a:r>
              <a:rPr lang="en-US" b="0" dirty="0" smtClean="0">
                <a:cs typeface="Times New Roman" pitchFamily="18" charset="0"/>
              </a:rPr>
              <a:t>background” threads, that provide services to other threads. </a:t>
            </a:r>
          </a:p>
          <a:p>
            <a:pPr marL="741363" lvl="1" indent="-284163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Example:</a:t>
            </a:r>
            <a:r>
              <a:rPr lang="en-US" b="0" dirty="0" smtClean="0">
                <a:cs typeface="Times New Roman" pitchFamily="18" charset="0"/>
              </a:rPr>
              <a:t> The garbage collection thread.</a:t>
            </a:r>
            <a:endParaRPr lang="en-US" b="0" dirty="0" smtClean="0"/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The Java VM </a:t>
            </a:r>
            <a:r>
              <a:rPr lang="en-US" dirty="0" smtClean="0"/>
              <a:t>cannot exit </a:t>
            </a:r>
            <a:r>
              <a:rPr lang="en-US" b="0" dirty="0" smtClean="0"/>
              <a:t>if non-Daemon threads are executing.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The Java VM </a:t>
            </a:r>
            <a:r>
              <a:rPr lang="en-US" dirty="0" smtClean="0"/>
              <a:t>can</a:t>
            </a:r>
            <a:r>
              <a:rPr lang="en-US" b="0" dirty="0" smtClean="0"/>
              <a:t> </a:t>
            </a:r>
            <a:r>
              <a:rPr lang="en-US" dirty="0" smtClean="0"/>
              <a:t>exit</a:t>
            </a:r>
            <a:r>
              <a:rPr lang="en-US" b="0" dirty="0" smtClean="0"/>
              <a:t> Daemon threads are executing.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Daemon threads die when the Java VM exits.</a:t>
            </a:r>
            <a:endParaRPr lang="en-US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Group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898" y="1219200"/>
            <a:ext cx="85344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0" dirty="0" smtClean="0"/>
              <a:t>A </a:t>
            </a:r>
            <a:r>
              <a:rPr lang="en-US" i="1" dirty="0" smtClean="0"/>
              <a:t>thread group</a:t>
            </a:r>
            <a:r>
              <a:rPr lang="en-US" b="0" dirty="0" smtClean="0"/>
              <a:t> represents a set of threads. 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0" dirty="0" smtClean="0"/>
              <a:t>Thread groups are typically used if a collection of similar threads needs to be collectively managed. These threads will be added to a thread group.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0" dirty="0" smtClean="0"/>
              <a:t>A thread group can also include other thread groups.</a:t>
            </a:r>
          </a:p>
          <a:p>
            <a:pPr marL="284163" indent="-284163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0" dirty="0" smtClean="0"/>
              <a:t>The thread groups form a tree in which every thread group except the initial thread group has a parent.</a:t>
            </a:r>
            <a:endParaRPr lang="en-US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839200" cy="4906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Associates to quickly summarize the following before ending the session 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 is the thread state when a new thread is created?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endParaRPr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 is the state of the thread when a sleep or yield method is invoked?.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endParaRPr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 a Thread in the dead state move back to the runnable state?</a:t>
            </a:r>
          </a:p>
          <a:p>
            <a:pPr marL="520700" indent="0">
              <a:lnSpc>
                <a:spcPct val="150000"/>
              </a:lnSpc>
              <a:buNone/>
            </a:pPr>
            <a:endParaRPr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thread with priority 6 creates a new Thread </a:t>
            </a:r>
            <a:r>
              <a:rPr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T1</a:t>
            </a: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What will be the </a:t>
            </a:r>
          </a:p>
          <a:p>
            <a:pPr marL="520700" indent="0">
              <a:lnSpc>
                <a:spcPct val="150000"/>
              </a:lnSpc>
              <a:buNone/>
            </a:pP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priority of thread 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T1</a:t>
            </a:r>
            <a:r>
              <a:rPr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800100" indent="-279400">
              <a:lnSpc>
                <a:spcPct val="150000"/>
              </a:lnSpc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How to develop a thread?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81739"/>
            <a:ext cx="8610600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 this demo we will learn how 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/>
              <a:t>Create a Thread by extending the Thread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/>
              <a:t>Override the run method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/>
              <a:t>Create a thread object and start the thread using the start method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/>
              <a:t>How the following methods operates</a:t>
            </a:r>
          </a:p>
          <a:p>
            <a:pPr marL="977900" indent="-409575">
              <a:lnSpc>
                <a:spcPct val="150000"/>
              </a:lnSpc>
              <a:buFont typeface="+mj-lt"/>
              <a:buAutoNum type="alphaLcPeriod"/>
            </a:pPr>
            <a:r>
              <a:rPr lang="en-US" sz="1500" b="0" dirty="0" smtClean="0"/>
              <a:t>getName()</a:t>
            </a:r>
          </a:p>
          <a:p>
            <a:pPr marL="977900" indent="-409575">
              <a:lnSpc>
                <a:spcPct val="150000"/>
              </a:lnSpc>
              <a:buFont typeface="+mj-lt"/>
              <a:buAutoNum type="alphaLcPeriod"/>
            </a:pPr>
            <a:r>
              <a:rPr lang="en-US" sz="1500" b="0" dirty="0" smtClean="0"/>
              <a:t>setName()</a:t>
            </a:r>
          </a:p>
          <a:p>
            <a:pPr marL="977900" indent="-409575">
              <a:lnSpc>
                <a:spcPct val="150000"/>
              </a:lnSpc>
              <a:buFont typeface="+mj-lt"/>
              <a:buAutoNum type="alphaLcPeriod"/>
            </a:pPr>
            <a:r>
              <a:rPr lang="en-US" sz="1500" b="0" dirty="0" smtClean="0"/>
              <a:t>setPriority()</a:t>
            </a:r>
          </a:p>
          <a:p>
            <a:pPr marL="977900" indent="-409575">
              <a:lnSpc>
                <a:spcPct val="150000"/>
              </a:lnSpc>
              <a:buFont typeface="+mj-lt"/>
              <a:buAutoNum type="alphaLcPeriod"/>
            </a:pPr>
            <a:r>
              <a:rPr lang="en-US" sz="1500" b="0" dirty="0" smtClean="0"/>
              <a:t>getPriority()</a:t>
            </a:r>
          </a:p>
          <a:p>
            <a:pPr marL="977900" indent="-409575">
              <a:lnSpc>
                <a:spcPct val="150000"/>
              </a:lnSpc>
              <a:buFont typeface="+mj-lt"/>
              <a:buAutoNum type="alphaLcPeriod"/>
            </a:pPr>
            <a:r>
              <a:rPr lang="en-US" sz="1500" b="0" dirty="0" smtClean="0"/>
              <a:t>sleep()</a:t>
            </a:r>
          </a:p>
          <a:p>
            <a:pPr marL="977900" indent="-914400">
              <a:lnSpc>
                <a:spcPct val="150000"/>
              </a:lnSpc>
              <a:tabLst>
                <a:tab pos="63500" algn="l"/>
              </a:tabLst>
            </a:pPr>
            <a:r>
              <a:rPr lang="en-US" dirty="0" smtClean="0"/>
              <a:t>Components to be developed,</a:t>
            </a:r>
          </a:p>
          <a:p>
            <a:pPr marL="457200" indent="-393700">
              <a:lnSpc>
                <a:spcPct val="150000"/>
              </a:lnSpc>
              <a:buFont typeface="+mj-lt"/>
              <a:buAutoNum type="arabicPeriod"/>
              <a:tabLst>
                <a:tab pos="63500" algn="l"/>
              </a:tabLst>
            </a:pPr>
            <a:r>
              <a:rPr lang="en-US" dirty="0" smtClean="0"/>
              <a:t>ThreadEX</a:t>
            </a:r>
            <a:r>
              <a:rPr lang="en-US" b="0" dirty="0" smtClean="0"/>
              <a:t> – The Thread class should loop and print values 0…4.</a:t>
            </a:r>
          </a:p>
          <a:p>
            <a:pPr marL="457200" indent="-393700">
              <a:lnSpc>
                <a:spcPct val="150000"/>
              </a:lnSpc>
              <a:buFont typeface="+mj-lt"/>
              <a:buAutoNum type="arabicPeriod"/>
              <a:tabLst>
                <a:tab pos="63500" algn="l"/>
              </a:tabLst>
            </a:pPr>
            <a:r>
              <a:rPr lang="en-US" dirty="0" smtClean="0"/>
              <a:t>ThreadExMain</a:t>
            </a:r>
            <a:r>
              <a:rPr lang="en-US" b="0" dirty="0" smtClean="0"/>
              <a:t> – The main class to execute the Threads</a:t>
            </a:r>
            <a:endParaRPr lang="en-US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8" y="1271587"/>
            <a:ext cx="8686800" cy="981075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Before we learn about Threads lets first understand the difference between a thread and a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 Thread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459153"/>
            <a:ext cx="8686800" cy="1508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Process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are executables which run in separate memory space.</a:t>
            </a:r>
          </a:p>
          <a:p>
            <a:pPr>
              <a:spcBef>
                <a:spcPts val="1200"/>
              </a:spcBef>
              <a:buNone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Threads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are small process which run in shared memory space within a process.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 in a nutshell Process is a container for Threads, all thread runs inside the process.	</a:t>
            </a:r>
          </a:p>
        </p:txBody>
      </p:sp>
      <p:pic>
        <p:nvPicPr>
          <p:cNvPr id="8" name="Picture 7" descr="http://t2.gstatic.com/images?q=tbn:ANd9GcTL1mkdoyuwr_kQ_JSoRzK49ZhvsNdgTBkXnCBFnKi-LZ3XUlKd&amp;t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0"/>
            <a:ext cx="716508" cy="1524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371600" y="4648200"/>
            <a:ext cx="762000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Still confused lets look at a example to understand it better.</a:t>
            </a:r>
            <a:endParaRPr lang="en-US" sz="2000" b="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 smtClean="0"/>
              <a:t>Lend a Hand Solution - How to develop a Thread?</a:t>
            </a:r>
            <a:endParaRPr lang="en-US" sz="23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EC62AF-8A58-47DB-8277-FFD1CE2A98D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1676400"/>
            <a:ext cx="839634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114800" y="2286001"/>
            <a:ext cx="48006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Sets the name of the Thread using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setName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 method()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400" y="1600200"/>
            <a:ext cx="48006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ThreadEx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 extends Thread class and becomes a Thread class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3316469"/>
            <a:ext cx="24384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Overrides the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run()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method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4356" y="3266420"/>
            <a:ext cx="32766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Prints the name of the current Thread using the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getName()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 method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4394537"/>
            <a:ext cx="37338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Makes the Thread sleep for 300 milliseconds. Invoking the sleep may cause an InterruptedException to be thrown which should be handlers.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 smtClean="0"/>
              <a:t>Lend a Hand Solution– How to develop a Thread?</a:t>
            </a:r>
            <a:endParaRPr lang="en-US" sz="23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656942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6400800" y="1676400"/>
            <a:ext cx="24384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Gets the priority and name of the main thread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2448580"/>
            <a:ext cx="2819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Sets the priority and name of the main thread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>
            <a:stCxn id="23" idx="1"/>
            <a:endCxn id="25" idx="1"/>
          </p:cNvCxnSpPr>
          <p:nvPr/>
        </p:nvCxnSpPr>
        <p:spPr>
          <a:xfrm flipH="1" flipV="1">
            <a:off x="2743200" y="2590800"/>
            <a:ext cx="3352800" cy="863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>
            <a:off x="2590800" y="2438400"/>
            <a:ext cx="152400" cy="30480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3200400"/>
            <a:ext cx="28956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Creates two new Thread objects with name “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first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“and “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second”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4191000" y="3276602"/>
            <a:ext cx="1752600" cy="15463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3962400" y="3124200"/>
            <a:ext cx="152400" cy="30480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94075" y="3959756"/>
            <a:ext cx="3200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Starts the Thread by invoking  the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start ()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which will invoke the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run()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method of the Thread class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>
            <a:endCxn id="31" idx="1"/>
          </p:cNvCxnSpPr>
          <p:nvPr/>
        </p:nvCxnSpPr>
        <p:spPr>
          <a:xfrm rot="10800000">
            <a:off x="2057400" y="4343400"/>
            <a:ext cx="37338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>
            <a:off x="1905000" y="4191000"/>
            <a:ext cx="152400" cy="30480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 smtClean="0"/>
              <a:t>Lend a Hand Output - How to develop a Thread?</a:t>
            </a:r>
            <a:endParaRPr lang="en-US" sz="2300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1352354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Execute the main class – </a:t>
            </a:r>
            <a:r>
              <a:rPr lang="en-US" i="1" dirty="0" smtClean="0"/>
              <a:t>ThreadExMain</a:t>
            </a:r>
          </a:p>
          <a:p>
            <a:pPr marL="236538" indent="-236538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The output will be something as shown below – Output may vary for each execution since Thread execution is based on the underlying operating system. </a:t>
            </a:r>
            <a:endParaRPr lang="en-US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956995"/>
            <a:ext cx="2895600" cy="2986605"/>
          </a:xfrm>
          <a:prstGeom prst="rect">
            <a:avLst/>
          </a:prstGeom>
          <a:noFill/>
          <a:ln w="349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971800"/>
            <a:ext cx="2895600" cy="2970702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8" name="Striped Right Arrow 7"/>
          <p:cNvSpPr/>
          <p:nvPr/>
        </p:nvSpPr>
        <p:spPr>
          <a:xfrm>
            <a:off x="3810000" y="3962400"/>
            <a:ext cx="1524000" cy="533400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4495800"/>
            <a:ext cx="2209800" cy="7848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b="0" dirty="0" smtClean="0">
                <a:latin typeface="Arial" pitchFamily="34" charset="0"/>
                <a:cs typeface="Arial" pitchFamily="34" charset="0"/>
              </a:rPr>
              <a:t>Different output  displayed during different run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95400" y="5029200"/>
            <a:ext cx="914400" cy="4572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05600" y="5060732"/>
            <a:ext cx="914400" cy="4572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0" y="44196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</a:t>
            </a:r>
          </a:p>
          <a:p>
            <a:pPr lvl="1"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Java Threads Part - 1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96" y="1108075"/>
            <a:ext cx="8991600" cy="494665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Lets consider Microsoft word application to understand it better,  what happens when you start an word application.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0615" y="2310806"/>
            <a:ext cx="4694785" cy="4038600"/>
            <a:chOff x="791615" y="2217420"/>
            <a:chExt cx="4694785" cy="4191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1615" y="2217420"/>
              <a:ext cx="3750769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ounded Rectangle 7"/>
            <p:cNvSpPr/>
            <p:nvPr/>
          </p:nvSpPr>
          <p:spPr>
            <a:xfrm>
              <a:off x="960120" y="4312920"/>
              <a:ext cx="1097280" cy="1828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3200400" y="2519197"/>
              <a:ext cx="2286000" cy="685800"/>
            </a:xfrm>
            <a:prstGeom prst="borderCallout1">
              <a:avLst>
                <a:gd name="adj1" fmla="val 50078"/>
                <a:gd name="adj2" fmla="val -786"/>
                <a:gd name="adj3" fmla="val 258477"/>
                <a:gd name="adj4" fmla="val -7833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A process for word application will be started.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24400" y="4419600"/>
            <a:ext cx="429768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Now lets see what happens when the user starts using word application.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2819401"/>
            <a:ext cx="865238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Example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381000" y="4676775"/>
            <a:ext cx="2743200" cy="1143000"/>
          </a:xfrm>
          <a:prstGeom prst="borderCallout1">
            <a:avLst>
              <a:gd name="adj1" fmla="val 53232"/>
              <a:gd name="adj2" fmla="val 100288"/>
              <a:gd name="adj3" fmla="val 88822"/>
              <a:gd name="adj4" fmla="val 119943"/>
            </a:avLst>
          </a:prstGeom>
          <a:solidFill>
            <a:srgbClr val="96EE9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Now as you type you will see the spelling and grammar being verified by the word process.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359832"/>
            <a:ext cx="8595360" cy="11387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0" dirty="0" smtClean="0">
                <a:latin typeface="Arial" pitchFamily="34" charset="0"/>
                <a:cs typeface="Arial" pitchFamily="34" charset="0"/>
              </a:rPr>
              <a:t>The spell check has been implemented as a </a:t>
            </a:r>
            <a:r>
              <a:rPr lang="en-US" sz="1700" i="1" dirty="0" smtClean="0">
                <a:latin typeface="Arial" pitchFamily="34" charset="0"/>
                <a:cs typeface="Arial" pitchFamily="34" charset="0"/>
              </a:rPr>
              <a:t>thread 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within the worde.exe process which runs continuously and verifies what you type.</a:t>
            </a:r>
          </a:p>
          <a:p>
            <a:endParaRPr lang="en-US" sz="1700" b="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700" dirty="0" smtClean="0">
                <a:latin typeface="Arial" pitchFamily="34" charset="0"/>
                <a:cs typeface="Arial" pitchFamily="34" charset="0"/>
              </a:rPr>
              <a:t>Word.exe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 is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process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spell check 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is a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thread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 running inside the process.</a:t>
            </a:r>
            <a:endParaRPr lang="en-US" sz="17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113" y="6357838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 statement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52387" y="1130578"/>
            <a:ext cx="9144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Tim was developing an application where he has a requirement where user  can register his profile in the application , assume registration has three steps</a:t>
            </a:r>
          </a:p>
          <a:p>
            <a:pPr marL="568325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  </a:t>
            </a:r>
            <a:r>
              <a:rPr lang="en-US" i="1" dirty="0" smtClean="0"/>
              <a:t>Validate user details </a:t>
            </a:r>
            <a:r>
              <a:rPr lang="en-US" b="0" dirty="0" smtClean="0"/>
              <a:t>– Takes 3 seconds for execution for each user.</a:t>
            </a:r>
          </a:p>
          <a:p>
            <a:pPr marL="568325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i="1" dirty="0" smtClean="0"/>
              <a:t>  Validate user Citizenship -   </a:t>
            </a:r>
            <a:r>
              <a:rPr lang="en-US" b="0" dirty="0" smtClean="0"/>
              <a:t>Takes 4 seconds for execution for each user.</a:t>
            </a:r>
          </a:p>
          <a:p>
            <a:pPr marL="568325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Now customer wants to complete the registration process is less than 5 seconds.</a:t>
            </a:r>
            <a:endParaRPr lang="en-US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647113" y="6357838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EC62AF-8A58-47DB-8277-FFD1CE2A98D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7" name="Picture 6" descr="http://t2.gstatic.com/images?q=tbn:ANd9GcTL1mkdoyuwr_kQ_JSoRzK49ZhvsNdgTBkXnCBFnKi-LZ3XUlKd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91000"/>
            <a:ext cx="716508" cy="1524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447800" y="4191000"/>
            <a:ext cx="75438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Guess how Tim would have achieved it?</a:t>
            </a:r>
          </a:p>
          <a:p>
            <a:pPr algn="ctr"/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 used </a:t>
            </a:r>
            <a:r>
              <a:rPr lang="en-US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 Threading. </a:t>
            </a:r>
          </a:p>
          <a:p>
            <a:pPr algn="ctr"/>
            <a:r>
              <a:rPr lang="en-US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Lets see what it is and how it can be implemented in this session.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0" y="-152400"/>
            <a:ext cx="70104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400" b="0" dirty="0" smtClean="0">
                <a:solidFill>
                  <a:schemeClr val="bg1"/>
                </a:solidFill>
                <a:latin typeface="Verdana" pitchFamily="34" charset="0"/>
              </a:rPr>
              <a:t>What is Multitasking </a:t>
            </a:r>
            <a:r>
              <a:rPr lang="en-US" sz="2400" b="0" dirty="0">
                <a:solidFill>
                  <a:schemeClr val="bg1"/>
                </a:solidFill>
                <a:latin typeface="Verdana" pitchFamily="34" charset="0"/>
              </a:rPr>
              <a:t>and </a:t>
            </a:r>
            <a:r>
              <a:rPr lang="en-US" sz="2400" b="0" dirty="0" smtClean="0">
                <a:solidFill>
                  <a:schemeClr val="bg1"/>
                </a:solidFill>
                <a:latin typeface="Verdana" pitchFamily="34" charset="0"/>
              </a:rPr>
              <a:t>Multithreading ?</a:t>
            </a:r>
            <a:endParaRPr lang="en-US" sz="24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04800" y="1143000"/>
            <a:ext cx="86106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ts val="1200"/>
              </a:spcBef>
            </a:pPr>
            <a:r>
              <a:rPr lang="en-US" dirty="0" smtClean="0"/>
              <a:t>What is Multitasking?</a:t>
            </a:r>
            <a:endParaRPr lang="en-US" dirty="0"/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Refers </a:t>
            </a:r>
            <a:r>
              <a:rPr lang="en-US" b="0" dirty="0"/>
              <a:t>to a computer's ability to perform multiple jobs concurrently</a:t>
            </a:r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More </a:t>
            </a:r>
            <a:r>
              <a:rPr lang="en-US" b="0" dirty="0"/>
              <a:t>than one program are running concurrently, </a:t>
            </a:r>
            <a:endParaRPr lang="en-US" b="0" dirty="0" smtClean="0"/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Example:  </a:t>
            </a: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In windows you can run Word, power point , media player at the same time.  Yu will working on word and in parallel media player might play some music.</a:t>
            </a:r>
          </a:p>
          <a:p>
            <a:pPr marL="0" lvl="1">
              <a:spcBef>
                <a:spcPts val="1200"/>
              </a:spcBef>
            </a:pPr>
            <a:r>
              <a:rPr lang="en-US" dirty="0" smtClean="0"/>
              <a:t>What is Multithreading</a:t>
            </a:r>
            <a:r>
              <a:rPr lang="en-US" dirty="0"/>
              <a:t>?</a:t>
            </a:r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/>
              <a:t>A thread</a:t>
            </a:r>
            <a:r>
              <a:rPr lang="en-US" b="0" dirty="0">
                <a:solidFill>
                  <a:srgbClr val="FF3300"/>
                </a:solidFill>
              </a:rPr>
              <a:t> </a:t>
            </a:r>
            <a:r>
              <a:rPr lang="en-US" b="0" dirty="0"/>
              <a:t>is a single sequence of execution within a </a:t>
            </a:r>
            <a:r>
              <a:rPr lang="en-US" b="0" dirty="0" smtClean="0"/>
              <a:t>program/process.</a:t>
            </a:r>
            <a:endParaRPr lang="en-US" b="0" dirty="0"/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This refers </a:t>
            </a:r>
            <a:r>
              <a:rPr lang="en-US" b="0" dirty="0"/>
              <a:t>to multiple threads of control within a single </a:t>
            </a:r>
            <a:r>
              <a:rPr lang="en-US" b="0" dirty="0" smtClean="0"/>
              <a:t>program.</a:t>
            </a:r>
            <a:endParaRPr lang="en-US" b="0" dirty="0"/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Each </a:t>
            </a:r>
            <a:r>
              <a:rPr lang="en-US" b="0" dirty="0"/>
              <a:t>program can run multiple threads of control within </a:t>
            </a:r>
            <a:r>
              <a:rPr lang="en-US" b="0" dirty="0" smtClean="0"/>
              <a:t>it.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Example: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</a:rPr>
              <a:t>Microsoft word process having multiple threads like spell check, auto save etc.</a:t>
            </a:r>
            <a:endParaRPr lang="en-US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Multitasking &amp; Multithreading Illustration</a:t>
            </a:r>
            <a:endParaRPr lang="en-US" sz="2400" dirty="0"/>
          </a:p>
        </p:txBody>
      </p:sp>
      <p:sp>
        <p:nvSpPr>
          <p:cNvPr id="5" name="AutoShape 1028"/>
          <p:cNvSpPr>
            <a:spLocks noChangeArrowheads="1"/>
          </p:cNvSpPr>
          <p:nvPr/>
        </p:nvSpPr>
        <p:spPr bwMode="auto">
          <a:xfrm>
            <a:off x="1676400" y="1627257"/>
            <a:ext cx="5943600" cy="3581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Ctr="1"/>
          <a:lstStyle/>
          <a:p>
            <a:r>
              <a:rPr lang="en-US" u="none" dirty="0" smtClean="0">
                <a:solidFill>
                  <a:schemeClr val="tx1"/>
                </a:solidFill>
              </a:rPr>
              <a:t>CPU</a:t>
            </a:r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2286000"/>
            <a:ext cx="1524000" cy="2743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Process1 </a:t>
            </a: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2286000"/>
            <a:ext cx="1676400" cy="2743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Word Process</a:t>
            </a: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505200" y="2286000"/>
            <a:ext cx="3657600" cy="2743200"/>
            <a:chOff x="3505200" y="2743200"/>
            <a:chExt cx="3657600" cy="2743200"/>
          </a:xfrm>
        </p:grpSpPr>
        <p:sp>
          <p:nvSpPr>
            <p:cNvPr id="8" name="Rectangle 7"/>
            <p:cNvSpPr/>
            <p:nvPr/>
          </p:nvSpPr>
          <p:spPr>
            <a:xfrm>
              <a:off x="3505200" y="2743200"/>
              <a:ext cx="1905000" cy="2743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Process 2</a:t>
              </a:r>
            </a:p>
            <a:p>
              <a:pPr algn="ctr"/>
              <a:endPara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3429000"/>
              <a:ext cx="15240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Thread 1</a:t>
              </a:r>
              <a:endPara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4038600"/>
              <a:ext cx="1447800" cy="3048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Thread 2</a:t>
              </a:r>
              <a:endPara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733800" y="4724400"/>
              <a:ext cx="1447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Thread 3</a:t>
              </a:r>
              <a:endPara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38800" y="3733800"/>
              <a:ext cx="15240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Auto Save</a:t>
              </a:r>
              <a:endPara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4495800"/>
              <a:ext cx="1524000" cy="304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Spell Check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5388114"/>
            <a:ext cx="75438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CPU is running three processes. Process 2 in turn has three threads running inside it.</a:t>
            </a:r>
            <a:endParaRPr lang="en-US" sz="2000" b="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31242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To reduce </a:t>
            </a:r>
            <a:r>
              <a:rPr lang="en-US" sz="1800" dirty="0" smtClean="0">
                <a:solidFill>
                  <a:schemeClr val="tx1"/>
                </a:solidFill>
              </a:rPr>
              <a:t>response (execution) time of a process.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 Support Parallel Operation of </a:t>
            </a:r>
            <a:r>
              <a:rPr lang="en-US" sz="1800" dirty="0" smtClean="0">
                <a:solidFill>
                  <a:schemeClr val="tx1"/>
                </a:solidFill>
              </a:rPr>
              <a:t>Functions.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Increase System </a:t>
            </a:r>
            <a:r>
              <a:rPr lang="en-US" sz="1800" dirty="0" smtClean="0">
                <a:solidFill>
                  <a:schemeClr val="tx1"/>
                </a:solidFill>
              </a:rPr>
              <a:t>Efficiency.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Requires less overheads compared to </a:t>
            </a:r>
            <a:r>
              <a:rPr lang="en-US" sz="1800" dirty="0" smtClean="0">
                <a:solidFill>
                  <a:schemeClr val="tx1"/>
                </a:solidFill>
              </a:rPr>
              <a:t>Multitasking.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6400800" cy="533400"/>
          </a:xfrm>
          <a:noFill/>
          <a:ln/>
        </p:spPr>
        <p:txBody>
          <a:bodyPr lIns="90488" tIns="44450" rIns="90488" bIns="44450"/>
          <a:lstStyle/>
          <a:p>
            <a:r>
              <a:rPr lang="en-US" dirty="0" smtClean="0"/>
              <a:t>Benefits of Multithreading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357422" cy="785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C735C9F3CD54A948D0AD38DF112BF" ma:contentTypeVersion="4" ma:contentTypeDescription="Create a new document." ma:contentTypeScope="" ma:versionID="580a171cd10c354d127ddd4ccb42a406">
  <xsd:schema xmlns:xsd="http://www.w3.org/2001/XMLSchema" xmlns:xs="http://www.w3.org/2001/XMLSchema" xmlns:p="http://schemas.microsoft.com/office/2006/metadata/properties" xmlns:ns2="eac52b12-2228-488c-9d59-8a93d308b64e" xmlns:ns3="951c5514-b77c-4532-82d5-a05f2f7d58e2" targetNamespace="http://schemas.microsoft.com/office/2006/metadata/properties" ma:root="true" ma:fieldsID="97de6e2cc3eb0ac4db5100074650e727" ns2:_="" ns3:_="">
    <xsd:import namespace="eac52b12-2228-488c-9d59-8a93d308b64e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52b12-2228-488c-9d59-8a93d308b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983581-6BE1-423A-91D7-C12F59E134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52b12-2228-488c-9d59-8a93d308b64e"/>
    <ds:schemaRef ds:uri="951c5514-b77c-4532-82d5-a05f2f7d58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CE3420-51B5-45D0-AA94-470C87CA3DB9}">
  <ds:schemaRefs>
    <ds:schemaRef ds:uri="http://schemas.microsoft.com/office/2006/metadata/properties"/>
    <ds:schemaRef ds:uri="951c5514-b77c-4532-82d5-a05f2f7d58e2"/>
  </ds:schemaRefs>
</ds:datastoreItem>
</file>

<file path=customXml/itemProps3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CATP_2.1</Template>
  <TotalTime>47004</TotalTime>
  <Words>2276</Words>
  <Application>Microsoft Office PowerPoint</Application>
  <PresentationFormat>On-screen Show (4:3)</PresentationFormat>
  <Paragraphs>353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Custom Design</vt:lpstr>
      <vt:lpstr>Slide 1</vt:lpstr>
      <vt:lpstr>Enabling Objectives</vt:lpstr>
      <vt:lpstr>Process Vs Thread</vt:lpstr>
      <vt:lpstr>Process Example</vt:lpstr>
      <vt:lpstr>Thread Example</vt:lpstr>
      <vt:lpstr>A Problem statement</vt:lpstr>
      <vt:lpstr> </vt:lpstr>
      <vt:lpstr>Multitasking &amp; Multithreading Illustration</vt:lpstr>
      <vt:lpstr>Benefits of Multithreading </vt:lpstr>
      <vt:lpstr>How Tim solved the problem?</vt:lpstr>
      <vt:lpstr>How Tim solved the problem?</vt:lpstr>
      <vt:lpstr>What is an Application Thread?</vt:lpstr>
      <vt:lpstr>How Multiple threads run in an application?</vt:lpstr>
      <vt:lpstr>How Multiple threads run in an application?</vt:lpstr>
      <vt:lpstr>Ways of Implementing Threads </vt:lpstr>
      <vt:lpstr>Thread Class Methods</vt:lpstr>
      <vt:lpstr>Thread Class Methods</vt:lpstr>
      <vt:lpstr>Method 1 : Steps to develop thread using Thread</vt:lpstr>
      <vt:lpstr>Method 1 : Steps to develop thread using Thread</vt:lpstr>
      <vt:lpstr>Test Your Understanding</vt:lpstr>
      <vt:lpstr>Thread Life Cycle</vt:lpstr>
      <vt:lpstr>Scheduling Threads </vt:lpstr>
      <vt:lpstr>Scheduling Threads(Cont)</vt:lpstr>
      <vt:lpstr>Thread Priority</vt:lpstr>
      <vt:lpstr>Important Note</vt:lpstr>
      <vt:lpstr>What are Daemon Threads?</vt:lpstr>
      <vt:lpstr>Thread Group</vt:lpstr>
      <vt:lpstr>Test Your Understanding</vt:lpstr>
      <vt:lpstr>Lend a Hand – How to develop a thread?</vt:lpstr>
      <vt:lpstr>Lend a Hand Solution - How to develop a Thread?</vt:lpstr>
      <vt:lpstr>Lend a Hand Solution– How to develop a Thread?</vt:lpstr>
      <vt:lpstr>Lend a Hand Output - How to develop a Thread?</vt:lpstr>
      <vt:lpstr>Slide 33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ThreadsPart1</dc:title>
  <dc:creator>121246</dc:creator>
  <cp:lastModifiedBy>Blessed</cp:lastModifiedBy>
  <cp:revision>2897</cp:revision>
  <dcterms:created xsi:type="dcterms:W3CDTF">2006-08-07T10:58:16Z</dcterms:created>
  <dcterms:modified xsi:type="dcterms:W3CDTF">2024-02-16T04:03:28Z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0x0101007A9C735C9F3CD54A948D0AD38DF112BF</vt:lpwstr>
  </property>
  <property fmtid="{D5CDD505-2E9C-101B-9397-08002B2CF9AE}" pid="4" name="Order">
    <vt:r8>2361200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