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308" r:id="rId3"/>
    <p:sldId id="258" r:id="rId4"/>
    <p:sldId id="259" r:id="rId5"/>
    <p:sldId id="257" r:id="rId6"/>
    <p:sldId id="260" r:id="rId7"/>
    <p:sldId id="301" r:id="rId8"/>
    <p:sldId id="302" r:id="rId9"/>
    <p:sldId id="261" r:id="rId10"/>
    <p:sldId id="303" r:id="rId11"/>
    <p:sldId id="304" r:id="rId12"/>
    <p:sldId id="305" r:id="rId13"/>
    <p:sldId id="309" r:id="rId14"/>
    <p:sldId id="306" r:id="rId15"/>
    <p:sldId id="310" r:id="rId16"/>
    <p:sldId id="316" r:id="rId17"/>
    <p:sldId id="307" r:id="rId18"/>
    <p:sldId id="273" r:id="rId19"/>
    <p:sldId id="311" r:id="rId20"/>
    <p:sldId id="262" r:id="rId21"/>
    <p:sldId id="315" r:id="rId22"/>
    <p:sldId id="312" r:id="rId23"/>
    <p:sldId id="313" r:id="rId24"/>
    <p:sldId id="314" r:id="rId2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909B3C-F568-4676-8848-F5B6B292A94C}">
  <a:tblStyle styleId="{8A909B3C-F568-4676-8848-F5B6B292A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7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274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647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505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02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98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39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916184070_0_1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916184070_0_1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774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57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16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73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0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021640" y="1599254"/>
            <a:ext cx="6028051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accent2"/>
                </a:solidFill>
              </a:rPr>
              <a:t>‘Tiket Bus’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735521" y="272471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Kelompok 4 &gt;</a:t>
            </a:r>
            <a:endParaRPr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396840" y="226391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Java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Bus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60318-3F17-0879-4CAA-0687F6DC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667" y="238015"/>
            <a:ext cx="2580333" cy="14404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35521" y="3166395"/>
            <a:ext cx="5768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72D9F0"/>
              </a:buClr>
              <a:buSzPts val="2800"/>
            </a:pP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-US" sz="1800" dirty="0" err="1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Bhara</a:t>
            </a: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800" dirty="0" err="1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Ayong</a:t>
            </a: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800" dirty="0" err="1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Purna</a:t>
            </a: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800" dirty="0" err="1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Mustika</a:t>
            </a: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 : 15200294 &gt;</a:t>
            </a:r>
          </a:p>
          <a:p>
            <a:pPr lvl="0">
              <a:buClr>
                <a:srgbClr val="72D9F0"/>
              </a:buClr>
              <a:buSzPts val="2800"/>
            </a:pP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Mohammad </a:t>
            </a:r>
            <a:r>
              <a:rPr lang="en-US" sz="1800" dirty="0" err="1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Rizky</a:t>
            </a: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800" dirty="0" err="1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Andrianto</a:t>
            </a: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  : 15200220 &gt;</a:t>
            </a:r>
          </a:p>
          <a:p>
            <a:pPr lvl="0">
              <a:buClr>
                <a:srgbClr val="72D9F0"/>
              </a:buClr>
              <a:buSzPts val="2800"/>
            </a:pP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-US" sz="1800" dirty="0" err="1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Alfhi</a:t>
            </a: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1800" dirty="0" err="1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Aryansyah</a:t>
            </a:r>
            <a:r>
              <a:rPr lang="en-US" sz="180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           : 15200101 &gt;</a:t>
            </a:r>
          </a:p>
        </p:txBody>
      </p:sp>
      <p:sp>
        <p:nvSpPr>
          <p:cNvPr id="15" name="Google Shape;465;p27">
            <a:extLst>
              <a:ext uri="{FF2B5EF4-FFF2-40B4-BE49-F238E27FC236}">
                <a16:creationId xmlns:a16="http://schemas.microsoft.com/office/drawing/2014/main" id="{50B38DEF-A04E-F7EB-FE22-63071B27F48C}"/>
              </a:ext>
            </a:extLst>
          </p:cNvPr>
          <p:cNvSpPr txBox="1">
            <a:spLocks/>
          </p:cNvSpPr>
          <p:nvPr/>
        </p:nvSpPr>
        <p:spPr>
          <a:xfrm>
            <a:off x="52039" y="61789"/>
            <a:ext cx="901762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 sz="1400" dirty="0"/>
              <a:t>Web programming.3</a:t>
            </a:r>
          </a:p>
        </p:txBody>
      </p:sp>
      <p:grpSp>
        <p:nvGrpSpPr>
          <p:cNvPr id="16" name="Google Shape;563;p32"/>
          <p:cNvGrpSpPr/>
          <p:nvPr/>
        </p:nvGrpSpPr>
        <p:grpSpPr>
          <a:xfrm>
            <a:off x="1060081" y="2263910"/>
            <a:ext cx="506100" cy="2591373"/>
            <a:chOff x="1084825" y="1168950"/>
            <a:chExt cx="506100" cy="3431975"/>
          </a:xfrm>
        </p:grpSpPr>
        <p:sp>
          <p:nvSpPr>
            <p:cNvPr id="17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8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80138" y="56247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II.2 HTTP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252749"/>
            <a:ext cx="6584209" cy="2149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Sistem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informasi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praktis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membutuhkan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lebih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banyak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fungsi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pengambilan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data,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termasuk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fungsi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pencarian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pembaruan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antarmuka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pengguna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pencatatan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. </a:t>
            </a:r>
            <a:r>
              <a:rPr lang="en-ID" dirty="0">
                <a:solidFill>
                  <a:srgbClr val="FF5656"/>
                </a:solidFill>
              </a:rPr>
              <a:t>HTTP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memungkinkan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satu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set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metode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untuk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mewakili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permintaan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.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Pesan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dikirim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dalam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format yang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mirip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dengan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digunakan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oleh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>
                <a:solidFill>
                  <a:srgbClr val="00B0F0"/>
                </a:solidFill>
              </a:rPr>
              <a:t>Internet Mail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seperti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didefinisikan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oleh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>
                <a:solidFill>
                  <a:srgbClr val="00B0F0"/>
                </a:solidFill>
              </a:rPr>
              <a:t>General Purpose Internet Mail Extension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. </a:t>
            </a:r>
            <a:r>
              <a:rPr lang="en-ID" dirty="0">
                <a:solidFill>
                  <a:srgbClr val="FF5656"/>
                </a:solidFill>
              </a:rPr>
              <a:t>HTTP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juga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digunakan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sebagai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protokol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komunikasi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umum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antara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agen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pengguna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dalam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bentuk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browser web.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Pada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dasarnya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dirty="0">
                <a:solidFill>
                  <a:srgbClr val="FF5656"/>
                </a:solidFill>
              </a:rPr>
              <a:t>HTTP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protokol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yang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menerima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semua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permintaan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menanggapinya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. </a:t>
            </a:r>
            <a:r>
              <a:rPr lang="en-US" dirty="0"/>
              <a:t>(</a:t>
            </a:r>
            <a:r>
              <a:rPr lang="en-US" dirty="0" err="1"/>
              <a:t>Thoran</a:t>
            </a:r>
            <a:r>
              <a:rPr lang="en-US" dirty="0"/>
              <a:t>, 2002).</a:t>
            </a:r>
            <a:endParaRPr dirty="0">
              <a:solidFill>
                <a:schemeClr val="accent6">
                  <a:lumMod val="95000"/>
                </a:schemeClr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427468" y="3411062"/>
            <a:ext cx="780711" cy="76790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2" name="Google Shape;568;p32"/>
          <p:cNvSpPr txBox="1"/>
          <p:nvPr/>
        </p:nvSpPr>
        <p:spPr>
          <a:xfrm>
            <a:off x="1483923" y="931313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/p</a:t>
            </a:r>
            <a:r>
              <a:rPr lang="en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570;p32"/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>
                <a:solidFill>
                  <a:schemeClr val="accent3"/>
                </a:solidFill>
              </a:rPr>
              <a:t>Bab II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Google Shape;571;p32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>
                <a:solidFill>
                  <a:schemeClr val="accent3"/>
                </a:solidFill>
              </a:rPr>
              <a:t>Landasan Teori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274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12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/>
      <p:bldP spid="562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20075" y="548404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II.3 MySQL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10074" y="1031133"/>
            <a:ext cx="7108632" cy="307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accent1"/>
                </a:solidFill>
              </a:rPr>
              <a:t>&lt;p&gt;</a:t>
            </a:r>
            <a:endParaRPr lang="en-ID" sz="1200" dirty="0">
              <a:solidFill>
                <a:schemeClr val="accent6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50" dirty="0">
                <a:solidFill>
                  <a:schemeClr val="bg1"/>
                </a:solidFill>
              </a:rPr>
              <a:t>	MySQL </a:t>
            </a:r>
            <a:r>
              <a:rPr lang="en-ID" sz="1150" dirty="0" err="1">
                <a:solidFill>
                  <a:schemeClr val="bg1"/>
                </a:solidFill>
              </a:rPr>
              <a:t>adalah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sistem</a:t>
            </a:r>
            <a:r>
              <a:rPr lang="en-ID" sz="1150" dirty="0">
                <a:solidFill>
                  <a:schemeClr val="bg1"/>
                </a:solidFill>
              </a:rPr>
              <a:t> database Management (</a:t>
            </a:r>
            <a:r>
              <a:rPr lang="en-ID" sz="1150" dirty="0" err="1">
                <a:solidFill>
                  <a:schemeClr val="bg1"/>
                </a:solidFill>
              </a:rPr>
              <a:t>Manajemen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Berbasis</a:t>
            </a:r>
            <a:r>
              <a:rPr lang="en-ID" sz="1150" dirty="0">
                <a:solidFill>
                  <a:schemeClr val="bg1"/>
                </a:solidFill>
              </a:rPr>
              <a:t> data ) </a:t>
            </a:r>
            <a:r>
              <a:rPr lang="en-ID" sz="1150" dirty="0" err="1">
                <a:solidFill>
                  <a:schemeClr val="bg1"/>
                </a:solidFill>
              </a:rPr>
              <a:t>Penggunaan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perintah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dasar</a:t>
            </a:r>
            <a:r>
              <a:rPr lang="en-ID" sz="1150" dirty="0">
                <a:solidFill>
                  <a:schemeClr val="bg1"/>
                </a:solidFill>
              </a:rPr>
              <a:t> SQL (Structured Query Language) yang </a:t>
            </a:r>
            <a:r>
              <a:rPr lang="en-ID" sz="1150" dirty="0" err="1">
                <a:solidFill>
                  <a:schemeClr val="bg1"/>
                </a:solidFill>
              </a:rPr>
              <a:t>terkenal</a:t>
            </a:r>
            <a:r>
              <a:rPr lang="en-ID" sz="1150" dirty="0">
                <a:solidFill>
                  <a:schemeClr val="bg1"/>
                </a:solidFill>
              </a:rPr>
              <a:t>. </a:t>
            </a:r>
            <a:r>
              <a:rPr lang="en-ID" sz="1150" dirty="0" err="1">
                <a:solidFill>
                  <a:schemeClr val="bg1"/>
                </a:solidFill>
              </a:rPr>
              <a:t>Sistem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Manajemen</a:t>
            </a:r>
            <a:r>
              <a:rPr lang="en-ID" sz="1150" dirty="0">
                <a:solidFill>
                  <a:schemeClr val="bg1"/>
                </a:solidFill>
              </a:rPr>
              <a:t> Basis Data (DBMS) Multi-User </a:t>
            </a:r>
            <a:r>
              <a:rPr lang="en-ID" sz="1150" dirty="0" err="1">
                <a:solidFill>
                  <a:schemeClr val="bg1"/>
                </a:solidFill>
              </a:rPr>
              <a:t>dan</a:t>
            </a:r>
            <a:r>
              <a:rPr lang="en-ID" sz="1150" dirty="0">
                <a:solidFill>
                  <a:schemeClr val="bg1"/>
                </a:solidFill>
              </a:rPr>
              <a:t> Multi-Threaded MySQL </a:t>
            </a:r>
            <a:r>
              <a:rPr lang="en-ID" sz="1150" dirty="0" err="1">
                <a:solidFill>
                  <a:schemeClr val="bg1"/>
                </a:solidFill>
              </a:rPr>
              <a:t>telah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digunakan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oleh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lebih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dari</a:t>
            </a:r>
            <a:r>
              <a:rPr lang="en-ID" sz="1150" dirty="0">
                <a:solidFill>
                  <a:schemeClr val="bg1"/>
                </a:solidFill>
              </a:rPr>
              <a:t> 6 </a:t>
            </a:r>
            <a:r>
              <a:rPr lang="en-ID" sz="1150" dirty="0" err="1">
                <a:solidFill>
                  <a:schemeClr val="bg1"/>
                </a:solidFill>
              </a:rPr>
              <a:t>juta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pengguna</a:t>
            </a:r>
            <a:r>
              <a:rPr lang="en-ID" sz="1150" dirty="0">
                <a:solidFill>
                  <a:schemeClr val="bg1"/>
                </a:solidFill>
              </a:rPr>
              <a:t> di </a:t>
            </a:r>
            <a:r>
              <a:rPr lang="en-ID" sz="1150" dirty="0" err="1">
                <a:solidFill>
                  <a:schemeClr val="bg1"/>
                </a:solidFill>
              </a:rPr>
              <a:t>seluruh</a:t>
            </a:r>
            <a:r>
              <a:rPr lang="en-ID" sz="1150" dirty="0">
                <a:solidFill>
                  <a:schemeClr val="bg1"/>
                </a:solidFill>
              </a:rPr>
              <a:t> </a:t>
            </a:r>
            <a:r>
              <a:rPr lang="en-ID" sz="1150" dirty="0" err="1">
                <a:solidFill>
                  <a:schemeClr val="bg1"/>
                </a:solidFill>
              </a:rPr>
              <a:t>dunia</a:t>
            </a:r>
            <a:r>
              <a:rPr lang="en-ID" sz="1150" dirty="0">
                <a:solidFill>
                  <a:schemeClr val="bg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150" dirty="0">
              <a:solidFill>
                <a:schemeClr val="accent1"/>
              </a:solidFill>
            </a:endParaRPr>
          </a:p>
          <a:p>
            <a:pPr marL="0" lvl="0" indent="0" algn="just"/>
            <a:r>
              <a:rPr lang="en-ID" sz="1150" dirty="0">
                <a:solidFill>
                  <a:schemeClr val="accent1"/>
                </a:solidFill>
              </a:rPr>
              <a:t>	MySQL </a:t>
            </a:r>
            <a:r>
              <a:rPr lang="en-ID" sz="1150" dirty="0" err="1">
                <a:solidFill>
                  <a:schemeClr val="accent1"/>
                </a:solidFill>
              </a:rPr>
              <a:t>adalah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jenis</a:t>
            </a:r>
            <a:r>
              <a:rPr lang="en-ID" sz="1150" dirty="0">
                <a:solidFill>
                  <a:schemeClr val="accent1"/>
                </a:solidFill>
              </a:rPr>
              <a:t> server yang </a:t>
            </a:r>
            <a:r>
              <a:rPr lang="en-ID" sz="1150" dirty="0" err="1">
                <a:solidFill>
                  <a:schemeClr val="accent1"/>
                </a:solidFill>
              </a:rPr>
              <a:t>sangat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terkenal</a:t>
            </a:r>
            <a:r>
              <a:rPr lang="en-ID" sz="1150" dirty="0">
                <a:solidFill>
                  <a:schemeClr val="accent1"/>
                </a:solidFill>
              </a:rPr>
              <a:t>. </a:t>
            </a:r>
            <a:r>
              <a:rPr lang="en-ID" sz="1150" dirty="0" err="1">
                <a:solidFill>
                  <a:schemeClr val="accent1"/>
                </a:solidFill>
              </a:rPr>
              <a:t>Popularitasnya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disebabkan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oleh</a:t>
            </a:r>
            <a:r>
              <a:rPr lang="en-ID" sz="1150" dirty="0">
                <a:solidFill>
                  <a:schemeClr val="accent1"/>
                </a:solidFill>
              </a:rPr>
              <a:t> MySQL </a:t>
            </a:r>
            <a:r>
              <a:rPr lang="en-ID" sz="1150" dirty="0" err="1">
                <a:solidFill>
                  <a:schemeClr val="accent1"/>
                </a:solidFill>
              </a:rPr>
              <a:t>menggunakan</a:t>
            </a:r>
            <a:r>
              <a:rPr lang="en-ID" sz="1150" dirty="0">
                <a:solidFill>
                  <a:schemeClr val="accent1"/>
                </a:solidFill>
              </a:rPr>
              <a:t> SQL </a:t>
            </a:r>
            <a:r>
              <a:rPr lang="en-ID" sz="1150" dirty="0" err="1">
                <a:solidFill>
                  <a:schemeClr val="accent1"/>
                </a:solidFill>
              </a:rPr>
              <a:t>sebagai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bahasa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dasar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untuk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mengakses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databasenya</a:t>
            </a:r>
            <a:r>
              <a:rPr lang="en-ID" sz="1150" dirty="0">
                <a:solidFill>
                  <a:schemeClr val="accent1"/>
                </a:solidFill>
              </a:rPr>
              <a:t>. </a:t>
            </a:r>
            <a:r>
              <a:rPr lang="en-ID" sz="1150" dirty="0" err="1">
                <a:solidFill>
                  <a:schemeClr val="accent1"/>
                </a:solidFill>
              </a:rPr>
              <a:t>Juga</a:t>
            </a:r>
            <a:r>
              <a:rPr lang="en-ID" sz="1150" dirty="0">
                <a:solidFill>
                  <a:schemeClr val="accent1"/>
                </a:solidFill>
              </a:rPr>
              <a:t>, MySQL gratis di </a:t>
            </a:r>
            <a:r>
              <a:rPr lang="en-ID" sz="1150" dirty="0" err="1">
                <a:solidFill>
                  <a:schemeClr val="accent1"/>
                </a:solidFill>
              </a:rPr>
              <a:t>berbagai</a:t>
            </a:r>
            <a:r>
              <a:rPr lang="en-ID" sz="1150" dirty="0">
                <a:solidFill>
                  <a:schemeClr val="accent1"/>
                </a:solidFill>
              </a:rPr>
              <a:t> platform. </a:t>
            </a:r>
            <a:r>
              <a:rPr lang="en-US" sz="1150" dirty="0"/>
              <a:t>(</a:t>
            </a:r>
            <a:r>
              <a:rPr lang="en-US" sz="1150" dirty="0" err="1"/>
              <a:t>Kadir</a:t>
            </a:r>
            <a:r>
              <a:rPr lang="en-US" sz="1150" dirty="0"/>
              <a:t>, 2002).</a:t>
            </a:r>
            <a:r>
              <a:rPr lang="en-ID" sz="1150" dirty="0">
                <a:solidFill>
                  <a:schemeClr val="accent1"/>
                </a:solidFill>
              </a:rPr>
              <a:t> MySQL </a:t>
            </a:r>
            <a:r>
              <a:rPr lang="en-ID" sz="1150" dirty="0" err="1">
                <a:solidFill>
                  <a:schemeClr val="accent1"/>
                </a:solidFill>
              </a:rPr>
              <a:t>adalah</a:t>
            </a:r>
            <a:r>
              <a:rPr lang="en-ID" sz="1150" dirty="0">
                <a:solidFill>
                  <a:schemeClr val="accent1"/>
                </a:solidFill>
              </a:rPr>
              <a:t> DBMS open source </a:t>
            </a:r>
            <a:r>
              <a:rPr lang="en-ID" sz="1150" dirty="0" err="1">
                <a:solidFill>
                  <a:schemeClr val="accent1"/>
                </a:solidFill>
              </a:rPr>
              <a:t>dengan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dua</a:t>
            </a:r>
            <a:r>
              <a:rPr lang="en-ID" sz="1150" dirty="0">
                <a:solidFill>
                  <a:schemeClr val="accent1"/>
                </a:solidFill>
              </a:rPr>
              <a:t> format </a:t>
            </a:r>
            <a:r>
              <a:rPr lang="en-ID" sz="1150" dirty="0" err="1">
                <a:solidFill>
                  <a:schemeClr val="accent1"/>
                </a:solidFill>
              </a:rPr>
              <a:t>lisensi</a:t>
            </a:r>
            <a:r>
              <a:rPr lang="en-ID" sz="1150" dirty="0">
                <a:solidFill>
                  <a:schemeClr val="accent1"/>
                </a:solidFill>
              </a:rPr>
              <a:t>, </a:t>
            </a:r>
            <a:r>
              <a:rPr lang="en-ID" sz="1150" dirty="0" err="1">
                <a:solidFill>
                  <a:schemeClr val="accent1"/>
                </a:solidFill>
              </a:rPr>
              <a:t>yaitu</a:t>
            </a:r>
            <a:r>
              <a:rPr lang="en-ID" sz="1150" dirty="0">
                <a:solidFill>
                  <a:schemeClr val="accent1"/>
                </a:solidFill>
              </a:rPr>
              <a:t> Free Software </a:t>
            </a:r>
            <a:r>
              <a:rPr lang="en-ID" sz="1150" dirty="0" err="1">
                <a:solidFill>
                  <a:schemeClr val="accent1"/>
                </a:solidFill>
              </a:rPr>
              <a:t>dan</a:t>
            </a:r>
            <a:r>
              <a:rPr lang="en-ID" sz="1150" dirty="0">
                <a:solidFill>
                  <a:schemeClr val="accent1"/>
                </a:solidFill>
              </a:rPr>
              <a:t> Shareware (</a:t>
            </a:r>
            <a:r>
              <a:rPr lang="en-ID" sz="1150" dirty="0" err="1">
                <a:solidFill>
                  <a:schemeClr val="accent1"/>
                </a:solidFill>
              </a:rPr>
              <a:t>perangkat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lunak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berpemilik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dengan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penggunaan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terbatas</a:t>
            </a:r>
            <a:r>
              <a:rPr lang="en-ID" sz="1150" dirty="0">
                <a:solidFill>
                  <a:schemeClr val="accent1"/>
                </a:solidFill>
              </a:rPr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150" dirty="0">
              <a:solidFill>
                <a:schemeClr val="accen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50" dirty="0">
                <a:solidFill>
                  <a:schemeClr val="accent1"/>
                </a:solidFill>
              </a:rPr>
              <a:t>	</a:t>
            </a:r>
            <a:r>
              <a:rPr lang="en-ID" sz="1150" dirty="0" err="1">
                <a:solidFill>
                  <a:schemeClr val="accent1"/>
                </a:solidFill>
              </a:rPr>
              <a:t>Jadi</a:t>
            </a:r>
            <a:r>
              <a:rPr lang="en-ID" sz="1150" dirty="0">
                <a:solidFill>
                  <a:schemeClr val="accent1"/>
                </a:solidFill>
              </a:rPr>
              <a:t>, MySQL </a:t>
            </a:r>
            <a:r>
              <a:rPr lang="en-ID" sz="1150" dirty="0" err="1">
                <a:solidFill>
                  <a:schemeClr val="accent1"/>
                </a:solidFill>
              </a:rPr>
              <a:t>adalah</a:t>
            </a:r>
            <a:r>
              <a:rPr lang="en-ID" sz="1150" dirty="0">
                <a:solidFill>
                  <a:schemeClr val="accent1"/>
                </a:solidFill>
              </a:rPr>
              <a:t> server database gratis di </a:t>
            </a:r>
            <a:r>
              <a:rPr lang="en-ID" sz="1150" dirty="0" err="1">
                <a:solidFill>
                  <a:schemeClr val="accent1"/>
                </a:solidFill>
              </a:rPr>
              <a:t>bawah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lisensi</a:t>
            </a:r>
            <a:r>
              <a:rPr lang="en-ID" sz="1150" dirty="0">
                <a:solidFill>
                  <a:schemeClr val="accent1"/>
                </a:solidFill>
              </a:rPr>
              <a:t> GNU General Public License (GPL), </a:t>
            </a:r>
            <a:r>
              <a:rPr lang="en-ID" sz="1150" dirty="0" err="1">
                <a:solidFill>
                  <a:schemeClr val="accent1"/>
                </a:solidFill>
              </a:rPr>
              <a:t>sehingga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Anda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dapat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menggunakannya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untuk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keperluan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pribadi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atau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komersial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tanpa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harus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membayar</a:t>
            </a:r>
            <a:r>
              <a:rPr lang="en-ID" sz="1150" dirty="0">
                <a:solidFill>
                  <a:schemeClr val="accent1"/>
                </a:solidFill>
              </a:rPr>
              <a:t> </a:t>
            </a:r>
            <a:r>
              <a:rPr lang="en-ID" sz="1150" dirty="0" err="1">
                <a:solidFill>
                  <a:schemeClr val="accent1"/>
                </a:solidFill>
              </a:rPr>
              <a:t>lisensi</a:t>
            </a:r>
            <a:r>
              <a:rPr lang="en-ID" sz="1150" dirty="0">
                <a:solidFill>
                  <a:schemeClr val="accent1"/>
                </a:solidFill>
              </a:rPr>
              <a:t> yang </a:t>
            </a:r>
            <a:r>
              <a:rPr lang="en-ID" sz="1150" dirty="0" err="1">
                <a:solidFill>
                  <a:schemeClr val="accent1"/>
                </a:solidFill>
              </a:rPr>
              <a:t>ada</a:t>
            </a:r>
            <a:r>
              <a:rPr lang="en-ID" sz="1150" dirty="0">
                <a:solidFill>
                  <a:schemeClr val="accent1"/>
                </a:solidFill>
              </a:rPr>
              <a:t>.</a:t>
            </a:r>
            <a:endParaRPr sz="1150" dirty="0">
              <a:solidFill>
                <a:schemeClr val="accent1"/>
              </a:solidFill>
            </a:endParaRPr>
          </a:p>
        </p:txBody>
      </p:sp>
      <p:grpSp>
        <p:nvGrpSpPr>
          <p:cNvPr id="12" name="Google Shape;563;p32"/>
          <p:cNvGrpSpPr/>
          <p:nvPr/>
        </p:nvGrpSpPr>
        <p:grpSpPr>
          <a:xfrm>
            <a:off x="1120075" y="1031133"/>
            <a:ext cx="506100" cy="4221803"/>
            <a:chOff x="1084825" y="1168950"/>
            <a:chExt cx="506100" cy="3431975"/>
          </a:xfrm>
        </p:grpSpPr>
        <p:sp>
          <p:nvSpPr>
            <p:cNvPr id="13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4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570;p32"/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>
                <a:solidFill>
                  <a:schemeClr val="accent3"/>
                </a:solidFill>
              </a:rPr>
              <a:t>Bab II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Google Shape;571;p32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>
                <a:solidFill>
                  <a:schemeClr val="accent3"/>
                </a:solidFill>
              </a:rPr>
              <a:t>Landasan Teori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5" name="Google Shape;566;p32"/>
          <p:cNvGrpSpPr/>
          <p:nvPr/>
        </p:nvGrpSpPr>
        <p:grpSpPr>
          <a:xfrm>
            <a:off x="1372767" y="3851058"/>
            <a:ext cx="780711" cy="767900"/>
            <a:chOff x="2008321" y="2971150"/>
            <a:chExt cx="667800" cy="902750"/>
          </a:xfrm>
        </p:grpSpPr>
        <p:cxnSp>
          <p:nvCxnSpPr>
            <p:cNvPr id="16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/>
      <p:bldP spid="56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242634" y="891745"/>
            <a:ext cx="433259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5656"/>
                </a:solidFill>
              </a:rPr>
              <a:t>II.4 PHP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477962"/>
            <a:ext cx="6697041" cy="1502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&lt;p&gt;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accent6"/>
              </a:solidFill>
            </a:endParaRPr>
          </a:p>
          <a:p>
            <a:pPr marL="0" lvl="0" indent="0" algn="just"/>
            <a:r>
              <a:rPr lang="en-ID" dirty="0">
                <a:solidFill>
                  <a:srgbClr val="FFFF00"/>
                </a:solidFill>
              </a:rPr>
              <a:t>PHP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adalah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bahasa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scripting yang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terdapat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di server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diproses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di server,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hasilnya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dikirimkan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ke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</a:t>
            </a:r>
            <a:r>
              <a:rPr lang="en-ID" dirty="0">
                <a:solidFill>
                  <a:srgbClr val="00B0F0"/>
                </a:solidFill>
              </a:rPr>
              <a:t>client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,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dimana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user </a:t>
            </a:r>
            <a:r>
              <a:rPr lang="en-ID" dirty="0" err="1">
                <a:solidFill>
                  <a:schemeClr val="accent6">
                    <a:lumMod val="95000"/>
                  </a:schemeClr>
                </a:solidFill>
              </a:rPr>
              <a:t>menggunakan</a:t>
            </a:r>
            <a:r>
              <a:rPr lang="en-ID" dirty="0">
                <a:solidFill>
                  <a:schemeClr val="accent6">
                    <a:lumMod val="95000"/>
                  </a:schemeClr>
                </a:solidFill>
              </a:rPr>
              <a:t> browser. </a:t>
            </a:r>
            <a:r>
              <a:rPr lang="en-US" dirty="0"/>
              <a:t>(</a:t>
            </a:r>
            <a:r>
              <a:rPr lang="en-US" dirty="0" err="1"/>
              <a:t>Kadir</a:t>
            </a:r>
            <a:r>
              <a:rPr lang="en-US" dirty="0"/>
              <a:t>, 2002).</a:t>
            </a:r>
            <a:endParaRPr lang="en-ID" dirty="0">
              <a:solidFill>
                <a:schemeClr val="accent6">
                  <a:lumMod val="95000"/>
                </a:schemeClr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477962"/>
            <a:ext cx="506100" cy="3122963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oogle Shape;566;p32"/>
          <p:cNvGrpSpPr/>
          <p:nvPr/>
        </p:nvGrpSpPr>
        <p:grpSpPr>
          <a:xfrm>
            <a:off x="1433117" y="3107192"/>
            <a:ext cx="667800" cy="902750"/>
            <a:chOff x="2008321" y="2971150"/>
            <a:chExt cx="667800" cy="902750"/>
          </a:xfrm>
        </p:grpSpPr>
        <p:cxnSp>
          <p:nvCxnSpPr>
            <p:cNvPr id="10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4" name="Google Shape;570;p32"/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>
                <a:solidFill>
                  <a:schemeClr val="accent3"/>
                </a:solidFill>
              </a:rPr>
              <a:t>Bab II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Google Shape;571;p32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>
                <a:solidFill>
                  <a:schemeClr val="accent3"/>
                </a:solidFill>
              </a:rPr>
              <a:t>Landasan Teori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1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/>
      <p:bldP spid="56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363245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Bab  III </a:t>
            </a:r>
            <a:r>
              <a:rPr lang="en" sz="4000" dirty="0">
                <a:solidFill>
                  <a:schemeClr val="accent6"/>
                </a:solidFill>
              </a:rPr>
              <a:t>{</a:t>
            </a:r>
            <a:endParaRPr sz="4000" dirty="0">
              <a:solidFill>
                <a:schemeClr val="accent6"/>
              </a:solidFill>
            </a:endParaRPr>
          </a:p>
        </p:txBody>
      </p:sp>
      <p:sp>
        <p:nvSpPr>
          <p:cNvPr id="6" name="Google Shape;481;p29">
            <a:extLst>
              <a:ext uri="{FF2B5EF4-FFF2-40B4-BE49-F238E27FC236}">
                <a16:creationId xmlns:a16="http://schemas.microsoft.com/office/drawing/2014/main" id="{3DE10A38-C93B-5E11-BD9B-2786524426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0426" y="1961529"/>
            <a:ext cx="4088468" cy="1220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&lt; Pembahasan Project 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&lt; III.1 Kode Program		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&lt; III.2 Tampilan Program	&gt;</a:t>
            </a:r>
          </a:p>
        </p:txBody>
      </p:sp>
      <p:sp>
        <p:nvSpPr>
          <p:cNvPr id="7" name="Google Shape;465;p27">
            <a:extLst>
              <a:ext uri="{FF2B5EF4-FFF2-40B4-BE49-F238E27FC236}">
                <a16:creationId xmlns:a16="http://schemas.microsoft.com/office/drawing/2014/main" id="{50B38DEF-A04E-F7EB-FE22-63071B27F48C}"/>
              </a:ext>
            </a:extLst>
          </p:cNvPr>
          <p:cNvSpPr txBox="1">
            <a:spLocks/>
          </p:cNvSpPr>
          <p:nvPr/>
        </p:nvSpPr>
        <p:spPr>
          <a:xfrm>
            <a:off x="52039" y="61789"/>
            <a:ext cx="901762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 sz="1400"/>
              <a:t>Web programming.3</a:t>
            </a:r>
          </a:p>
        </p:txBody>
      </p:sp>
      <p:grpSp>
        <p:nvGrpSpPr>
          <p:cNvPr id="8" name="Google Shape;563;p32"/>
          <p:cNvGrpSpPr/>
          <p:nvPr/>
        </p:nvGrpSpPr>
        <p:grpSpPr>
          <a:xfrm>
            <a:off x="1874326" y="1517515"/>
            <a:ext cx="506100" cy="2986134"/>
            <a:chOff x="1084825" y="1168950"/>
            <a:chExt cx="506100" cy="3431975"/>
          </a:xfrm>
        </p:grpSpPr>
        <p:sp>
          <p:nvSpPr>
            <p:cNvPr id="9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0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16629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5" y="549437"/>
            <a:ext cx="397139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</a:rPr>
              <a:t>III.1 Kode Program 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169030"/>
            <a:ext cx="6584209" cy="214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614791"/>
            <a:ext cx="506100" cy="2986134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570;p32"/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>
                <a:solidFill>
                  <a:schemeClr val="accent3"/>
                </a:solidFill>
              </a:rPr>
              <a:t>Bab III</a:t>
            </a:r>
          </a:p>
        </p:txBody>
      </p:sp>
      <p:sp>
        <p:nvSpPr>
          <p:cNvPr id="12" name="Google Shape;571;p32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 err="1">
                <a:solidFill>
                  <a:schemeClr val="accent3"/>
                </a:solidFill>
              </a:rPr>
              <a:t>Pembahasan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913EB-1436-A0F8-4B22-A7CFE8805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25" y="997527"/>
            <a:ext cx="7010398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/>
      <p:bldP spid="56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4" y="549437"/>
            <a:ext cx="473231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</a:rPr>
              <a:t>III.2 Tampilan Program 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169030"/>
            <a:ext cx="6584209" cy="214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614791"/>
            <a:ext cx="506100" cy="2986134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570;p32"/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>
                <a:solidFill>
                  <a:schemeClr val="accent3"/>
                </a:solidFill>
              </a:rPr>
              <a:t>Bab III</a:t>
            </a:r>
          </a:p>
        </p:txBody>
      </p:sp>
      <p:sp>
        <p:nvSpPr>
          <p:cNvPr id="12" name="Google Shape;571;p32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 err="1">
                <a:solidFill>
                  <a:schemeClr val="accent3"/>
                </a:solidFill>
              </a:rPr>
              <a:t>Pembahasan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501F9-D22F-54B9-A462-F6DADF2CB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39" y="1080137"/>
            <a:ext cx="5902036" cy="32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8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/>
      <p:bldP spid="56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084824" y="549437"/>
            <a:ext cx="473231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/>
                </a:solidFill>
              </a:rPr>
              <a:t>III.3 Tampilan Program 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169030"/>
            <a:ext cx="6584209" cy="214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614791"/>
            <a:ext cx="506100" cy="2986134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570;p32"/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>
                <a:solidFill>
                  <a:schemeClr val="accent3"/>
                </a:solidFill>
              </a:rPr>
              <a:t>Bab III</a:t>
            </a:r>
          </a:p>
        </p:txBody>
      </p:sp>
      <p:sp>
        <p:nvSpPr>
          <p:cNvPr id="12" name="Google Shape;571;p32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 err="1">
                <a:solidFill>
                  <a:schemeClr val="accent3"/>
                </a:solidFill>
              </a:rPr>
              <a:t>Pembahasan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8035A-F4E7-5358-D055-43E340C2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472" y="1080137"/>
            <a:ext cx="6136646" cy="33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5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/>
      <p:bldP spid="56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363245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Bab  IV </a:t>
            </a:r>
            <a:r>
              <a:rPr lang="en" sz="4000" dirty="0">
                <a:solidFill>
                  <a:schemeClr val="accent6"/>
                </a:solidFill>
              </a:rPr>
              <a:t>{</a:t>
            </a:r>
            <a:endParaRPr sz="4000" dirty="0">
              <a:solidFill>
                <a:schemeClr val="accent6"/>
              </a:solidFill>
            </a:endParaRPr>
          </a:p>
        </p:txBody>
      </p:sp>
      <p:sp>
        <p:nvSpPr>
          <p:cNvPr id="6" name="Google Shape;481;p29">
            <a:extLst>
              <a:ext uri="{FF2B5EF4-FFF2-40B4-BE49-F238E27FC236}">
                <a16:creationId xmlns:a16="http://schemas.microsoft.com/office/drawing/2014/main" id="{3DE10A38-C93B-5E11-BD9B-2786524426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0426" y="1961529"/>
            <a:ext cx="3403340" cy="1220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&lt; Penutup 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&lt; IV.1 Kesimpulan	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dirty="0"/>
              <a:t>&lt; IV.2 Saran		&gt;</a:t>
            </a:r>
          </a:p>
        </p:txBody>
      </p:sp>
      <p:sp>
        <p:nvSpPr>
          <p:cNvPr id="7" name="Google Shape;465;p27">
            <a:extLst>
              <a:ext uri="{FF2B5EF4-FFF2-40B4-BE49-F238E27FC236}">
                <a16:creationId xmlns:a16="http://schemas.microsoft.com/office/drawing/2014/main" id="{50B38DEF-A04E-F7EB-FE22-63071B27F48C}"/>
              </a:ext>
            </a:extLst>
          </p:cNvPr>
          <p:cNvSpPr txBox="1">
            <a:spLocks/>
          </p:cNvSpPr>
          <p:nvPr/>
        </p:nvSpPr>
        <p:spPr>
          <a:xfrm>
            <a:off x="52039" y="61789"/>
            <a:ext cx="901762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 sz="1400"/>
              <a:t>Web programming.3</a:t>
            </a:r>
          </a:p>
        </p:txBody>
      </p:sp>
      <p:grpSp>
        <p:nvGrpSpPr>
          <p:cNvPr id="8" name="Google Shape;563;p32"/>
          <p:cNvGrpSpPr/>
          <p:nvPr/>
        </p:nvGrpSpPr>
        <p:grpSpPr>
          <a:xfrm>
            <a:off x="1979769" y="1410510"/>
            <a:ext cx="506100" cy="2986134"/>
            <a:chOff x="1084825" y="1168950"/>
            <a:chExt cx="506100" cy="3431975"/>
          </a:xfrm>
        </p:grpSpPr>
        <p:sp>
          <p:nvSpPr>
            <p:cNvPr id="9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0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1950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1352145" y="1476382"/>
            <a:ext cx="7149829" cy="277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implementasi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disimpulkan</a:t>
            </a:r>
            <a:r>
              <a:rPr lang="en-ID" sz="1600" dirty="0"/>
              <a:t>,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pemesanan</a:t>
            </a:r>
            <a:r>
              <a:rPr lang="en-ID" sz="1600" dirty="0"/>
              <a:t> </a:t>
            </a:r>
            <a:r>
              <a:rPr lang="en-ID" sz="1600" dirty="0" err="1"/>
              <a:t>tiket</a:t>
            </a:r>
            <a:r>
              <a:rPr lang="en-ID" sz="1600" dirty="0"/>
              <a:t> bus </a:t>
            </a:r>
            <a:r>
              <a:rPr lang="en-ID" sz="1600" dirty="0" err="1"/>
              <a:t>secara</a:t>
            </a:r>
            <a:r>
              <a:rPr lang="en-ID" sz="1600" dirty="0"/>
              <a:t> online di PT Java Bus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berjalan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r>
              <a:rPr lang="en-ID" sz="1600" dirty="0"/>
              <a:t>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proses </a:t>
            </a:r>
            <a:r>
              <a:rPr lang="en-ID" sz="1600" dirty="0" err="1"/>
              <a:t>pengolahan</a:t>
            </a:r>
            <a:r>
              <a:rPr lang="en-ID" sz="1600" dirty="0"/>
              <a:t> data ticketing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mempopulasi</a:t>
            </a:r>
            <a:r>
              <a:rPr lang="en-ID" sz="1600" dirty="0"/>
              <a:t> data ticketing </a:t>
            </a:r>
            <a:r>
              <a:rPr lang="en-ID" sz="1600" dirty="0" err="1"/>
              <a:t>dan</a:t>
            </a:r>
            <a:r>
              <a:rPr lang="en-ID" sz="1600" dirty="0"/>
              <a:t> </a:t>
            </a:r>
            <a:r>
              <a:rPr lang="en-ID" sz="1600" dirty="0" err="1"/>
              <a:t>menampilkan</a:t>
            </a:r>
            <a:r>
              <a:rPr lang="en-ID" sz="1600" dirty="0"/>
              <a:t> data ticketing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bentuk</a:t>
            </a:r>
            <a:r>
              <a:rPr lang="en-ID" sz="1600" dirty="0"/>
              <a:t> visual. Status </a:t>
            </a:r>
            <a:r>
              <a:rPr lang="en-ID" sz="1600" dirty="0" err="1"/>
              <a:t>pemesanan</a:t>
            </a:r>
            <a:r>
              <a:rPr lang="en-ID" sz="1600" dirty="0"/>
              <a:t> </a:t>
            </a:r>
            <a:r>
              <a:rPr lang="en-ID" sz="1600" dirty="0" err="1"/>
              <a:t>juga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dilihat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kantor</a:t>
            </a:r>
            <a:r>
              <a:rPr lang="en-ID" sz="1600" dirty="0"/>
              <a:t> </a:t>
            </a:r>
            <a:r>
              <a:rPr lang="en-ID" sz="1600" dirty="0" err="1"/>
              <a:t>perwakilan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. </a:t>
            </a:r>
            <a:r>
              <a:rPr lang="en-ID" sz="1600" dirty="0" err="1"/>
              <a:t>Namun</a:t>
            </a:r>
            <a:r>
              <a:rPr lang="en-ID" sz="1600" dirty="0"/>
              <a:t>, program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masih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kekurangan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input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menangani</a:t>
            </a:r>
            <a:r>
              <a:rPr lang="en-ID" sz="1600" dirty="0"/>
              <a:t> error.</a:t>
            </a:r>
            <a:endParaRPr sz="1600" dirty="0">
              <a:solidFill>
                <a:srgbClr val="FFFF00"/>
              </a:solidFill>
            </a:endParaRPr>
          </a:p>
        </p:txBody>
      </p:sp>
      <p:sp>
        <p:nvSpPr>
          <p:cNvPr id="3" name="Google Shape;570;p32">
            <a:extLst>
              <a:ext uri="{FF2B5EF4-FFF2-40B4-BE49-F238E27FC236}">
                <a16:creationId xmlns:a16="http://schemas.microsoft.com/office/drawing/2014/main" id="{0967A762-3414-EF38-5556-25AB7F5D2BBB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 dirty="0"/>
              <a:t>Bab IV</a:t>
            </a:r>
            <a:endParaRPr lang="en-ID" sz="1400" dirty="0"/>
          </a:p>
        </p:txBody>
      </p:sp>
      <p:sp>
        <p:nvSpPr>
          <p:cNvPr id="4" name="Google Shape;571;p32">
            <a:extLst>
              <a:ext uri="{FF2B5EF4-FFF2-40B4-BE49-F238E27FC236}">
                <a16:creationId xmlns:a16="http://schemas.microsoft.com/office/drawing/2014/main" id="{D7B018AA-8E56-E872-EFFA-A8C2938F4FD2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/>
              <a:t>Penutup</a:t>
            </a:r>
            <a:endParaRPr lang="en-ID" sz="1400"/>
          </a:p>
        </p:txBody>
      </p:sp>
      <p:sp>
        <p:nvSpPr>
          <p:cNvPr id="2" name="Rectangle 1"/>
          <p:cNvSpPr/>
          <p:nvPr/>
        </p:nvSpPr>
        <p:spPr>
          <a:xfrm>
            <a:off x="1079771" y="639438"/>
            <a:ext cx="47470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IV.1 </a:t>
            </a:r>
            <a:r>
              <a:rPr lang="en-US" sz="36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Kesimpulan</a:t>
            </a:r>
            <a:endParaRPr lang="en-US" sz="3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"/>
          <p:cNvSpPr txBox="1">
            <a:spLocks noGrp="1"/>
          </p:cNvSpPr>
          <p:nvPr>
            <p:ph type="subTitle" idx="1"/>
          </p:nvPr>
        </p:nvSpPr>
        <p:spPr>
          <a:xfrm>
            <a:off x="1352145" y="1476382"/>
            <a:ext cx="7149829" cy="2317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ID" sz="1800" dirty="0" err="1"/>
              <a:t>Penulis</a:t>
            </a:r>
            <a:r>
              <a:rPr lang="en-ID" sz="1800" dirty="0"/>
              <a:t> </a:t>
            </a:r>
            <a:r>
              <a:rPr lang="en-ID" sz="1800" dirty="0" err="1"/>
              <a:t>menyadari</a:t>
            </a:r>
            <a:r>
              <a:rPr lang="en-ID" sz="1800" dirty="0"/>
              <a:t> </a:t>
            </a:r>
            <a:r>
              <a:rPr lang="en-ID" sz="1800" dirty="0" err="1"/>
              <a:t>sepenuhnya</a:t>
            </a:r>
            <a:r>
              <a:rPr lang="en-ID" sz="1800" dirty="0"/>
              <a:t> </a:t>
            </a:r>
            <a:r>
              <a:rPr lang="en-ID" sz="1800" dirty="0" err="1"/>
              <a:t>bahwa</a:t>
            </a:r>
            <a:r>
              <a:rPr lang="en-ID" sz="1800" dirty="0"/>
              <a:t> </a:t>
            </a:r>
            <a:r>
              <a:rPr lang="en-ID" sz="1800" dirty="0" err="1"/>
              <a:t>penelitian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masih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kesalahan</a:t>
            </a:r>
            <a:r>
              <a:rPr lang="en-ID" sz="1800" dirty="0"/>
              <a:t> </a:t>
            </a:r>
            <a:r>
              <a:rPr lang="en-ID" sz="1800" dirty="0" err="1"/>
              <a:t>dan</a:t>
            </a:r>
            <a:r>
              <a:rPr lang="en-ID" sz="1800" dirty="0"/>
              <a:t> </a:t>
            </a:r>
            <a:r>
              <a:rPr lang="en-ID" sz="1800" dirty="0" err="1"/>
              <a:t>jauh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sempurna</a:t>
            </a:r>
            <a:r>
              <a:rPr lang="en-ID" sz="1800" dirty="0"/>
              <a:t>. </a:t>
            </a:r>
            <a:r>
              <a:rPr lang="en-ID" sz="1800" dirty="0" err="1"/>
              <a:t>Oleh</a:t>
            </a:r>
            <a:r>
              <a:rPr lang="en-ID" sz="1800" dirty="0"/>
              <a:t>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,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menyempurnakan</a:t>
            </a:r>
            <a:r>
              <a:rPr lang="en-ID" sz="1800" dirty="0"/>
              <a:t> </a:t>
            </a:r>
            <a:r>
              <a:rPr lang="en-ID" sz="1800" dirty="0" err="1"/>
              <a:t>penelitian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penulis</a:t>
            </a:r>
            <a:r>
              <a:rPr lang="en-ID" sz="1800" dirty="0"/>
              <a:t> </a:t>
            </a:r>
            <a:r>
              <a:rPr lang="en-ID" sz="1800" dirty="0" err="1"/>
              <a:t>meminta</a:t>
            </a:r>
            <a:r>
              <a:rPr lang="en-ID" sz="1800" dirty="0"/>
              <a:t> </a:t>
            </a:r>
            <a:r>
              <a:rPr lang="en-ID" sz="1800" dirty="0" err="1"/>
              <a:t>komentar</a:t>
            </a:r>
            <a:r>
              <a:rPr lang="en-ID" sz="1800" dirty="0"/>
              <a:t> yang </a:t>
            </a:r>
            <a:r>
              <a:rPr lang="en-ID" sz="1800" dirty="0" err="1"/>
              <a:t>membangun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para </a:t>
            </a:r>
            <a:r>
              <a:rPr lang="en-ID" sz="1800" dirty="0" err="1"/>
              <a:t>pembaca</a:t>
            </a:r>
            <a:r>
              <a:rPr lang="en-ID" sz="1800" dirty="0"/>
              <a:t>.</a:t>
            </a:r>
            <a:endParaRPr sz="1800" dirty="0">
              <a:solidFill>
                <a:srgbClr val="FFFF00"/>
              </a:solidFill>
            </a:endParaRPr>
          </a:p>
        </p:txBody>
      </p:sp>
      <p:sp>
        <p:nvSpPr>
          <p:cNvPr id="3" name="Google Shape;570;p32">
            <a:extLst>
              <a:ext uri="{FF2B5EF4-FFF2-40B4-BE49-F238E27FC236}">
                <a16:creationId xmlns:a16="http://schemas.microsoft.com/office/drawing/2014/main" id="{0967A762-3414-EF38-5556-25AB7F5D2BBB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 dirty="0"/>
              <a:t>Bab IV</a:t>
            </a:r>
            <a:endParaRPr lang="en-ID" sz="1400" dirty="0"/>
          </a:p>
        </p:txBody>
      </p:sp>
      <p:sp>
        <p:nvSpPr>
          <p:cNvPr id="4" name="Google Shape;571;p32">
            <a:extLst>
              <a:ext uri="{FF2B5EF4-FFF2-40B4-BE49-F238E27FC236}">
                <a16:creationId xmlns:a16="http://schemas.microsoft.com/office/drawing/2014/main" id="{D7B018AA-8E56-E872-EFFA-A8C2938F4FD2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0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/>
              <a:t>Penutup</a:t>
            </a:r>
            <a:endParaRPr lang="en-ID" sz="1400"/>
          </a:p>
        </p:txBody>
      </p:sp>
      <p:sp>
        <p:nvSpPr>
          <p:cNvPr id="2" name="Rectangle 1"/>
          <p:cNvSpPr/>
          <p:nvPr/>
        </p:nvSpPr>
        <p:spPr>
          <a:xfrm>
            <a:off x="1079771" y="639438"/>
            <a:ext cx="474709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IV.2 Saran</a:t>
            </a:r>
          </a:p>
        </p:txBody>
      </p:sp>
    </p:spTree>
    <p:extLst>
      <p:ext uri="{BB962C8B-B14F-4D97-AF65-F5344CB8AC3E}">
        <p14:creationId xmlns:p14="http://schemas.microsoft.com/office/powerpoint/2010/main" val="355271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84" y="492793"/>
            <a:ext cx="7290600" cy="450791"/>
          </a:xfrm>
        </p:spPr>
        <p:txBody>
          <a:bodyPr anchor="ctr"/>
          <a:lstStyle/>
          <a:p>
            <a:r>
              <a:rPr lang="en-US" sz="2400" dirty="0"/>
              <a:t>Kata </a:t>
            </a:r>
            <a:r>
              <a:rPr lang="en-US" sz="2400" dirty="0" err="1"/>
              <a:t>Pengantar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46" y="963040"/>
            <a:ext cx="7465742" cy="3638142"/>
          </a:xfrm>
        </p:spPr>
        <p:txBody>
          <a:bodyPr anchor="t"/>
          <a:lstStyle/>
          <a:p>
            <a:pPr marL="139700" indent="0" algn="just">
              <a:buNone/>
            </a:pP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Puji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syukur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kami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panjatkan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hadirat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Allah SWT. yang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telah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memberi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kami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rahmat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bimbingan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menyelesaikan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penelitian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kami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tentang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“e-Ticketing Java Bus“.</a:t>
            </a:r>
          </a:p>
          <a:p>
            <a:pPr marL="139700" indent="0" algn="just">
              <a:buNone/>
            </a:pPr>
            <a:endParaRPr 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39700" indent="0" algn="just">
              <a:buNone/>
            </a:pP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Tidak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lupa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juga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dukungan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materiil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immateriil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telah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diberikan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kepada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penulis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selama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penyusunan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penelitian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ini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Oleh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karena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itu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izinkan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penulis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mengucapkan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terima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kasih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kepada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:</a:t>
            </a:r>
          </a:p>
          <a:p>
            <a:pPr marL="139700" indent="0" algn="just">
              <a:buNone/>
            </a:pPr>
            <a:endParaRPr 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114000"/>
              </a:lnSpc>
              <a:buFontTx/>
              <a:buChar char="-"/>
            </a:pP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Bapak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Yuris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Alkhalifi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M.Kom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., CPDSA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selaku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dosen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kuliah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Web Programming III yang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telah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memberikan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pengarahan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kesempatan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membimbing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penulis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just">
              <a:lnSpc>
                <a:spcPct val="114000"/>
              </a:lnSpc>
              <a:buFontTx/>
              <a:buChar char="-"/>
            </a:pP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Serta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teman-teman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sekelas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telah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mendukung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mendoakan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agar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penelitian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ini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dapat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diselesaikan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tepat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139700" indent="0" algn="just">
              <a:buNone/>
            </a:pPr>
            <a:endParaRPr lang="en-US" sz="1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39700" indent="0" algn="just">
              <a:buNone/>
            </a:pP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Penulis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menyadari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bahwa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penelitian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ini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masih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jauh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dari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sempurna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Oleh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karena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itu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penulis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sangat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mengharapkan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kritik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saran yang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membangun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dari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pembaca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perbaikan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tugas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ini</a:t>
            </a:r>
            <a:r>
              <a:rPr lang="en-US" sz="13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4" name="Google Shape;465;p27">
            <a:extLst>
              <a:ext uri="{FF2B5EF4-FFF2-40B4-BE49-F238E27FC236}">
                <a16:creationId xmlns:a16="http://schemas.microsoft.com/office/drawing/2014/main" id="{50B38DEF-A04E-F7EB-FE22-63071B27F48C}"/>
              </a:ext>
            </a:extLst>
          </p:cNvPr>
          <p:cNvSpPr txBox="1">
            <a:spLocks/>
          </p:cNvSpPr>
          <p:nvPr/>
        </p:nvSpPr>
        <p:spPr>
          <a:xfrm>
            <a:off x="52039" y="61789"/>
            <a:ext cx="901762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 sz="1400" dirty="0"/>
              <a:t>Web programming.3</a:t>
            </a:r>
          </a:p>
        </p:txBody>
      </p:sp>
    </p:spTree>
    <p:extLst>
      <p:ext uri="{BB962C8B-B14F-4D97-AF65-F5344CB8AC3E}">
        <p14:creationId xmlns:p14="http://schemas.microsoft.com/office/powerpoint/2010/main" val="10689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(Daftar Pustaka)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987544" y="1123900"/>
            <a:ext cx="506100" cy="3614162"/>
            <a:chOff x="1084822" y="1153725"/>
            <a:chExt cx="506100" cy="3614162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2" y="4152287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4" name="Google Shape;584;p33"/>
          <p:cNvSpPr txBox="1"/>
          <p:nvPr/>
        </p:nvSpPr>
        <p:spPr>
          <a:xfrm>
            <a:off x="1196752" y="120401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Jurnal</a:t>
            </a:r>
            <a:endParaRPr sz="2000" b="1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4" name="Google Shape;624;p33"/>
          <p:cNvSpPr txBox="1"/>
          <p:nvPr/>
        </p:nvSpPr>
        <p:spPr>
          <a:xfrm>
            <a:off x="1187309" y="1551255"/>
            <a:ext cx="7081486" cy="28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-ID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Rachmatullah</a:t>
            </a:r>
            <a:r>
              <a:rPr lang="en-ID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R. (2015). </a:t>
            </a:r>
            <a:r>
              <a:rPr lang="en-ID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Perancangan</a:t>
            </a:r>
            <a:r>
              <a:rPr lang="en-ID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Sistem</a:t>
            </a:r>
            <a:r>
              <a:rPr lang="en-ID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Pemesanan</a:t>
            </a:r>
            <a:r>
              <a:rPr lang="en-ID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Tiket</a:t>
            </a:r>
            <a:r>
              <a:rPr lang="en-ID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Bus Online </a:t>
            </a:r>
            <a:r>
              <a:rPr lang="en-ID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Berbasis</a:t>
            </a:r>
            <a:r>
              <a:rPr lang="en-ID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Web. 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ISSN: 2302-5700 (Print) 2354-6654 (Online). Surakarta: STMIK AUB. Vol. 4 No. 1.</a:t>
            </a:r>
          </a:p>
          <a:p>
            <a:pPr lvl="0" algn="just"/>
            <a:endParaRPr lang="en-GB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lvl="0" algn="just"/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Kadir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Abdul. [2002].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Dasar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Pemograman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Web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Dinamis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Menggunakan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PHP,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Penerbit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Andi Yogyakarta,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edisi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kedua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</a:p>
          <a:p>
            <a:pPr lvl="0" algn="just"/>
            <a:endParaRPr lang="en-GB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lvl="0" algn="just"/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Sutarman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 [2003].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Membangun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Aplikasi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web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dengan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PHP &amp; MySQL,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Graha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Ilmu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 Yogyakarta.</a:t>
            </a:r>
          </a:p>
          <a:p>
            <a:pPr lvl="0" algn="just"/>
            <a:endParaRPr lang="en-GB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lvl="0" algn="just"/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Thoran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Tabratas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  [2002].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Mengenal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Teknologi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Informasi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Penerbit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Elex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Media </a:t>
            </a:r>
            <a:r>
              <a:rPr lang="en-GB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Komputer</a:t>
            </a:r>
            <a:r>
              <a:rPr lang="en-GB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Jakarta.</a:t>
            </a:r>
          </a:p>
          <a:p>
            <a:pPr lvl="0"/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Web Programming.3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Daftar Pustaka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/>
      <p:bldP spid="584" grpId="0"/>
      <p:bldP spid="6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705" y="1798657"/>
            <a:ext cx="7290600" cy="5412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Biodata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Kelompok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4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50B38DEF-A04E-F7EB-FE22-63071B27F48C}"/>
              </a:ext>
            </a:extLst>
          </p:cNvPr>
          <p:cNvSpPr txBox="1">
            <a:spLocks/>
          </p:cNvSpPr>
          <p:nvPr/>
        </p:nvSpPr>
        <p:spPr>
          <a:xfrm>
            <a:off x="52039" y="61789"/>
            <a:ext cx="901762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 sz="1400" dirty="0"/>
              <a:t>Web programming.3</a:t>
            </a:r>
          </a:p>
        </p:txBody>
      </p:sp>
    </p:spTree>
    <p:extLst>
      <p:ext uri="{BB962C8B-B14F-4D97-AF65-F5344CB8AC3E}">
        <p14:creationId xmlns:p14="http://schemas.microsoft.com/office/powerpoint/2010/main" val="16743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Kelompok</a:t>
            </a:r>
            <a:r>
              <a:rPr lang="en-US" sz="2400" dirty="0"/>
              <a:t>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024" y="1653701"/>
            <a:ext cx="4402877" cy="1381329"/>
          </a:xfrm>
        </p:spPr>
        <p:txBody>
          <a:bodyPr anchor="t"/>
          <a:lstStyle/>
          <a:p>
            <a:pPr algn="just"/>
            <a:r>
              <a:rPr lang="en-US" sz="1200" dirty="0"/>
              <a:t>Nama		: </a:t>
            </a:r>
            <a:r>
              <a:rPr lang="en-US" sz="1200" dirty="0" err="1"/>
              <a:t>Bhara</a:t>
            </a:r>
            <a:r>
              <a:rPr lang="en-US" sz="1200" dirty="0"/>
              <a:t> </a:t>
            </a:r>
            <a:r>
              <a:rPr lang="en-US" sz="1200" dirty="0" err="1"/>
              <a:t>Ayong</a:t>
            </a:r>
            <a:r>
              <a:rPr lang="en-US" sz="1200" dirty="0"/>
              <a:t> PM</a:t>
            </a:r>
          </a:p>
          <a:p>
            <a:pPr algn="just"/>
            <a:r>
              <a:rPr lang="en-US" sz="1200" dirty="0"/>
              <a:t>Nickname	: </a:t>
            </a:r>
            <a:r>
              <a:rPr lang="en-US" sz="1200" dirty="0" err="1"/>
              <a:t>ziezie</a:t>
            </a:r>
            <a:endParaRPr lang="en-US" sz="1200" dirty="0"/>
          </a:p>
          <a:p>
            <a:pPr algn="just"/>
            <a:r>
              <a:rPr lang="en-US" sz="1200" dirty="0"/>
              <a:t>TTL		: 14 </a:t>
            </a:r>
            <a:r>
              <a:rPr lang="en-US" sz="1200" dirty="0" err="1"/>
              <a:t>Maret</a:t>
            </a:r>
            <a:r>
              <a:rPr lang="en-US" sz="1200" dirty="0"/>
              <a:t> 2001</a:t>
            </a:r>
          </a:p>
          <a:p>
            <a:pPr algn="just"/>
            <a:r>
              <a:rPr lang="en-US" sz="1200" dirty="0" err="1"/>
              <a:t>Alamat</a:t>
            </a:r>
            <a:r>
              <a:rPr lang="en-US" sz="1200" dirty="0"/>
              <a:t> 	: </a:t>
            </a:r>
            <a:r>
              <a:rPr lang="en-US" sz="1200" dirty="0" err="1"/>
              <a:t>Wonogiri</a:t>
            </a:r>
            <a:endParaRPr lang="en-US" sz="1200" dirty="0"/>
          </a:p>
          <a:p>
            <a:pPr algn="just"/>
            <a:r>
              <a:rPr lang="en-US" sz="1200" dirty="0" err="1"/>
              <a:t>Hobi</a:t>
            </a:r>
            <a:r>
              <a:rPr lang="en-US" sz="1200" dirty="0"/>
              <a:t>		: </a:t>
            </a:r>
            <a:r>
              <a:rPr lang="en-US" sz="1200" dirty="0" err="1"/>
              <a:t>Belajar</a:t>
            </a:r>
            <a:endParaRPr lang="en-US" sz="1200" dirty="0"/>
          </a:p>
          <a:p>
            <a:pPr algn="just"/>
            <a:r>
              <a:rPr lang="en-US" sz="1200" dirty="0"/>
              <a:t>Motto	: </a:t>
            </a:r>
            <a:r>
              <a:rPr lang="en-US" sz="1200" dirty="0" err="1"/>
              <a:t>Copas</a:t>
            </a:r>
            <a:r>
              <a:rPr lang="en-US" sz="1200" dirty="0"/>
              <a:t> </a:t>
            </a:r>
            <a:r>
              <a:rPr lang="en-US" sz="1200" dirty="0" err="1"/>
              <a:t>pasti</a:t>
            </a:r>
            <a:r>
              <a:rPr lang="en-US" sz="1200" dirty="0"/>
              <a:t> </a:t>
            </a:r>
            <a:r>
              <a:rPr lang="en-US" sz="1200" dirty="0" err="1"/>
              <a:t>santuy</a:t>
            </a:r>
            <a:endParaRPr lang="en-US" sz="1200" dirty="0"/>
          </a:p>
        </p:txBody>
      </p:sp>
      <p:sp>
        <p:nvSpPr>
          <p:cNvPr id="4" name="Google Shape;628;p33"/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Web Programming.3</a:t>
            </a:r>
          </a:p>
        </p:txBody>
      </p:sp>
      <p:sp>
        <p:nvSpPr>
          <p:cNvPr id="5" name="Google Shape;629;p33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Biodata </a:t>
            </a:r>
            <a:r>
              <a:rPr lang="en-US" dirty="0" err="1">
                <a:solidFill>
                  <a:schemeClr val="accent3"/>
                </a:solidFill>
              </a:rPr>
              <a:t>Kelompok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t="38582" r="32034" b="576"/>
          <a:stretch/>
        </p:blipFill>
        <p:spPr>
          <a:xfrm>
            <a:off x="1828799" y="1238320"/>
            <a:ext cx="2227635" cy="31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7047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Kelompok</a:t>
            </a:r>
            <a:r>
              <a:rPr lang="en-US" sz="2400" dirty="0"/>
              <a:t>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6026" y="1653701"/>
            <a:ext cx="4402876" cy="1429967"/>
          </a:xfrm>
        </p:spPr>
        <p:txBody>
          <a:bodyPr anchor="t"/>
          <a:lstStyle/>
          <a:p>
            <a:pPr algn="just"/>
            <a:r>
              <a:rPr lang="en-US" sz="1200" dirty="0"/>
              <a:t>Nama		: </a:t>
            </a:r>
            <a:r>
              <a:rPr lang="en-US" sz="1200" dirty="0" err="1"/>
              <a:t>Alfhi</a:t>
            </a:r>
            <a:r>
              <a:rPr lang="en-US" sz="1200" dirty="0"/>
              <a:t> </a:t>
            </a:r>
            <a:r>
              <a:rPr lang="en-US" sz="1200" dirty="0" err="1"/>
              <a:t>Aryansyah</a:t>
            </a:r>
            <a:endParaRPr lang="en-US" sz="1200" dirty="0"/>
          </a:p>
          <a:p>
            <a:pPr algn="just"/>
            <a:r>
              <a:rPr lang="en-US" sz="1200" dirty="0"/>
              <a:t>Nickname	: Ryzen™</a:t>
            </a:r>
          </a:p>
          <a:p>
            <a:pPr algn="just"/>
            <a:r>
              <a:rPr lang="en-US" sz="1200" dirty="0"/>
              <a:t>TTL		: 07 April 2002</a:t>
            </a:r>
          </a:p>
          <a:p>
            <a:pPr algn="just"/>
            <a:r>
              <a:rPr lang="en-US" sz="1200" dirty="0" err="1"/>
              <a:t>Alamat</a:t>
            </a:r>
            <a:r>
              <a:rPr lang="en-US" sz="1200" dirty="0"/>
              <a:t> 	: Jakarta</a:t>
            </a:r>
          </a:p>
          <a:p>
            <a:pPr algn="just"/>
            <a:r>
              <a:rPr lang="en-US" sz="1200" dirty="0" err="1"/>
              <a:t>Hobi</a:t>
            </a:r>
            <a:r>
              <a:rPr lang="en-US" sz="1200" dirty="0"/>
              <a:t>		: </a:t>
            </a:r>
            <a:r>
              <a:rPr lang="en-US" sz="1200" dirty="0" err="1"/>
              <a:t>Hidup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nge</a:t>
            </a:r>
            <a:r>
              <a:rPr lang="en-US" sz="1200" dirty="0"/>
              <a:t>-game</a:t>
            </a:r>
          </a:p>
          <a:p>
            <a:pPr algn="just"/>
            <a:r>
              <a:rPr lang="en-US" sz="1200" dirty="0"/>
              <a:t>Motto	: </a:t>
            </a:r>
            <a:r>
              <a:rPr lang="en-US" sz="1200" dirty="0" err="1"/>
              <a:t>Copas</a:t>
            </a:r>
            <a:r>
              <a:rPr lang="en-US" sz="1200" dirty="0"/>
              <a:t> </a:t>
            </a:r>
            <a:r>
              <a:rPr lang="en-US" sz="1200" dirty="0" err="1"/>
              <a:t>pasti</a:t>
            </a:r>
            <a:r>
              <a:rPr lang="en-US" sz="1200" dirty="0"/>
              <a:t> </a:t>
            </a:r>
            <a:r>
              <a:rPr lang="en-US" sz="1200" dirty="0" err="1"/>
              <a:t>santuy</a:t>
            </a:r>
            <a:endParaRPr lang="en-US" sz="1200" dirty="0"/>
          </a:p>
        </p:txBody>
      </p:sp>
      <p:sp>
        <p:nvSpPr>
          <p:cNvPr id="4" name="Google Shape;628;p33"/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Web Programming.3</a:t>
            </a:r>
          </a:p>
        </p:txBody>
      </p:sp>
      <p:sp>
        <p:nvSpPr>
          <p:cNvPr id="5" name="Google Shape;629;p33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Biodata </a:t>
            </a:r>
            <a:r>
              <a:rPr lang="en-US" dirty="0" err="1">
                <a:solidFill>
                  <a:schemeClr val="accent3"/>
                </a:solidFill>
              </a:rPr>
              <a:t>Kelompok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0"/>
          <a:stretch/>
        </p:blipFill>
        <p:spPr>
          <a:xfrm>
            <a:off x="1949878" y="1257775"/>
            <a:ext cx="1873091" cy="31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95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Kelompok</a:t>
            </a:r>
            <a:r>
              <a:rPr lang="en-US" sz="2400" dirty="0"/>
              <a:t>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7992" y="1653701"/>
            <a:ext cx="4610910" cy="1906622"/>
          </a:xfrm>
        </p:spPr>
        <p:txBody>
          <a:bodyPr anchor="t"/>
          <a:lstStyle/>
          <a:p>
            <a:pPr algn="just"/>
            <a:r>
              <a:rPr lang="en-US" sz="1200" dirty="0"/>
              <a:t>Nama		: Mohammad </a:t>
            </a:r>
            <a:r>
              <a:rPr lang="en-US" sz="1200" dirty="0" err="1"/>
              <a:t>Rizky</a:t>
            </a:r>
            <a:r>
              <a:rPr lang="en-US" sz="1200" dirty="0"/>
              <a:t> </a:t>
            </a:r>
            <a:r>
              <a:rPr lang="en-US" sz="1200" dirty="0" err="1"/>
              <a:t>Andrianto</a:t>
            </a:r>
            <a:endParaRPr lang="en-US" sz="1200" dirty="0"/>
          </a:p>
          <a:p>
            <a:pPr algn="just"/>
            <a:r>
              <a:rPr lang="en-US" sz="1200" dirty="0"/>
              <a:t>Nickname	: </a:t>
            </a:r>
            <a:r>
              <a:rPr lang="en-US" sz="1200" dirty="0" err="1"/>
              <a:t>MoritoKun</a:t>
            </a:r>
            <a:endParaRPr lang="en-US" sz="1200" dirty="0"/>
          </a:p>
          <a:p>
            <a:pPr algn="just"/>
            <a:r>
              <a:rPr lang="en-US" sz="1200" dirty="0"/>
              <a:t>TTL		: 22 Mei 2000</a:t>
            </a:r>
          </a:p>
          <a:p>
            <a:pPr algn="just"/>
            <a:r>
              <a:rPr lang="en-US" sz="1200" dirty="0" err="1"/>
              <a:t>Alamat</a:t>
            </a:r>
            <a:r>
              <a:rPr lang="en-US" sz="1200" dirty="0"/>
              <a:t> 	: Jakarta</a:t>
            </a:r>
          </a:p>
          <a:p>
            <a:pPr algn="just"/>
            <a:r>
              <a:rPr lang="en-US" sz="1200" dirty="0" err="1"/>
              <a:t>Hobi</a:t>
            </a:r>
            <a:r>
              <a:rPr lang="en-US" sz="1200" dirty="0"/>
              <a:t>		: </a:t>
            </a:r>
            <a:r>
              <a:rPr lang="en-US" sz="1200" dirty="0" err="1"/>
              <a:t>Bermusik</a:t>
            </a:r>
            <a:endParaRPr lang="en-US" sz="1200" dirty="0"/>
          </a:p>
          <a:p>
            <a:pPr algn="just"/>
            <a:r>
              <a:rPr lang="en-US" sz="1200" dirty="0"/>
              <a:t>Motto	: </a:t>
            </a:r>
            <a:r>
              <a:rPr lang="en-US" sz="1200" dirty="0" err="1"/>
              <a:t>Naik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, </a:t>
            </a:r>
            <a:r>
              <a:rPr lang="en-US" sz="1200" dirty="0" err="1"/>
              <a:t>turun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bawah</a:t>
            </a:r>
            <a:r>
              <a:rPr lang="en-US" sz="1200" dirty="0"/>
              <a:t>, </a:t>
            </a:r>
            <a:r>
              <a:rPr lang="en-US" sz="1200" dirty="0" err="1"/>
              <a:t>maju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depan</a:t>
            </a:r>
            <a:r>
              <a:rPr lang="en-US" sz="1200" dirty="0"/>
              <a:t>, </a:t>
            </a:r>
            <a:r>
              <a:rPr lang="en-US" sz="1200" dirty="0" err="1"/>
              <a:t>mundur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belakang</a:t>
            </a:r>
            <a:r>
              <a:rPr lang="en-US" sz="1200" dirty="0"/>
              <a:t>, </a:t>
            </a:r>
            <a:r>
              <a:rPr lang="en-US" sz="1200" dirty="0" err="1"/>
              <a:t>masuk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, </a:t>
            </a:r>
            <a:r>
              <a:rPr lang="en-US" sz="1200" dirty="0" err="1"/>
              <a:t>keluar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?</a:t>
            </a:r>
          </a:p>
        </p:txBody>
      </p:sp>
      <p:sp>
        <p:nvSpPr>
          <p:cNvPr id="4" name="Google Shape;628;p33"/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Web Programming.3</a:t>
            </a:r>
          </a:p>
        </p:txBody>
      </p:sp>
      <p:sp>
        <p:nvSpPr>
          <p:cNvPr id="5" name="Google Shape;629;p33"/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Biodata </a:t>
            </a:r>
            <a:r>
              <a:rPr lang="en-US" dirty="0" err="1">
                <a:solidFill>
                  <a:schemeClr val="accent3"/>
                </a:solidFill>
              </a:rPr>
              <a:t>Kelompok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72" y="1257775"/>
            <a:ext cx="1818781" cy="31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54515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48" y="1399047"/>
            <a:ext cx="138967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I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850124" y="1223470"/>
            <a:ext cx="3443672" cy="691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&lt;Pendahuluan&gt;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I.1 Latar Belakang	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I.2 Batasan Masalah	&gt;</a:t>
            </a: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3386331" y="3212537"/>
            <a:ext cx="172444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III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5110773" y="2995707"/>
            <a:ext cx="3323076" cy="65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" sz="1200" dirty="0"/>
              <a:t>&lt;Pembahasan&gt;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III.1 Kode Program	&gt;</a:t>
            </a:r>
          </a:p>
          <a:p>
            <a:pPr marL="0" indent="0"/>
            <a:r>
              <a:rPr lang="en-ID" sz="1200" dirty="0"/>
              <a:t>&lt; III.2 </a:t>
            </a:r>
            <a:r>
              <a:rPr lang="en-ID" sz="1200" dirty="0" err="1"/>
              <a:t>Tampilan</a:t>
            </a:r>
            <a:r>
              <a:rPr lang="en-ID" sz="1200" dirty="0"/>
              <a:t> Program	&gt;</a:t>
            </a:r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3787488" y="4069628"/>
            <a:ext cx="2002124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IV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711644" y="3893184"/>
            <a:ext cx="2722205" cy="691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&lt;Penutup&gt;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IV.1 Kesimpulan	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IV.2 Saran	&gt;</a:t>
            </a:r>
            <a:endParaRPr sz="1200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62775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(‘Pembahasan’)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4" name="Google Shape;480;p29"/>
          <p:cNvSpPr txBox="1">
            <a:spLocks/>
          </p:cNvSpPr>
          <p:nvPr/>
        </p:nvSpPr>
        <p:spPr>
          <a:xfrm flipH="1">
            <a:off x="2371498" y="2369988"/>
            <a:ext cx="1589037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Bab II</a:t>
            </a:r>
          </a:p>
        </p:txBody>
      </p:sp>
      <p:sp>
        <p:nvSpPr>
          <p:cNvPr id="16" name="Google Shape;465;p27">
            <a:extLst>
              <a:ext uri="{FF2B5EF4-FFF2-40B4-BE49-F238E27FC236}">
                <a16:creationId xmlns:a16="http://schemas.microsoft.com/office/drawing/2014/main" id="{50B38DEF-A04E-F7EB-FE22-63071B27F48C}"/>
              </a:ext>
            </a:extLst>
          </p:cNvPr>
          <p:cNvSpPr txBox="1">
            <a:spLocks/>
          </p:cNvSpPr>
          <p:nvPr/>
        </p:nvSpPr>
        <p:spPr>
          <a:xfrm>
            <a:off x="52039" y="61789"/>
            <a:ext cx="901762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 sz="1400" dirty="0"/>
              <a:t>Web programming.3</a:t>
            </a:r>
          </a:p>
        </p:txBody>
      </p:sp>
      <p:sp>
        <p:nvSpPr>
          <p:cNvPr id="17" name="Google Shape;481;p29">
            <a:extLst>
              <a:ext uri="{FF2B5EF4-FFF2-40B4-BE49-F238E27FC236}">
                <a16:creationId xmlns:a16="http://schemas.microsoft.com/office/drawing/2014/main" id="{3DE10A38-C93B-5E11-BD9B-2786524426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60535" y="1920043"/>
            <a:ext cx="2333261" cy="1093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Landasan Teori &gt;</a:t>
            </a:r>
          </a:p>
          <a:p>
            <a:pPr marL="0" indent="0"/>
            <a:r>
              <a:rPr lang="en" sz="1200" dirty="0"/>
              <a:t>&lt; 1. Internet	&gt;</a:t>
            </a:r>
          </a:p>
          <a:p>
            <a:pPr marL="0" indent="0"/>
            <a:r>
              <a:rPr lang="en" sz="1200" dirty="0"/>
              <a:t>&lt; 2. HTTP		&gt;</a:t>
            </a:r>
          </a:p>
          <a:p>
            <a:pPr marL="0" indent="0"/>
            <a:r>
              <a:rPr lang="en" sz="1200" dirty="0"/>
              <a:t>&lt; 3. MySQL	&gt;</a:t>
            </a:r>
          </a:p>
          <a:p>
            <a:pPr marL="0" indent="0"/>
            <a:r>
              <a:rPr lang="en" sz="1200" dirty="0"/>
              <a:t>&lt; 4. PHP		&gt;</a:t>
            </a:r>
          </a:p>
        </p:txBody>
      </p:sp>
      <p:grpSp>
        <p:nvGrpSpPr>
          <p:cNvPr id="19" name="Google Shape;563;p32"/>
          <p:cNvGrpSpPr/>
          <p:nvPr/>
        </p:nvGrpSpPr>
        <p:grpSpPr>
          <a:xfrm>
            <a:off x="1070880" y="1168950"/>
            <a:ext cx="506100" cy="3431975"/>
            <a:chOff x="1084825" y="1168950"/>
            <a:chExt cx="506100" cy="3431975"/>
          </a:xfrm>
        </p:grpSpPr>
        <p:sp>
          <p:nvSpPr>
            <p:cNvPr id="20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1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1" grpId="0" build="p"/>
      <p:bldP spid="483" grpId="0"/>
      <p:bldP spid="484" grpId="0" build="p"/>
      <p:bldP spid="486" grpId="0"/>
      <p:bldP spid="487" grpId="0" build="p"/>
      <p:bldP spid="489" grpId="0"/>
      <p:bldP spid="14" grpId="0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363245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Bab  I </a:t>
            </a:r>
            <a:r>
              <a:rPr lang="en" sz="4000" dirty="0">
                <a:solidFill>
                  <a:schemeClr val="accent6"/>
                </a:solidFill>
              </a:rPr>
              <a:t>{</a:t>
            </a:r>
            <a:endParaRPr sz="4000" dirty="0">
              <a:solidFill>
                <a:schemeClr val="accent6"/>
              </a:solidFill>
            </a:endParaRPr>
          </a:p>
        </p:txBody>
      </p:sp>
      <p:sp>
        <p:nvSpPr>
          <p:cNvPr id="6" name="Google Shape;481;p29">
            <a:extLst>
              <a:ext uri="{FF2B5EF4-FFF2-40B4-BE49-F238E27FC236}">
                <a16:creationId xmlns:a16="http://schemas.microsoft.com/office/drawing/2014/main" id="{3DE10A38-C93B-5E11-BD9B-2786524426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0425" y="1961529"/>
            <a:ext cx="4925047" cy="1220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 Pendahuluan                 &gt;</a:t>
            </a:r>
            <a:endParaRPr lang="e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&lt; I.1 Latar Belakang         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&lt; I.2 Batasan Masalah         &gt;</a:t>
            </a:r>
          </a:p>
        </p:txBody>
      </p:sp>
      <p:sp>
        <p:nvSpPr>
          <p:cNvPr id="7" name="Google Shape;465;p27">
            <a:extLst>
              <a:ext uri="{FF2B5EF4-FFF2-40B4-BE49-F238E27FC236}">
                <a16:creationId xmlns:a16="http://schemas.microsoft.com/office/drawing/2014/main" id="{50B38DEF-A04E-F7EB-FE22-63071B27F48C}"/>
              </a:ext>
            </a:extLst>
          </p:cNvPr>
          <p:cNvSpPr txBox="1">
            <a:spLocks/>
          </p:cNvSpPr>
          <p:nvPr/>
        </p:nvSpPr>
        <p:spPr>
          <a:xfrm>
            <a:off x="52039" y="61789"/>
            <a:ext cx="901762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 sz="1400" dirty="0"/>
              <a:t>Web programming.3</a:t>
            </a:r>
          </a:p>
        </p:txBody>
      </p:sp>
      <p:grpSp>
        <p:nvGrpSpPr>
          <p:cNvPr id="8" name="Google Shape;563;p32"/>
          <p:cNvGrpSpPr/>
          <p:nvPr/>
        </p:nvGrpSpPr>
        <p:grpSpPr>
          <a:xfrm>
            <a:off x="2054662" y="1556426"/>
            <a:ext cx="506100" cy="2470568"/>
            <a:chOff x="1084825" y="1168950"/>
            <a:chExt cx="506100" cy="3431975"/>
          </a:xfrm>
        </p:grpSpPr>
        <p:sp>
          <p:nvSpPr>
            <p:cNvPr id="9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0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FF5656"/>
                </a:solidFill>
              </a:rPr>
              <a:t>I.1 </a:t>
            </a:r>
            <a:r>
              <a:rPr lang="en-US" dirty="0" err="1">
                <a:solidFill>
                  <a:srgbClr val="FF5656"/>
                </a:solidFill>
              </a:rPr>
              <a:t>Latar</a:t>
            </a:r>
            <a:r>
              <a:rPr lang="en-US" dirty="0">
                <a:solidFill>
                  <a:srgbClr val="FF5656"/>
                </a:solidFill>
              </a:rPr>
              <a:t> </a:t>
            </a:r>
            <a:r>
              <a:rPr lang="en-US" dirty="0" err="1">
                <a:solidFill>
                  <a:srgbClr val="FF5656"/>
                </a:solidFill>
              </a:rPr>
              <a:t>Belakang</a:t>
            </a:r>
            <a:endParaRPr dirty="0">
              <a:solidFill>
                <a:srgbClr val="FF5656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464250" y="1063176"/>
            <a:ext cx="6969600" cy="1417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buNone/>
            </a:pPr>
            <a:r>
              <a:rPr lang="en-US" sz="1400" dirty="0">
                <a:solidFill>
                  <a:schemeClr val="accent3"/>
                </a:solidFill>
              </a:rPr>
              <a:t>	Internet </a:t>
            </a:r>
            <a:r>
              <a:rPr lang="en-US" sz="1400" dirty="0" err="1">
                <a:solidFill>
                  <a:schemeClr val="accent3"/>
                </a:solidFill>
              </a:rPr>
              <a:t>adalah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salah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satu</a:t>
            </a:r>
            <a:r>
              <a:rPr lang="en-US" sz="1400" dirty="0">
                <a:solidFill>
                  <a:schemeClr val="accent3"/>
                </a:solidFill>
              </a:rPr>
              <a:t> media yang </a:t>
            </a:r>
            <a:r>
              <a:rPr lang="en-US" sz="1400" dirty="0" err="1">
                <a:solidFill>
                  <a:schemeClr val="accent3"/>
                </a:solidFill>
              </a:rPr>
              <a:t>dicari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perusahaan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secara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bersamaan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untuk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berpromosi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membangun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citra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dengan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masyarakat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luas</a:t>
            </a:r>
            <a:r>
              <a:rPr lang="en-US" sz="1400" dirty="0">
                <a:solidFill>
                  <a:schemeClr val="accent3"/>
                </a:solidFill>
              </a:rPr>
              <a:t>. </a:t>
            </a:r>
            <a:r>
              <a:rPr lang="en-US" sz="1400" dirty="0" err="1">
                <a:solidFill>
                  <a:schemeClr val="accent3"/>
                </a:solidFill>
              </a:rPr>
              <a:t>Banyak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perusahaan</a:t>
            </a:r>
            <a:r>
              <a:rPr lang="en-US" sz="1400" dirty="0">
                <a:solidFill>
                  <a:schemeClr val="accent3"/>
                </a:solidFill>
              </a:rPr>
              <a:t> yang </a:t>
            </a:r>
            <a:r>
              <a:rPr lang="en-US" sz="1400" dirty="0" err="1">
                <a:solidFill>
                  <a:schemeClr val="accent3"/>
                </a:solidFill>
              </a:rPr>
              <a:t>membangun</a:t>
            </a:r>
            <a:r>
              <a:rPr lang="en-US" sz="1400" dirty="0">
                <a:solidFill>
                  <a:schemeClr val="accent3"/>
                </a:solidFill>
              </a:rPr>
              <a:t> website </a:t>
            </a:r>
            <a:r>
              <a:rPr lang="en-US" sz="1400" dirty="0" err="1">
                <a:solidFill>
                  <a:schemeClr val="accent3"/>
                </a:solidFill>
              </a:rPr>
              <a:t>sendiri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untuk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menjalankan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bisnisnya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dengan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lancar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bertujuan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untuk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memudahkan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masyarakat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dalam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mengakses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informasi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melakukan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transaksi</a:t>
            </a:r>
            <a:r>
              <a:rPr lang="en-US" sz="1400" dirty="0">
                <a:solidFill>
                  <a:schemeClr val="accent3"/>
                </a:solidFill>
              </a:rPr>
              <a:t> online.</a:t>
            </a:r>
          </a:p>
        </p:txBody>
      </p: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BC79F0FD-650E-ADA0-AD5C-D1018388C6AC}"/>
              </a:ext>
            </a:extLst>
          </p:cNvPr>
          <p:cNvSpPr txBox="1">
            <a:spLocks/>
          </p:cNvSpPr>
          <p:nvPr/>
        </p:nvSpPr>
        <p:spPr>
          <a:xfrm>
            <a:off x="0" y="99141"/>
            <a:ext cx="446048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sz="1400" dirty="0">
                <a:solidFill>
                  <a:srgbClr val="FFC000"/>
                </a:solidFill>
              </a:rPr>
              <a:t>B</a:t>
            </a:r>
            <a:r>
              <a:rPr lang="en-ID" sz="1400" dirty="0">
                <a:solidFill>
                  <a:srgbClr val="FFC000"/>
                </a:solidFill>
              </a:rPr>
              <a:t>ab I</a:t>
            </a:r>
          </a:p>
        </p:txBody>
      </p:sp>
      <p:sp>
        <p:nvSpPr>
          <p:cNvPr id="3" name="Google Shape;465;p27">
            <a:extLst>
              <a:ext uri="{FF2B5EF4-FFF2-40B4-BE49-F238E27FC236}">
                <a16:creationId xmlns:a16="http://schemas.microsoft.com/office/drawing/2014/main" id="{0DDEC9DE-88CB-BB43-B687-B11B9ED12085}"/>
              </a:ext>
            </a:extLst>
          </p:cNvPr>
          <p:cNvSpPr txBox="1">
            <a:spLocks/>
          </p:cNvSpPr>
          <p:nvPr/>
        </p:nvSpPr>
        <p:spPr>
          <a:xfrm>
            <a:off x="4615418" y="99141"/>
            <a:ext cx="446048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ID" sz="1400" dirty="0" err="1">
                <a:solidFill>
                  <a:schemeClr val="bg2">
                    <a:lumMod val="75000"/>
                  </a:schemeClr>
                </a:solidFill>
              </a:rPr>
              <a:t>endahuluan</a:t>
            </a:r>
            <a:endParaRPr lang="en-ID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Google Shape;472;p28"/>
          <p:cNvSpPr txBox="1">
            <a:spLocks/>
          </p:cNvSpPr>
          <p:nvPr/>
        </p:nvSpPr>
        <p:spPr>
          <a:xfrm>
            <a:off x="1464250" y="2568103"/>
            <a:ext cx="6969600" cy="189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>
              <a:buNone/>
            </a:pPr>
            <a:r>
              <a:rPr lang="en-US" sz="1400" dirty="0">
                <a:solidFill>
                  <a:schemeClr val="accent3"/>
                </a:solidFill>
              </a:rPr>
              <a:t>	PT. Java Bus </a:t>
            </a:r>
            <a:r>
              <a:rPr lang="en-US" sz="1400" dirty="0" err="1">
                <a:solidFill>
                  <a:schemeClr val="accent3"/>
                </a:solidFill>
              </a:rPr>
              <a:t>adalah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perusahaan</a:t>
            </a:r>
            <a:r>
              <a:rPr lang="en-US" sz="1400" dirty="0">
                <a:solidFill>
                  <a:schemeClr val="accent3"/>
                </a:solidFill>
              </a:rPr>
              <a:t> yang </a:t>
            </a:r>
            <a:r>
              <a:rPr lang="en-US" sz="1400" dirty="0" err="1">
                <a:solidFill>
                  <a:schemeClr val="accent3"/>
                </a:solidFill>
              </a:rPr>
              <a:t>bergerak</a:t>
            </a:r>
            <a:r>
              <a:rPr lang="en-US" sz="1400" dirty="0">
                <a:solidFill>
                  <a:schemeClr val="accent3"/>
                </a:solidFill>
              </a:rPr>
              <a:t> di </a:t>
            </a:r>
            <a:r>
              <a:rPr lang="en-US" sz="1400" dirty="0" err="1">
                <a:solidFill>
                  <a:schemeClr val="accent3"/>
                </a:solidFill>
              </a:rPr>
              <a:t>bidang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moda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transportasi</a:t>
            </a:r>
            <a:r>
              <a:rPr lang="en-US" sz="1400" dirty="0">
                <a:solidFill>
                  <a:schemeClr val="accent3"/>
                </a:solidFill>
              </a:rPr>
              <a:t>. </a:t>
            </a:r>
            <a:r>
              <a:rPr lang="en-US" sz="1400" dirty="0" err="1">
                <a:solidFill>
                  <a:schemeClr val="accent3"/>
                </a:solidFill>
              </a:rPr>
              <a:t>Sebagai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perusahaan</a:t>
            </a:r>
            <a:r>
              <a:rPr lang="en-US" sz="1400" dirty="0">
                <a:solidFill>
                  <a:schemeClr val="accent3"/>
                </a:solidFill>
              </a:rPr>
              <a:t> yang </a:t>
            </a:r>
            <a:r>
              <a:rPr lang="en-US" sz="1400" dirty="0" err="1">
                <a:solidFill>
                  <a:schemeClr val="accent3"/>
                </a:solidFill>
              </a:rPr>
              <a:t>profesional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pada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bidangnya</a:t>
            </a:r>
            <a:r>
              <a:rPr lang="en-US" sz="1400" dirty="0">
                <a:solidFill>
                  <a:schemeClr val="accent3"/>
                </a:solidFill>
              </a:rPr>
              <a:t>, PT. Java Bus </a:t>
            </a:r>
            <a:r>
              <a:rPr lang="en-US" sz="1400" dirty="0" err="1">
                <a:solidFill>
                  <a:schemeClr val="accent3"/>
                </a:solidFill>
              </a:rPr>
              <a:t>selalu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berusaha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memberikan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pelayanan</a:t>
            </a:r>
            <a:r>
              <a:rPr lang="en-US" sz="1400" dirty="0">
                <a:solidFill>
                  <a:schemeClr val="accent3"/>
                </a:solidFill>
              </a:rPr>
              <a:t> yang </a:t>
            </a:r>
            <a:r>
              <a:rPr lang="en-US" sz="1400" dirty="0" err="1">
                <a:solidFill>
                  <a:schemeClr val="accent3"/>
                </a:solidFill>
              </a:rPr>
              <a:t>cepat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sederhana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memuaskan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kepada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pelanggannya</a:t>
            </a:r>
            <a:r>
              <a:rPr lang="en-US" sz="1400" dirty="0">
                <a:solidFill>
                  <a:schemeClr val="accent3"/>
                </a:solidFill>
              </a:rPr>
              <a:t>. </a:t>
            </a:r>
            <a:r>
              <a:rPr lang="en-US" sz="1400" dirty="0" err="1">
                <a:solidFill>
                  <a:schemeClr val="accent3"/>
                </a:solidFill>
              </a:rPr>
              <a:t>Tentunya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pelanggan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dapat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memesan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tiket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langsung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melalui</a:t>
            </a:r>
            <a:r>
              <a:rPr lang="en-US" sz="1400" dirty="0">
                <a:solidFill>
                  <a:schemeClr val="accent3"/>
                </a:solidFill>
              </a:rPr>
              <a:t> internet, </a:t>
            </a:r>
            <a:r>
              <a:rPr lang="en-US" sz="1400" dirty="0" err="1">
                <a:solidFill>
                  <a:schemeClr val="accent3"/>
                </a:solidFill>
              </a:rPr>
              <a:t>tanpa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menelepon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atau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langsung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ke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tempat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tiket</a:t>
            </a:r>
            <a:r>
              <a:rPr lang="en-US" sz="1400" dirty="0">
                <a:solidFill>
                  <a:schemeClr val="accent3"/>
                </a:solidFill>
              </a:rPr>
              <a:t>. Hal </a:t>
            </a:r>
            <a:r>
              <a:rPr lang="en-US" sz="1400" dirty="0" err="1">
                <a:solidFill>
                  <a:schemeClr val="accent3"/>
                </a:solidFill>
              </a:rPr>
              <a:t>ini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tentunya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memudahkan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pelanggan</a:t>
            </a:r>
            <a:r>
              <a:rPr lang="en-US" sz="1400" dirty="0">
                <a:solidFill>
                  <a:schemeClr val="accent3"/>
                </a:solidFill>
              </a:rPr>
              <a:t> agar </a:t>
            </a:r>
            <a:r>
              <a:rPr lang="en-US" sz="1400" dirty="0" err="1">
                <a:solidFill>
                  <a:schemeClr val="accent3"/>
                </a:solidFill>
              </a:rPr>
              <a:t>tidak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perlu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antri</a:t>
            </a:r>
            <a:r>
              <a:rPr lang="en-US" sz="1400" dirty="0">
                <a:solidFill>
                  <a:schemeClr val="accent3"/>
                </a:solidFill>
              </a:rPr>
              <a:t> di </a:t>
            </a:r>
            <a:r>
              <a:rPr lang="en-US" sz="1400" dirty="0" err="1">
                <a:solidFill>
                  <a:schemeClr val="accent3"/>
                </a:solidFill>
              </a:rPr>
              <a:t>loket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tentunya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tidak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terlalu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membuang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waktu</a:t>
            </a:r>
            <a:r>
              <a:rPr lang="en-US" sz="1400" dirty="0">
                <a:solidFill>
                  <a:schemeClr val="accent3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472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498060" y="1986262"/>
            <a:ext cx="6780179" cy="11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PT. Java Bus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bagaimana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membuatnya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mudah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untuk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memberikan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layanan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kepada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mereka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tentang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layanan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pemesanan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tiket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travel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tanpa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harus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mengantri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agen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tiket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mengganggu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jam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kerja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2" name="Google Shape;515;p31"/>
          <p:cNvSpPr txBox="1">
            <a:spLocks/>
          </p:cNvSpPr>
          <p:nvPr/>
        </p:nvSpPr>
        <p:spPr>
          <a:xfrm>
            <a:off x="1054340" y="563087"/>
            <a:ext cx="5797685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I.1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</a:p>
        </p:txBody>
      </p:sp>
      <p:sp>
        <p:nvSpPr>
          <p:cNvPr id="7" name="Google Shape;465;p27">
            <a:extLst>
              <a:ext uri="{FF2B5EF4-FFF2-40B4-BE49-F238E27FC236}">
                <a16:creationId xmlns:a16="http://schemas.microsoft.com/office/drawing/2014/main" id="{BC79F0FD-650E-ADA0-AD5C-D1018388C6AC}"/>
              </a:ext>
            </a:extLst>
          </p:cNvPr>
          <p:cNvSpPr txBox="1">
            <a:spLocks/>
          </p:cNvSpPr>
          <p:nvPr/>
        </p:nvSpPr>
        <p:spPr>
          <a:xfrm>
            <a:off x="0" y="99141"/>
            <a:ext cx="446048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sz="1400" dirty="0">
                <a:solidFill>
                  <a:srgbClr val="FFC000"/>
                </a:solidFill>
              </a:rPr>
              <a:t>B</a:t>
            </a:r>
            <a:r>
              <a:rPr lang="en-ID" sz="1400" dirty="0">
                <a:solidFill>
                  <a:srgbClr val="FFC000"/>
                </a:solidFill>
              </a:rPr>
              <a:t>ab I</a:t>
            </a:r>
          </a:p>
        </p:txBody>
      </p:sp>
      <p:sp>
        <p:nvSpPr>
          <p:cNvPr id="8" name="Google Shape;465;p27">
            <a:extLst>
              <a:ext uri="{FF2B5EF4-FFF2-40B4-BE49-F238E27FC236}">
                <a16:creationId xmlns:a16="http://schemas.microsoft.com/office/drawing/2014/main" id="{0DDEC9DE-88CB-BB43-B687-B11B9ED12085}"/>
              </a:ext>
            </a:extLst>
          </p:cNvPr>
          <p:cNvSpPr txBox="1">
            <a:spLocks/>
          </p:cNvSpPr>
          <p:nvPr/>
        </p:nvSpPr>
        <p:spPr>
          <a:xfrm>
            <a:off x="4615418" y="99141"/>
            <a:ext cx="446048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ID" sz="1400" dirty="0" err="1">
                <a:solidFill>
                  <a:schemeClr val="bg2">
                    <a:lumMod val="75000"/>
                  </a:schemeClr>
                </a:solidFill>
              </a:rPr>
              <a:t>endahuluan</a:t>
            </a:r>
            <a:endParaRPr lang="en-ID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 build="p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1307390" y="1212888"/>
            <a:ext cx="5611374" cy="13035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" dirty="0"/>
              <a:t>&lt; </a:t>
            </a:r>
            <a:r>
              <a:rPr lang="sv-SE" dirty="0"/>
              <a:t>Batasan masalah yang disebutkan dalam penelitian ini hanya pada saat </a:t>
            </a:r>
            <a:r>
              <a:rPr lang="sv-SE" dirty="0">
                <a:solidFill>
                  <a:srgbClr val="FFC000"/>
                </a:solidFill>
              </a:rPr>
              <a:t>pemesanan tiket bus online </a:t>
            </a:r>
            <a:r>
              <a:rPr lang="sv-SE" dirty="0"/>
              <a:t>dan </a:t>
            </a:r>
            <a:r>
              <a:rPr lang="sv-SE" dirty="0">
                <a:solidFill>
                  <a:srgbClr val="FFC000"/>
                </a:solidFill>
              </a:rPr>
              <a:t>perancangan antarmuka pemesanan tiket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20" name="Google Shape;515;p31"/>
          <p:cNvSpPr txBox="1">
            <a:spLocks/>
          </p:cNvSpPr>
          <p:nvPr/>
        </p:nvSpPr>
        <p:spPr>
          <a:xfrm>
            <a:off x="1054340" y="607882"/>
            <a:ext cx="5797685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I.2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{</a:t>
            </a:r>
            <a:r>
              <a:rPr lang="en-US" dirty="0"/>
              <a:t> </a:t>
            </a:r>
          </a:p>
        </p:txBody>
      </p:sp>
      <p:grpSp>
        <p:nvGrpSpPr>
          <p:cNvPr id="24" name="Google Shape;563;p32"/>
          <p:cNvGrpSpPr/>
          <p:nvPr/>
        </p:nvGrpSpPr>
        <p:grpSpPr>
          <a:xfrm>
            <a:off x="1029041" y="1212889"/>
            <a:ext cx="506100" cy="2113972"/>
            <a:chOff x="1084825" y="1168950"/>
            <a:chExt cx="506100" cy="3431975"/>
          </a:xfrm>
        </p:grpSpPr>
        <p:sp>
          <p:nvSpPr>
            <p:cNvPr id="25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6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465;p27">
            <a:extLst>
              <a:ext uri="{FF2B5EF4-FFF2-40B4-BE49-F238E27FC236}">
                <a16:creationId xmlns:a16="http://schemas.microsoft.com/office/drawing/2014/main" id="{BC79F0FD-650E-ADA0-AD5C-D1018388C6AC}"/>
              </a:ext>
            </a:extLst>
          </p:cNvPr>
          <p:cNvSpPr txBox="1">
            <a:spLocks/>
          </p:cNvSpPr>
          <p:nvPr/>
        </p:nvSpPr>
        <p:spPr>
          <a:xfrm>
            <a:off x="0" y="99141"/>
            <a:ext cx="446048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sz="1400" dirty="0">
                <a:solidFill>
                  <a:srgbClr val="FFC000"/>
                </a:solidFill>
              </a:rPr>
              <a:t>B</a:t>
            </a:r>
            <a:r>
              <a:rPr lang="en-ID" sz="1400" dirty="0">
                <a:solidFill>
                  <a:srgbClr val="FFC000"/>
                </a:solidFill>
              </a:rPr>
              <a:t>ab I</a:t>
            </a:r>
          </a:p>
        </p:txBody>
      </p:sp>
      <p:sp>
        <p:nvSpPr>
          <p:cNvPr id="12" name="Google Shape;465;p27">
            <a:extLst>
              <a:ext uri="{FF2B5EF4-FFF2-40B4-BE49-F238E27FC236}">
                <a16:creationId xmlns:a16="http://schemas.microsoft.com/office/drawing/2014/main" id="{0DDEC9DE-88CB-BB43-B687-B11B9ED12085}"/>
              </a:ext>
            </a:extLst>
          </p:cNvPr>
          <p:cNvSpPr txBox="1">
            <a:spLocks/>
          </p:cNvSpPr>
          <p:nvPr/>
        </p:nvSpPr>
        <p:spPr>
          <a:xfrm>
            <a:off x="4615418" y="99141"/>
            <a:ext cx="4460488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∗"/>
              <a:defRPr sz="1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</a:t>
            </a:r>
            <a:r>
              <a:rPr lang="en-ID" sz="1400" dirty="0" err="1">
                <a:solidFill>
                  <a:schemeClr val="bg2">
                    <a:lumMod val="75000"/>
                  </a:schemeClr>
                </a:solidFill>
              </a:rPr>
              <a:t>endahuluan</a:t>
            </a:r>
            <a:endParaRPr lang="en-ID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build="p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363245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Bab  II </a:t>
            </a:r>
            <a:r>
              <a:rPr lang="en" sz="4000" dirty="0">
                <a:solidFill>
                  <a:schemeClr val="accent6"/>
                </a:solidFill>
              </a:rPr>
              <a:t>{</a:t>
            </a:r>
            <a:endParaRPr sz="4000" dirty="0">
              <a:solidFill>
                <a:schemeClr val="accent6"/>
              </a:solidFill>
            </a:endParaRPr>
          </a:p>
        </p:txBody>
      </p:sp>
      <p:sp>
        <p:nvSpPr>
          <p:cNvPr id="6" name="Google Shape;481;p29">
            <a:extLst>
              <a:ext uri="{FF2B5EF4-FFF2-40B4-BE49-F238E27FC236}">
                <a16:creationId xmlns:a16="http://schemas.microsoft.com/office/drawing/2014/main" id="{3DE10A38-C93B-5E11-BD9B-2786524426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0426" y="1691576"/>
            <a:ext cx="3403340" cy="161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Landasan Teori &gt;</a:t>
            </a:r>
          </a:p>
          <a:p>
            <a:pPr marL="0" indent="0"/>
            <a:r>
              <a:rPr lang="en" dirty="0"/>
              <a:t>&lt; 1. Internet	&gt;</a:t>
            </a:r>
          </a:p>
          <a:p>
            <a:pPr marL="0" indent="0"/>
            <a:r>
              <a:rPr lang="en" dirty="0"/>
              <a:t>&lt; 2. HTTP	&gt;</a:t>
            </a:r>
          </a:p>
          <a:p>
            <a:pPr marL="0" indent="0"/>
            <a:r>
              <a:rPr lang="en" dirty="0"/>
              <a:t>&lt; 3. MySQL	&gt;</a:t>
            </a:r>
          </a:p>
          <a:p>
            <a:pPr marL="0" indent="0"/>
            <a:r>
              <a:rPr lang="en" dirty="0"/>
              <a:t>&lt; 4. PHP	&gt;</a:t>
            </a:r>
          </a:p>
        </p:txBody>
      </p:sp>
      <p:sp>
        <p:nvSpPr>
          <p:cNvPr id="7" name="Google Shape;465;p27">
            <a:extLst>
              <a:ext uri="{FF2B5EF4-FFF2-40B4-BE49-F238E27FC236}">
                <a16:creationId xmlns:a16="http://schemas.microsoft.com/office/drawing/2014/main" id="{50B38DEF-A04E-F7EB-FE22-63071B27F48C}"/>
              </a:ext>
            </a:extLst>
          </p:cNvPr>
          <p:cNvSpPr txBox="1">
            <a:spLocks/>
          </p:cNvSpPr>
          <p:nvPr/>
        </p:nvSpPr>
        <p:spPr>
          <a:xfrm>
            <a:off x="52039" y="61789"/>
            <a:ext cx="901762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ID" sz="1400"/>
              <a:t>Web programming.3</a:t>
            </a:r>
          </a:p>
        </p:txBody>
      </p:sp>
      <p:grpSp>
        <p:nvGrpSpPr>
          <p:cNvPr id="8" name="Google Shape;563;p32"/>
          <p:cNvGrpSpPr/>
          <p:nvPr/>
        </p:nvGrpSpPr>
        <p:grpSpPr>
          <a:xfrm>
            <a:off x="2127376" y="1488332"/>
            <a:ext cx="506100" cy="2665379"/>
            <a:chOff x="1084825" y="1168950"/>
            <a:chExt cx="506100" cy="3431975"/>
          </a:xfrm>
        </p:grpSpPr>
        <p:sp>
          <p:nvSpPr>
            <p:cNvPr id="9" name="Google Shape;564;p32"/>
            <p:cNvSpPr txBox="1"/>
            <p:nvPr/>
          </p:nvSpPr>
          <p:spPr>
            <a:xfrm>
              <a:off x="1084825" y="3954426"/>
              <a:ext cx="506100" cy="646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0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6036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II.1 Internet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49" y="1565182"/>
            <a:ext cx="6373603" cy="1556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ID" dirty="0">
                <a:solidFill>
                  <a:srgbClr val="92D050"/>
                </a:solidFill>
              </a:rPr>
              <a:t>Internet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berasal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dari</a:t>
            </a:r>
            <a:r>
              <a:rPr lang="en-ID" dirty="0">
                <a:solidFill>
                  <a:schemeClr val="accent6"/>
                </a:solidFill>
              </a:rPr>
              <a:t> kata </a:t>
            </a:r>
            <a:r>
              <a:rPr lang="en-ID" dirty="0">
                <a:solidFill>
                  <a:srgbClr val="92D050"/>
                </a:solidFill>
              </a:rPr>
              <a:t>interconnected network </a:t>
            </a:r>
            <a:r>
              <a:rPr lang="en-ID" dirty="0" err="1">
                <a:solidFill>
                  <a:schemeClr val="accent6"/>
                </a:solidFill>
              </a:rPr>
              <a:t>artinya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hubungan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banyak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komputer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dan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banyak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jenis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komputer</a:t>
            </a:r>
            <a:r>
              <a:rPr lang="en-ID" dirty="0">
                <a:solidFill>
                  <a:schemeClr val="accent6"/>
                </a:solidFill>
              </a:rPr>
              <a:t> yang </a:t>
            </a:r>
            <a:r>
              <a:rPr lang="en-ID" dirty="0" err="1">
                <a:solidFill>
                  <a:schemeClr val="accent6"/>
                </a:solidFill>
              </a:rPr>
              <a:t>berbeda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membentuk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suatu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sistem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jaringan</a:t>
            </a:r>
            <a:r>
              <a:rPr lang="en-ID" dirty="0">
                <a:solidFill>
                  <a:schemeClr val="accent6"/>
                </a:solidFill>
              </a:rPr>
              <a:t> yang </a:t>
            </a:r>
            <a:r>
              <a:rPr lang="en-ID" dirty="0" err="1">
                <a:solidFill>
                  <a:schemeClr val="accent6"/>
                </a:solidFill>
              </a:rPr>
              <a:t>mencakup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seluruh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dunia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>
                <a:solidFill>
                  <a:schemeClr val="accent1">
                    <a:lumMod val="75000"/>
                  </a:schemeClr>
                </a:solidFill>
              </a:rPr>
              <a:t>(global network) </a:t>
            </a:r>
            <a:r>
              <a:rPr lang="en-ID" dirty="0" err="1">
                <a:solidFill>
                  <a:schemeClr val="accent6"/>
                </a:solidFill>
              </a:rPr>
              <a:t>dengan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menggunakan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jalur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komunikasi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seperti</a:t>
            </a:r>
            <a:r>
              <a:rPr lang="en-ID" dirty="0">
                <a:solidFill>
                  <a:schemeClr val="accent6"/>
                </a:solidFill>
              </a:rPr>
              <a:t> </a:t>
            </a:r>
            <a:r>
              <a:rPr lang="en-ID" dirty="0" err="1">
                <a:solidFill>
                  <a:schemeClr val="accent6"/>
                </a:solidFill>
              </a:rPr>
              <a:t>telepon</a:t>
            </a:r>
            <a:r>
              <a:rPr lang="en-ID" dirty="0">
                <a:solidFill>
                  <a:schemeClr val="accent6"/>
                </a:solidFill>
              </a:rPr>
              <a:t>, wireless stream, </a:t>
            </a:r>
            <a:r>
              <a:rPr lang="en-ID" dirty="0" err="1">
                <a:solidFill>
                  <a:schemeClr val="accent6"/>
                </a:solidFill>
              </a:rPr>
              <a:t>dll</a:t>
            </a:r>
            <a:r>
              <a:rPr lang="en-ID" dirty="0">
                <a:solidFill>
                  <a:schemeClr val="accent6"/>
                </a:solidFill>
              </a:rPr>
              <a:t>. </a:t>
            </a:r>
            <a:r>
              <a:rPr lang="en-US" dirty="0"/>
              <a:t>(</a:t>
            </a:r>
            <a:r>
              <a:rPr lang="en-US" dirty="0" err="1"/>
              <a:t>Sutarman</a:t>
            </a:r>
            <a:r>
              <a:rPr lang="en-US" dirty="0"/>
              <a:t>, 2003).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590925" y="3158679"/>
            <a:ext cx="667800" cy="902750"/>
            <a:chOff x="2008321" y="2971150"/>
            <a:chExt cx="667800" cy="902750"/>
          </a:xfrm>
        </p:grpSpPr>
        <p:cxnSp>
          <p:nvCxnSpPr>
            <p:cNvPr id="567" name="Google Shape;567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/p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Bab II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Landasan Teori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4" name="Google Shape;568;p32"/>
          <p:cNvSpPr txBox="1"/>
          <p:nvPr/>
        </p:nvSpPr>
        <p:spPr>
          <a:xfrm>
            <a:off x="1612225" y="1164982"/>
            <a:ext cx="6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25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/>
      <p:bldP spid="562" grpId="0" build="p"/>
      <p:bldP spid="14" grpId="0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1355</Words>
  <Application>Microsoft Office PowerPoint</Application>
  <PresentationFormat>On-screen Show (16:9)</PresentationFormat>
  <Paragraphs>173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Fira Code</vt:lpstr>
      <vt:lpstr>Programming Language Workshop for Beginners by Slidesgo</vt:lpstr>
      <vt:lpstr>Project ‘Tiket Bus’ {</vt:lpstr>
      <vt:lpstr>Kata Pengantar</vt:lpstr>
      <vt:lpstr>Bab I</vt:lpstr>
      <vt:lpstr>Bab  I {</vt:lpstr>
      <vt:lpstr>I.1 Latar Belakang</vt:lpstr>
      <vt:lpstr>PowerPoint Presentation</vt:lpstr>
      <vt:lpstr>PowerPoint Presentation</vt:lpstr>
      <vt:lpstr>Bab  II {</vt:lpstr>
      <vt:lpstr>II.1 Internet {</vt:lpstr>
      <vt:lpstr>II.2 HTTP {</vt:lpstr>
      <vt:lpstr>II.3 MySQL {</vt:lpstr>
      <vt:lpstr>II.4 PHP {</vt:lpstr>
      <vt:lpstr>Bab  III {</vt:lpstr>
      <vt:lpstr>III.1 Kode Program {</vt:lpstr>
      <vt:lpstr>III.2 Tampilan Program {</vt:lpstr>
      <vt:lpstr>III.3 Tampilan Program {</vt:lpstr>
      <vt:lpstr>Bab  IV {</vt:lpstr>
      <vt:lpstr>PowerPoint Presentation</vt:lpstr>
      <vt:lpstr>PowerPoint Presentation</vt:lpstr>
      <vt:lpstr>(Daftar Pustaka) {</vt:lpstr>
      <vt:lpstr>Biodata Kelompok 4</vt:lpstr>
      <vt:lpstr>Kelompok 4</vt:lpstr>
      <vt:lpstr>Kelompok 4</vt:lpstr>
      <vt:lpstr>Kelompok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‘Tiket Bus’ {</dc:title>
  <dc:creator>Alfhi Aryansyah</dc:creator>
  <cp:lastModifiedBy>BHARA AYONG PURNA M</cp:lastModifiedBy>
  <cp:revision>41</cp:revision>
  <dcterms:modified xsi:type="dcterms:W3CDTF">2022-12-12T16:16:56Z</dcterms:modified>
</cp:coreProperties>
</file>