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3" r:id="rId3"/>
    <p:sldId id="286" r:id="rId4"/>
    <p:sldId id="281" r:id="rId5"/>
    <p:sldId id="282" r:id="rId6"/>
    <p:sldId id="284" r:id="rId7"/>
    <p:sldId id="283" r:id="rId8"/>
    <p:sldId id="290" r:id="rId9"/>
    <p:sldId id="285" r:id="rId10"/>
    <p:sldId id="291" r:id="rId11"/>
    <p:sldId id="287" r:id="rId12"/>
    <p:sldId id="292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0,'5233'0,"7488"0,-6603 0,-5225 0,5787 0,-6065 0,-65 0,-114 0,-130 0,-21 0,-252 0,-45 0,-43 0,13 0,37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1,'24840'0,"-23913"0,6457 0,-6993 0,-175 0,-108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0,'5233'0,"7488"0,-6603 0,-5225 0,5787 0,-6065 0,-65 0,-114 0,-130 0,-21 0,-252 0,-45 0,-43 0,13 0,37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1,'24840'0,"-23913"0,6457 0,-6993 0,-175 0,-108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0,'5233'0,"7488"0,-6603 0,-5225 0,5787 0,-6065 0,-65 0,-114 0,-130 0,-21 0,-252 0,-45 0,-43 0,13 0,37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1,'24840'0,"-23913"0,6457 0,-6993 0,-175 0,-108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0,'5233'0,"7488"0,-6603 0,-5225 0,5787 0,-6065 0,-65 0,-114 0,-130 0,-21 0,-252 0,-45 0,-43 0,13 0,37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1,'24840'0,"-23913"0,6457 0,-6993 0,-175 0,-108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0,'5233'0,"7488"0,-6603 0,-5225 0,5787 0,-6065 0,-65 0,-114 0,-130 0,-21 0,-252 0,-45 0,-43 0,13 0,37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1,'24840'0,"-23913"0,6457 0,-6993 0,-175 0,-108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0,'5233'0,"7488"0,-6603 0,-5225 0,5787 0,-6065 0,-65 0,-114 0,-130 0,-21 0,-252 0,-45 0,-43 0,13 0,37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1,'24840'0,"-23913"0,6457 0,-6993 0,-175 0,-108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1,'24840'0,"-23913"0,6457 0,-6993 0,-175 0,-108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0,'5233'0,"7488"0,-6603 0,-5225 0,5787 0,-6065 0,-65 0,-114 0,-130 0,-21 0,-252 0,-45 0,-43 0,13 0,37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1,'24840'0,"-23913"0,6457 0,-6993 0,-175 0,-108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0,'5233'0,"7488"0,-6603 0,-5225 0,5787 0,-6065 0,-65 0,-114 0,-130 0,-21 0,-252 0,-45 0,-43 0,13 0,37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1,'24840'0,"-23913"0,6457 0,-6993 0,-175 0,-108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0,'5233'0,"7488"0,-6603 0,-5225 0,5787 0,-6065 0,-65 0,-114 0,-130 0,-21 0,-252 0,-45 0,-43 0,13 0,37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1,'24840'0,"-23913"0,6457 0,-6993 0,-175 0,-108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0,'5233'0,"7488"0,-6603 0,-5225 0,5787 0,-6065 0,-65 0,-114 0,-130 0,-21 0,-252 0,-45 0,-43 0,13 0,37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1,'24840'0,"-23913"0,6457 0,-6993 0,-175 0,-108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0,'5233'0,"7488"0,-6603 0,-5225 0,5787 0,-6065 0,-65 0,-114 0,-130 0,-21 0,-252 0,-45 0,-43 0,13 0,37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1,'24840'0,"-23913"0,6457 0,-6993 0,-175 0,-108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0,'5233'0,"7488"0,-6603 0,-5225 0,5787 0,-6065 0,-65 0,-114 0,-130 0,-21 0,-252 0,-45 0,-43 0,13 0,37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1,'24840'0,"-23913"0,6457 0,-6993 0,-175 0,-108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9T16:03:30.99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0,'5233'0,"7488"0,-6603 0,-5225 0,5787 0,-6065 0,-65 0,-114 0,-130 0,-21 0,-252 0,-45 0,-43 0,13 0,37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3342-F907-CA63-DFF4-5F59A062B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82673-DE88-36B3-13EC-C2B5088EC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1BF14-F820-2CD5-66CD-90B40297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E05-B777-4B90-87F7-08513E769B0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C46D2-4108-58C1-764C-C7332430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2038-7FBE-D299-D382-13DCC79F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ECFF-36CC-4D17-BDCB-0DAF2BA85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50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7975-1E6D-C4F4-8E23-549FA056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237CB-74A6-A02D-AC97-25D1916CD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F6BC-FA1B-33C3-B9BB-C787E4D4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E05-B777-4B90-87F7-08513E769B0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DD57-CA59-29C8-181B-6FA5C6BC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DA875-C049-15CC-FB95-404900C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ECFF-36CC-4D17-BDCB-0DAF2BA85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50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F6C13-E00A-9FF0-11D9-594B4A838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094C6-A286-8543-515F-B2F48619E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66D3A-533D-975A-5B9E-EEB52FEE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E05-B777-4B90-87F7-08513E769B0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0A36A-DF1C-873C-DFF3-E2AE201D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3CA7F-C261-E4AC-F66B-9496035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ECFF-36CC-4D17-BDCB-0DAF2BA85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15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1DFC-F96F-9DFB-60CB-8C7AB198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73422-1EB2-4EC5-1CF0-D4FA070B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43209-A65C-8929-E752-0FFA6F41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E05-B777-4B90-87F7-08513E769B0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E6155-BC4D-1E23-01A1-117CD236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D524-859A-8B00-A451-04F070FA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ECFF-36CC-4D17-BDCB-0DAF2BA85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10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E39F-CCF5-D017-D394-9FC07BA8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3957F-DAFB-EA18-C09D-3E6CEC838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B696B-36F9-AF87-8E7E-F7559C36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E05-B777-4B90-87F7-08513E769B0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79BC9-6877-2F81-8EBC-6866C71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E868-2EF4-B412-C331-048A7597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ECFF-36CC-4D17-BDCB-0DAF2BA85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422D-E990-3775-573D-F6E800CA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DC25B-959A-66B9-4DBC-E56016C31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4AD36-85BA-A168-2CF3-6D4C4B9C6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B66DB-BA2C-6E34-B6F5-D20943C7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E05-B777-4B90-87F7-08513E769B0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F598-6511-23F7-7420-09A2FAC9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4E897-067C-4369-4A7A-1E359EA3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ECFF-36CC-4D17-BDCB-0DAF2BA85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30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D1E1-317C-945A-CFFB-8D564131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3C7D8-561A-3526-5247-89E60B360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A21E3-DF85-6A76-B9F3-6BDF10861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21145-641D-6C0F-B3F4-21CAFF4CB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392CDA-E229-7DA5-7792-11FB510C4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D07B2-1AB4-3549-824D-B33C272B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E05-B777-4B90-87F7-08513E769B0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88A32-605E-177C-77F6-9C2FA989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B0CC9-BFF5-D626-5CB4-52419630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ECFF-36CC-4D17-BDCB-0DAF2BA85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90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5E6B-4830-C11B-1CF3-6877DC8A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D17F8-CC01-DCFF-1088-4386E614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E05-B777-4B90-87F7-08513E769B0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776B3-3C2F-DDCD-D874-3E8325FA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6522F-C391-A66E-3C11-18DFDC5A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ECFF-36CC-4D17-BDCB-0DAF2BA85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38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EB2FE-E558-FB10-9121-89F4E34F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E05-B777-4B90-87F7-08513E769B0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CAA5A-3DEB-27B7-EE60-11F629BD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A2238-3B18-8BDF-9630-907333BD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ECFF-36CC-4D17-BDCB-0DAF2BA85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54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E7A4-E4E2-9F31-F733-4384B719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B725-DA5A-D0F3-BA07-07C0EA99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669C-4495-C494-291E-8CF514864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272A7-7A00-5DF8-7A4F-0A353B9D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E05-B777-4B90-87F7-08513E769B0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4D5B8-09CB-8BA6-3D78-7ADB4381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7CE97-E459-528E-B462-4606D461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ECFF-36CC-4D17-BDCB-0DAF2BA85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9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064D-CF69-15BD-CC1B-CADF8FAB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237ED-5938-B3E0-C60A-897588D15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E0647-28D8-F5BF-CAEA-7BAD829C1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85C58-F914-F48E-4151-6C860F54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E05-B777-4B90-87F7-08513E769B0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AE396-4EA1-BE1C-FC2A-DFAF06B4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6118C-911B-23C3-D849-736347EE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ECFF-36CC-4D17-BDCB-0DAF2BA85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23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6AE37-CE0D-23AB-3513-CAC28D81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745CA-6598-AAF8-E9F1-D2FB734AF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D96B7-E06C-C8EC-CCCA-0D35ED5DC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DE05-B777-4B90-87F7-08513E769B0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EB53C-871F-256D-541B-EF442A219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E2F8-0C77-8409-2EE4-452E6E224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CECFF-36CC-4D17-BDCB-0DAF2BA85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3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learn.th-deg.de/user/view.php?id=76159&amp;course=15481" TargetMode="External"/><Relationship Id="rId3" Type="http://schemas.openxmlformats.org/officeDocument/2006/relationships/customXml" Target="../ink/ink1.xml"/><Relationship Id="rId7" Type="http://schemas.openxmlformats.org/officeDocument/2006/relationships/hyperlink" Target="https://ilearn.th-deg.de/user/view.php?id=71787&amp;course=1548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customXml" Target="../ink/ink2.xml"/><Relationship Id="rId10" Type="http://schemas.openxmlformats.org/officeDocument/2006/relationships/image" Target="../media/image2.jpeg"/><Relationship Id="rId4" Type="http://schemas.openxmlformats.org/officeDocument/2006/relationships/image" Target="NULL"/><Relationship Id="rId9" Type="http://schemas.openxmlformats.org/officeDocument/2006/relationships/hyperlink" Target="https://ilearn.th-deg.de/user/view.php?id=76158&amp;course=15481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customXml" Target="../ink/ink19.xml"/><Relationship Id="rId7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customXml" Target="../ink/ink20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21.xml"/><Relationship Id="rId7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customXml" Target="../ink/ink2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7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customXml" Target="../ink/ink24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yzrobot.github.io/mobile_robotics/A20-TO52-driving.pdf" TargetMode="External"/><Relationship Id="rId3" Type="http://schemas.openxmlformats.org/officeDocument/2006/relationships/customXml" Target="../ink/ink25.xml"/><Relationship Id="rId7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customXml" Target="../ink/ink26.xml"/><Relationship Id="rId10" Type="http://schemas.openxmlformats.org/officeDocument/2006/relationships/hyperlink" Target="https://emanual.robotis.com/docs/en/platform/turtlebot3/autonomous_driving/#autonomous-driving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docs.opencv.org/4.x/da/df5/tutorial_py_sift_intro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customXml" Target="../ink/ink5.xml"/><Relationship Id="rId7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customXml" Target="../ink/ink6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customXml" Target="../ink/ink7.xml"/><Relationship Id="rId7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customXml" Target="../ink/ink8.xml"/><Relationship Id="rId4" Type="http://schemas.openxmlformats.org/officeDocument/2006/relationships/image" Target="../media/image30.pn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customXml" Target="../ink/ink9.xml"/><Relationship Id="rId7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customXml" Target="../ink/ink10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customXml" Target="../ink/ink11.xml"/><Relationship Id="rId7" Type="http://schemas.openxmlformats.org/officeDocument/2006/relationships/image" Target="../media/image2.jpeg"/><Relationship Id="rId12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12.png"/><Relationship Id="rId5" Type="http://schemas.openxmlformats.org/officeDocument/2006/relationships/customXml" Target="../ink/ink12.xml"/><Relationship Id="rId10" Type="http://schemas.openxmlformats.org/officeDocument/2006/relationships/image" Target="../media/image11.jpeg"/><Relationship Id="rId4" Type="http://schemas.openxmlformats.org/officeDocument/2006/relationships/image" Target="../media/image31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7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customXml" Target="../ink/ink14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5.xml"/><Relationship Id="rId7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customXml" Target="../ink/ink16.xml"/><Relationship Id="rId4" Type="http://schemas.openxmlformats.org/officeDocument/2006/relationships/image" Target="../media/image31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7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customXml" Target="../ink/ink18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E573A-1068-8E0D-3BA5-3FCBE6D19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54" y="1690096"/>
            <a:ext cx="9672488" cy="604709"/>
          </a:xfrm>
          <a:ln>
            <a:noFill/>
          </a:ln>
        </p:spPr>
        <p:txBody>
          <a:bodyPr>
            <a:noAutofit/>
          </a:bodyPr>
          <a:lstStyle/>
          <a:p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Self-driving Turtlebot3</a:t>
            </a:r>
          </a:p>
        </p:txBody>
      </p:sp>
      <p:pic>
        <p:nvPicPr>
          <p:cNvPr id="8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92B26DA-5E8B-BEA3-9085-C3D0470F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864" y="248378"/>
            <a:ext cx="26035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14:cNvPr>
              <p14:cNvContentPartPr/>
              <p14:nvPr/>
            </p14:nvContentPartPr>
            <p14:xfrm>
              <a:off x="-1" y="1156280"/>
              <a:ext cx="12192001" cy="360"/>
            </p14:xfrm>
          </p:contentPart>
        </mc:Choice>
        <mc:Fallback xmlns="">
          <p:pic>
            <p:nvPicPr>
              <p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2993" y="1093280"/>
                <a:ext cx="12317625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14:cNvPr>
              <p14:cNvContentPartPr/>
              <p14:nvPr/>
            </p14:nvContentPartPr>
            <p14:xfrm>
              <a:off x="-2" y="1291280"/>
              <a:ext cx="12192001" cy="360"/>
            </p14:xfrm>
          </p:contentPart>
        </mc:Choice>
        <mc:Fallback xmlns="">
          <p:pic>
            <p:nvPicPr>
              <p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002" y="1282280"/>
                <a:ext cx="12209641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AutoShape 2" descr="Nutzerbild von Contreras Maestre Rubén">
            <a:hlinkClick r:id="rId7"/>
            <a:extLst>
              <a:ext uri="{FF2B5EF4-FFF2-40B4-BE49-F238E27FC236}">
                <a16:creationId xmlns:a16="http://schemas.microsoft.com/office/drawing/2014/main" id="{525D1E85-67A6-0BDA-4237-E3E970813C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0723" y="5558011"/>
            <a:ext cx="333375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AutoShape 4" descr="Nutzerbild von Sajan Alana">
            <a:hlinkClick r:id="rId8"/>
            <a:extLst>
              <a:ext uri="{FF2B5EF4-FFF2-40B4-BE49-F238E27FC236}">
                <a16:creationId xmlns:a16="http://schemas.microsoft.com/office/drawing/2014/main" id="{B329AC69-8C21-127F-C639-7D6B0D91E2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9448" y="5558011"/>
            <a:ext cx="333375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AutoShape 5" descr="Nutzerbild von Saravanan Rakeshwaran">
            <a:hlinkClick r:id="rId9"/>
            <a:extLst>
              <a:ext uri="{FF2B5EF4-FFF2-40B4-BE49-F238E27FC236}">
                <a16:creationId xmlns:a16="http://schemas.microsoft.com/office/drawing/2014/main" id="{80315C82-5AFB-998D-232B-B37CA6B0E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1911" y="5558011"/>
            <a:ext cx="333375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9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74A3B496-0945-1505-25B1-149EC59B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38733"/>
            <a:ext cx="20256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2619C8-E40F-3E5F-F220-8628BAE23CED}"/>
              </a:ext>
            </a:extLst>
          </p:cNvPr>
          <p:cNvSpPr txBox="1"/>
          <p:nvPr/>
        </p:nvSpPr>
        <p:spPr>
          <a:xfrm>
            <a:off x="1447060" y="2867487"/>
            <a:ext cx="2424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Mid-way Presentation 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7B906-FFA1-DB30-A669-1F438FA76060}"/>
              </a:ext>
            </a:extLst>
          </p:cNvPr>
          <p:cNvSpPr txBox="1"/>
          <p:nvPr/>
        </p:nvSpPr>
        <p:spPr>
          <a:xfrm>
            <a:off x="1435113" y="3623064"/>
            <a:ext cx="5459767" cy="2397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Bharadhwaj Matha	22206819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Divine George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22202893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Gokul Soman		22209582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Alana Lakshmi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22205624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 Mathew		12202332 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0E97A-B081-F1AE-B058-4E970D68C869}"/>
              </a:ext>
            </a:extLst>
          </p:cNvPr>
          <p:cNvSpPr txBox="1"/>
          <p:nvPr/>
        </p:nvSpPr>
        <p:spPr>
          <a:xfrm>
            <a:off x="7660896" y="5096346"/>
            <a:ext cx="3261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b="1" i="0" dirty="0">
                <a:solidFill>
                  <a:srgbClr val="E8EAE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Dobriborsci</a:t>
            </a:r>
            <a:r>
              <a:rPr lang="en-IN" b="0" i="0" dirty="0">
                <a:solidFill>
                  <a:srgbClr val="535353"/>
                </a:solidFill>
                <a:effectLst/>
                <a:latin typeface="Helvetica Neue"/>
              </a:rPr>
              <a:t>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Dmitrii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CDF092F-EDA5-382B-1DC7-85472644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74CA-5563-4AA4-B057-0E8A0EBC8582}" type="datetime1">
              <a:rPr lang="en-IN" smtClean="0"/>
              <a:t>08-05-2023</a:t>
            </a:fld>
            <a:endParaRPr lang="en-IN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A0870E9-5521-374D-3668-1709F15B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CS_EmbeddedControl, SS23, Technologie campus, Cham.</a:t>
            </a:r>
            <a:endParaRPr lang="en-IN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7D1CDF1-7B4C-67A9-CD85-19760284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81B7-45AE-4F18-9EC5-441B65EF7E15}" type="slidenum">
              <a:rPr lang="en-IN" smtClean="0"/>
              <a:t>1</a:t>
            </a:fld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0F4A6-F9C7-028C-3E2A-0A4637EBBC69}"/>
              </a:ext>
            </a:extLst>
          </p:cNvPr>
          <p:cNvSpPr txBox="1"/>
          <p:nvPr/>
        </p:nvSpPr>
        <p:spPr>
          <a:xfrm>
            <a:off x="7660896" y="3429000"/>
            <a:ext cx="6246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: 06</a:t>
            </a:r>
          </a:p>
        </p:txBody>
      </p:sp>
    </p:spTree>
    <p:extLst>
      <p:ext uri="{BB962C8B-B14F-4D97-AF65-F5344CB8AC3E}">
        <p14:creationId xmlns:p14="http://schemas.microsoft.com/office/powerpoint/2010/main" val="424933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92B26DA-5E8B-BEA3-9085-C3D0470F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864" y="248378"/>
            <a:ext cx="26035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14:cNvPr>
              <p14:cNvContentPartPr/>
              <p14:nvPr/>
            </p14:nvContentPartPr>
            <p14:xfrm>
              <a:off x="-1" y="1156280"/>
              <a:ext cx="12192001" cy="360"/>
            </p14:xfrm>
          </p:contentPart>
        </mc:Choice>
        <mc:Fallback xmlns="">
          <p:pic>
            <p:nvPicPr>
              <p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2993" y="1093280"/>
                <a:ext cx="12317625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14:cNvPr>
              <p14:cNvContentPartPr/>
              <p14:nvPr/>
            </p14:nvContentPartPr>
            <p14:xfrm>
              <a:off x="-2" y="1291280"/>
              <a:ext cx="12192001" cy="360"/>
            </p14:xfrm>
          </p:contentPart>
        </mc:Choice>
        <mc:Fallback xmlns="">
          <p:pic>
            <p:nvPicPr>
              <p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002" y="1282280"/>
                <a:ext cx="12209641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74A3B496-0945-1505-25B1-149EC59B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38733"/>
            <a:ext cx="20256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CDF092F-EDA5-382B-1DC7-85472644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D831-B0A0-4A2E-BA49-D5E99D6DBB98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08-05-2023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A0870E9-5521-374D-3668-1709F15B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CS_EmbeddedControl, SS23, Technologie campus, Cham.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7D1CDF1-7B4C-67A9-CD85-19760284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81B7-45AE-4F18-9EC5-441B65EF7E15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E04A7-B4E2-D739-6343-6EE93030CE09}"/>
              </a:ext>
            </a:extLst>
          </p:cNvPr>
          <p:cNvSpPr txBox="1"/>
          <p:nvPr/>
        </p:nvSpPr>
        <p:spPr>
          <a:xfrm>
            <a:off x="381000" y="627295"/>
            <a:ext cx="53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sensor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1BA83-F44D-CC3B-98BF-CE6B1BF8E72F}"/>
              </a:ext>
            </a:extLst>
          </p:cNvPr>
          <p:cNvSpPr txBox="1"/>
          <p:nvPr/>
        </p:nvSpPr>
        <p:spPr>
          <a:xfrm>
            <a:off x="600612" y="1417535"/>
            <a:ext cx="8691252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traffic sign detection Brute Force or FLANN technique with SIFT algorithm[3].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reference image of traffic sign is stored. The same sign is used on track.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matching algorithm on reference image and sign.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is published 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sensor_msgs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messages from IMU are prone to noise and drift.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publishing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for bias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noise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to get accurate estimates.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TurtleBot3">
            <a:extLst>
              <a:ext uri="{FF2B5EF4-FFF2-40B4-BE49-F238E27FC236}">
                <a16:creationId xmlns:a16="http://schemas.microsoft.com/office/drawing/2014/main" id="{44928389-D72E-6FC9-BFCB-B118A8BCF7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20"/>
          <a:stretch/>
        </p:blipFill>
        <p:spPr bwMode="auto">
          <a:xfrm>
            <a:off x="7285005" y="2970867"/>
            <a:ext cx="4013717" cy="234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68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92B26DA-5E8B-BEA3-9085-C3D0470F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864" y="248378"/>
            <a:ext cx="26035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14:cNvPr>
              <p14:cNvContentPartPr/>
              <p14:nvPr/>
            </p14:nvContentPartPr>
            <p14:xfrm>
              <a:off x="-1" y="1156280"/>
              <a:ext cx="12192001" cy="360"/>
            </p14:xfrm>
          </p:contentPart>
        </mc:Choice>
        <mc:Fallback xmlns="">
          <p:pic>
            <p:nvPicPr>
              <p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2993" y="1093280"/>
                <a:ext cx="12317625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14:cNvPr>
              <p14:cNvContentPartPr/>
              <p14:nvPr/>
            </p14:nvContentPartPr>
            <p14:xfrm>
              <a:off x="-2" y="1291280"/>
              <a:ext cx="12192001" cy="360"/>
            </p14:xfrm>
          </p:contentPart>
        </mc:Choice>
        <mc:Fallback xmlns="">
          <p:pic>
            <p:nvPicPr>
              <p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002" y="1282280"/>
                <a:ext cx="12209641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74A3B496-0945-1505-25B1-149EC59B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38733"/>
            <a:ext cx="20256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CDF092F-EDA5-382B-1DC7-85472644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D831-B0A0-4A2E-BA49-D5E99D6DBB98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08-05-2023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A0870E9-5521-374D-3668-1709F15B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CS_EmbeddedControl, SS23, Technologie campus, Cham.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7D1CDF1-7B4C-67A9-CD85-19760284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81B7-45AE-4F18-9EC5-441B65EF7E15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E04A7-B4E2-D739-6343-6EE93030CE09}"/>
              </a:ext>
            </a:extLst>
          </p:cNvPr>
          <p:cNvSpPr txBox="1"/>
          <p:nvPr/>
        </p:nvSpPr>
        <p:spPr>
          <a:xfrm>
            <a:off x="381000" y="627295"/>
            <a:ext cx="53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 and Control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11BDB-9B00-6964-774A-587B2636A4BB}"/>
              </a:ext>
            </a:extLst>
          </p:cNvPr>
          <p:cNvSpPr txBox="1"/>
          <p:nvPr/>
        </p:nvSpPr>
        <p:spPr>
          <a:xfrm>
            <a:off x="600612" y="1417535"/>
            <a:ext cx="8691252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sensor messages are perceived, processed and published, they can be subscribed and be acted 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Lane detection, the decision to turn and follow the lane has to be taken.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error/deviation can be fed into a PID control loop and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cmd_vel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adjusted accordingly.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traffic lights and sign detection, based on the processed information and published messages, the necessary control is taken.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1152A-A460-DE57-73A5-63F4C93EFA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9218" y="4089984"/>
            <a:ext cx="4565291" cy="213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1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92B26DA-5E8B-BEA3-9085-C3D0470F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864" y="248378"/>
            <a:ext cx="26035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14:cNvPr>
              <p14:cNvContentPartPr/>
              <p14:nvPr/>
            </p14:nvContentPartPr>
            <p14:xfrm>
              <a:off x="-1" y="1156280"/>
              <a:ext cx="12192001" cy="360"/>
            </p14:xfrm>
          </p:contentPart>
        </mc:Choice>
        <mc:Fallback xmlns="">
          <p:pic>
            <p:nvPicPr>
              <p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2993" y="1093280"/>
                <a:ext cx="12317625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14:cNvPr>
              <p14:cNvContentPartPr/>
              <p14:nvPr/>
            </p14:nvContentPartPr>
            <p14:xfrm>
              <a:off x="-2" y="1291280"/>
              <a:ext cx="12192001" cy="360"/>
            </p14:xfrm>
          </p:contentPart>
        </mc:Choice>
        <mc:Fallback xmlns="">
          <p:pic>
            <p:nvPicPr>
              <p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002" y="1282280"/>
                <a:ext cx="12209641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74A3B496-0945-1505-25B1-149EC59B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38733"/>
            <a:ext cx="20256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CDF092F-EDA5-382B-1DC7-85472644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D831-B0A0-4A2E-BA49-D5E99D6DBB98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08-05-2023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A0870E9-5521-374D-3668-1709F15B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CS_EmbeddedControl, SS23, Technologie campus, Cham.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7D1CDF1-7B4C-67A9-CD85-19760284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81B7-45AE-4F18-9EC5-441B65EF7E15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E04A7-B4E2-D739-6343-6EE93030CE09}"/>
              </a:ext>
            </a:extLst>
          </p:cNvPr>
          <p:cNvSpPr txBox="1"/>
          <p:nvPr/>
        </p:nvSpPr>
        <p:spPr>
          <a:xfrm>
            <a:off x="381000" y="627295"/>
            <a:ext cx="53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Work Status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11BDB-9B00-6964-774A-587B2636A4BB}"/>
              </a:ext>
            </a:extLst>
          </p:cNvPr>
          <p:cNvSpPr txBox="1"/>
          <p:nvPr/>
        </p:nvSpPr>
        <p:spPr>
          <a:xfrm>
            <a:off x="600612" y="1417535"/>
            <a:ext cx="8691252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and understanding of relevant topics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our ROS package with standard dependencies.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92B26DA-5E8B-BEA3-9085-C3D0470F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864" y="248378"/>
            <a:ext cx="26035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14:cNvPr>
              <p14:cNvContentPartPr/>
              <p14:nvPr/>
            </p14:nvContentPartPr>
            <p14:xfrm>
              <a:off x="-1" y="1156280"/>
              <a:ext cx="12192001" cy="360"/>
            </p14:xfrm>
          </p:contentPart>
        </mc:Choice>
        <mc:Fallback xmlns="">
          <p:pic>
            <p:nvPicPr>
              <p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2993" y="1093280"/>
                <a:ext cx="12317625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14:cNvPr>
              <p14:cNvContentPartPr/>
              <p14:nvPr/>
            </p14:nvContentPartPr>
            <p14:xfrm>
              <a:off x="-2" y="1291280"/>
              <a:ext cx="12192001" cy="360"/>
            </p14:xfrm>
          </p:contentPart>
        </mc:Choice>
        <mc:Fallback xmlns="">
          <p:pic>
            <p:nvPicPr>
              <p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002" y="1282280"/>
                <a:ext cx="12209641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74A3B496-0945-1505-25B1-149EC59B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38733"/>
            <a:ext cx="20256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CDF092F-EDA5-382B-1DC7-85472644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D831-B0A0-4A2E-BA49-D5E99D6DBB98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08-05-2023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A0870E9-5521-374D-3668-1709F15B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CS_EmbeddedControl, SS23, Technologie campus, Cham.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7D1CDF1-7B4C-67A9-CD85-19760284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81B7-45AE-4F18-9EC5-441B65EF7E15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E04A7-B4E2-D739-6343-6EE93030CE09}"/>
              </a:ext>
            </a:extLst>
          </p:cNvPr>
          <p:cNvSpPr txBox="1"/>
          <p:nvPr/>
        </p:nvSpPr>
        <p:spPr>
          <a:xfrm>
            <a:off x="381000" y="627295"/>
            <a:ext cx="53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021A0-A9E5-B9AD-139A-A3F651519079}"/>
              </a:ext>
            </a:extLst>
          </p:cNvPr>
          <p:cNvSpPr txBox="1"/>
          <p:nvPr/>
        </p:nvSpPr>
        <p:spPr>
          <a:xfrm>
            <a:off x="603681" y="1746226"/>
            <a:ext cx="9969623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https://yzrobot.github.io/mobile_robotics/A20-TO52-driving.pdf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K.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Khnissi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Seddik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H.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Seddik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“Smart navigation of mobile robot using neural network controller,” in Proc. Int. Conf. on Smart Communications in Network Technologies, 2018, pp. 205-210.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https://docs.opencv.org/4.x/da/df5/tutorial_py_sift_intro.html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https://emanual.robotis.com/docs/en/platform/turtlebot3/autonomous_driving/#autonomous-driving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https://github.com/ROBOTIS-GIT/turtlebot3_autorace</a:t>
            </a:r>
          </a:p>
        </p:txBody>
      </p:sp>
    </p:spTree>
    <p:extLst>
      <p:ext uri="{BB962C8B-B14F-4D97-AF65-F5344CB8AC3E}">
        <p14:creationId xmlns:p14="http://schemas.microsoft.com/office/powerpoint/2010/main" val="20112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92B26DA-5E8B-BEA3-9085-C3D0470F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864" y="248378"/>
            <a:ext cx="26035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14:cNvPr>
              <p14:cNvContentPartPr/>
              <p14:nvPr/>
            </p14:nvContentPartPr>
            <p14:xfrm>
              <a:off x="-1" y="1156280"/>
              <a:ext cx="12192001" cy="360"/>
            </p14:xfrm>
          </p:contentPart>
        </mc:Choice>
        <mc:Fallback>
          <p:pic>
            <p:nvPicPr>
              <p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2993" y="1093280"/>
                <a:ext cx="12317625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14:cNvPr>
              <p14:cNvContentPartPr/>
              <p14:nvPr/>
            </p14:nvContentPartPr>
            <p14:xfrm>
              <a:off x="-2" y="1291280"/>
              <a:ext cx="12192001" cy="360"/>
            </p14:xfrm>
          </p:contentPart>
        </mc:Choice>
        <mc:Fallback>
          <p:pic>
            <p:nvPicPr>
              <p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002" y="1282280"/>
                <a:ext cx="12209641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74A3B496-0945-1505-25B1-149EC59B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38733"/>
            <a:ext cx="20256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CDF092F-EDA5-382B-1DC7-85472644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D831-B0A0-4A2E-BA49-D5E99D6DBB98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08-05-2023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A0870E9-5521-374D-3668-1709F15B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CS_EmbeddedControl, SS23, Technologie campus, Cham.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7D1CDF1-7B4C-67A9-CD85-19760284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81B7-45AE-4F18-9EC5-441B65EF7E15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E04A7-B4E2-D739-6343-6EE93030CE09}"/>
              </a:ext>
            </a:extLst>
          </p:cNvPr>
          <p:cNvSpPr txBox="1"/>
          <p:nvPr/>
        </p:nvSpPr>
        <p:spPr>
          <a:xfrm>
            <a:off x="381000" y="627295"/>
            <a:ext cx="53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11BDB-9B00-6964-774A-587B2636A4BB}"/>
              </a:ext>
            </a:extLst>
          </p:cNvPr>
          <p:cNvSpPr txBox="1"/>
          <p:nvPr/>
        </p:nvSpPr>
        <p:spPr>
          <a:xfrm>
            <a:off x="600612" y="1417535"/>
            <a:ext cx="8691252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~ Turtlbot3 Burger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and Control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8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92B26DA-5E8B-BEA3-9085-C3D0470F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864" y="248378"/>
            <a:ext cx="26035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14:cNvPr>
              <p14:cNvContentPartPr/>
              <p14:nvPr/>
            </p14:nvContentPartPr>
            <p14:xfrm>
              <a:off x="-1" y="1156280"/>
              <a:ext cx="12192001" cy="360"/>
            </p14:xfrm>
          </p:contentPart>
        </mc:Choice>
        <mc:Fallback xmlns="">
          <p:pic>
            <p:nvPicPr>
              <p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2993" y="1093280"/>
                <a:ext cx="12317625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14:cNvPr>
              <p14:cNvContentPartPr/>
              <p14:nvPr/>
            </p14:nvContentPartPr>
            <p14:xfrm>
              <a:off x="-2" y="1291280"/>
              <a:ext cx="12192001" cy="360"/>
            </p14:xfrm>
          </p:contentPart>
        </mc:Choice>
        <mc:Fallback xmlns="">
          <p:pic>
            <p:nvPicPr>
              <p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002" y="1282280"/>
                <a:ext cx="12209641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74A3B496-0945-1505-25B1-149EC59B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38733"/>
            <a:ext cx="20256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CDF092F-EDA5-382B-1DC7-85472644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D831-B0A0-4A2E-BA49-D5E99D6DBB98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08-05-2023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A0870E9-5521-374D-3668-1709F15B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CS_EmbeddedControl, SS23, Technologie campus, Cham.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7D1CDF1-7B4C-67A9-CD85-19760284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81B7-45AE-4F18-9EC5-441B65EF7E15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E04A7-B4E2-D739-6343-6EE93030CE09}"/>
              </a:ext>
            </a:extLst>
          </p:cNvPr>
          <p:cNvSpPr txBox="1"/>
          <p:nvPr/>
        </p:nvSpPr>
        <p:spPr>
          <a:xfrm>
            <a:off x="381000" y="627295"/>
            <a:ext cx="53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DB920-BAC4-7051-0431-42CEAD656E8F}"/>
              </a:ext>
            </a:extLst>
          </p:cNvPr>
          <p:cNvSpPr txBox="1"/>
          <p:nvPr/>
        </p:nvSpPr>
        <p:spPr>
          <a:xfrm>
            <a:off x="600611" y="1408657"/>
            <a:ext cx="6590301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Turtlebot3 burger robot should be able to drive in an environment without any human intervention.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driving has significant challenges in the detection of objects in a natural environment.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is to use ROS for turtlebot3 burger to implement autonomous driving like lane following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should be simulated on a virtual environment using Gazebo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Rviz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tested algorithm and code to be implemented on a physical robot available in the lab.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TurtleBot3 32 Auto Race RBiz Challenge 2017 - YouTube">
            <a:extLst>
              <a:ext uri="{FF2B5EF4-FFF2-40B4-BE49-F238E27FC236}">
                <a16:creationId xmlns:a16="http://schemas.microsoft.com/office/drawing/2014/main" id="{8381835C-4069-0BB3-3BFA-CFF0AC67E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876" y="1704514"/>
            <a:ext cx="4225770" cy="361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88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92B26DA-5E8B-BEA3-9085-C3D0470F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864" y="248378"/>
            <a:ext cx="26035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14:cNvPr>
              <p14:cNvContentPartPr/>
              <p14:nvPr/>
            </p14:nvContentPartPr>
            <p14:xfrm>
              <a:off x="-1" y="1156280"/>
              <a:ext cx="12192001" cy="360"/>
            </p14:xfrm>
          </p:contentPart>
        </mc:Choice>
        <mc:Fallback xmlns="">
          <p:pic>
            <p:nvPicPr>
              <p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2993" y="1093280"/>
                <a:ext cx="12317625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14:cNvPr>
              <p14:cNvContentPartPr/>
              <p14:nvPr/>
            </p14:nvContentPartPr>
            <p14:xfrm>
              <a:off x="-2" y="1291280"/>
              <a:ext cx="12192001" cy="360"/>
            </p14:xfrm>
          </p:contentPart>
        </mc:Choice>
        <mc:Fallback xmlns="">
          <p:pic>
            <p:nvPicPr>
              <p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002" y="1282280"/>
                <a:ext cx="12209641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74A3B496-0945-1505-25B1-149EC59B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38733"/>
            <a:ext cx="20256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CDF092F-EDA5-382B-1DC7-85472644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D831-B0A0-4A2E-BA49-D5E99D6DBB98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08-05-2023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A0870E9-5521-374D-3668-1709F15B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CS_EmbeddedControl, SS23, Technologie campus, Cham.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7D1CDF1-7B4C-67A9-CD85-19760284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81B7-45AE-4F18-9EC5-441B65EF7E15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E04A7-B4E2-D739-6343-6EE93030CE09}"/>
              </a:ext>
            </a:extLst>
          </p:cNvPr>
          <p:cNvSpPr txBox="1"/>
          <p:nvPr/>
        </p:nvSpPr>
        <p:spPr>
          <a:xfrm>
            <a:off x="381000" y="627295"/>
            <a:ext cx="53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DB920-BAC4-7051-0431-42CEAD656E8F}"/>
              </a:ext>
            </a:extLst>
          </p:cNvPr>
          <p:cNvSpPr txBox="1"/>
          <p:nvPr/>
        </p:nvSpPr>
        <p:spPr>
          <a:xfrm>
            <a:off x="600612" y="1408657"/>
            <a:ext cx="9821772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should acquire the ability of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 of the environment.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sensor data.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 ability.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Algorithm 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should be capable of doing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Lane Detection and Following.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lights and traffic sign detection.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Obstacle avoidance**.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Lane changing**.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TurtleBot3">
            <a:extLst>
              <a:ext uri="{FF2B5EF4-FFF2-40B4-BE49-F238E27FC236}">
                <a16:creationId xmlns:a16="http://schemas.microsoft.com/office/drawing/2014/main" id="{78C4A818-D38A-216E-CAB5-8F98E5BDB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0"/>
          <a:stretch/>
        </p:blipFill>
        <p:spPr bwMode="auto">
          <a:xfrm>
            <a:off x="8697341" y="3650415"/>
            <a:ext cx="3085083" cy="256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eople are obsessed with this TikTok account showing a stop sign where  drivers never stop">
            <a:extLst>
              <a:ext uri="{FF2B5EF4-FFF2-40B4-BE49-F238E27FC236}">
                <a16:creationId xmlns:a16="http://schemas.microsoft.com/office/drawing/2014/main" id="{4E9DFDB1-68BC-4235-3B30-DA71A86C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62627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84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92B26DA-5E8B-BEA3-9085-C3D0470F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864" y="248378"/>
            <a:ext cx="26035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14:cNvPr>
              <p14:cNvContentPartPr/>
              <p14:nvPr/>
            </p14:nvContentPartPr>
            <p14:xfrm>
              <a:off x="-1" y="1156280"/>
              <a:ext cx="12192001" cy="360"/>
            </p14:xfrm>
          </p:contentPart>
        </mc:Choice>
        <mc:Fallback xmlns="">
          <p:pic>
            <p:nvPicPr>
              <p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2993" y="1093280"/>
                <a:ext cx="12317625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14:cNvPr>
              <p14:cNvContentPartPr/>
              <p14:nvPr/>
            </p14:nvContentPartPr>
            <p14:xfrm>
              <a:off x="-2" y="1291280"/>
              <a:ext cx="12192001" cy="360"/>
            </p14:xfrm>
          </p:contentPart>
        </mc:Choice>
        <mc:Fallback xmlns="">
          <p:pic>
            <p:nvPicPr>
              <p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002" y="1282280"/>
                <a:ext cx="12209641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74A3B496-0945-1505-25B1-149EC59B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38733"/>
            <a:ext cx="20256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CDF092F-EDA5-382B-1DC7-85472644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D831-B0A0-4A2E-BA49-D5E99D6DBB98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08-05-2023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A0870E9-5521-374D-3668-1709F15B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CS_EmbeddedControl, SS23, Technologie campus, Cham.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7D1CDF1-7B4C-67A9-CD85-19760284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81B7-45AE-4F18-9EC5-441B65EF7E15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E04A7-B4E2-D739-6343-6EE93030CE09}"/>
              </a:ext>
            </a:extLst>
          </p:cNvPr>
          <p:cNvSpPr txBox="1"/>
          <p:nvPr/>
        </p:nvSpPr>
        <p:spPr>
          <a:xfrm>
            <a:off x="381000" y="627295"/>
            <a:ext cx="53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0F673-98CE-8AD5-C8C4-9DBA5784B05D}"/>
              </a:ext>
            </a:extLst>
          </p:cNvPr>
          <p:cNvSpPr txBox="1"/>
          <p:nvPr/>
        </p:nvSpPr>
        <p:spPr>
          <a:xfrm>
            <a:off x="424649" y="1504154"/>
            <a:ext cx="62498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TurtleBot3 burger is a small and affordable mobile robot. Some major components include,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3B+ (single-board computer)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(microcontroller board)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360 LIDAR (Laser scanner)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Lithium Polymer (Li-Po) battery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dongle</a:t>
            </a:r>
          </a:p>
          <a:p>
            <a:pPr algn="l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neccessay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cables, chargers, connectors.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EE0AD3-0A80-C792-DE62-2B85054AAB22}"/>
              </a:ext>
            </a:extLst>
          </p:cNvPr>
          <p:cNvSpPr txBox="1"/>
          <p:nvPr/>
        </p:nvSpPr>
        <p:spPr>
          <a:xfrm>
            <a:off x="8927880" y="2218131"/>
            <a:ext cx="274320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have 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pi-camera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camera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camera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Manipulator arm</a:t>
            </a:r>
          </a:p>
        </p:txBody>
      </p:sp>
      <p:pic>
        <p:nvPicPr>
          <p:cNvPr id="1026" name="Picture 2" descr="Turtlebot3 Burger, programmable and educational robot by Robotis">
            <a:extLst>
              <a:ext uri="{FF2B5EF4-FFF2-40B4-BE49-F238E27FC236}">
                <a16:creationId xmlns:a16="http://schemas.microsoft.com/office/drawing/2014/main" id="{7AEA638B-813D-6F84-083C-3990881FA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64" y="25086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2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92B26DA-5E8B-BEA3-9085-C3D0470F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864" y="248378"/>
            <a:ext cx="26035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14:cNvPr>
              <p14:cNvContentPartPr/>
              <p14:nvPr/>
            </p14:nvContentPartPr>
            <p14:xfrm>
              <a:off x="-1" y="1156280"/>
              <a:ext cx="12192001" cy="360"/>
            </p14:xfrm>
          </p:contentPart>
        </mc:Choice>
        <mc:Fallback xmlns="">
          <p:pic>
            <p:nvPicPr>
              <p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2993" y="1093280"/>
                <a:ext cx="12317625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14:cNvPr>
              <p14:cNvContentPartPr/>
              <p14:nvPr/>
            </p14:nvContentPartPr>
            <p14:xfrm>
              <a:off x="-2" y="1291280"/>
              <a:ext cx="12192001" cy="360"/>
            </p14:xfrm>
          </p:contentPart>
        </mc:Choice>
        <mc:Fallback xmlns="">
          <p:pic>
            <p:nvPicPr>
              <p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002" y="1282280"/>
                <a:ext cx="12209641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74A3B496-0945-1505-25B1-149EC59B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38733"/>
            <a:ext cx="20256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CDF092F-EDA5-382B-1DC7-85472644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D831-B0A0-4A2E-BA49-D5E99D6DBB98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08-05-2023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A0870E9-5521-374D-3668-1709F15B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CS_EmbeddedControl, SS23, Technologie campus, Cham.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7D1CDF1-7B4C-67A9-CD85-19760284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81B7-45AE-4F18-9EC5-441B65EF7E15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E04A7-B4E2-D739-6343-6EE93030CE09}"/>
              </a:ext>
            </a:extLst>
          </p:cNvPr>
          <p:cNvSpPr txBox="1"/>
          <p:nvPr/>
        </p:nvSpPr>
        <p:spPr>
          <a:xfrm>
            <a:off x="381000" y="627295"/>
            <a:ext cx="53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packages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5B022-BF29-3F7E-1FA0-C4AD7382F8BD}"/>
              </a:ext>
            </a:extLst>
          </p:cNvPr>
          <p:cNvSpPr txBox="1"/>
          <p:nvPr/>
        </p:nvSpPr>
        <p:spPr>
          <a:xfrm>
            <a:off x="600612" y="1408657"/>
            <a:ext cx="8691252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Operating System(ROS) : Open source software for robotic applications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packages and messages : Develop custom package for controlling and communicating with the Robot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Gazebo : Simulation environment for virtual testing.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Rviz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Rqt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visualization tool that aids in visualization and interact with robot's sensor data and behaviour.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: Computer vision library for image processing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: Python</a:t>
            </a:r>
          </a:p>
        </p:txBody>
      </p:sp>
      <p:pic>
        <p:nvPicPr>
          <p:cNvPr id="4098" name="Picture 2" descr="Python logo and symbol, meaning, history, PNG">
            <a:extLst>
              <a:ext uri="{FF2B5EF4-FFF2-40B4-BE49-F238E27FC236}">
                <a16:creationId xmlns:a16="http://schemas.microsoft.com/office/drawing/2014/main" id="{5EA11EF4-1170-D83D-E548-C1BC6C486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7" y="4579902"/>
            <a:ext cx="655348" cy="56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penCV - Wikipedia">
            <a:extLst>
              <a:ext uri="{FF2B5EF4-FFF2-40B4-BE49-F238E27FC236}">
                <a16:creationId xmlns:a16="http://schemas.microsoft.com/office/drawing/2014/main" id="{EE37D24D-8B1E-237F-F6C9-D87189024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806" y="4057931"/>
            <a:ext cx="423446" cy="52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- ros-visualization/rviz: ROS 3D Robot Visualizer">
            <a:extLst>
              <a:ext uri="{FF2B5EF4-FFF2-40B4-BE49-F238E27FC236}">
                <a16:creationId xmlns:a16="http://schemas.microsoft.com/office/drawing/2014/main" id="{5DF33D2E-055D-ECDF-2008-03897AC5A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39" y="3548149"/>
            <a:ext cx="606609" cy="39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azebo">
            <a:extLst>
              <a:ext uri="{FF2B5EF4-FFF2-40B4-BE49-F238E27FC236}">
                <a16:creationId xmlns:a16="http://schemas.microsoft.com/office/drawing/2014/main" id="{33D94E70-3904-A267-4269-06ADE74DC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88" y="2389896"/>
            <a:ext cx="563116" cy="78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OS Pakete für Ihre Robotik-Anwendung - Pilz DE">
            <a:extLst>
              <a:ext uri="{FF2B5EF4-FFF2-40B4-BE49-F238E27FC236}">
                <a16:creationId xmlns:a16="http://schemas.microsoft.com/office/drawing/2014/main" id="{9F368076-0049-ECB2-6C86-1C8DBD947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516822"/>
            <a:ext cx="1236400" cy="69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26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92B26DA-5E8B-BEA3-9085-C3D0470F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864" y="248378"/>
            <a:ext cx="26035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14:cNvPr>
              <p14:cNvContentPartPr/>
              <p14:nvPr/>
            </p14:nvContentPartPr>
            <p14:xfrm>
              <a:off x="-1" y="1156280"/>
              <a:ext cx="12192001" cy="360"/>
            </p14:xfrm>
          </p:contentPart>
        </mc:Choice>
        <mc:Fallback xmlns="">
          <p:pic>
            <p:nvPicPr>
              <p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2993" y="1093280"/>
                <a:ext cx="12317625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14:cNvPr>
              <p14:cNvContentPartPr/>
              <p14:nvPr/>
            </p14:nvContentPartPr>
            <p14:xfrm>
              <a:off x="-2" y="1291280"/>
              <a:ext cx="12192001" cy="360"/>
            </p14:xfrm>
          </p:contentPart>
        </mc:Choice>
        <mc:Fallback xmlns="">
          <p:pic>
            <p:nvPicPr>
              <p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002" y="1282280"/>
                <a:ext cx="12209641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74A3B496-0945-1505-25B1-149EC59B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38733"/>
            <a:ext cx="20256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CDF092F-EDA5-382B-1DC7-85472644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D831-B0A0-4A2E-BA49-D5E99D6DBB98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08-05-2023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A0870E9-5521-374D-3668-1709F15B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CS_EmbeddedControl, SS23, Technologie campus, Cham.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7D1CDF1-7B4C-67A9-CD85-19760284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81B7-45AE-4F18-9EC5-441B65EF7E15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E04A7-B4E2-D739-6343-6EE93030CE09}"/>
              </a:ext>
            </a:extLst>
          </p:cNvPr>
          <p:cNvSpPr txBox="1"/>
          <p:nvPr/>
        </p:nvSpPr>
        <p:spPr>
          <a:xfrm>
            <a:off x="381000" y="627295"/>
            <a:ext cx="53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FD9E0C-A714-CCD5-A9ED-45320276B84F}"/>
              </a:ext>
            </a:extLst>
          </p:cNvPr>
          <p:cNvSpPr txBox="1"/>
          <p:nvPr/>
        </p:nvSpPr>
        <p:spPr>
          <a:xfrm>
            <a:off x="600611" y="1408657"/>
            <a:ext cx="8552267" cy="502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navigate, the turtlebot3 robot needs to have an awareness of the environment it is placed.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TB3_burger, we have LiDAR, IMU, Camera, Encoder and a few other sensors.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Lane Following and traffic light/sign detection,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IMU and Encoder sensors provide the acceleration, velocity, orientation of the robot.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camera feeds images of the track to follow.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track has an yellow strip on the left and white on the right(in reference with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Autorace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package).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further tasks like object detection and lane changing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LiDAR and possibly a depth camera can be used.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4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92B26DA-5E8B-BEA3-9085-C3D0470F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864" y="248378"/>
            <a:ext cx="26035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14:cNvPr>
              <p14:cNvContentPartPr/>
              <p14:nvPr/>
            </p14:nvContentPartPr>
            <p14:xfrm>
              <a:off x="-1" y="1156280"/>
              <a:ext cx="12192001" cy="360"/>
            </p14:xfrm>
          </p:contentPart>
        </mc:Choice>
        <mc:Fallback xmlns="">
          <p:pic>
            <p:nvPicPr>
              <p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2993" y="1093280"/>
                <a:ext cx="12317625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14:cNvPr>
              <p14:cNvContentPartPr/>
              <p14:nvPr/>
            </p14:nvContentPartPr>
            <p14:xfrm>
              <a:off x="-2" y="1291280"/>
              <a:ext cx="12192001" cy="360"/>
            </p14:xfrm>
          </p:contentPart>
        </mc:Choice>
        <mc:Fallback xmlns="">
          <p:pic>
            <p:nvPicPr>
              <p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002" y="1282280"/>
                <a:ext cx="12209641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74A3B496-0945-1505-25B1-149EC59B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38733"/>
            <a:ext cx="20256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CDF092F-EDA5-382B-1DC7-85472644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D831-B0A0-4A2E-BA49-D5E99D6DBB98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08-05-2023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A0870E9-5521-374D-3668-1709F15B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CS_EmbeddedControl, SS23, Technologie campus, Cham.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7D1CDF1-7B4C-67A9-CD85-19760284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81B7-45AE-4F18-9EC5-441B65EF7E15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E04A7-B4E2-D739-6343-6EE93030CE09}"/>
              </a:ext>
            </a:extLst>
          </p:cNvPr>
          <p:cNvSpPr txBox="1"/>
          <p:nvPr/>
        </p:nvSpPr>
        <p:spPr>
          <a:xfrm>
            <a:off x="381000" y="627295"/>
            <a:ext cx="53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FD9E0C-A714-CCD5-A9ED-45320276B84F}"/>
              </a:ext>
            </a:extLst>
          </p:cNvPr>
          <p:cNvSpPr txBox="1"/>
          <p:nvPr/>
        </p:nvSpPr>
        <p:spPr>
          <a:xfrm>
            <a:off x="600612" y="1408657"/>
            <a:ext cx="7877564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camera needs to be calibrated[1].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 calibration -&gt; focal length, distortion, skew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done using checkerboard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Extrinsic calibration -&gt; lightness, hue, saturation(HSL), selection of the region of interest, and left and right lane visibility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Hough transform on bird’s eye view to detect the lane.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get the relevant information by subscribing to ROS topics.</a:t>
            </a:r>
          </a:p>
          <a:p>
            <a:pPr lvl="1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2F3B3-CEC5-49ED-F3F6-53FF05850D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6769" y="2471331"/>
            <a:ext cx="3450862" cy="1217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05A0D0-FA59-1484-B99A-F248BDF4C9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6900" y="4433935"/>
            <a:ext cx="3168999" cy="170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1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92B26DA-5E8B-BEA3-9085-C3D0470F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864" y="248378"/>
            <a:ext cx="26035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14:cNvPr>
              <p14:cNvContentPartPr/>
              <p14:nvPr/>
            </p14:nvContentPartPr>
            <p14:xfrm>
              <a:off x="-1" y="1156280"/>
              <a:ext cx="12192001" cy="360"/>
            </p14:xfrm>
          </p:contentPart>
        </mc:Choice>
        <mc:Fallback xmlns="">
          <p:pic>
            <p:nvPicPr>
              <p:cNvPr id="11" name="Ink 1">
                <a:extLst>
                  <a:ext uri="{FF2B5EF4-FFF2-40B4-BE49-F238E27FC236}">
                    <a16:creationId xmlns:a16="http://schemas.microsoft.com/office/drawing/2014/main" id="{BBD6EBE3-24B4-D240-3CD6-7C9953E03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2993" y="1093280"/>
                <a:ext cx="12317625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14:cNvPr>
              <p14:cNvContentPartPr/>
              <p14:nvPr/>
            </p14:nvContentPartPr>
            <p14:xfrm>
              <a:off x="-2" y="1291280"/>
              <a:ext cx="12192001" cy="360"/>
            </p14:xfrm>
          </p:contentPart>
        </mc:Choice>
        <mc:Fallback xmlns="">
          <p:pic>
            <p:nvPicPr>
              <p:cNvPr id="12" name="Ink 2">
                <a:extLst>
                  <a:ext uri="{FF2B5EF4-FFF2-40B4-BE49-F238E27FC236}">
                    <a16:creationId xmlns:a16="http://schemas.microsoft.com/office/drawing/2014/main" id="{A4E1FE48-E3F6-3E29-0570-4CE4620830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002" y="1282280"/>
                <a:ext cx="12209641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74A3B496-0945-1505-25B1-149EC59B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38733"/>
            <a:ext cx="20256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CDF092F-EDA5-382B-1DC7-85472644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D831-B0A0-4A2E-BA49-D5E99D6DBB98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08-05-2023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A0870E9-5521-374D-3668-1709F15B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CS_EmbeddedControl, SS23, Technologie campus, Cham.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7D1CDF1-7B4C-67A9-CD85-19760284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81B7-45AE-4F18-9EC5-441B65EF7E15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E04A7-B4E2-D739-6343-6EE93030CE09}"/>
              </a:ext>
            </a:extLst>
          </p:cNvPr>
          <p:cNvSpPr txBox="1"/>
          <p:nvPr/>
        </p:nvSpPr>
        <p:spPr>
          <a:xfrm>
            <a:off x="381000" y="627295"/>
            <a:ext cx="53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sensor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1BA83-F44D-CC3B-98BF-CE6B1BF8E72F}"/>
              </a:ext>
            </a:extLst>
          </p:cNvPr>
          <p:cNvSpPr txBox="1"/>
          <p:nvPr/>
        </p:nvSpPr>
        <p:spPr>
          <a:xfrm>
            <a:off x="600612" y="1408657"/>
            <a:ext cx="4797011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ROS, nodes can send and receive ROS messages.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format is not the same as that of required by OpenCV[2].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pre-processed to extract features and reduce noise.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tuning requires HSL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 rather than RGB.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traffic lights, a blob detection is used and matched with the mask.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089937-251F-160D-B627-254A63A232F9}"/>
              </a:ext>
            </a:extLst>
          </p:cNvPr>
          <p:cNvSpPr/>
          <p:nvPr/>
        </p:nvSpPr>
        <p:spPr>
          <a:xfrm>
            <a:off x="5747657" y="2257650"/>
            <a:ext cx="1464817" cy="8768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 to image topic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16FD14-CBC0-BD37-5F89-1F908C542A8D}"/>
              </a:ext>
            </a:extLst>
          </p:cNvPr>
          <p:cNvSpPr/>
          <p:nvPr/>
        </p:nvSpPr>
        <p:spPr>
          <a:xfrm>
            <a:off x="7669674" y="2257650"/>
            <a:ext cx="1464817" cy="8768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message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5C149C-246F-211B-4701-54168DC38915}"/>
              </a:ext>
            </a:extLst>
          </p:cNvPr>
          <p:cNvSpPr/>
          <p:nvPr/>
        </p:nvSpPr>
        <p:spPr>
          <a:xfrm>
            <a:off x="9591691" y="2257650"/>
            <a:ext cx="1464817" cy="8768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CV_bridge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conversion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C75BAC-F1C9-822A-6EB8-A11BB273DEF2}"/>
              </a:ext>
            </a:extLst>
          </p:cNvPr>
          <p:cNvSpPr/>
          <p:nvPr/>
        </p:nvSpPr>
        <p:spPr>
          <a:xfrm>
            <a:off x="5747657" y="3890538"/>
            <a:ext cx="1464817" cy="8768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 Image processing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5F7732-9D27-6AA7-C636-7FE62DD39634}"/>
              </a:ext>
            </a:extLst>
          </p:cNvPr>
          <p:cNvSpPr/>
          <p:nvPr/>
        </p:nvSpPr>
        <p:spPr>
          <a:xfrm>
            <a:off x="7719884" y="3890538"/>
            <a:ext cx="1464817" cy="8768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CV_bridge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conversion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B81DF8-0B13-1765-2E87-DCD8CFB3DD03}"/>
              </a:ext>
            </a:extLst>
          </p:cNvPr>
          <p:cNvSpPr/>
          <p:nvPr/>
        </p:nvSpPr>
        <p:spPr>
          <a:xfrm>
            <a:off x="9692111" y="3890538"/>
            <a:ext cx="1464817" cy="8768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Image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A2D34E-A3BA-1040-B590-2CECB9883FB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212474" y="269606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88259B-66A0-CDF5-D9C7-7A6D0CED1DF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9134491" y="269606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14FB244-2C0E-8D87-57E0-BADFC4BC4ED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8024051" y="1590489"/>
            <a:ext cx="756064" cy="384403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5CFF7E-B5FA-9F0C-CE58-7AB1F536124F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7212474" y="4328950"/>
            <a:ext cx="5074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DB1CC0-97CD-497A-A1CC-F67DFB541169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9184701" y="4328950"/>
            <a:ext cx="5074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6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1085</Words>
  <Application>Microsoft Office PowerPoint</Application>
  <PresentationFormat>Widescreen</PresentationFormat>
  <Paragraphs>152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Helvetica Neue</vt:lpstr>
      <vt:lpstr>Söhne</vt:lpstr>
      <vt:lpstr>Times New Roman</vt:lpstr>
      <vt:lpstr>Wingdings</vt:lpstr>
      <vt:lpstr>Office Theme</vt:lpstr>
      <vt:lpstr>Self-driving Turtlebot3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driving Turtlebot3</dc:title>
  <dc:creator>Sai Matha</dc:creator>
  <cp:lastModifiedBy>Sai Matha</cp:lastModifiedBy>
  <cp:revision>11</cp:revision>
  <dcterms:created xsi:type="dcterms:W3CDTF">2023-05-07T13:39:13Z</dcterms:created>
  <dcterms:modified xsi:type="dcterms:W3CDTF">2023-05-08T11:39:43Z</dcterms:modified>
</cp:coreProperties>
</file>