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embeddedFontLst>
    <p:embeddedFont>
      <p:font typeface="Roboto"/>
      <p:regular r:id="rId42"/>
      <p:bold r:id="rId43"/>
      <p:italic r:id="rId44"/>
      <p:boldItalic r:id="rId45"/>
    </p:embeddedFont>
    <p:embeddedFont>
      <p:font typeface="Nuni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iFOq7dpx4Np7/3QwL5nzAvHWgK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oboto-regular.fntdata"/><Relationship Id="rId41" Type="http://schemas.openxmlformats.org/officeDocument/2006/relationships/slide" Target="slides/slide37.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Nunito-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800"/>
              <a:buFont typeface="Arial"/>
              <a:buNone/>
            </a:pPr>
            <a:r>
              <a:rPr b="1" lang="en-US" sz="1800">
                <a:solidFill>
                  <a:srgbClr val="1F1F1F"/>
                </a:solidFill>
              </a:rPr>
              <a:t>What is the K-Nearest Neighbors (KNN) algorithm?</a:t>
            </a:r>
            <a:endParaRPr b="1" sz="1800">
              <a:solidFill>
                <a:srgbClr val="666666"/>
              </a:solidFill>
            </a:endParaRPr>
          </a:p>
          <a:p>
            <a:pPr indent="0" lvl="0" marL="0" rtl="0" algn="just">
              <a:lnSpc>
                <a:spcPct val="115000"/>
              </a:lnSpc>
              <a:spcBef>
                <a:spcPts val="1000"/>
              </a:spcBef>
              <a:spcAft>
                <a:spcPts val="0"/>
              </a:spcAft>
              <a:buClr>
                <a:schemeClr val="dk1"/>
              </a:buClr>
              <a:buSzPts val="1800"/>
              <a:buFont typeface="Arial"/>
              <a:buNone/>
            </a:pPr>
            <a:r>
              <a:rPr lang="en-US" sz="1800">
                <a:solidFill>
                  <a:srgbClr val="1F1F1F"/>
                </a:solidFill>
              </a:rPr>
              <a:t>The K-nearest neighbors (KNN) algorithm is a simple and effective machine learning algorithm. It is a non-parametric algorithm, which means that it does not make any assumptions about the underlying data distribution.</a:t>
            </a:r>
            <a:endParaRPr sz="1800">
              <a:solidFill>
                <a:srgbClr val="666666"/>
              </a:solidFill>
            </a:endParaRPr>
          </a:p>
          <a:p>
            <a:pPr indent="0" lvl="0" marL="0" rtl="0" algn="just">
              <a:lnSpc>
                <a:spcPct val="115000"/>
              </a:lnSpc>
              <a:spcBef>
                <a:spcPts val="1000"/>
              </a:spcBef>
              <a:spcAft>
                <a:spcPts val="0"/>
              </a:spcAft>
              <a:buClr>
                <a:schemeClr val="dk1"/>
              </a:buClr>
              <a:buSzPts val="1800"/>
              <a:buFont typeface="Arial"/>
              <a:buNone/>
            </a:pPr>
            <a:r>
              <a:rPr b="1" lang="en-US" sz="1800">
                <a:solidFill>
                  <a:srgbClr val="1F1F1F"/>
                </a:solidFill>
              </a:rPr>
              <a:t> How does the KNN algorithm work?</a:t>
            </a:r>
            <a:endParaRPr b="1" sz="1800">
              <a:solidFill>
                <a:srgbClr val="666666"/>
              </a:solidFill>
            </a:endParaRPr>
          </a:p>
          <a:p>
            <a:pPr indent="0" lvl="0" marL="0" rtl="0" algn="just">
              <a:lnSpc>
                <a:spcPct val="115000"/>
              </a:lnSpc>
              <a:spcBef>
                <a:spcPts val="1000"/>
              </a:spcBef>
              <a:spcAft>
                <a:spcPts val="0"/>
              </a:spcAft>
              <a:buClr>
                <a:schemeClr val="dk1"/>
              </a:buClr>
              <a:buSzPts val="1800"/>
              <a:buFont typeface="Arial"/>
              <a:buNone/>
            </a:pPr>
            <a:r>
              <a:rPr lang="en-US" sz="1800">
                <a:solidFill>
                  <a:srgbClr val="1F1F1F"/>
                </a:solidFill>
              </a:rPr>
              <a:t>The KNN algorithm works by identifying the K nearest neighbors (data points) to a new data point. The majority class of these K nearest neighbors is then used to classify the new data point. The value of K is a hyperparameter that can be tuned to improve the performance of the algorithm.</a:t>
            </a:r>
            <a:endParaRPr sz="1800">
              <a:solidFill>
                <a:srgbClr val="666666"/>
              </a:solidFill>
            </a:endParaRPr>
          </a:p>
          <a:p>
            <a:pPr indent="0" lvl="0" marL="0" rtl="0" algn="l">
              <a:lnSpc>
                <a:spcPct val="144444"/>
              </a:lnSpc>
              <a:spcBef>
                <a:spcPts val="1000"/>
              </a:spcBef>
              <a:spcAft>
                <a:spcPts val="0"/>
              </a:spcAft>
              <a:buClr>
                <a:schemeClr val="dk1"/>
              </a:buClr>
              <a:buSzPts val="1800"/>
              <a:buFont typeface="Arial"/>
              <a:buNone/>
            </a:pPr>
            <a:r>
              <a:t/>
            </a:r>
            <a:endParaRPr sz="1800">
              <a:solidFill>
                <a:srgbClr val="1F1F1F"/>
              </a:solidFill>
            </a:endParaRPr>
          </a:p>
          <a:p>
            <a:pPr indent="0" lvl="0" marL="0" rtl="0" algn="just">
              <a:lnSpc>
                <a:spcPct val="144444"/>
              </a:lnSpc>
              <a:spcBef>
                <a:spcPts val="1000"/>
              </a:spcBef>
              <a:spcAft>
                <a:spcPts val="0"/>
              </a:spcAft>
              <a:buClr>
                <a:schemeClr val="dk1"/>
              </a:buClr>
              <a:buSzPts val="1800"/>
              <a:buFont typeface="Arial"/>
              <a:buNone/>
            </a:pPr>
            <a:r>
              <a:t/>
            </a:r>
            <a:endParaRPr sz="1800">
              <a:solidFill>
                <a:srgbClr val="0F0F0F"/>
              </a:solidFill>
            </a:endParaRPr>
          </a:p>
          <a:p>
            <a:pPr indent="0" lvl="0" marL="0" rtl="0" algn="l">
              <a:lnSpc>
                <a:spcPct val="144444"/>
              </a:lnSpc>
              <a:spcBef>
                <a:spcPts val="1000"/>
              </a:spcBef>
              <a:spcAft>
                <a:spcPts val="0"/>
              </a:spcAft>
              <a:buClr>
                <a:schemeClr val="dk1"/>
              </a:buClr>
              <a:buSzPts val="1800"/>
              <a:buFont typeface="Arial"/>
              <a:buNone/>
            </a:pPr>
            <a:r>
              <a:t/>
            </a:r>
            <a:endParaRPr sz="1800">
              <a:solidFill>
                <a:srgbClr val="1F1F1F"/>
              </a:solidFill>
            </a:endParaRPr>
          </a:p>
        </p:txBody>
      </p:sp>
      <p:sp>
        <p:nvSpPr>
          <p:cNvPr id="160" name="Google Shape;16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800"/>
              <a:buFont typeface="Arial"/>
              <a:buNone/>
            </a:pPr>
            <a:r>
              <a:rPr b="1" lang="en-US" sz="1800">
                <a:solidFill>
                  <a:srgbClr val="1F1F1F"/>
                </a:solidFill>
              </a:rPr>
              <a:t>Strengths:</a:t>
            </a:r>
            <a:endParaRPr sz="1800">
              <a:solidFill>
                <a:srgbClr val="666666"/>
              </a:solidFill>
            </a:endParaRPr>
          </a:p>
          <a:p>
            <a:pPr indent="-114300" lvl="0" marL="0" rtl="0" algn="l">
              <a:lnSpc>
                <a:spcPct val="115000"/>
              </a:lnSpc>
              <a:spcBef>
                <a:spcPts val="1000"/>
              </a:spcBef>
              <a:spcAft>
                <a:spcPts val="0"/>
              </a:spcAft>
              <a:buClr>
                <a:srgbClr val="005BBB"/>
              </a:buClr>
              <a:buSzPts val="1800"/>
              <a:buChar char="•"/>
            </a:pPr>
            <a:r>
              <a:rPr lang="en-US" sz="1800">
                <a:solidFill>
                  <a:srgbClr val="1F1F1F"/>
                </a:solidFill>
              </a:rPr>
              <a:t>Easy to understand and implement</a:t>
            </a:r>
            <a:endParaRPr sz="1800">
              <a:solidFill>
                <a:srgbClr val="666666"/>
              </a:solidFill>
            </a:endParaRPr>
          </a:p>
          <a:p>
            <a:pPr indent="-114300" lvl="0" marL="0" rtl="0" algn="l">
              <a:lnSpc>
                <a:spcPct val="115000"/>
              </a:lnSpc>
              <a:spcBef>
                <a:spcPts val="1000"/>
              </a:spcBef>
              <a:spcAft>
                <a:spcPts val="0"/>
              </a:spcAft>
              <a:buClr>
                <a:srgbClr val="005BBB"/>
              </a:buClr>
              <a:buSzPts val="1800"/>
              <a:buChar char="•"/>
            </a:pPr>
            <a:r>
              <a:rPr lang="en-US" sz="1800">
                <a:solidFill>
                  <a:srgbClr val="1F1F1F"/>
                </a:solidFill>
              </a:rPr>
              <a:t>No need to train a model upfront</a:t>
            </a:r>
            <a:endParaRPr sz="1800">
              <a:solidFill>
                <a:srgbClr val="666666"/>
              </a:solidFill>
            </a:endParaRPr>
          </a:p>
          <a:p>
            <a:pPr indent="-114300" lvl="0" marL="0" rtl="0" algn="l">
              <a:lnSpc>
                <a:spcPct val="115000"/>
              </a:lnSpc>
              <a:spcBef>
                <a:spcPts val="1000"/>
              </a:spcBef>
              <a:spcAft>
                <a:spcPts val="0"/>
              </a:spcAft>
              <a:buClr>
                <a:srgbClr val="005BBB"/>
              </a:buClr>
              <a:buSzPts val="1800"/>
              <a:buChar char="•"/>
            </a:pPr>
            <a:r>
              <a:rPr lang="en-US" sz="1800">
                <a:solidFill>
                  <a:srgbClr val="1F1F1F"/>
                </a:solidFill>
              </a:rPr>
              <a:t>Effective for data with high dimensionality</a:t>
            </a:r>
            <a:endParaRPr sz="1800">
              <a:solidFill>
                <a:srgbClr val="666666"/>
              </a:solidFill>
            </a:endParaRPr>
          </a:p>
          <a:p>
            <a:pPr indent="-114300" lvl="0" marL="0" rtl="0" algn="l">
              <a:lnSpc>
                <a:spcPct val="115000"/>
              </a:lnSpc>
              <a:spcBef>
                <a:spcPts val="1000"/>
              </a:spcBef>
              <a:spcAft>
                <a:spcPts val="0"/>
              </a:spcAft>
              <a:buClr>
                <a:srgbClr val="005BBB"/>
              </a:buClr>
              <a:buSzPts val="1800"/>
              <a:buChar char="•"/>
            </a:pPr>
            <a:r>
              <a:rPr lang="en-US" sz="1800">
                <a:solidFill>
                  <a:srgbClr val="1F1F1F"/>
                </a:solidFill>
              </a:rPr>
              <a:t>Can handle non-linear relationships between features</a:t>
            </a:r>
            <a:endParaRPr sz="1800">
              <a:solidFill>
                <a:srgbClr val="1F1F1F"/>
              </a:solidFill>
            </a:endParaRPr>
          </a:p>
          <a:p>
            <a:pPr indent="0" lvl="0" marL="0" rtl="0" algn="l">
              <a:lnSpc>
                <a:spcPct val="115000"/>
              </a:lnSpc>
              <a:spcBef>
                <a:spcPts val="0"/>
              </a:spcBef>
              <a:spcAft>
                <a:spcPts val="0"/>
              </a:spcAft>
              <a:buNone/>
            </a:pPr>
            <a:r>
              <a:rPr b="1" lang="en-US" sz="1800">
                <a:solidFill>
                  <a:srgbClr val="1F1F1F"/>
                </a:solidFill>
              </a:rPr>
              <a:t>Weaknesses:</a:t>
            </a:r>
            <a:endParaRPr sz="1800">
              <a:solidFill>
                <a:srgbClr val="666666"/>
              </a:solidFill>
            </a:endParaRPr>
          </a:p>
          <a:p>
            <a:pPr indent="-114300" lvl="0" marL="0" rtl="0" algn="l">
              <a:lnSpc>
                <a:spcPct val="115000"/>
              </a:lnSpc>
              <a:spcBef>
                <a:spcPts val="1000"/>
              </a:spcBef>
              <a:spcAft>
                <a:spcPts val="0"/>
              </a:spcAft>
              <a:buClr>
                <a:srgbClr val="005BBB"/>
              </a:buClr>
              <a:buSzPts val="1800"/>
              <a:buChar char="•"/>
            </a:pPr>
            <a:r>
              <a:rPr lang="en-US" sz="1800">
                <a:solidFill>
                  <a:srgbClr val="1F1F1F"/>
                </a:solidFill>
              </a:rPr>
              <a:t>Sensitive to outliers</a:t>
            </a:r>
            <a:endParaRPr sz="1800">
              <a:solidFill>
                <a:srgbClr val="666666"/>
              </a:solidFill>
            </a:endParaRPr>
          </a:p>
          <a:p>
            <a:pPr indent="-114300" lvl="0" marL="0" rtl="0" algn="l">
              <a:lnSpc>
                <a:spcPct val="115000"/>
              </a:lnSpc>
              <a:spcBef>
                <a:spcPts val="1000"/>
              </a:spcBef>
              <a:spcAft>
                <a:spcPts val="0"/>
              </a:spcAft>
              <a:buClr>
                <a:srgbClr val="005BBB"/>
              </a:buClr>
              <a:buSzPts val="1800"/>
              <a:buChar char="•"/>
            </a:pPr>
            <a:r>
              <a:rPr lang="en-US" sz="1800">
                <a:solidFill>
                  <a:srgbClr val="1F1F1F"/>
                </a:solidFill>
              </a:rPr>
              <a:t>Can be computationally expensive for large datasets</a:t>
            </a:r>
            <a:endParaRPr sz="1800">
              <a:solidFill>
                <a:srgbClr val="666666"/>
              </a:solidFill>
            </a:endParaRPr>
          </a:p>
          <a:p>
            <a:pPr indent="-114300" lvl="0" marL="0" rtl="0" algn="l">
              <a:lnSpc>
                <a:spcPct val="115000"/>
              </a:lnSpc>
              <a:spcBef>
                <a:spcPts val="1000"/>
              </a:spcBef>
              <a:spcAft>
                <a:spcPts val="0"/>
              </a:spcAft>
              <a:buClr>
                <a:srgbClr val="005BBB"/>
              </a:buClr>
              <a:buSzPts val="1800"/>
              <a:buChar char="•"/>
            </a:pPr>
            <a:r>
              <a:rPr lang="en-US" sz="1800">
                <a:solidFill>
                  <a:srgbClr val="1F1F1F"/>
                </a:solidFill>
              </a:rPr>
              <a:t>Low performance for high-density data</a:t>
            </a:r>
            <a:endParaRPr sz="1800">
              <a:solidFill>
                <a:srgbClr val="666666"/>
              </a:solidFill>
            </a:endParaRPr>
          </a:p>
          <a:p>
            <a:pPr indent="-114300" lvl="0" marL="0" rtl="0" algn="l">
              <a:lnSpc>
                <a:spcPct val="115000"/>
              </a:lnSpc>
              <a:spcBef>
                <a:spcPts val="1000"/>
              </a:spcBef>
              <a:spcAft>
                <a:spcPts val="0"/>
              </a:spcAft>
              <a:buClr>
                <a:srgbClr val="005BBB"/>
              </a:buClr>
              <a:buSzPts val="1800"/>
              <a:buChar char="•"/>
            </a:pPr>
            <a:r>
              <a:rPr lang="en-US" sz="1800">
                <a:solidFill>
                  <a:srgbClr val="1F1F1F"/>
                </a:solidFill>
              </a:rPr>
              <a:t>Requires careful selection of the K hyperparameter</a:t>
            </a:r>
            <a:endParaRPr sz="1800">
              <a:solidFill>
                <a:srgbClr val="666666"/>
              </a:solidFill>
            </a:endParaRPr>
          </a:p>
          <a:p>
            <a:pPr indent="0" lvl="0" marL="0" rtl="0" algn="l">
              <a:lnSpc>
                <a:spcPct val="115000"/>
              </a:lnSpc>
              <a:spcBef>
                <a:spcPts val="1000"/>
              </a:spcBef>
              <a:spcAft>
                <a:spcPts val="0"/>
              </a:spcAft>
              <a:buNone/>
            </a:pPr>
            <a:r>
              <a:t/>
            </a:r>
            <a:endParaRPr sz="1800">
              <a:solidFill>
                <a:srgbClr val="1F1F1F"/>
              </a:solidFill>
            </a:endParaRPr>
          </a:p>
          <a:p>
            <a:pPr indent="0" lvl="0" marL="0" rtl="0" algn="l">
              <a:lnSpc>
                <a:spcPct val="115000"/>
              </a:lnSpc>
              <a:spcBef>
                <a:spcPts val="1000"/>
              </a:spcBef>
              <a:spcAft>
                <a:spcPts val="0"/>
              </a:spcAft>
              <a:buNone/>
            </a:pPr>
            <a:r>
              <a:t/>
            </a:r>
            <a:endParaRPr sz="1800">
              <a:solidFill>
                <a:srgbClr val="1F1F1F"/>
              </a:solidFill>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1000"/>
              </a:spcBef>
              <a:spcAft>
                <a:spcPts val="0"/>
              </a:spcAft>
              <a:buClr>
                <a:schemeClr val="dk1"/>
              </a:buClr>
              <a:buSzPts val="1800"/>
              <a:buFont typeface="Arial"/>
              <a:buNone/>
            </a:pPr>
            <a:r>
              <a:rPr lang="en-US" sz="1800">
                <a:solidFill>
                  <a:srgbClr val="1F1F1F"/>
                </a:solidFill>
              </a:rPr>
              <a:t>Each branch leads to a leaf node, which represents the class of the data point.</a:t>
            </a:r>
            <a:endParaRPr sz="1800">
              <a:solidFill>
                <a:srgbClr val="1F1F1F"/>
              </a:solidFill>
            </a:endParaRPr>
          </a:p>
          <a:p>
            <a:pPr indent="0" lvl="0" marL="0" rtl="0" algn="l">
              <a:lnSpc>
                <a:spcPct val="144444"/>
              </a:lnSpc>
              <a:spcBef>
                <a:spcPts val="1000"/>
              </a:spcBef>
              <a:spcAft>
                <a:spcPts val="0"/>
              </a:spcAft>
              <a:buClr>
                <a:schemeClr val="dk1"/>
              </a:buClr>
              <a:buSzPts val="1800"/>
              <a:buFont typeface="Arial"/>
              <a:buNone/>
            </a:pPr>
            <a:r>
              <a:rPr lang="en-US" sz="1800">
                <a:solidFill>
                  <a:srgbClr val="1F1F1F"/>
                </a:solidFill>
              </a:rPr>
              <a:t>Entropy is a measure of the uncertainty or randomness in a set of data.</a:t>
            </a:r>
            <a:endParaRPr/>
          </a:p>
        </p:txBody>
      </p:sp>
      <p:sp>
        <p:nvSpPr>
          <p:cNvPr id="181" name="Google Shape;18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lang="en-US" sz="1200">
                <a:solidFill>
                  <a:srgbClr val="1F1F1F"/>
                </a:solidFill>
                <a:highlight>
                  <a:srgbClr val="FFFFFF"/>
                </a:highlight>
              </a:rPr>
              <a:t>Decision Tree Construction:</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US" sz="1200">
                <a:solidFill>
                  <a:srgbClr val="1F1F1F"/>
                </a:solidFill>
                <a:highlight>
                  <a:srgbClr val="FFFFFF"/>
                </a:highlight>
              </a:rPr>
              <a:t>The decision tree is constructed by recursively partitioning the data into smaller subsets based on certain criteria. The splitting criteria are chosen to maximize the information gain, which represents the reduction in uncertainty after splitting the data.</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US" sz="1200">
                <a:solidFill>
                  <a:srgbClr val="1F1F1F"/>
                </a:solidFill>
                <a:highlight>
                  <a:srgbClr val="FFFFFF"/>
                </a:highlight>
              </a:rPr>
              <a:t>Splitting Criteria:</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US" sz="1200">
                <a:solidFill>
                  <a:srgbClr val="1F1F1F"/>
                </a:solidFill>
                <a:highlight>
                  <a:srgbClr val="FFFFFF"/>
                </a:highlight>
              </a:rPr>
              <a:t>Common splitting criteria include:</a:t>
            </a:r>
            <a:endParaRPr sz="1200">
              <a:solidFill>
                <a:srgbClr val="1F1F1F"/>
              </a:solidFill>
              <a:highlight>
                <a:srgbClr val="FFFFFF"/>
              </a:highlight>
            </a:endParaRPr>
          </a:p>
          <a:p>
            <a:pPr indent="-304800" lvl="0" marL="457200" rtl="0" algn="l">
              <a:lnSpc>
                <a:spcPct val="115000"/>
              </a:lnSpc>
              <a:spcBef>
                <a:spcPts val="1800"/>
              </a:spcBef>
              <a:spcAft>
                <a:spcPts val="0"/>
              </a:spcAft>
              <a:buClr>
                <a:srgbClr val="1F1F1F"/>
              </a:buClr>
              <a:buSzPts val="1200"/>
              <a:buChar char="●"/>
            </a:pPr>
            <a:r>
              <a:rPr lang="en-US" sz="1200">
                <a:solidFill>
                  <a:srgbClr val="1F1F1F"/>
                </a:solidFill>
                <a:highlight>
                  <a:srgbClr val="FFFFFF"/>
                </a:highlight>
              </a:rPr>
              <a:t>Gini Impurity: Measures the probability of misclassifying a randomly chosen data point.</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highlight>
                  <a:srgbClr val="FFFFFF"/>
                </a:highlight>
              </a:rPr>
              <a:t>Entropy: Measures the uncertainty or randomness in the data.</a:t>
            </a:r>
            <a:endParaRPr sz="1200">
              <a:solidFill>
                <a:srgbClr val="1F1F1F"/>
              </a:solidFill>
              <a:highlight>
                <a:srgbClr val="FFFFFF"/>
              </a:highlight>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highlight>
                  <a:srgbClr val="FFFFFF"/>
                </a:highlight>
              </a:rPr>
              <a:t>Cross-Entropy: A generalization of entropy that handles continuous features.</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US" sz="1200">
                <a:solidFill>
                  <a:srgbClr val="1F1F1F"/>
                </a:solidFill>
                <a:highlight>
                  <a:srgbClr val="FFFFFF"/>
                </a:highlight>
              </a:rPr>
              <a:t>Pruning:</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US" sz="1200">
                <a:solidFill>
                  <a:srgbClr val="1F1F1F"/>
                </a:solidFill>
                <a:highlight>
                  <a:srgbClr val="FFFFFF"/>
                </a:highlight>
              </a:rPr>
              <a:t>After the tree is constructed, it may be pruned to reduce overfitting. Overfitting occurs when the tree becomes too complex and memorizes the training data, leading to poor performance on unseen data. Pruning involves removing unnecessary branches to simplify the tree and improve its generalization ability.</a:t>
            </a:r>
            <a:endParaRPr sz="12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US" sz="1200">
                <a:solidFill>
                  <a:srgbClr val="1F1F1F"/>
                </a:solidFill>
                <a:highlight>
                  <a:srgbClr val="FFFFFF"/>
                </a:highlight>
              </a:rPr>
              <a:t>Decision Tree Classification:</a:t>
            </a:r>
            <a:endParaRPr sz="1200">
              <a:solidFill>
                <a:srgbClr val="1F1F1F"/>
              </a:solidFill>
              <a:highlight>
                <a:srgbClr val="FFFFFF"/>
              </a:highlight>
            </a:endParaRPr>
          </a:p>
          <a:p>
            <a:pPr indent="0" lvl="0" marL="0" rtl="0" algn="l">
              <a:lnSpc>
                <a:spcPct val="115000"/>
              </a:lnSpc>
              <a:spcBef>
                <a:spcPts val="1800"/>
              </a:spcBef>
              <a:spcAft>
                <a:spcPts val="1800"/>
              </a:spcAft>
              <a:buClr>
                <a:schemeClr val="dk1"/>
              </a:buClr>
              <a:buSzPts val="1100"/>
              <a:buFont typeface="Arial"/>
              <a:buNone/>
            </a:pPr>
            <a:r>
              <a:rPr lang="en-US" sz="1200">
                <a:solidFill>
                  <a:srgbClr val="1F1F1F"/>
                </a:solidFill>
                <a:highlight>
                  <a:srgbClr val="FFFFFF"/>
                </a:highlight>
              </a:rPr>
              <a:t>To classify a new data point, the algorithm traverses the decision tree from the root node to a leaf node based on the values of the data point's features. The class label assigned to the new data point is the one associated with the leaf node.</a:t>
            </a:r>
            <a:endParaRPr/>
          </a:p>
        </p:txBody>
      </p:sp>
      <p:sp>
        <p:nvSpPr>
          <p:cNvPr id="188" name="Google Shape;1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feb66bbf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700">
                <a:solidFill>
                  <a:srgbClr val="374151"/>
                </a:solidFill>
                <a:latin typeface="Roboto"/>
                <a:ea typeface="Roboto"/>
                <a:cs typeface="Roboto"/>
                <a:sym typeface="Roboto"/>
              </a:rPr>
              <a:t>For </a:t>
            </a:r>
            <a:r>
              <a:rPr lang="en-US" sz="1700">
                <a:highlight>
                  <a:srgbClr val="FFFFFF"/>
                </a:highlight>
                <a:latin typeface="Roboto"/>
                <a:ea typeface="Roboto"/>
                <a:cs typeface="Roboto"/>
                <a:sym typeface="Roboto"/>
              </a:rPr>
              <a:t>high-dimensional data</a:t>
            </a:r>
            <a:r>
              <a:rPr b="1" lang="en-US" sz="1700">
                <a:highlight>
                  <a:srgbClr val="FFFFFF"/>
                </a:highlight>
                <a:latin typeface="Roboto"/>
                <a:ea typeface="Roboto"/>
                <a:cs typeface="Roboto"/>
                <a:sym typeface="Roboto"/>
              </a:rPr>
              <a:t> </a:t>
            </a:r>
            <a:r>
              <a:rPr lang="en-US" sz="1700">
                <a:solidFill>
                  <a:srgbClr val="374151"/>
                </a:solidFill>
                <a:latin typeface="Roboto"/>
                <a:ea typeface="Roboto"/>
                <a:cs typeface="Roboto"/>
                <a:sym typeface="Roboto"/>
              </a:rPr>
              <a:t>using Enriched Random Forest (ERF) where  Use weighted random sampling instead of simple random sampling at each node of each tree, giving greater weight to features that appear to be more informative</a:t>
            </a:r>
            <a:endParaRPr/>
          </a:p>
        </p:txBody>
      </p:sp>
      <p:sp>
        <p:nvSpPr>
          <p:cNvPr id="210" name="Google Shape;210;g29feb66bbf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1000"/>
              </a:spcBef>
              <a:spcAft>
                <a:spcPts val="0"/>
              </a:spcAft>
              <a:buClr>
                <a:schemeClr val="dk1"/>
              </a:buClr>
              <a:buSzPts val="1800"/>
              <a:buFont typeface="Arial"/>
              <a:buNone/>
            </a:pPr>
            <a:r>
              <a:rPr lang="en-US" sz="1800">
                <a:solidFill>
                  <a:srgbClr val="1F1F1F"/>
                </a:solidFill>
              </a:rPr>
              <a:t>By selecting the tuning parameter we can control the fit on the training data</a:t>
            </a:r>
            <a:endParaRPr sz="1800">
              <a:solidFill>
                <a:srgbClr val="1F1F1F"/>
              </a:solidFill>
            </a:endParaRPr>
          </a:p>
          <a:p>
            <a:pPr indent="0" lvl="0" marL="0" rtl="0" algn="l">
              <a:lnSpc>
                <a:spcPct val="144444"/>
              </a:lnSpc>
              <a:spcBef>
                <a:spcPts val="1000"/>
              </a:spcBef>
              <a:spcAft>
                <a:spcPts val="0"/>
              </a:spcAft>
              <a:buClr>
                <a:schemeClr val="dk1"/>
              </a:buClr>
              <a:buSzPts val="1800"/>
              <a:buFont typeface="Arial"/>
              <a:buNone/>
            </a:pPr>
            <a:r>
              <a:rPr lang="en-US" sz="1800">
                <a:solidFill>
                  <a:srgbClr val="1F1F1F"/>
                </a:solidFill>
              </a:rPr>
              <a:t>alpha- weights, lambda-tuning parameter</a:t>
            </a:r>
            <a:endParaRPr sz="1800">
              <a:solidFill>
                <a:srgbClr val="1F1F1F"/>
              </a:solidFill>
            </a:endParaRPr>
          </a:p>
        </p:txBody>
      </p:sp>
      <p:sp>
        <p:nvSpPr>
          <p:cNvPr id="226" name="Google Shape;22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feb66bbf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sz="1700">
              <a:solidFill>
                <a:srgbClr val="374151"/>
              </a:solidFill>
              <a:latin typeface="Roboto"/>
              <a:ea typeface="Roboto"/>
              <a:cs typeface="Roboto"/>
              <a:sym typeface="Roboto"/>
            </a:endParaRPr>
          </a:p>
          <a:p>
            <a:pPr indent="0" lvl="0" marL="0" rtl="0" algn="just">
              <a:lnSpc>
                <a:spcPct val="107000"/>
              </a:lnSpc>
              <a:spcBef>
                <a:spcPts val="0"/>
              </a:spcBef>
              <a:spcAft>
                <a:spcPts val="0"/>
              </a:spcAft>
              <a:buClr>
                <a:schemeClr val="dk1"/>
              </a:buClr>
              <a:buSzPts val="1100"/>
              <a:buFont typeface="Arial"/>
              <a:buNone/>
            </a:pPr>
            <a:r>
              <a:rPr lang="en-US" sz="1800">
                <a:solidFill>
                  <a:srgbClr val="666666"/>
                </a:solidFill>
                <a:latin typeface="Calibri"/>
                <a:ea typeface="Calibri"/>
                <a:cs typeface="Calibri"/>
                <a:sym typeface="Calibri"/>
              </a:rPr>
              <a:t>The soft margin in Support Vector Machine (SVM) classification is an approach that permits a degree of misclassification in the training data to find a hyperplane that better handles non-linearly separable or noisy datasets by introducing a penalty term (C) that balances margin size and misclassification tolerance.</a:t>
            </a:r>
            <a:endParaRPr sz="1800">
              <a:solidFill>
                <a:srgbClr val="666666"/>
              </a:solidFill>
              <a:latin typeface="Calibri"/>
              <a:ea typeface="Calibri"/>
              <a:cs typeface="Calibri"/>
              <a:sym typeface="Calibri"/>
            </a:endParaRPr>
          </a:p>
          <a:p>
            <a:pPr indent="0" lvl="0" marL="0" rtl="0" algn="just">
              <a:lnSpc>
                <a:spcPct val="115000"/>
              </a:lnSpc>
              <a:spcBef>
                <a:spcPts val="800"/>
              </a:spcBef>
              <a:spcAft>
                <a:spcPts val="0"/>
              </a:spcAft>
              <a:buClr>
                <a:schemeClr val="dk1"/>
              </a:buClr>
              <a:buSzPts val="1100"/>
              <a:buFont typeface="Arial"/>
              <a:buNone/>
            </a:pPr>
            <a:r>
              <a:t/>
            </a:r>
            <a:endParaRPr sz="1700">
              <a:solidFill>
                <a:srgbClr val="374151"/>
              </a:solidFill>
              <a:latin typeface="Roboto"/>
              <a:ea typeface="Roboto"/>
              <a:cs typeface="Roboto"/>
              <a:sym typeface="Roboto"/>
            </a:endParaRPr>
          </a:p>
          <a:p>
            <a:pPr indent="0" lvl="0" marL="0" rtl="0" algn="l">
              <a:lnSpc>
                <a:spcPct val="115000"/>
              </a:lnSpc>
              <a:spcBef>
                <a:spcPts val="1800"/>
              </a:spcBef>
              <a:spcAft>
                <a:spcPts val="1800"/>
              </a:spcAft>
              <a:buNone/>
            </a:pPr>
            <a:r>
              <a:t/>
            </a:r>
            <a:endParaRPr/>
          </a:p>
        </p:txBody>
      </p:sp>
      <p:sp>
        <p:nvSpPr>
          <p:cNvPr id="233" name="Google Shape;233;g29feb66bbf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44444"/>
              </a:lnSpc>
              <a:spcBef>
                <a:spcPts val="1000"/>
              </a:spcBef>
              <a:spcAft>
                <a:spcPts val="0"/>
              </a:spcAft>
              <a:buNone/>
            </a:pPr>
            <a:r>
              <a:t/>
            </a:r>
            <a:endParaRPr/>
          </a:p>
        </p:txBody>
      </p:sp>
      <p:sp>
        <p:nvSpPr>
          <p:cNvPr id="243" name="Google Shape;2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1000"/>
              </a:spcBef>
              <a:spcAft>
                <a:spcPts val="0"/>
              </a:spcAft>
              <a:buSzPts val="1800"/>
              <a:buNone/>
            </a:pPr>
            <a:r>
              <a:rPr lang="en-US" sz="1800">
                <a:solidFill>
                  <a:srgbClr val="1F1F1F"/>
                </a:solidFill>
              </a:rPr>
              <a:t>what are naive bayes</a:t>
            </a:r>
            <a:br>
              <a:rPr lang="en-US" sz="1800">
                <a:solidFill>
                  <a:srgbClr val="1F1F1F"/>
                </a:solidFill>
              </a:rPr>
            </a:br>
            <a:r>
              <a:rPr lang="en-US" sz="1800">
                <a:solidFill>
                  <a:srgbClr val="1F1F1F"/>
                </a:solidFill>
              </a:rPr>
              <a:t> Naive Bayes classifiers assume that features are independent of each other, which is often not the case in reality.</a:t>
            </a:r>
            <a:endParaRPr sz="1800">
              <a:solidFill>
                <a:srgbClr val="1F1F1F"/>
              </a:solidFill>
            </a:endParaRPr>
          </a:p>
          <a:p>
            <a:pPr indent="0" lvl="0" marL="0" rtl="0" algn="l">
              <a:lnSpc>
                <a:spcPct val="144444"/>
              </a:lnSpc>
              <a:spcBef>
                <a:spcPts val="1000"/>
              </a:spcBef>
              <a:spcAft>
                <a:spcPts val="0"/>
              </a:spcAft>
              <a:buSzPts val="1800"/>
              <a:buNone/>
            </a:pPr>
            <a:r>
              <a:rPr lang="en-US" sz="1800">
                <a:solidFill>
                  <a:srgbClr val="1F1F1F"/>
                </a:solidFill>
              </a:rPr>
              <a:t>how does it work</a:t>
            </a:r>
            <a:endParaRPr sz="1800">
              <a:solidFill>
                <a:srgbClr val="1F1F1F"/>
              </a:solidFill>
            </a:endParaRPr>
          </a:p>
          <a:p>
            <a:pPr indent="0" lvl="0" marL="0" rtl="0" algn="l">
              <a:lnSpc>
                <a:spcPct val="144444"/>
              </a:lnSpc>
              <a:spcBef>
                <a:spcPts val="1000"/>
              </a:spcBef>
              <a:spcAft>
                <a:spcPts val="0"/>
              </a:spcAft>
              <a:buClr>
                <a:schemeClr val="dk1"/>
              </a:buClr>
              <a:buSzPts val="1800"/>
              <a:buFont typeface="Arial"/>
              <a:buNone/>
            </a:pPr>
            <a:r>
              <a:rPr lang="en-US" sz="1800">
                <a:solidFill>
                  <a:srgbClr val="1F1F1F"/>
                </a:solidFill>
              </a:rPr>
              <a:t> The posterior probability is the probability that a data point belongs to a particular class given the values of its features.</a:t>
            </a:r>
            <a:br>
              <a:rPr lang="en-US" sz="1800">
                <a:solidFill>
                  <a:srgbClr val="1F1F1F"/>
                </a:solidFill>
              </a:rPr>
            </a:br>
            <a:endParaRPr sz="1800">
              <a:solidFill>
                <a:srgbClr val="1F1F1F"/>
              </a:solidFill>
            </a:endParaRPr>
          </a:p>
        </p:txBody>
      </p:sp>
      <p:sp>
        <p:nvSpPr>
          <p:cNvPr id="252" name="Google Shape;25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redundant - Jason</a:t>
            </a:r>
            <a:endParaRPr/>
          </a:p>
          <a:p>
            <a:pPr indent="0" lvl="0" marL="0" rtl="0" algn="l">
              <a:spcBef>
                <a:spcPts val="0"/>
              </a:spcBef>
              <a:spcAft>
                <a:spcPts val="0"/>
              </a:spcAft>
              <a:buNone/>
            </a:pPr>
            <a:r>
              <a:t/>
            </a:r>
            <a:endParaRPr/>
          </a:p>
        </p:txBody>
      </p:sp>
      <p:sp>
        <p:nvSpPr>
          <p:cNvPr id="260" name="Google Shape;26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f3f9986d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f3f9986d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9f3f9986d5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f3f9986d5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f3f9986d5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9f3f9986d5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f3f9986d5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9f3f9986d5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9f3f9986d5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f3f9986d5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f3f9986d5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29f3f9986d5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fe1b097e2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fe1b097e2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9fe1b097e2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1000"/>
              </a:spcBef>
              <a:spcAft>
                <a:spcPts val="0"/>
              </a:spcAft>
              <a:buClr>
                <a:schemeClr val="dk1"/>
              </a:buClr>
              <a:buSzPts val="1800"/>
              <a:buFont typeface="Arial"/>
              <a:buNone/>
            </a:pPr>
            <a:r>
              <a:rPr lang="en-US" sz="1800">
                <a:solidFill>
                  <a:srgbClr val="1F1F1F"/>
                </a:solidFill>
              </a:rPr>
              <a:t>Impact Classification with data has revolutionized various industries and continues to evolve at a rapid pace. As machine learning algorithms become more sophisticated and data availability increases, the applications of classification will expand further. We can expect to see even more innovative and impactful use cases in areas such as healthcare, finance, education, and environmental monitoring.</a:t>
            </a:r>
            <a:endParaRPr sz="1800">
              <a:solidFill>
                <a:srgbClr val="666666"/>
              </a:solidFill>
            </a:endParaRPr>
          </a:p>
          <a:p>
            <a:pPr indent="0" lvl="0" marL="0" rtl="0" algn="just">
              <a:lnSpc>
                <a:spcPct val="144444"/>
              </a:lnSpc>
              <a:spcBef>
                <a:spcPts val="1000"/>
              </a:spcBef>
              <a:spcAft>
                <a:spcPts val="0"/>
              </a:spcAft>
              <a:buClr>
                <a:schemeClr val="dk1"/>
              </a:buClr>
              <a:buSzPts val="1800"/>
              <a:buFont typeface="Arial"/>
              <a:buNone/>
            </a:pPr>
            <a:r>
              <a:t/>
            </a:r>
            <a:endParaRPr sz="1800">
              <a:solidFill>
                <a:srgbClr val="0F0F0F"/>
              </a:solidFill>
            </a:endParaRPr>
          </a:p>
          <a:p>
            <a:pPr indent="0" lvl="0" marL="0" rtl="0" algn="l">
              <a:spcBef>
                <a:spcPts val="0"/>
              </a:spcBef>
              <a:spcAft>
                <a:spcPts val="0"/>
              </a:spcAft>
              <a:buNone/>
            </a:pPr>
            <a:r>
              <a:t/>
            </a:r>
            <a:endParaRPr/>
          </a:p>
        </p:txBody>
      </p:sp>
      <p:sp>
        <p:nvSpPr>
          <p:cNvPr id="337" name="Google Shape;33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ef788f16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29ef788f16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29ef788f16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fe1b097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29fe1b097e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29fe1b097e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ef788f16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29ef788f16d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29ef788f16d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ef788f16d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29ef788f16d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9ef788f16d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ef788f16d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29ef788f16d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9ef788f16d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ef788f16d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29ef788f16d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9ef788f16d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jpg"/><Relationship Id="rId3" Type="http://schemas.openxmlformats.org/officeDocument/2006/relationships/image" Target="../media/image3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3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pic>
        <p:nvPicPr>
          <p:cNvPr id="19" name="Google Shape;19;p33"/>
          <p:cNvPicPr preferRelativeResize="0"/>
          <p:nvPr/>
        </p:nvPicPr>
        <p:blipFill rotWithShape="1">
          <a:blip r:embed="rId2">
            <a:alphaModFix/>
          </a:blip>
          <a:srcRect b="0" l="0" r="0" t="0"/>
          <a:stretch/>
        </p:blipFill>
        <p:spPr>
          <a:xfrm>
            <a:off x="-4" y="0"/>
            <a:ext cx="12188952" cy="6858000"/>
          </a:xfrm>
          <a:prstGeom prst="rect">
            <a:avLst/>
          </a:prstGeom>
          <a:noFill/>
          <a:ln>
            <a:noFill/>
          </a:ln>
        </p:spPr>
      </p:pic>
      <p:sp>
        <p:nvSpPr>
          <p:cNvPr id="20" name="Google Shape;20;p33"/>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1000"/>
              </a:spcBef>
              <a:spcAft>
                <a:spcPts val="0"/>
              </a:spcAft>
              <a:buSzPts val="2800"/>
              <a:buNone/>
              <a:defRPr b="0" i="0" sz="2800">
                <a:solidFill>
                  <a:schemeClr val="lt1"/>
                </a:solidFill>
                <a:latin typeface="Georgia"/>
                <a:ea typeface="Georgia"/>
                <a:cs typeface="Georgia"/>
                <a:sym typeface="Georgi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3"/>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rm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 name="Google Shape;22;p33"/>
          <p:cNvPicPr preferRelativeResize="0"/>
          <p:nvPr/>
        </p:nvPicPr>
        <p:blipFill rotWithShape="1">
          <a:blip r:embed="rId3">
            <a:alphaModFix/>
          </a:blip>
          <a:srcRect b="0" l="0" r="0" t="0"/>
          <a:stretch/>
        </p:blipFill>
        <p:spPr>
          <a:xfrm>
            <a:off x="512066" y="5084683"/>
            <a:ext cx="7478709" cy="1068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23" name="Shape 23"/>
        <p:cNvGrpSpPr/>
        <p:nvPr/>
      </p:nvGrpSpPr>
      <p:grpSpPr>
        <a:xfrm>
          <a:off x="0" y="0"/>
          <a:ext cx="0" cy="0"/>
          <a:chOff x="0" y="0"/>
          <a:chExt cx="0" cy="0"/>
        </a:xfrm>
      </p:grpSpPr>
      <p:pic>
        <p:nvPicPr>
          <p:cNvPr id="24" name="Google Shape;24;p34"/>
          <p:cNvPicPr preferRelativeResize="0"/>
          <p:nvPr/>
        </p:nvPicPr>
        <p:blipFill rotWithShape="1">
          <a:blip r:embed="rId2">
            <a:alphaModFix/>
          </a:blip>
          <a:srcRect b="0" l="0" r="0" t="0"/>
          <a:stretch/>
        </p:blipFill>
        <p:spPr>
          <a:xfrm>
            <a:off x="0" y="0"/>
            <a:ext cx="12188952" cy="6858000"/>
          </a:xfrm>
          <a:prstGeom prst="rect">
            <a:avLst/>
          </a:prstGeom>
          <a:noFill/>
          <a:ln>
            <a:noFill/>
          </a:ln>
        </p:spPr>
      </p:pic>
      <p:sp>
        <p:nvSpPr>
          <p:cNvPr id="25" name="Google Shape;25;p34"/>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rm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4"/>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rmAutofit/>
          </a:bodyPr>
          <a:lstStyle>
            <a:lvl1pPr lvl="0" algn="l">
              <a:lnSpc>
                <a:spcPct val="90000"/>
              </a:lnSpc>
              <a:spcBef>
                <a:spcPts val="1000"/>
              </a:spcBef>
              <a:spcAft>
                <a:spcPts val="0"/>
              </a:spcAft>
              <a:buSzPts val="2800"/>
              <a:buNone/>
              <a:defRPr b="0" sz="2800">
                <a:solidFill>
                  <a:schemeClr val="lt1"/>
                </a:solidFill>
                <a:latin typeface="Georgia"/>
                <a:ea typeface="Georgia"/>
                <a:cs typeface="Georgia"/>
                <a:sym typeface="Georgi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7" name="Google Shape;27;p34"/>
          <p:cNvPicPr preferRelativeResize="0"/>
          <p:nvPr/>
        </p:nvPicPr>
        <p:blipFill rotWithShape="1">
          <a:blip r:embed="rId3">
            <a:alphaModFix/>
          </a:blip>
          <a:srcRect b="0" l="0" r="0" t="0"/>
          <a:stretch/>
        </p:blipFill>
        <p:spPr>
          <a:xfrm>
            <a:off x="267347" y="1792"/>
            <a:ext cx="6572363" cy="93890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Text">
  <p:cSld name="1 Column Text">
    <p:spTree>
      <p:nvGrpSpPr>
        <p:cNvPr id="28" name="Shape 28"/>
        <p:cNvGrpSpPr/>
        <p:nvPr/>
      </p:nvGrpSpPr>
      <p:grpSpPr>
        <a:xfrm>
          <a:off x="0" y="0"/>
          <a:ext cx="0" cy="0"/>
          <a:chOff x="0" y="0"/>
          <a:chExt cx="0" cy="0"/>
        </a:xfrm>
      </p:grpSpPr>
      <p:sp>
        <p:nvSpPr>
          <p:cNvPr id="29" name="Google Shape;29;p35"/>
          <p:cNvSpPr txBox="1"/>
          <p:nvPr>
            <p:ph idx="1" type="body"/>
          </p:nvPr>
        </p:nvSpPr>
        <p:spPr>
          <a:xfrm>
            <a:off x="569468" y="2189263"/>
            <a:ext cx="6402832" cy="3790483"/>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90000"/>
              </a:lnSpc>
              <a:spcBef>
                <a:spcPts val="500"/>
              </a:spcBef>
              <a:spcAft>
                <a:spcPts val="0"/>
              </a:spcAft>
              <a:buSzPts val="2000"/>
              <a:buNone/>
              <a:defRPr sz="2000">
                <a:solidFill>
                  <a:srgbClr val="9E9E9E"/>
                </a:solidFill>
              </a:defRPr>
            </a:lvl2pPr>
            <a:lvl3pPr indent="-228600" lvl="2" marL="1371600" algn="l">
              <a:lnSpc>
                <a:spcPct val="9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30" name="Google Shape;30;p35"/>
          <p:cNvSpPr txBox="1"/>
          <p:nvPr>
            <p:ph type="title"/>
          </p:nvPr>
        </p:nvSpPr>
        <p:spPr>
          <a:xfrm>
            <a:off x="569468" y="1320800"/>
            <a:ext cx="10515600" cy="71608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Text">
  <p:cSld name="2 Column Text">
    <p:spTree>
      <p:nvGrpSpPr>
        <p:cNvPr id="31" name="Shape 31"/>
        <p:cNvGrpSpPr/>
        <p:nvPr/>
      </p:nvGrpSpPr>
      <p:grpSpPr>
        <a:xfrm>
          <a:off x="0" y="0"/>
          <a:ext cx="0" cy="0"/>
          <a:chOff x="0" y="0"/>
          <a:chExt cx="0" cy="0"/>
        </a:xfrm>
      </p:grpSpPr>
      <p:sp>
        <p:nvSpPr>
          <p:cNvPr id="32" name="Google Shape;32;p36"/>
          <p:cNvSpPr txBox="1"/>
          <p:nvPr>
            <p:ph idx="1" type="body"/>
          </p:nvPr>
        </p:nvSpPr>
        <p:spPr>
          <a:xfrm>
            <a:off x="566928" y="2185416"/>
            <a:ext cx="4179753" cy="3511409"/>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90000"/>
              </a:lnSpc>
              <a:spcBef>
                <a:spcPts val="500"/>
              </a:spcBef>
              <a:spcAft>
                <a:spcPts val="0"/>
              </a:spcAft>
              <a:buSzPts val="2000"/>
              <a:buNone/>
              <a:defRPr sz="2000">
                <a:solidFill>
                  <a:srgbClr val="9E9E9E"/>
                </a:solidFill>
              </a:defRPr>
            </a:lvl2pPr>
            <a:lvl3pPr indent="-228600" lvl="2" marL="1371600" algn="l">
              <a:lnSpc>
                <a:spcPct val="9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33" name="Google Shape;33;p36"/>
          <p:cNvSpPr txBox="1"/>
          <p:nvPr>
            <p:ph idx="2" type="body"/>
          </p:nvPr>
        </p:nvSpPr>
        <p:spPr>
          <a:xfrm>
            <a:off x="5029200" y="2185416"/>
            <a:ext cx="4179753" cy="3511409"/>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90000"/>
              </a:lnSpc>
              <a:spcBef>
                <a:spcPts val="500"/>
              </a:spcBef>
              <a:spcAft>
                <a:spcPts val="0"/>
              </a:spcAft>
              <a:buSzPts val="2000"/>
              <a:buNone/>
              <a:defRPr sz="2000">
                <a:solidFill>
                  <a:srgbClr val="9E9E9E"/>
                </a:solidFill>
              </a:defRPr>
            </a:lvl2pPr>
            <a:lvl3pPr indent="-228600" lvl="2" marL="1371600" algn="l">
              <a:lnSpc>
                <a:spcPct val="9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34" name="Google Shape;34;p36"/>
          <p:cNvSpPr txBox="1"/>
          <p:nvPr>
            <p:ph type="title"/>
          </p:nvPr>
        </p:nvSpPr>
        <p:spPr>
          <a:xfrm>
            <a:off x="569468" y="1320800"/>
            <a:ext cx="10515600" cy="71608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5" name="Shape 35"/>
        <p:cNvGrpSpPr/>
        <p:nvPr/>
      </p:nvGrpSpPr>
      <p:grpSpPr>
        <a:xfrm>
          <a:off x="0" y="0"/>
          <a:ext cx="0" cy="0"/>
          <a:chOff x="0" y="0"/>
          <a:chExt cx="0" cy="0"/>
        </a:xfrm>
      </p:grpSpPr>
      <p:sp>
        <p:nvSpPr>
          <p:cNvPr id="36" name="Google Shape;36;p37"/>
          <p:cNvSpPr txBox="1"/>
          <p:nvPr>
            <p:ph idx="1" type="body"/>
          </p:nvPr>
        </p:nvSpPr>
        <p:spPr>
          <a:xfrm>
            <a:off x="566928" y="2185416"/>
            <a:ext cx="8557757" cy="3732425"/>
          </a:xfrm>
          <a:prstGeom prst="rect">
            <a:avLst/>
          </a:prstGeom>
          <a:noFill/>
          <a:ln>
            <a:noFill/>
          </a:ln>
        </p:spPr>
        <p:txBody>
          <a:bodyPr anchorCtr="0" anchor="t" bIns="45700" lIns="182875" spcFirstLastPara="1" rIns="182875" wrap="square" tIns="45700">
            <a:noAutofit/>
          </a:bodyPr>
          <a:lstStyle>
            <a:lvl1pPr indent="-367030" lvl="0" marL="457200" marR="0" algn="l">
              <a:lnSpc>
                <a:spcPct val="130000"/>
              </a:lnSpc>
              <a:spcBef>
                <a:spcPts val="1000"/>
              </a:spcBef>
              <a:spcAft>
                <a:spcPts val="0"/>
              </a:spcAft>
              <a:buClr>
                <a:srgbClr val="005BBB"/>
              </a:buClr>
              <a:buSzPts val="2180"/>
              <a:buFont typeface="Arial"/>
              <a:buChar char="•"/>
              <a:defRPr b="0" i="0" sz="2000">
                <a:solidFill>
                  <a:schemeClr val="dk1"/>
                </a:solidFill>
                <a:latin typeface="Arial"/>
                <a:ea typeface="Arial"/>
                <a:cs typeface="Arial"/>
                <a:sym typeface="Arial"/>
              </a:defRPr>
            </a:lvl1pPr>
            <a:lvl2pPr indent="-228600" lvl="1" marL="914400" algn="l">
              <a:lnSpc>
                <a:spcPct val="90000"/>
              </a:lnSpc>
              <a:spcBef>
                <a:spcPts val="500"/>
              </a:spcBef>
              <a:spcAft>
                <a:spcPts val="0"/>
              </a:spcAft>
              <a:buSzPts val="2000"/>
              <a:buNone/>
              <a:defRPr sz="2000">
                <a:solidFill>
                  <a:srgbClr val="9E9E9E"/>
                </a:solidFill>
              </a:defRPr>
            </a:lvl2pPr>
            <a:lvl3pPr indent="-228600" lvl="2" marL="1371600" algn="l">
              <a:lnSpc>
                <a:spcPct val="9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
        <p:nvSpPr>
          <p:cNvPr id="37" name="Google Shape;37;p37"/>
          <p:cNvSpPr txBox="1"/>
          <p:nvPr>
            <p:ph type="title"/>
          </p:nvPr>
        </p:nvSpPr>
        <p:spPr>
          <a:xfrm>
            <a:off x="569468" y="1320800"/>
            <a:ext cx="10515600" cy="71608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3 level Bullet List">
  <p:cSld name=" 3 level Bullet List">
    <p:spTree>
      <p:nvGrpSpPr>
        <p:cNvPr id="38" name="Shape 38"/>
        <p:cNvGrpSpPr/>
        <p:nvPr/>
      </p:nvGrpSpPr>
      <p:grpSpPr>
        <a:xfrm>
          <a:off x="0" y="0"/>
          <a:ext cx="0" cy="0"/>
          <a:chOff x="0" y="0"/>
          <a:chExt cx="0" cy="0"/>
        </a:xfrm>
      </p:grpSpPr>
      <p:sp>
        <p:nvSpPr>
          <p:cNvPr id="39" name="Google Shape;39;p38"/>
          <p:cNvSpPr txBox="1"/>
          <p:nvPr>
            <p:ph type="title"/>
          </p:nvPr>
        </p:nvSpPr>
        <p:spPr>
          <a:xfrm>
            <a:off x="569468" y="1320800"/>
            <a:ext cx="10515600" cy="71608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8"/>
          <p:cNvSpPr txBox="1"/>
          <p:nvPr>
            <p:ph idx="1" type="body"/>
          </p:nvPr>
        </p:nvSpPr>
        <p:spPr>
          <a:xfrm>
            <a:off x="566928" y="2185416"/>
            <a:ext cx="9678987" cy="3848100"/>
          </a:xfrm>
          <a:prstGeom prst="rect">
            <a:avLst/>
          </a:prstGeom>
          <a:noFill/>
          <a:ln>
            <a:noFill/>
          </a:ln>
        </p:spPr>
        <p:txBody>
          <a:bodyPr anchorCtr="0" anchor="t" bIns="45700" lIns="91425" spcFirstLastPara="1" rIns="91425" wrap="square" tIns="45700">
            <a:normAutofit/>
          </a:bodyPr>
          <a:lstStyle>
            <a:lvl1pPr indent="-228600" lvl="0" marL="457200" algn="l">
              <a:lnSpc>
                <a:spcPct val="135294"/>
              </a:lnSpc>
              <a:spcBef>
                <a:spcPts val="1000"/>
              </a:spcBef>
              <a:spcAft>
                <a:spcPts val="0"/>
              </a:spcAft>
              <a:buClr>
                <a:srgbClr val="005BBB"/>
              </a:buClr>
              <a:buSzPts val="1700"/>
              <a:buFont typeface="Arial"/>
              <a:buNone/>
              <a:defRPr b="1" sz="1700">
                <a:solidFill>
                  <a:srgbClr val="005BBB"/>
                </a:solidFill>
                <a:latin typeface="Arial"/>
                <a:ea typeface="Arial"/>
                <a:cs typeface="Arial"/>
                <a:sym typeface="Arial"/>
              </a:defRPr>
            </a:lvl1pPr>
            <a:lvl2pPr indent="-355600" lvl="1" marL="914400" algn="l">
              <a:lnSpc>
                <a:spcPct val="115000"/>
              </a:lnSpc>
              <a:spcBef>
                <a:spcPts val="500"/>
              </a:spcBef>
              <a:spcAft>
                <a:spcPts val="0"/>
              </a:spcAft>
              <a:buClr>
                <a:srgbClr val="005BBB"/>
              </a:buClr>
              <a:buSzPts val="2000"/>
              <a:buFont typeface="Arial"/>
              <a:buChar char="•"/>
              <a:defRPr sz="2000">
                <a:solidFill>
                  <a:schemeClr val="dk1"/>
                </a:solidFill>
                <a:latin typeface="Arial"/>
                <a:ea typeface="Arial"/>
                <a:cs typeface="Arial"/>
                <a:sym typeface="Arial"/>
              </a:defRPr>
            </a:lvl2pPr>
            <a:lvl3pPr indent="-355600" lvl="2" marL="1371600" marR="0" algn="l">
              <a:lnSpc>
                <a:spcPct val="115000"/>
              </a:lnSpc>
              <a:spcBef>
                <a:spcPts val="500"/>
              </a:spcBef>
              <a:spcAft>
                <a:spcPts val="0"/>
              </a:spcAft>
              <a:buClr>
                <a:srgbClr val="005BBB"/>
              </a:buClr>
              <a:buSzPts val="2000"/>
              <a:buFont typeface="Merriweather Sans"/>
              <a:buChar char="-"/>
              <a:defRPr sz="2000">
                <a:solidFill>
                  <a:schemeClr val="dk1"/>
                </a:solidFill>
                <a:latin typeface="Arial"/>
                <a:ea typeface="Arial"/>
                <a:cs typeface="Arial"/>
                <a:sym typeface="Arial"/>
              </a:defRPr>
            </a:lvl3pPr>
            <a:lvl4pPr indent="-342900" lvl="3" marL="1828800" algn="l">
              <a:lnSpc>
                <a:spcPct val="90000"/>
              </a:lnSpc>
              <a:spcBef>
                <a:spcPts val="500"/>
              </a:spcBef>
              <a:spcAft>
                <a:spcPts val="0"/>
              </a:spcAft>
              <a:buClr>
                <a:srgbClr val="005BBB"/>
              </a:buClr>
              <a:buSzPts val="1800"/>
              <a:buChar char="•"/>
              <a:defRPr>
                <a:solidFill>
                  <a:srgbClr val="666666"/>
                </a:solidFill>
                <a:latin typeface="Arial"/>
                <a:ea typeface="Arial"/>
                <a:cs typeface="Arial"/>
                <a:sym typeface="Arial"/>
              </a:defRPr>
            </a:lvl4pPr>
            <a:lvl5pPr indent="-342900" lvl="4" marL="2286000" algn="l">
              <a:lnSpc>
                <a:spcPct val="90000"/>
              </a:lnSpc>
              <a:spcBef>
                <a:spcPts val="500"/>
              </a:spcBef>
              <a:spcAft>
                <a:spcPts val="0"/>
              </a:spcAft>
              <a:buClr>
                <a:srgbClr val="005BBB"/>
              </a:buClr>
              <a:buSzPts val="1800"/>
              <a:buChar char="•"/>
              <a:defRPr>
                <a:solidFill>
                  <a:srgbClr val="666666"/>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
  <p:cSld name="Text and Photo">
    <p:spTree>
      <p:nvGrpSpPr>
        <p:cNvPr id="41" name="Shape 41"/>
        <p:cNvGrpSpPr/>
        <p:nvPr/>
      </p:nvGrpSpPr>
      <p:grpSpPr>
        <a:xfrm>
          <a:off x="0" y="0"/>
          <a:ext cx="0" cy="0"/>
          <a:chOff x="0" y="0"/>
          <a:chExt cx="0" cy="0"/>
        </a:xfrm>
      </p:grpSpPr>
      <p:sp>
        <p:nvSpPr>
          <p:cNvPr id="42" name="Google Shape;42;p39"/>
          <p:cNvSpPr/>
          <p:nvPr>
            <p:ph idx="2" type="pic"/>
          </p:nvPr>
        </p:nvSpPr>
        <p:spPr>
          <a:xfrm>
            <a:off x="5098566" y="930275"/>
            <a:ext cx="7093434" cy="5930900"/>
          </a:xfrm>
          <a:prstGeom prst="rect">
            <a:avLst/>
          </a:prstGeom>
          <a:solidFill>
            <a:srgbClr val="BFBFBF"/>
          </a:solidFill>
          <a:ln>
            <a:noFill/>
          </a:ln>
        </p:spPr>
      </p:sp>
      <p:sp>
        <p:nvSpPr>
          <p:cNvPr id="43" name="Google Shape;43;p39"/>
          <p:cNvSpPr txBox="1"/>
          <p:nvPr>
            <p:ph type="title"/>
          </p:nvPr>
        </p:nvSpPr>
        <p:spPr>
          <a:xfrm>
            <a:off x="569468" y="1320800"/>
            <a:ext cx="4268653" cy="71608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9"/>
          <p:cNvSpPr txBox="1"/>
          <p:nvPr>
            <p:ph idx="1" type="body"/>
          </p:nvPr>
        </p:nvSpPr>
        <p:spPr>
          <a:xfrm>
            <a:off x="569469" y="2189263"/>
            <a:ext cx="4002532" cy="2768327"/>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90000"/>
              </a:lnSpc>
              <a:spcBef>
                <a:spcPts val="500"/>
              </a:spcBef>
              <a:spcAft>
                <a:spcPts val="0"/>
              </a:spcAft>
              <a:buSzPts val="2000"/>
              <a:buNone/>
              <a:defRPr sz="2000">
                <a:solidFill>
                  <a:srgbClr val="9E9E9E"/>
                </a:solidFill>
              </a:defRPr>
            </a:lvl2pPr>
            <a:lvl3pPr indent="-228600" lvl="2" marL="1371600" algn="l">
              <a:lnSpc>
                <a:spcPct val="9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3 Photos">
  <p:cSld name="Text and 3 Photos">
    <p:spTree>
      <p:nvGrpSpPr>
        <p:cNvPr id="45" name="Shape 45"/>
        <p:cNvGrpSpPr/>
        <p:nvPr/>
      </p:nvGrpSpPr>
      <p:grpSpPr>
        <a:xfrm>
          <a:off x="0" y="0"/>
          <a:ext cx="0" cy="0"/>
          <a:chOff x="0" y="0"/>
          <a:chExt cx="0" cy="0"/>
        </a:xfrm>
      </p:grpSpPr>
      <p:sp>
        <p:nvSpPr>
          <p:cNvPr id="46" name="Google Shape;46;p40"/>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47" name="Google Shape;47;p40"/>
          <p:cNvSpPr txBox="1"/>
          <p:nvPr>
            <p:ph type="title"/>
          </p:nvPr>
        </p:nvSpPr>
        <p:spPr>
          <a:xfrm>
            <a:off x="569468" y="1320800"/>
            <a:ext cx="4268653" cy="716084"/>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005BBB"/>
              </a:buClr>
              <a:buSzPts val="3600"/>
              <a:buFont typeface="Georgia"/>
              <a:buNone/>
              <a:defRPr sz="3600">
                <a:solidFill>
                  <a:srgbClr val="005BBB"/>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0"/>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49" name="Google Shape;49;p40"/>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50" name="Google Shape;50;p40"/>
          <p:cNvSpPr txBox="1"/>
          <p:nvPr>
            <p:ph idx="1" type="body"/>
          </p:nvPr>
        </p:nvSpPr>
        <p:spPr>
          <a:xfrm>
            <a:off x="569469" y="2189263"/>
            <a:ext cx="4002532" cy="2768327"/>
          </a:xfrm>
          <a:prstGeom prst="rect">
            <a:avLst/>
          </a:prstGeom>
          <a:noFill/>
          <a:ln>
            <a:noFill/>
          </a:ln>
        </p:spPr>
        <p:txBody>
          <a:bodyPr anchorCtr="0" anchor="t" bIns="45700" lIns="91425" spcFirstLastPara="1" rIns="91425" wrap="square" tIns="45700">
            <a:noAutofit/>
          </a:bodyPr>
          <a:lstStyle>
            <a:lvl1pPr indent="-228600" lvl="0" marL="457200" algn="l">
              <a:lnSpc>
                <a:spcPct val="144444"/>
              </a:lnSpc>
              <a:spcBef>
                <a:spcPts val="1000"/>
              </a:spcBef>
              <a:spcAft>
                <a:spcPts val="0"/>
              </a:spcAft>
              <a:buSzPts val="1800"/>
              <a:buNone/>
              <a:defRPr b="0" i="0" sz="1800">
                <a:solidFill>
                  <a:schemeClr val="dk1"/>
                </a:solidFill>
                <a:latin typeface="Arial"/>
                <a:ea typeface="Arial"/>
                <a:cs typeface="Arial"/>
                <a:sym typeface="Arial"/>
              </a:defRPr>
            </a:lvl1pPr>
            <a:lvl2pPr indent="-228600" lvl="1" marL="914400" algn="l">
              <a:lnSpc>
                <a:spcPct val="90000"/>
              </a:lnSpc>
              <a:spcBef>
                <a:spcPts val="500"/>
              </a:spcBef>
              <a:spcAft>
                <a:spcPts val="0"/>
              </a:spcAft>
              <a:buSzPts val="2000"/>
              <a:buNone/>
              <a:defRPr sz="2000">
                <a:solidFill>
                  <a:srgbClr val="9E9E9E"/>
                </a:solidFill>
              </a:defRPr>
            </a:lvl2pPr>
            <a:lvl3pPr indent="-228600" lvl="2" marL="1371600" algn="l">
              <a:lnSpc>
                <a:spcPct val="90000"/>
              </a:lnSpc>
              <a:spcBef>
                <a:spcPts val="500"/>
              </a:spcBef>
              <a:spcAft>
                <a:spcPts val="0"/>
              </a:spcAft>
              <a:buSzPts val="1800"/>
              <a:buNone/>
              <a:defRPr sz="1800">
                <a:solidFill>
                  <a:srgbClr val="9E9E9E"/>
                </a:solidFill>
              </a:defRPr>
            </a:lvl3pPr>
            <a:lvl4pPr indent="-228600" lvl="3" marL="1828800" algn="l">
              <a:lnSpc>
                <a:spcPct val="90000"/>
              </a:lnSpc>
              <a:spcBef>
                <a:spcPts val="500"/>
              </a:spcBef>
              <a:spcAft>
                <a:spcPts val="0"/>
              </a:spcAft>
              <a:buSzPts val="1600"/>
              <a:buNone/>
              <a:defRPr sz="1600">
                <a:solidFill>
                  <a:srgbClr val="9E9E9E"/>
                </a:solidFill>
              </a:defRPr>
            </a:lvl4pPr>
            <a:lvl5pPr indent="-228600" lvl="4" marL="2286000" algn="l">
              <a:lnSpc>
                <a:spcPct val="90000"/>
              </a:lnSpc>
              <a:spcBef>
                <a:spcPts val="500"/>
              </a:spcBef>
              <a:spcAft>
                <a:spcPts val="0"/>
              </a:spcAft>
              <a:buSzPts val="1600"/>
              <a:buNone/>
              <a:defRPr sz="1600">
                <a:solidFill>
                  <a:srgbClr val="9E9E9E"/>
                </a:solidFill>
              </a:defRPr>
            </a:lvl5pPr>
            <a:lvl6pPr indent="-228600" lvl="5" marL="2743200" algn="l">
              <a:lnSpc>
                <a:spcPct val="90000"/>
              </a:lnSpc>
              <a:spcBef>
                <a:spcPts val="500"/>
              </a:spcBef>
              <a:spcAft>
                <a:spcPts val="0"/>
              </a:spcAft>
              <a:buClr>
                <a:srgbClr val="9E9E9E"/>
              </a:buClr>
              <a:buSzPts val="1600"/>
              <a:buNone/>
              <a:defRPr sz="1600">
                <a:solidFill>
                  <a:srgbClr val="9E9E9E"/>
                </a:solidFill>
              </a:defRPr>
            </a:lvl6pPr>
            <a:lvl7pPr indent="-228600" lvl="6" marL="3200400" algn="l">
              <a:lnSpc>
                <a:spcPct val="90000"/>
              </a:lnSpc>
              <a:spcBef>
                <a:spcPts val="500"/>
              </a:spcBef>
              <a:spcAft>
                <a:spcPts val="0"/>
              </a:spcAft>
              <a:buClr>
                <a:srgbClr val="9E9E9E"/>
              </a:buClr>
              <a:buSzPts val="1600"/>
              <a:buNone/>
              <a:defRPr sz="1600">
                <a:solidFill>
                  <a:srgbClr val="9E9E9E"/>
                </a:solidFill>
              </a:defRPr>
            </a:lvl7pPr>
            <a:lvl8pPr indent="-228600" lvl="7" marL="3657600" algn="l">
              <a:lnSpc>
                <a:spcPct val="90000"/>
              </a:lnSpc>
              <a:spcBef>
                <a:spcPts val="500"/>
              </a:spcBef>
              <a:spcAft>
                <a:spcPts val="0"/>
              </a:spcAft>
              <a:buClr>
                <a:srgbClr val="9E9E9E"/>
              </a:buClr>
              <a:buSzPts val="1600"/>
              <a:buNone/>
              <a:defRPr sz="1600">
                <a:solidFill>
                  <a:srgbClr val="9E9E9E"/>
                </a:solidFill>
              </a:defRPr>
            </a:lvl8pPr>
            <a:lvl9pPr indent="-228600" lvl="8" marL="4114800" algn="l">
              <a:lnSpc>
                <a:spcPct val="90000"/>
              </a:lnSpc>
              <a:spcBef>
                <a:spcPts val="500"/>
              </a:spcBef>
              <a:spcAft>
                <a:spcPts val="0"/>
              </a:spcAft>
              <a:buClr>
                <a:srgbClr val="9E9E9E"/>
              </a:buClr>
              <a:buSzPts val="1600"/>
              <a:buNone/>
              <a:defRPr sz="1600">
                <a:solidFill>
                  <a:srgbClr val="9E9E9E"/>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1" name="Shape 51"/>
        <p:cNvGrpSpPr/>
        <p:nvPr/>
      </p:nvGrpSpPr>
      <p:grpSpPr>
        <a:xfrm>
          <a:off x="0" y="0"/>
          <a:ext cx="0" cy="0"/>
          <a:chOff x="0" y="0"/>
          <a:chExt cx="0" cy="0"/>
        </a:xfrm>
      </p:grpSpPr>
      <p:sp>
        <p:nvSpPr>
          <p:cNvPr id="52" name="Google Shape;52;p41"/>
          <p:cNvSpPr/>
          <p:nvPr>
            <p:ph idx="2" type="pic"/>
          </p:nvPr>
        </p:nvSpPr>
        <p:spPr>
          <a:xfrm>
            <a:off x="0" y="927100"/>
            <a:ext cx="12192000" cy="5930900"/>
          </a:xfrm>
          <a:prstGeom prst="rect">
            <a:avLst/>
          </a:prstGeom>
          <a:solidFill>
            <a:srgbClr val="BFBFB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3.jpg"/><Relationship Id="rId2" Type="http://schemas.openxmlformats.org/officeDocument/2006/relationships/image" Target="../media/image38.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p:nvPr/>
        </p:nvSpPr>
        <p:spPr>
          <a:xfrm>
            <a:off x="268638" y="0"/>
            <a:ext cx="11696055" cy="6858000"/>
          </a:xfrm>
          <a:prstGeom prst="rect">
            <a:avLst/>
          </a:prstGeom>
          <a:solidFill>
            <a:schemeClr val="lt1"/>
          </a:solidFill>
          <a:ln>
            <a:noFill/>
          </a:ln>
        </p:spPr>
        <p:txBody>
          <a:bodyPr anchorCtr="0" anchor="ctr" bIns="45700" lIns="91425" spcFirstLastPara="1" rIns="91425" wrap="square" tIns="45700">
            <a:noAutofit/>
          </a:bodyPr>
          <a:lstStyle/>
          <a:p>
            <a:pPr indent="0" lvl="6" marL="2743131" marR="0" rtl="0" algn="ctr">
              <a:spcBef>
                <a:spcPts val="0"/>
              </a:spcBef>
              <a:spcAft>
                <a:spcPts val="0"/>
              </a:spcAft>
              <a:buNone/>
            </a:pPr>
            <a:r>
              <a:rPr b="0" i="0" lang="en-US" sz="2400" u="none" cap="none" strike="noStrike">
                <a:solidFill>
                  <a:schemeClr val="lt1"/>
                </a:solidFill>
                <a:latin typeface="Arial"/>
                <a:ea typeface="Arial"/>
                <a:cs typeface="Arial"/>
                <a:sym typeface="Arial"/>
              </a:rPr>
              <a:t>‘-</a:t>
            </a:r>
            <a:endParaRPr/>
          </a:p>
        </p:txBody>
      </p:sp>
      <p:sp>
        <p:nvSpPr>
          <p:cNvPr id="11" name="Google Shape;11;p32"/>
          <p:cNvSpPr txBox="1"/>
          <p:nvPr/>
        </p:nvSpPr>
        <p:spPr>
          <a:xfrm>
            <a:off x="2045778" y="1023929"/>
            <a:ext cx="8557756" cy="1402691"/>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4800"/>
              <a:buFont typeface="Arial"/>
              <a:buNone/>
            </a:pPr>
            <a:r>
              <a:t/>
            </a:r>
            <a:endParaRPr b="1" i="0" sz="4800" u="none" cap="none" strike="noStrike">
              <a:solidFill>
                <a:schemeClr val="dk1"/>
              </a:solidFill>
              <a:latin typeface="Georgia"/>
              <a:ea typeface="Georgia"/>
              <a:cs typeface="Georgia"/>
              <a:sym typeface="Georgia"/>
            </a:endParaRPr>
          </a:p>
        </p:txBody>
      </p:sp>
      <p:sp>
        <p:nvSpPr>
          <p:cNvPr id="12" name="Google Shape;12;p32"/>
          <p:cNvSpPr txBox="1"/>
          <p:nvPr/>
        </p:nvSpPr>
        <p:spPr>
          <a:xfrm>
            <a:off x="2045778" y="2555888"/>
            <a:ext cx="8557756" cy="30782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8383"/>
              </a:buClr>
              <a:buSzPts val="1600"/>
              <a:buFont typeface="Arial"/>
              <a:buNone/>
            </a:pPr>
            <a:r>
              <a:t/>
            </a:r>
            <a:endParaRPr b="0" i="0" sz="1600" u="none" cap="none" strike="noStrike">
              <a:solidFill>
                <a:srgbClr val="828383"/>
              </a:solidFill>
              <a:latin typeface="Arial"/>
              <a:ea typeface="Arial"/>
              <a:cs typeface="Arial"/>
              <a:sym typeface="Arial"/>
            </a:endParaRPr>
          </a:p>
        </p:txBody>
      </p:sp>
      <p:pic>
        <p:nvPicPr>
          <p:cNvPr id="13" name="Google Shape;13;p32"/>
          <p:cNvPicPr preferRelativeResize="0"/>
          <p:nvPr/>
        </p:nvPicPr>
        <p:blipFill rotWithShape="1">
          <a:blip r:embed="rId1">
            <a:alphaModFix/>
          </a:blip>
          <a:srcRect b="0" l="0" r="0" t="0"/>
          <a:stretch/>
        </p:blipFill>
        <p:spPr>
          <a:xfrm>
            <a:off x="-1" y="0"/>
            <a:ext cx="12188951" cy="6857999"/>
          </a:xfrm>
          <a:prstGeom prst="rect">
            <a:avLst/>
          </a:prstGeom>
          <a:noFill/>
          <a:ln>
            <a:noFill/>
          </a:ln>
        </p:spPr>
      </p:pic>
      <p:sp>
        <p:nvSpPr>
          <p:cNvPr id="14" name="Google Shape;14;p32"/>
          <p:cNvSpPr txBox="1"/>
          <p:nvPr>
            <p:ph idx="1" type="body"/>
          </p:nvPr>
        </p:nvSpPr>
        <p:spPr>
          <a:xfrm>
            <a:off x="566928" y="2320111"/>
            <a:ext cx="10515600" cy="3813382"/>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rgbClr val="005BBB"/>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rgbClr val="005BBB"/>
              </a:buClr>
              <a:buSzPts val="1800"/>
              <a:buFont typeface="Merriweather Sans"/>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005BBB"/>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rgbClr val="005BBB"/>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32"/>
          <p:cNvSpPr txBox="1"/>
          <p:nvPr>
            <p:ph type="title"/>
          </p:nvPr>
        </p:nvSpPr>
        <p:spPr>
          <a:xfrm>
            <a:off x="566928" y="1316736"/>
            <a:ext cx="10515600" cy="86843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2"/>
          <p:cNvSpPr txBox="1"/>
          <p:nvPr/>
        </p:nvSpPr>
        <p:spPr>
          <a:xfrm>
            <a:off x="11045952" y="6221885"/>
            <a:ext cx="725424" cy="534516"/>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1" i="0" sz="1600" u="none" cap="none" strike="noStrike">
              <a:solidFill>
                <a:schemeClr val="dk1"/>
              </a:solidFill>
              <a:latin typeface="Arial"/>
              <a:ea typeface="Arial"/>
              <a:cs typeface="Arial"/>
              <a:sym typeface="Arial"/>
            </a:endParaRPr>
          </a:p>
        </p:txBody>
      </p:sp>
      <p:pic>
        <p:nvPicPr>
          <p:cNvPr id="17" name="Google Shape;17;p32"/>
          <p:cNvPicPr preferRelativeResize="0"/>
          <p:nvPr/>
        </p:nvPicPr>
        <p:blipFill rotWithShape="1">
          <a:blip r:embed="rId2">
            <a:alphaModFix/>
          </a:blip>
          <a:srcRect b="0" l="0" r="0" t="0"/>
          <a:stretch/>
        </p:blipFill>
        <p:spPr>
          <a:xfrm>
            <a:off x="267347" y="1792"/>
            <a:ext cx="6572363" cy="93890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80">
          <p15:clr>
            <a:srgbClr val="F26B43"/>
          </p15:clr>
        </p15:guide>
        <p15:guide id="2" pos="416">
          <p15:clr>
            <a:srgbClr val="F26B43"/>
          </p15:clr>
        </p15:guide>
        <p15:guide id="3" orient="horz" pos="4016">
          <p15:clr>
            <a:srgbClr val="F26B43"/>
          </p15:clr>
        </p15:guide>
        <p15:guide id="4" pos="7392">
          <p15:clr>
            <a:srgbClr val="F26B43"/>
          </p15:clr>
        </p15:guide>
        <p15:guide id="5" pos="288">
          <p15:clr>
            <a:srgbClr val="F26B43"/>
          </p15:clr>
        </p15:guide>
        <p15:guide id="6" pos="4464">
          <p15:clr>
            <a:srgbClr val="F26B43"/>
          </p15:clr>
        </p15:guide>
        <p15:guide id="7" pos="4704">
          <p15:clr>
            <a:srgbClr val="F26B43"/>
          </p15:clr>
        </p15:guide>
        <p15:guide id="8" pos="4512">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jp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rmAutofit/>
          </a:bodyPr>
          <a:lstStyle/>
          <a:p>
            <a:pPr indent="0" lvl="0" marL="0" rtl="0" algn="l">
              <a:lnSpc>
                <a:spcPct val="90000"/>
              </a:lnSpc>
              <a:spcBef>
                <a:spcPts val="0"/>
              </a:spcBef>
              <a:spcAft>
                <a:spcPts val="0"/>
              </a:spcAft>
              <a:buSzPts val="2800"/>
              <a:buNone/>
            </a:pPr>
            <a:r>
              <a:rPr lang="en-US">
                <a:latin typeface="Times New Roman"/>
                <a:ea typeface="Times New Roman"/>
                <a:cs typeface="Times New Roman"/>
                <a:sym typeface="Times New Roman"/>
              </a:rPr>
              <a:t>EAS 508</a:t>
            </a:r>
            <a:endParaRPr/>
          </a:p>
        </p:txBody>
      </p:sp>
      <p:sp>
        <p:nvSpPr>
          <p:cNvPr id="58" name="Google Shape;58;p1"/>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rmAutofit/>
          </a:bodyPr>
          <a:lstStyle/>
          <a:p>
            <a:pPr indent="0" lvl="0" marL="0" rtl="0" algn="l">
              <a:lnSpc>
                <a:spcPct val="96666"/>
              </a:lnSpc>
              <a:spcBef>
                <a:spcPts val="0"/>
              </a:spcBef>
              <a:spcAft>
                <a:spcPts val="0"/>
              </a:spcAft>
              <a:buClr>
                <a:schemeClr val="lt1"/>
              </a:buClr>
              <a:buSzPts val="6000"/>
              <a:buFont typeface="Arial"/>
              <a:buNone/>
            </a:pPr>
            <a:r>
              <a:rPr lang="en-US"/>
              <a:t>CLASSIFICATION WITH BIG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idx="1" type="body"/>
          </p:nvPr>
        </p:nvSpPr>
        <p:spPr>
          <a:xfrm>
            <a:off x="569468" y="2189263"/>
            <a:ext cx="6402832" cy="3790483"/>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0" i="0" lang="en-US">
                <a:solidFill>
                  <a:srgbClr val="0F0F0F"/>
                </a:solidFill>
                <a:latin typeface="Arial"/>
                <a:ea typeface="Arial"/>
                <a:cs typeface="Arial"/>
                <a:sym typeface="Arial"/>
              </a:rPr>
              <a:t>Big data classification integrates advanced algorithms and technologies to discern patterns, make predictions, and facilitate decision-making on an extensive scale.</a:t>
            </a:r>
            <a:endParaRPr/>
          </a:p>
          <a:p>
            <a:pPr indent="0" lvl="0" marL="0" rtl="0" algn="just">
              <a:lnSpc>
                <a:spcPct val="115000"/>
              </a:lnSpc>
              <a:spcBef>
                <a:spcPts val="1000"/>
              </a:spcBef>
              <a:spcAft>
                <a:spcPts val="0"/>
              </a:spcAft>
              <a:buSzPts val="1800"/>
              <a:buNone/>
            </a:pPr>
            <a:r>
              <a:rPr b="1" i="0" lang="en-US">
                <a:solidFill>
                  <a:srgbClr val="0F0F0F"/>
                </a:solidFill>
                <a:latin typeface="Arial"/>
                <a:ea typeface="Arial"/>
                <a:cs typeface="Arial"/>
                <a:sym typeface="Arial"/>
              </a:rPr>
              <a:t>Pattern Recognition</a:t>
            </a:r>
            <a:r>
              <a:rPr b="0" i="0" lang="en-US">
                <a:solidFill>
                  <a:srgbClr val="0F0F0F"/>
                </a:solidFill>
                <a:latin typeface="Arial"/>
                <a:ea typeface="Arial"/>
                <a:cs typeface="Arial"/>
                <a:sym typeface="Arial"/>
              </a:rPr>
              <a:t>: Uncovering hidden patterns within massive datasets.</a:t>
            </a:r>
            <a:endParaRPr/>
          </a:p>
          <a:p>
            <a:pPr indent="0" lvl="0" marL="0" rtl="0" algn="just">
              <a:lnSpc>
                <a:spcPct val="115000"/>
              </a:lnSpc>
              <a:spcBef>
                <a:spcPts val="1000"/>
              </a:spcBef>
              <a:spcAft>
                <a:spcPts val="0"/>
              </a:spcAft>
              <a:buSzPts val="1800"/>
              <a:buNone/>
            </a:pPr>
            <a:r>
              <a:rPr b="1" i="0" lang="en-US">
                <a:solidFill>
                  <a:srgbClr val="0F0F0F"/>
                </a:solidFill>
                <a:latin typeface="Arial"/>
                <a:ea typeface="Arial"/>
                <a:cs typeface="Arial"/>
                <a:sym typeface="Arial"/>
              </a:rPr>
              <a:t>Prediction: </a:t>
            </a:r>
            <a:r>
              <a:rPr b="0" i="0" lang="en-US">
                <a:solidFill>
                  <a:srgbClr val="0F0F0F"/>
                </a:solidFill>
                <a:latin typeface="Arial"/>
                <a:ea typeface="Arial"/>
                <a:cs typeface="Arial"/>
                <a:sym typeface="Arial"/>
              </a:rPr>
              <a:t>Forecasting future trends and outcomes based on historical data.</a:t>
            </a:r>
            <a:endParaRPr/>
          </a:p>
          <a:p>
            <a:pPr indent="0" lvl="0" marL="0" rtl="0" algn="just">
              <a:lnSpc>
                <a:spcPct val="115000"/>
              </a:lnSpc>
              <a:spcBef>
                <a:spcPts val="1000"/>
              </a:spcBef>
              <a:spcAft>
                <a:spcPts val="0"/>
              </a:spcAft>
              <a:buSzPts val="1800"/>
              <a:buNone/>
            </a:pPr>
            <a:r>
              <a:rPr b="1" i="0" lang="en-US">
                <a:solidFill>
                  <a:srgbClr val="0F0F0F"/>
                </a:solidFill>
                <a:latin typeface="Arial"/>
                <a:ea typeface="Arial"/>
                <a:cs typeface="Arial"/>
                <a:sym typeface="Arial"/>
              </a:rPr>
              <a:t>Decision-making: </a:t>
            </a:r>
            <a:r>
              <a:rPr b="0" i="0" lang="en-US">
                <a:solidFill>
                  <a:srgbClr val="0F0F0F"/>
                </a:solidFill>
                <a:latin typeface="Arial"/>
                <a:ea typeface="Arial"/>
                <a:cs typeface="Arial"/>
                <a:sym typeface="Arial"/>
              </a:rPr>
              <a:t>Empowering informed decisions across various domains using data-driven insights.</a:t>
            </a:r>
            <a:endParaRPr>
              <a:solidFill>
                <a:srgbClr val="0F0F0F"/>
              </a:solidFill>
              <a:latin typeface="Arial"/>
              <a:ea typeface="Arial"/>
              <a:cs typeface="Arial"/>
              <a:sym typeface="Arial"/>
            </a:endParaRPr>
          </a:p>
        </p:txBody>
      </p:sp>
      <p:sp>
        <p:nvSpPr>
          <p:cNvPr id="127" name="Google Shape;127;p4"/>
          <p:cNvSpPr txBox="1"/>
          <p:nvPr>
            <p:ph type="title"/>
          </p:nvPr>
        </p:nvSpPr>
        <p:spPr>
          <a:xfrm>
            <a:off x="569468" y="1320800"/>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005BBB"/>
              </a:buClr>
              <a:buSzPts val="3600"/>
              <a:buFont typeface="Arial"/>
              <a:buNone/>
            </a:pPr>
            <a:r>
              <a:rPr b="0" i="0" lang="en-US">
                <a:latin typeface="Arial"/>
                <a:ea typeface="Arial"/>
                <a:cs typeface="Arial"/>
                <a:sym typeface="Arial"/>
              </a:rPr>
              <a:t>Significance of Bigdata Classification:</a:t>
            </a:r>
            <a:endParaRPr/>
          </a:p>
        </p:txBody>
      </p:sp>
      <p:pic>
        <p:nvPicPr>
          <p:cNvPr descr="Premium Vector | Data science machine learning algorithm big data  classification icons infographic design layout template creative  presentation concept with 5 steps" id="128" name="Google Shape;128;p4"/>
          <p:cNvPicPr preferRelativeResize="0"/>
          <p:nvPr/>
        </p:nvPicPr>
        <p:blipFill rotWithShape="1">
          <a:blip r:embed="rId3">
            <a:alphaModFix/>
          </a:blip>
          <a:srcRect b="0" l="0" r="0" t="0"/>
          <a:stretch/>
        </p:blipFill>
        <p:spPr>
          <a:xfrm>
            <a:off x="7177549" y="2332389"/>
            <a:ext cx="4345858" cy="24490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idx="1" type="body"/>
          </p:nvPr>
        </p:nvSpPr>
        <p:spPr>
          <a:xfrm>
            <a:off x="569468" y="2189263"/>
            <a:ext cx="11003100" cy="3790483"/>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0" i="0" lang="en-US">
                <a:solidFill>
                  <a:srgbClr val="1F1F1F"/>
                </a:solidFill>
                <a:latin typeface="Arial"/>
                <a:ea typeface="Arial"/>
                <a:cs typeface="Arial"/>
                <a:sym typeface="Arial"/>
              </a:rPr>
              <a:t>Data classification is the process of organizing data into predefined categories. This process involves identifying and analyzing the characteristics of data and assigning it to appropriate categories based on those characteristics. Data classification is used in a wide variety of applications, including:</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rPr>
              <a:t>Risk management</a:t>
            </a:r>
            <a:r>
              <a:rPr b="0" i="0" lang="en-US">
                <a:solidFill>
                  <a:srgbClr val="1F1F1F"/>
                </a:solidFill>
                <a:latin typeface="Arial"/>
                <a:ea typeface="Arial"/>
                <a:cs typeface="Arial"/>
                <a:sym typeface="Arial"/>
              </a:rPr>
              <a:t>: Classifying data based on its sensitivity level helps organizations prioritize their security efforts and protect their most valuable assets.</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rPr>
              <a:t>Compliance</a:t>
            </a:r>
            <a:r>
              <a:rPr b="0" i="0" lang="en-US">
                <a:solidFill>
                  <a:srgbClr val="1F1F1F"/>
                </a:solidFill>
                <a:latin typeface="Arial"/>
                <a:ea typeface="Arial"/>
                <a:cs typeface="Arial"/>
                <a:sym typeface="Arial"/>
              </a:rPr>
              <a:t>: Classifying data according to regulatory requirements ensures that organizations adhere to data privacy laws and avoid legal penalties.</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rPr>
              <a:t>Data discovery</a:t>
            </a:r>
            <a:r>
              <a:rPr b="0" i="0" lang="en-US">
                <a:solidFill>
                  <a:srgbClr val="1F1F1F"/>
                </a:solidFill>
                <a:latin typeface="Arial"/>
                <a:ea typeface="Arial"/>
                <a:cs typeface="Arial"/>
                <a:sym typeface="Arial"/>
              </a:rPr>
              <a:t>: Classifying data makes it easier to find and retrieve relevant information, improving decision-making processes and operational efficiency.</a:t>
            </a:r>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135" name="Google Shape;135;p5"/>
          <p:cNvSpPr txBox="1"/>
          <p:nvPr>
            <p:ph type="title"/>
          </p:nvPr>
        </p:nvSpPr>
        <p:spPr>
          <a:xfrm>
            <a:off x="569468" y="1320800"/>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What is data classification?</a:t>
            </a:r>
            <a:endParaRPr b="1" i="0">
              <a:solidFill>
                <a:srgbClr val="005BBB"/>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idx="1" type="body"/>
          </p:nvPr>
        </p:nvSpPr>
        <p:spPr>
          <a:xfrm>
            <a:off x="569468" y="2189263"/>
            <a:ext cx="11003100" cy="3790483"/>
          </a:xfrm>
          <a:prstGeom prst="rect">
            <a:avLst/>
          </a:prstGeom>
          <a:noFill/>
          <a:ln>
            <a:noFill/>
          </a:ln>
        </p:spPr>
        <p:txBody>
          <a:bodyPr anchorCtr="0" anchor="t" bIns="45700" lIns="91425" spcFirstLastPara="1" rIns="91425" wrap="square" tIns="45700">
            <a:noAutofit/>
          </a:bodyPr>
          <a:lstStyle/>
          <a:p>
            <a:pPr indent="0" lvl="0" marL="0" rtl="0" algn="just">
              <a:lnSpc>
                <a:spcPct val="144444"/>
              </a:lnSpc>
              <a:spcBef>
                <a:spcPts val="0"/>
              </a:spcBef>
              <a:spcAft>
                <a:spcPts val="0"/>
              </a:spcAft>
              <a:buSzPts val="1800"/>
              <a:buNone/>
            </a:pPr>
            <a:r>
              <a:rPr b="0" i="0" lang="en-US">
                <a:solidFill>
                  <a:srgbClr val="1F1F1F"/>
                </a:solidFill>
                <a:latin typeface="Arial"/>
                <a:ea typeface="Arial"/>
                <a:cs typeface="Arial"/>
                <a:sym typeface="Arial"/>
              </a:rPr>
              <a:t>There are three main types of data classification:</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rPr>
              <a:t>Supervised learning</a:t>
            </a:r>
            <a:r>
              <a:rPr b="0" i="0" lang="en-US">
                <a:solidFill>
                  <a:srgbClr val="1F1F1F"/>
                </a:solidFill>
                <a:latin typeface="Arial"/>
                <a:ea typeface="Arial"/>
                <a:cs typeface="Arial"/>
                <a:sym typeface="Arial"/>
              </a:rPr>
              <a:t>: In supervised learning, data is labeled with its correct category before it is used to train a classification model. The model learns from the labeled data and can then be used to classify new, unlabeled data.</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rPr>
              <a:t>Unsupervised learning</a:t>
            </a:r>
            <a:r>
              <a:rPr b="0" i="0" lang="en-US">
                <a:solidFill>
                  <a:srgbClr val="1F1F1F"/>
                </a:solidFill>
                <a:latin typeface="Arial"/>
                <a:ea typeface="Arial"/>
                <a:cs typeface="Arial"/>
                <a:sym typeface="Arial"/>
              </a:rPr>
              <a:t>: In unsupervised learning, data is unlabeled, and the model is tasked with identifying patterns and groupings within the data. This type of learning is useful for tasks such as customer segmentation and anomaly detection.</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rPr>
              <a:t>Semi-supervised learning</a:t>
            </a:r>
            <a:r>
              <a:rPr b="0" i="0" lang="en-US">
                <a:solidFill>
                  <a:srgbClr val="1F1F1F"/>
                </a:solidFill>
                <a:latin typeface="Arial"/>
                <a:ea typeface="Arial"/>
                <a:cs typeface="Arial"/>
                <a:sym typeface="Arial"/>
              </a:rPr>
              <a:t>: Semi-supervised learning combines supervised and unsupervised learning. A small amount of labeled data is used to train the model, and the model is then used to label a larger amount of unlabeled data. This approach can be useful when there is limited labeled data available.</a:t>
            </a:r>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142" name="Google Shape;142;p6"/>
          <p:cNvSpPr txBox="1"/>
          <p:nvPr>
            <p:ph type="title"/>
          </p:nvPr>
        </p:nvSpPr>
        <p:spPr>
          <a:xfrm>
            <a:off x="569468" y="1320800"/>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Types of Data Classification</a:t>
            </a:r>
            <a:endParaRPr b="1" i="0">
              <a:solidFill>
                <a:srgbClr val="005BB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idx="1" type="body"/>
          </p:nvPr>
        </p:nvSpPr>
        <p:spPr>
          <a:xfrm>
            <a:off x="594443" y="1755046"/>
            <a:ext cx="11003100" cy="3790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0" i="0" lang="en-US">
                <a:solidFill>
                  <a:srgbClr val="1F1F1F"/>
                </a:solidFill>
                <a:latin typeface="Arial"/>
                <a:ea typeface="Arial"/>
                <a:cs typeface="Arial"/>
                <a:sym typeface="Arial"/>
              </a:rPr>
              <a:t>Supervised learning is a machine learning technique that uses labeled data to train a model that can then be used to classify new, unlabeled data.</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latin typeface="Arial"/>
                <a:ea typeface="Arial"/>
                <a:cs typeface="Arial"/>
                <a:sym typeface="Arial"/>
              </a:rPr>
              <a:t>K-nearest neighbors</a:t>
            </a:r>
            <a:r>
              <a:rPr b="0" i="0" lang="en-US">
                <a:solidFill>
                  <a:srgbClr val="1F1F1F"/>
                </a:solidFill>
                <a:latin typeface="Arial"/>
                <a:ea typeface="Arial"/>
                <a:cs typeface="Arial"/>
                <a:sym typeface="Arial"/>
              </a:rPr>
              <a:t>: This algorithm classifies new data points based on the majority class of their nearest neighbors in the training data.</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latin typeface="Arial"/>
                <a:ea typeface="Arial"/>
                <a:cs typeface="Arial"/>
                <a:sym typeface="Arial"/>
              </a:rPr>
              <a:t>Support vector machines</a:t>
            </a:r>
            <a:r>
              <a:rPr b="0" i="0" lang="en-US">
                <a:solidFill>
                  <a:srgbClr val="1F1F1F"/>
                </a:solidFill>
                <a:latin typeface="Arial"/>
                <a:ea typeface="Arial"/>
                <a:cs typeface="Arial"/>
                <a:sym typeface="Arial"/>
              </a:rPr>
              <a:t>: This algorithm finds a hyperplane that separates the data points into two classes.</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latin typeface="Arial"/>
                <a:ea typeface="Arial"/>
                <a:cs typeface="Arial"/>
                <a:sym typeface="Arial"/>
              </a:rPr>
              <a:t>Decision trees</a:t>
            </a:r>
            <a:r>
              <a:rPr b="0" i="0" lang="en-US">
                <a:solidFill>
                  <a:srgbClr val="1F1F1F"/>
                </a:solidFill>
                <a:latin typeface="Arial"/>
                <a:ea typeface="Arial"/>
                <a:cs typeface="Arial"/>
                <a:sym typeface="Arial"/>
              </a:rPr>
              <a:t>: This algorithm builds a tree-like structure that represents the decision-making process for classifying data points.</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latin typeface="Arial"/>
                <a:ea typeface="Arial"/>
                <a:cs typeface="Arial"/>
                <a:sym typeface="Arial"/>
              </a:rPr>
              <a:t>Random forests</a:t>
            </a:r>
            <a:r>
              <a:rPr b="0" i="0" lang="en-US">
                <a:solidFill>
                  <a:srgbClr val="1F1F1F"/>
                </a:solidFill>
                <a:latin typeface="Arial"/>
                <a:ea typeface="Arial"/>
                <a:cs typeface="Arial"/>
                <a:sym typeface="Arial"/>
              </a:rPr>
              <a:t>: This algorithm combines multiple decision trees to improve classification accuracy.</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latin typeface="Arial"/>
                <a:ea typeface="Arial"/>
                <a:cs typeface="Arial"/>
                <a:sym typeface="Arial"/>
              </a:rPr>
              <a:t>Naive Bayes classifiers</a:t>
            </a:r>
            <a:r>
              <a:rPr b="0" i="0" lang="en-US">
                <a:solidFill>
                  <a:srgbClr val="1F1F1F"/>
                </a:solidFill>
                <a:latin typeface="Arial"/>
                <a:ea typeface="Arial"/>
                <a:cs typeface="Arial"/>
                <a:sym typeface="Arial"/>
              </a:rPr>
              <a:t>: This algorithm assumes that features are independent of each other and uses Bayes' theorem to classify data points.</a:t>
            </a:r>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149" name="Google Shape;149;p7"/>
          <p:cNvSpPr txBox="1"/>
          <p:nvPr>
            <p:ph type="title"/>
          </p:nvPr>
        </p:nvSpPr>
        <p:spPr>
          <a:xfrm>
            <a:off x="569468" y="1038959"/>
            <a:ext cx="10515600" cy="716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Supervised Learning</a:t>
            </a:r>
            <a:endParaRPr>
              <a:solidFill>
                <a:srgbClr val="005BB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idx="1" type="body"/>
          </p:nvPr>
        </p:nvSpPr>
        <p:spPr>
          <a:xfrm>
            <a:off x="569468" y="2023721"/>
            <a:ext cx="11003100" cy="3790483"/>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0" i="0" lang="en-US">
                <a:solidFill>
                  <a:srgbClr val="1F1F1F"/>
                </a:solidFill>
                <a:latin typeface="Arial"/>
                <a:ea typeface="Arial"/>
                <a:cs typeface="Arial"/>
                <a:sym typeface="Arial"/>
              </a:rPr>
              <a:t>Unsupervised learning is a machine learning technique that uses unlabeled data to identify patterns and groupings within the data.</a:t>
            </a:r>
            <a:endParaRPr/>
          </a:p>
          <a:p>
            <a:pPr indent="0" lvl="0" marL="0" rtl="0" algn="just">
              <a:lnSpc>
                <a:spcPct val="115000"/>
              </a:lnSpc>
              <a:spcBef>
                <a:spcPts val="1000"/>
              </a:spcBef>
              <a:spcAft>
                <a:spcPts val="0"/>
              </a:spcAft>
              <a:buSzPts val="1800"/>
              <a:buNone/>
            </a:pPr>
            <a:r>
              <a:rPr b="0" i="0" lang="en-US">
                <a:solidFill>
                  <a:srgbClr val="1F1F1F"/>
                </a:solidFill>
                <a:latin typeface="Arial"/>
                <a:ea typeface="Arial"/>
                <a:cs typeface="Arial"/>
                <a:sym typeface="Arial"/>
              </a:rPr>
              <a:t>Common unsupervised learning algorithms</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latin typeface="Arial"/>
                <a:ea typeface="Arial"/>
                <a:cs typeface="Arial"/>
                <a:sym typeface="Arial"/>
              </a:rPr>
              <a:t>K-means clustering</a:t>
            </a:r>
            <a:r>
              <a:rPr b="0" i="0" lang="en-US">
                <a:solidFill>
                  <a:srgbClr val="1F1F1F"/>
                </a:solidFill>
                <a:latin typeface="Arial"/>
                <a:ea typeface="Arial"/>
                <a:cs typeface="Arial"/>
                <a:sym typeface="Arial"/>
              </a:rPr>
              <a:t>: This algorithm groups data points into a predefined number of clusters based on their similarity.</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latin typeface="Arial"/>
                <a:ea typeface="Arial"/>
                <a:cs typeface="Arial"/>
                <a:sym typeface="Arial"/>
              </a:rPr>
              <a:t>Hierarchical clustering</a:t>
            </a:r>
            <a:r>
              <a:rPr b="0" i="0" lang="en-US">
                <a:solidFill>
                  <a:srgbClr val="1F1F1F"/>
                </a:solidFill>
                <a:latin typeface="Arial"/>
                <a:ea typeface="Arial"/>
                <a:cs typeface="Arial"/>
                <a:sym typeface="Arial"/>
              </a:rPr>
              <a:t>: This algorithm builds a hierarchy of clusters by repeatedly merging or splitting clusters.</a:t>
            </a:r>
            <a:endParaRPr/>
          </a:p>
          <a:p>
            <a:pPr indent="-114300" lvl="0" marL="0" rtl="0" algn="just">
              <a:lnSpc>
                <a:spcPct val="115000"/>
              </a:lnSpc>
              <a:spcBef>
                <a:spcPts val="1000"/>
              </a:spcBef>
              <a:spcAft>
                <a:spcPts val="0"/>
              </a:spcAft>
              <a:buSzPts val="1800"/>
              <a:buFont typeface="Arial"/>
              <a:buChar char="•"/>
            </a:pPr>
            <a:r>
              <a:rPr b="1" i="0" lang="en-US">
                <a:solidFill>
                  <a:srgbClr val="1F1F1F"/>
                </a:solidFill>
                <a:latin typeface="Arial"/>
                <a:ea typeface="Arial"/>
                <a:cs typeface="Arial"/>
                <a:sym typeface="Arial"/>
              </a:rPr>
              <a:t>Principal component analysis (PCA): </a:t>
            </a:r>
            <a:r>
              <a:rPr b="0" i="0" lang="en-US">
                <a:solidFill>
                  <a:srgbClr val="1F1F1F"/>
                </a:solidFill>
                <a:latin typeface="Arial"/>
                <a:ea typeface="Arial"/>
                <a:cs typeface="Arial"/>
                <a:sym typeface="Arial"/>
              </a:rPr>
              <a:t>This algorithm reduces the dimensionality of data by identifying the most important features.</a:t>
            </a:r>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156" name="Google Shape;156;p8"/>
          <p:cNvSpPr txBox="1"/>
          <p:nvPr>
            <p:ph type="title"/>
          </p:nvPr>
        </p:nvSpPr>
        <p:spPr>
          <a:xfrm>
            <a:off x="569468" y="1232309"/>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Un</a:t>
            </a:r>
            <a:r>
              <a:rPr lang="en-US">
                <a:solidFill>
                  <a:srgbClr val="005BBB"/>
                </a:solidFill>
                <a:latin typeface="Arial"/>
                <a:ea typeface="Arial"/>
                <a:cs typeface="Arial"/>
                <a:sym typeface="Arial"/>
              </a:rPr>
              <a:t>s</a:t>
            </a:r>
            <a:r>
              <a:rPr b="0" i="0" lang="en-US">
                <a:solidFill>
                  <a:srgbClr val="005BBB"/>
                </a:solidFill>
                <a:latin typeface="Arial"/>
                <a:ea typeface="Arial"/>
                <a:cs typeface="Arial"/>
                <a:sym typeface="Arial"/>
              </a:rPr>
              <a:t>upervised Learning</a:t>
            </a:r>
            <a:endParaRPr>
              <a:solidFill>
                <a:srgbClr val="005BB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idx="1" type="body"/>
          </p:nvPr>
        </p:nvSpPr>
        <p:spPr>
          <a:xfrm>
            <a:off x="569468" y="3212384"/>
            <a:ext cx="6332700" cy="3790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1" i="0" lang="en-US">
                <a:solidFill>
                  <a:srgbClr val="1F1F1F"/>
                </a:solidFill>
              </a:rPr>
              <a:t>What is the K-Nearest Neighbors (KNN) algorithm?</a:t>
            </a:r>
            <a:endParaRPr b="1"/>
          </a:p>
          <a:p>
            <a:pPr indent="0" lvl="0" marL="0" rtl="0" algn="just">
              <a:lnSpc>
                <a:spcPct val="115000"/>
              </a:lnSpc>
              <a:spcBef>
                <a:spcPts val="1000"/>
              </a:spcBef>
              <a:spcAft>
                <a:spcPts val="0"/>
              </a:spcAft>
              <a:buSzPts val="1800"/>
              <a:buNone/>
            </a:pPr>
            <a:r>
              <a:rPr b="0" i="0" lang="en-US">
                <a:solidFill>
                  <a:srgbClr val="1F1F1F"/>
                </a:solidFill>
                <a:latin typeface="Arial"/>
                <a:ea typeface="Arial"/>
                <a:cs typeface="Arial"/>
                <a:sym typeface="Arial"/>
              </a:rPr>
              <a:t>The K-nearest neighbors (KNN) algorithm is a simple and effective machine learning algorithm</a:t>
            </a:r>
            <a:r>
              <a:rPr lang="en-US">
                <a:solidFill>
                  <a:srgbClr val="1F1F1F"/>
                </a:solidFill>
              </a:rPr>
              <a:t>.</a:t>
            </a:r>
            <a:r>
              <a:rPr b="0" i="0" lang="en-US">
                <a:solidFill>
                  <a:srgbClr val="1F1F1F"/>
                </a:solidFill>
                <a:latin typeface="Arial"/>
                <a:ea typeface="Arial"/>
                <a:cs typeface="Arial"/>
                <a:sym typeface="Arial"/>
              </a:rPr>
              <a:t> It is a non-parametric algorithm, which means that it does not make any assumptions about the underlying data distribution.</a:t>
            </a:r>
            <a:endParaRPr/>
          </a:p>
          <a:p>
            <a:pPr indent="0" lvl="0" marL="0" rtl="0" algn="just">
              <a:lnSpc>
                <a:spcPct val="115000"/>
              </a:lnSpc>
              <a:spcBef>
                <a:spcPts val="1000"/>
              </a:spcBef>
              <a:spcAft>
                <a:spcPts val="0"/>
              </a:spcAft>
              <a:buSzPts val="1800"/>
              <a:buNone/>
            </a:pPr>
            <a:r>
              <a:rPr b="0" i="0" lang="en-US">
                <a:solidFill>
                  <a:srgbClr val="1F1F1F"/>
                </a:solidFill>
                <a:latin typeface="Arial"/>
                <a:ea typeface="Arial"/>
                <a:cs typeface="Arial"/>
                <a:sym typeface="Arial"/>
              </a:rPr>
              <a:t>.</a:t>
            </a:r>
            <a:endParaRPr/>
          </a:p>
          <a:p>
            <a:pPr indent="0" lvl="0" marL="0" rtl="0" algn="l">
              <a:lnSpc>
                <a:spcPct val="144444"/>
              </a:lnSpc>
              <a:spcBef>
                <a:spcPts val="1000"/>
              </a:spcBef>
              <a:spcAft>
                <a:spcPts val="0"/>
              </a:spcAft>
              <a:buSzPts val="1800"/>
              <a:buNone/>
            </a:pPr>
            <a:r>
              <a:t/>
            </a:r>
            <a:endParaRPr b="0" i="0">
              <a:solidFill>
                <a:srgbClr val="1F1F1F"/>
              </a:solidFill>
              <a:latin typeface="Arial"/>
              <a:ea typeface="Arial"/>
              <a:cs typeface="Arial"/>
              <a:sym typeface="Arial"/>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163" name="Google Shape;163;p9"/>
          <p:cNvSpPr txBox="1"/>
          <p:nvPr>
            <p:ph type="title"/>
          </p:nvPr>
        </p:nvSpPr>
        <p:spPr>
          <a:xfrm>
            <a:off x="569468" y="1232309"/>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K-Nearest Neighbors (KNN)</a:t>
            </a:r>
            <a:endParaRPr>
              <a:solidFill>
                <a:srgbClr val="005BBB"/>
              </a:solidFill>
            </a:endParaRPr>
          </a:p>
        </p:txBody>
      </p:sp>
      <p:pic>
        <p:nvPicPr>
          <p:cNvPr id="164" name="Google Shape;164;p9"/>
          <p:cNvPicPr preferRelativeResize="0"/>
          <p:nvPr/>
        </p:nvPicPr>
        <p:blipFill rotWithShape="1">
          <a:blip r:embed="rId3">
            <a:alphaModFix/>
          </a:blip>
          <a:srcRect b="0" l="0" r="0" t="0"/>
          <a:stretch/>
        </p:blipFill>
        <p:spPr>
          <a:xfrm>
            <a:off x="7236541" y="2023721"/>
            <a:ext cx="4768645" cy="36019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idx="1" type="body"/>
          </p:nvPr>
        </p:nvSpPr>
        <p:spPr>
          <a:xfrm>
            <a:off x="566925" y="2185425"/>
            <a:ext cx="11167800" cy="41235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300"/>
              </a:spcBef>
              <a:spcAft>
                <a:spcPts val="0"/>
              </a:spcAft>
              <a:buClr>
                <a:srgbClr val="1F1F1F"/>
              </a:buClr>
              <a:buSzPts val="1700"/>
              <a:buAutoNum type="arabicPeriod"/>
            </a:pPr>
            <a:r>
              <a:rPr b="1" lang="en-US" sz="1700">
                <a:solidFill>
                  <a:srgbClr val="1F1F1F"/>
                </a:solidFill>
                <a:highlight>
                  <a:srgbClr val="FFFFFF"/>
                </a:highlight>
              </a:rPr>
              <a:t>Training Phase:</a:t>
            </a:r>
            <a:r>
              <a:rPr lang="en-US" sz="1700">
                <a:solidFill>
                  <a:srgbClr val="1F1F1F"/>
                </a:solidFill>
                <a:highlight>
                  <a:srgbClr val="FFFFFF"/>
                </a:highlight>
              </a:rPr>
              <a:t> The algorithm is trained on a set of labeled data points. Each data point consists of a vector of features and a corresponding class label.</a:t>
            </a:r>
            <a:endParaRPr sz="1700">
              <a:solidFill>
                <a:srgbClr val="1F1F1F"/>
              </a:solidFill>
              <a:highlight>
                <a:srgbClr val="FFFFFF"/>
              </a:highlight>
            </a:endParaRPr>
          </a:p>
          <a:p>
            <a:pPr indent="-336550" lvl="0" marL="457200" rtl="0" algn="l">
              <a:lnSpc>
                <a:spcPct val="115000"/>
              </a:lnSpc>
              <a:spcBef>
                <a:spcPts val="0"/>
              </a:spcBef>
              <a:spcAft>
                <a:spcPts val="0"/>
              </a:spcAft>
              <a:buClr>
                <a:srgbClr val="1F1F1F"/>
              </a:buClr>
              <a:buSzPts val="1700"/>
              <a:buAutoNum type="arabicPeriod"/>
            </a:pPr>
            <a:r>
              <a:rPr b="1" lang="en-US" sz="1700">
                <a:solidFill>
                  <a:srgbClr val="1F1F1F"/>
                </a:solidFill>
                <a:highlight>
                  <a:srgbClr val="FFFFFF"/>
                </a:highlight>
              </a:rPr>
              <a:t>Distance Calculation: </a:t>
            </a:r>
            <a:r>
              <a:rPr lang="en-US" sz="1700">
                <a:solidFill>
                  <a:srgbClr val="1F1F1F"/>
                </a:solidFill>
                <a:highlight>
                  <a:srgbClr val="FFFFFF"/>
                </a:highlight>
              </a:rPr>
              <a:t>When a new data point is presented for classification, the algorithm calculates the distance between it and all the training data points. The distance metric used depends on the nature of the data, with Euclidean distance being the most common choice.</a:t>
            </a:r>
            <a:endParaRPr sz="1700">
              <a:solidFill>
                <a:srgbClr val="1F1F1F"/>
              </a:solidFill>
              <a:highlight>
                <a:srgbClr val="FFFFFF"/>
              </a:highlight>
            </a:endParaRPr>
          </a:p>
          <a:p>
            <a:pPr indent="-336550" lvl="0" marL="457200" rtl="0" algn="l">
              <a:lnSpc>
                <a:spcPct val="115000"/>
              </a:lnSpc>
              <a:spcBef>
                <a:spcPts val="0"/>
              </a:spcBef>
              <a:spcAft>
                <a:spcPts val="0"/>
              </a:spcAft>
              <a:buClr>
                <a:srgbClr val="1F1F1F"/>
              </a:buClr>
              <a:buSzPts val="1700"/>
              <a:buAutoNum type="arabicPeriod"/>
            </a:pPr>
            <a:r>
              <a:rPr b="1" lang="en-US" sz="1700">
                <a:solidFill>
                  <a:srgbClr val="1F1F1F"/>
                </a:solidFill>
                <a:highlight>
                  <a:srgbClr val="FFFFFF"/>
                </a:highlight>
              </a:rPr>
              <a:t>Identifying Nearest Neighbors</a:t>
            </a:r>
            <a:r>
              <a:rPr lang="en-US" sz="1700">
                <a:solidFill>
                  <a:srgbClr val="1F1F1F"/>
                </a:solidFill>
                <a:highlight>
                  <a:srgbClr val="FFFFFF"/>
                </a:highlight>
              </a:rPr>
              <a:t>: The k nearest neighbors (kNN) are selected, where 'k' is a hyperparameter that determines the number of neighbors to consider. The choice of k significantly affects the classification performance.</a:t>
            </a:r>
            <a:endParaRPr sz="1700">
              <a:solidFill>
                <a:srgbClr val="1F1F1F"/>
              </a:solidFill>
              <a:highlight>
                <a:srgbClr val="FFFFFF"/>
              </a:highlight>
            </a:endParaRPr>
          </a:p>
          <a:p>
            <a:pPr indent="-336550" lvl="0" marL="457200" rtl="0" algn="l">
              <a:lnSpc>
                <a:spcPct val="115000"/>
              </a:lnSpc>
              <a:spcBef>
                <a:spcPts val="0"/>
              </a:spcBef>
              <a:spcAft>
                <a:spcPts val="0"/>
              </a:spcAft>
              <a:buClr>
                <a:srgbClr val="1F1F1F"/>
              </a:buClr>
              <a:buSzPts val="1700"/>
              <a:buAutoNum type="arabicPeriod"/>
            </a:pPr>
            <a:r>
              <a:rPr b="1" lang="en-US" sz="1700">
                <a:solidFill>
                  <a:srgbClr val="1F1F1F"/>
                </a:solidFill>
                <a:highlight>
                  <a:srgbClr val="FFFFFF"/>
                </a:highlight>
              </a:rPr>
              <a:t>Class Label Determination:</a:t>
            </a:r>
            <a:r>
              <a:rPr lang="en-US" sz="1700">
                <a:solidFill>
                  <a:srgbClr val="1F1F1F"/>
                </a:solidFill>
                <a:highlight>
                  <a:srgbClr val="FFFFFF"/>
                </a:highlight>
              </a:rPr>
              <a:t> The class label of the new data point is determined based on the class distribution of its k nearest neighbors. The most common approach is majority voting, where the class with the most occurrences among the nearest neighbors is assigned to the new data point.</a:t>
            </a:r>
            <a:endParaRPr sz="1700">
              <a:solidFill>
                <a:srgbClr val="1F1F1F"/>
              </a:solidFill>
              <a:highlight>
                <a:srgbClr val="FFFFFF"/>
              </a:highlight>
            </a:endParaRPr>
          </a:p>
          <a:p>
            <a:pPr indent="-336550" lvl="0" marL="457200" rtl="0" algn="l">
              <a:lnSpc>
                <a:spcPct val="115000"/>
              </a:lnSpc>
              <a:spcBef>
                <a:spcPts val="0"/>
              </a:spcBef>
              <a:spcAft>
                <a:spcPts val="0"/>
              </a:spcAft>
              <a:buClr>
                <a:srgbClr val="1F1F1F"/>
              </a:buClr>
              <a:buSzPts val="1700"/>
              <a:buAutoNum type="arabicPeriod"/>
            </a:pPr>
            <a:r>
              <a:rPr b="1" lang="en-US" sz="1700">
                <a:solidFill>
                  <a:srgbClr val="1F1F1F"/>
                </a:solidFill>
                <a:highlight>
                  <a:srgbClr val="FFFFFF"/>
                </a:highlight>
              </a:rPr>
              <a:t>Voting Tie-Break</a:t>
            </a:r>
            <a:r>
              <a:rPr lang="en-US" sz="1700">
                <a:solidFill>
                  <a:srgbClr val="1F1F1F"/>
                </a:solidFill>
                <a:highlight>
                  <a:srgbClr val="FFFFFF"/>
                </a:highlight>
              </a:rPr>
              <a:t>: If the class distribution is evenly divided among the nearest neighbors, a tie-breaking mechanism may be employed. This could involve assigning the new data point to the class with the highest overall frequency in the training data or using more sophisticated methods like weighted voting.</a:t>
            </a:r>
            <a:endParaRPr sz="1700">
              <a:solidFill>
                <a:srgbClr val="1F1F1F"/>
              </a:solidFill>
              <a:highlight>
                <a:srgbClr val="FFFFFF"/>
              </a:highlight>
            </a:endParaRPr>
          </a:p>
          <a:p>
            <a:pPr indent="0" lvl="0" marL="0" rtl="0" algn="l">
              <a:lnSpc>
                <a:spcPct val="115000"/>
              </a:lnSpc>
              <a:spcBef>
                <a:spcPts val="1100"/>
              </a:spcBef>
              <a:spcAft>
                <a:spcPts val="0"/>
              </a:spcAft>
              <a:buNone/>
            </a:pPr>
            <a:r>
              <a:t/>
            </a:r>
            <a:endParaRPr/>
          </a:p>
        </p:txBody>
      </p:sp>
      <p:sp>
        <p:nvSpPr>
          <p:cNvPr id="170" name="Google Shape;170;p10"/>
          <p:cNvSpPr txBox="1"/>
          <p:nvPr>
            <p:ph type="title"/>
          </p:nvPr>
        </p:nvSpPr>
        <p:spPr>
          <a:xfrm>
            <a:off x="569468" y="1320800"/>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lang="en-US">
                <a:latin typeface="Arial"/>
                <a:ea typeface="Arial"/>
                <a:cs typeface="Arial"/>
                <a:sym typeface="Arial"/>
              </a:rPr>
              <a:t>HOW DOES </a:t>
            </a:r>
            <a:r>
              <a:rPr b="0" i="0" lang="en-US">
                <a:solidFill>
                  <a:srgbClr val="005BBB"/>
                </a:solidFill>
                <a:latin typeface="Arial"/>
                <a:ea typeface="Arial"/>
                <a:cs typeface="Arial"/>
                <a:sym typeface="Arial"/>
              </a:rPr>
              <a:t>K-Nearest Neighbors (KNN) WORK? </a:t>
            </a:r>
            <a:endParaRPr>
              <a:solidFill>
                <a:srgbClr val="005BB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idx="1" type="body"/>
          </p:nvPr>
        </p:nvSpPr>
        <p:spPr>
          <a:xfrm>
            <a:off x="569468" y="2023721"/>
            <a:ext cx="10747461" cy="3790483"/>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0"/>
              </a:spcBef>
              <a:spcAft>
                <a:spcPts val="0"/>
              </a:spcAft>
              <a:buSzPts val="1800"/>
              <a:buNone/>
            </a:pPr>
            <a:r>
              <a:rPr b="1" i="0" lang="en-US">
                <a:solidFill>
                  <a:srgbClr val="1F1F1F"/>
                </a:solidFill>
                <a:latin typeface="Arial"/>
                <a:ea typeface="Arial"/>
                <a:cs typeface="Arial"/>
                <a:sym typeface="Arial"/>
              </a:rPr>
              <a:t>KNN in Action</a:t>
            </a:r>
            <a:endParaRPr/>
          </a:p>
          <a:p>
            <a:pPr indent="0" lvl="0" marL="0" rtl="0" algn="just">
              <a:lnSpc>
                <a:spcPct val="115000"/>
              </a:lnSpc>
              <a:spcBef>
                <a:spcPts val="1000"/>
              </a:spcBef>
              <a:spcAft>
                <a:spcPts val="0"/>
              </a:spcAft>
              <a:buSzPts val="1800"/>
              <a:buNone/>
            </a:pPr>
            <a:r>
              <a:rPr b="0" i="0" lang="en-US">
                <a:solidFill>
                  <a:srgbClr val="1F1F1F"/>
                </a:solidFill>
                <a:latin typeface="Arial"/>
                <a:ea typeface="Arial"/>
                <a:cs typeface="Arial"/>
                <a:sym typeface="Arial"/>
              </a:rPr>
              <a:t>Consider a scenario where you have a dataset of images of different animals, such as dogs, cats, and horses. You want to use machine learning to classify new images into these three categories. You can use the KNN algorithm for this task.</a:t>
            </a:r>
            <a:endParaRPr/>
          </a:p>
          <a:p>
            <a:pPr indent="-114300" lvl="0" marL="0" rtl="0" algn="just">
              <a:lnSpc>
                <a:spcPct val="115000"/>
              </a:lnSpc>
              <a:spcBef>
                <a:spcPts val="1000"/>
              </a:spcBef>
              <a:spcAft>
                <a:spcPts val="0"/>
              </a:spcAft>
              <a:buSzPts val="1800"/>
              <a:buFont typeface="Arial"/>
              <a:buChar char="•"/>
            </a:pPr>
            <a:r>
              <a:rPr b="0" i="0" lang="en-US">
                <a:solidFill>
                  <a:srgbClr val="1F1F1F"/>
                </a:solidFill>
                <a:latin typeface="Arial"/>
                <a:ea typeface="Arial"/>
                <a:cs typeface="Arial"/>
                <a:sym typeface="Arial"/>
              </a:rPr>
              <a:t>First, you would need to train the KNN algorithm on the labeled dataset of images. This would involve identifying the K nearest neighbors for each image in the training set and assigning the class label of the majority class of those neighbors to that image.</a:t>
            </a:r>
            <a:endParaRPr/>
          </a:p>
          <a:p>
            <a:pPr indent="-114300" lvl="0" marL="0" rtl="0" algn="just">
              <a:lnSpc>
                <a:spcPct val="115000"/>
              </a:lnSpc>
              <a:spcBef>
                <a:spcPts val="1000"/>
              </a:spcBef>
              <a:spcAft>
                <a:spcPts val="0"/>
              </a:spcAft>
              <a:buSzPts val="1800"/>
              <a:buFont typeface="Arial"/>
              <a:buChar char="•"/>
            </a:pPr>
            <a:r>
              <a:rPr b="0" i="0" lang="en-US">
                <a:solidFill>
                  <a:srgbClr val="1F1F1F"/>
                </a:solidFill>
                <a:latin typeface="Arial"/>
                <a:ea typeface="Arial"/>
                <a:cs typeface="Arial"/>
                <a:sym typeface="Arial"/>
              </a:rPr>
              <a:t>Next, you would use the trained KNN algorithm to classify new images. For each new image, you would identify the K nearest neighbors in the training set and assign the class label of the majority class of those neighbors to the new image.</a:t>
            </a:r>
            <a:endParaRPr/>
          </a:p>
          <a:p>
            <a:pPr indent="0" lvl="0" marL="0" rtl="0" algn="l">
              <a:lnSpc>
                <a:spcPct val="144444"/>
              </a:lnSpc>
              <a:spcBef>
                <a:spcPts val="1000"/>
              </a:spcBef>
              <a:spcAft>
                <a:spcPts val="0"/>
              </a:spcAft>
              <a:buSzPts val="1800"/>
              <a:buNone/>
            </a:pPr>
            <a:r>
              <a:t/>
            </a:r>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177" name="Google Shape;177;p11"/>
          <p:cNvSpPr txBox="1"/>
          <p:nvPr>
            <p:ph type="title"/>
          </p:nvPr>
        </p:nvSpPr>
        <p:spPr>
          <a:xfrm>
            <a:off x="569468" y="1232309"/>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K-Nearest Neighbors (KNN)</a:t>
            </a:r>
            <a:endParaRPr>
              <a:solidFill>
                <a:srgbClr val="005BB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idx="1" type="body"/>
          </p:nvPr>
        </p:nvSpPr>
        <p:spPr>
          <a:xfrm>
            <a:off x="569468" y="2933696"/>
            <a:ext cx="6332700" cy="3790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1" i="0" lang="en-US">
                <a:solidFill>
                  <a:srgbClr val="1F1F1F"/>
                </a:solidFill>
              </a:rPr>
              <a:t>What are decision trees?</a:t>
            </a:r>
            <a:endParaRPr b="1"/>
          </a:p>
          <a:p>
            <a:pPr indent="0" lvl="0" marL="0" rtl="0" algn="just">
              <a:lnSpc>
                <a:spcPct val="115000"/>
              </a:lnSpc>
              <a:spcBef>
                <a:spcPts val="1000"/>
              </a:spcBef>
              <a:spcAft>
                <a:spcPts val="0"/>
              </a:spcAft>
              <a:buSzPts val="1800"/>
              <a:buNone/>
            </a:pPr>
            <a:r>
              <a:rPr b="0" i="0" lang="en-US">
                <a:solidFill>
                  <a:srgbClr val="1F1F1F"/>
                </a:solidFill>
                <a:latin typeface="Arial"/>
                <a:ea typeface="Arial"/>
                <a:cs typeface="Arial"/>
                <a:sym typeface="Arial"/>
              </a:rPr>
              <a:t>Decision trees are tree-like structures that represent the decision-making process for classifying data points. The tree starts with a root node and then splits into multiple branches based on the values of the features. </a:t>
            </a:r>
            <a:endParaRPr/>
          </a:p>
          <a:p>
            <a:pPr indent="0" lvl="0" marL="0" rtl="0" algn="just">
              <a:lnSpc>
                <a:spcPct val="115000"/>
              </a:lnSpc>
              <a:spcBef>
                <a:spcPts val="1000"/>
              </a:spcBef>
              <a:spcAft>
                <a:spcPts val="0"/>
              </a:spcAft>
              <a:buSzPts val="1800"/>
              <a:buNone/>
            </a:pPr>
            <a:r>
              <a:t/>
            </a:r>
            <a:endParaRPr/>
          </a:p>
          <a:p>
            <a:pPr indent="0" lvl="0" marL="0" rtl="0" algn="l">
              <a:lnSpc>
                <a:spcPct val="144444"/>
              </a:lnSpc>
              <a:spcBef>
                <a:spcPts val="1000"/>
              </a:spcBef>
              <a:spcAft>
                <a:spcPts val="0"/>
              </a:spcAft>
              <a:buSzPts val="1800"/>
              <a:buNone/>
            </a:pPr>
            <a:r>
              <a:t/>
            </a:r>
            <a:endParaRPr b="0" i="0">
              <a:solidFill>
                <a:srgbClr val="1F1F1F"/>
              </a:solidFill>
              <a:latin typeface="Arial"/>
              <a:ea typeface="Arial"/>
              <a:cs typeface="Arial"/>
              <a:sym typeface="Arial"/>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184" name="Google Shape;184;p12"/>
          <p:cNvSpPr txBox="1"/>
          <p:nvPr>
            <p:ph type="title"/>
          </p:nvPr>
        </p:nvSpPr>
        <p:spPr>
          <a:xfrm>
            <a:off x="569468" y="1175409"/>
            <a:ext cx="10515600" cy="716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Decision Trees</a:t>
            </a:r>
            <a:endParaRPr>
              <a:solidFill>
                <a:srgbClr val="005BBB"/>
              </a:solidFill>
            </a:endParaRPr>
          </a:p>
        </p:txBody>
      </p:sp>
      <p:pic>
        <p:nvPicPr>
          <p:cNvPr descr="Python Decision Tree Classification Tutorial: Scikit-Learn  DecisionTreeClassifier | DataCamp" id="185" name="Google Shape;185;p12"/>
          <p:cNvPicPr preferRelativeResize="0"/>
          <p:nvPr/>
        </p:nvPicPr>
        <p:blipFill rotWithShape="1">
          <a:blip r:embed="rId3">
            <a:alphaModFix/>
          </a:blip>
          <a:srcRect b="0" l="0" r="0" t="0"/>
          <a:stretch/>
        </p:blipFill>
        <p:spPr>
          <a:xfrm>
            <a:off x="6784024" y="2241755"/>
            <a:ext cx="4974998" cy="3131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idx="1" type="body"/>
          </p:nvPr>
        </p:nvSpPr>
        <p:spPr>
          <a:xfrm>
            <a:off x="569470" y="1755075"/>
            <a:ext cx="10918200" cy="3511500"/>
          </a:xfrm>
          <a:prstGeom prst="rect">
            <a:avLst/>
          </a:prstGeom>
          <a:noFill/>
          <a:ln>
            <a:noFill/>
          </a:ln>
        </p:spPr>
        <p:txBody>
          <a:bodyPr anchorCtr="0" anchor="t" bIns="45700" lIns="91425" spcFirstLastPara="1" rIns="91425" wrap="square" tIns="45700">
            <a:noAutofit/>
          </a:bodyPr>
          <a:lstStyle/>
          <a:p>
            <a:pPr indent="-336550" lvl="0" marL="457200" rtl="0" algn="just">
              <a:lnSpc>
                <a:spcPct val="115000"/>
              </a:lnSpc>
              <a:spcBef>
                <a:spcPts val="0"/>
              </a:spcBef>
              <a:spcAft>
                <a:spcPts val="0"/>
              </a:spcAft>
              <a:buClr>
                <a:srgbClr val="374151"/>
              </a:buClr>
              <a:buSzPts val="1700"/>
              <a:buFont typeface="Roboto"/>
              <a:buAutoNum type="arabicPeriod"/>
            </a:pPr>
            <a:r>
              <a:rPr b="1" lang="en-US" sz="1700">
                <a:solidFill>
                  <a:srgbClr val="374151"/>
                </a:solidFill>
                <a:latin typeface="Roboto"/>
                <a:ea typeface="Roboto"/>
                <a:cs typeface="Roboto"/>
                <a:sym typeface="Roboto"/>
              </a:rPr>
              <a:t>Selecting the Best Attribute</a:t>
            </a:r>
            <a:r>
              <a:rPr lang="en-US" sz="1700">
                <a:solidFill>
                  <a:srgbClr val="374151"/>
                </a:solidFill>
                <a:latin typeface="Roboto"/>
                <a:ea typeface="Roboto"/>
                <a:cs typeface="Roboto"/>
                <a:sym typeface="Roboto"/>
              </a:rPr>
              <a:t>: Algorithm picks the most informative attribute using metrics like Gini impurity or entropy to distinguish classes within the dataset effectively.</a:t>
            </a:r>
            <a:endParaRPr sz="1700">
              <a:solidFill>
                <a:srgbClr val="374151"/>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336550" lvl="0" marL="457200" rtl="0" algn="just">
              <a:lnSpc>
                <a:spcPct val="115000"/>
              </a:lnSpc>
              <a:spcBef>
                <a:spcPts val="0"/>
              </a:spcBef>
              <a:spcAft>
                <a:spcPts val="0"/>
              </a:spcAft>
              <a:buClr>
                <a:srgbClr val="374151"/>
              </a:buClr>
              <a:buSzPts val="1700"/>
              <a:buFont typeface="Roboto"/>
              <a:buAutoNum type="arabicPeriod"/>
            </a:pPr>
            <a:r>
              <a:rPr b="1" lang="en-US" sz="1700">
                <a:solidFill>
                  <a:srgbClr val="374151"/>
                </a:solidFill>
                <a:latin typeface="Roboto"/>
                <a:ea typeface="Roboto"/>
                <a:cs typeface="Roboto"/>
                <a:sym typeface="Roboto"/>
              </a:rPr>
              <a:t>Splitting the Dataset:</a:t>
            </a:r>
            <a:r>
              <a:rPr lang="en-US" sz="1700">
                <a:solidFill>
                  <a:srgbClr val="374151"/>
                </a:solidFill>
                <a:latin typeface="Roboto"/>
                <a:ea typeface="Roboto"/>
                <a:cs typeface="Roboto"/>
                <a:sym typeface="Roboto"/>
              </a:rPr>
              <a:t> Chosen attribute partitions data into subsets, each holding instances associated with distinct values of that attribute, aiding in refining classification.</a:t>
            </a:r>
            <a:endParaRPr sz="1700">
              <a:solidFill>
                <a:srgbClr val="374151"/>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336550" lvl="0" marL="457200" rtl="0" algn="just">
              <a:lnSpc>
                <a:spcPct val="115000"/>
              </a:lnSpc>
              <a:spcBef>
                <a:spcPts val="0"/>
              </a:spcBef>
              <a:spcAft>
                <a:spcPts val="0"/>
              </a:spcAft>
              <a:buClr>
                <a:srgbClr val="374151"/>
              </a:buClr>
              <a:buSzPts val="1700"/>
              <a:buFont typeface="Roboto"/>
              <a:buAutoNum type="arabicPeriod"/>
            </a:pPr>
            <a:r>
              <a:rPr b="1" lang="en-US" sz="1700">
                <a:solidFill>
                  <a:srgbClr val="374151"/>
                </a:solidFill>
                <a:latin typeface="Roboto"/>
                <a:ea typeface="Roboto"/>
                <a:cs typeface="Roboto"/>
                <a:sym typeface="Roboto"/>
              </a:rPr>
              <a:t>Recursive Partitioning:</a:t>
            </a:r>
            <a:r>
              <a:rPr lang="en-US" sz="1700">
                <a:solidFill>
                  <a:srgbClr val="374151"/>
                </a:solidFill>
                <a:latin typeface="Roboto"/>
                <a:ea typeface="Roboto"/>
                <a:cs typeface="Roboto"/>
                <a:sym typeface="Roboto"/>
              </a:rPr>
              <a:t> Iterative process divides subsets further, forming a tree structure until meeting defined stopping conditions, like tree depth or sample count.</a:t>
            </a:r>
            <a:endParaRPr sz="1700">
              <a:solidFill>
                <a:srgbClr val="374151"/>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336550" lvl="0" marL="457200" rtl="0" algn="just">
              <a:lnSpc>
                <a:spcPct val="115000"/>
              </a:lnSpc>
              <a:spcBef>
                <a:spcPts val="0"/>
              </a:spcBef>
              <a:spcAft>
                <a:spcPts val="0"/>
              </a:spcAft>
              <a:buClr>
                <a:srgbClr val="374151"/>
              </a:buClr>
              <a:buSzPts val="1700"/>
              <a:buFont typeface="Roboto"/>
              <a:buAutoNum type="arabicPeriod"/>
            </a:pPr>
            <a:r>
              <a:rPr b="1" lang="en-US" sz="1700">
                <a:solidFill>
                  <a:srgbClr val="374151"/>
                </a:solidFill>
                <a:latin typeface="Roboto"/>
                <a:ea typeface="Roboto"/>
                <a:cs typeface="Roboto"/>
                <a:sym typeface="Roboto"/>
              </a:rPr>
              <a:t>Creating Leaf Nodes:</a:t>
            </a:r>
            <a:r>
              <a:rPr lang="en-US" sz="1700">
                <a:solidFill>
                  <a:srgbClr val="374151"/>
                </a:solidFill>
                <a:latin typeface="Roboto"/>
                <a:ea typeface="Roboto"/>
                <a:cs typeface="Roboto"/>
                <a:sym typeface="Roboto"/>
              </a:rPr>
              <a:t> Subsets continue dividing until reaching a point where no further splits occur, forming leaf nodes that assign predicted classes.</a:t>
            </a:r>
            <a:endParaRPr sz="1700">
              <a:solidFill>
                <a:srgbClr val="374151"/>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336550" lvl="0" marL="457200" rtl="0" algn="just">
              <a:lnSpc>
                <a:spcPct val="115000"/>
              </a:lnSpc>
              <a:spcBef>
                <a:spcPts val="0"/>
              </a:spcBef>
              <a:spcAft>
                <a:spcPts val="0"/>
              </a:spcAft>
              <a:buClr>
                <a:srgbClr val="374151"/>
              </a:buClr>
              <a:buSzPts val="1700"/>
              <a:buFont typeface="Roboto"/>
              <a:buAutoNum type="arabicPeriod"/>
            </a:pPr>
            <a:r>
              <a:rPr b="1" lang="en-US" sz="1700">
                <a:solidFill>
                  <a:srgbClr val="374151"/>
                </a:solidFill>
                <a:latin typeface="Roboto"/>
                <a:ea typeface="Roboto"/>
                <a:cs typeface="Roboto"/>
                <a:sym typeface="Roboto"/>
              </a:rPr>
              <a:t>Prediction</a:t>
            </a:r>
            <a:r>
              <a:rPr lang="en-US" sz="1700">
                <a:solidFill>
                  <a:srgbClr val="374151"/>
                </a:solidFill>
                <a:latin typeface="Roboto"/>
                <a:ea typeface="Roboto"/>
                <a:cs typeface="Roboto"/>
                <a:sym typeface="Roboto"/>
              </a:rPr>
              <a:t>: Traversing from root to leaf nodes based on data features, the tree determines the predicted class label for a new data point.</a:t>
            </a:r>
            <a:endParaRPr sz="1700">
              <a:solidFill>
                <a:srgbClr val="374151"/>
              </a:solidFill>
              <a:latin typeface="Roboto"/>
              <a:ea typeface="Roboto"/>
              <a:cs typeface="Roboto"/>
              <a:sym typeface="Roboto"/>
            </a:endParaRPr>
          </a:p>
          <a:p>
            <a:pPr indent="0" lvl="0" marL="457200" rtl="0" algn="l">
              <a:lnSpc>
                <a:spcPct val="115000"/>
              </a:lnSpc>
              <a:spcBef>
                <a:spcPts val="300"/>
              </a:spcBef>
              <a:spcAft>
                <a:spcPts val="0"/>
              </a:spcAft>
              <a:buNone/>
            </a:pPr>
            <a:r>
              <a:t/>
            </a:r>
            <a:endParaRPr b="1" sz="1700">
              <a:solidFill>
                <a:srgbClr val="1F1F1F"/>
              </a:solidFill>
              <a:highlight>
                <a:srgbClr val="FFFFFF"/>
              </a:highlight>
            </a:endParaRPr>
          </a:p>
          <a:p>
            <a:pPr indent="0" lvl="0" marL="457200" rtl="0" algn="l">
              <a:lnSpc>
                <a:spcPct val="115000"/>
              </a:lnSpc>
              <a:spcBef>
                <a:spcPts val="1100"/>
              </a:spcBef>
              <a:spcAft>
                <a:spcPts val="0"/>
              </a:spcAft>
              <a:buNone/>
            </a:pPr>
            <a:r>
              <a:t/>
            </a:r>
            <a:endParaRPr b="1" sz="1700">
              <a:solidFill>
                <a:srgbClr val="1F1F1F"/>
              </a:solidFill>
              <a:highlight>
                <a:srgbClr val="FFFFFF"/>
              </a:highlight>
            </a:endParaRPr>
          </a:p>
          <a:p>
            <a:pPr indent="0" lvl="0" marL="457200" rtl="0" algn="l">
              <a:lnSpc>
                <a:spcPct val="115000"/>
              </a:lnSpc>
              <a:spcBef>
                <a:spcPts val="1100"/>
              </a:spcBef>
              <a:spcAft>
                <a:spcPts val="0"/>
              </a:spcAft>
              <a:buNone/>
            </a:pPr>
            <a:r>
              <a:t/>
            </a:r>
            <a:endParaRPr b="1" sz="1700">
              <a:solidFill>
                <a:srgbClr val="1F1F1F"/>
              </a:solidFill>
              <a:highlight>
                <a:srgbClr val="FFFFFF"/>
              </a:highlight>
            </a:endParaRPr>
          </a:p>
          <a:p>
            <a:pPr indent="0" lvl="0" marL="457200" rtl="0" algn="l">
              <a:lnSpc>
                <a:spcPct val="115000"/>
              </a:lnSpc>
              <a:spcBef>
                <a:spcPts val="1100"/>
              </a:spcBef>
              <a:spcAft>
                <a:spcPts val="0"/>
              </a:spcAft>
              <a:buNone/>
            </a:pPr>
            <a:r>
              <a:t/>
            </a:r>
            <a:endParaRPr sz="1700">
              <a:solidFill>
                <a:srgbClr val="1F1F1F"/>
              </a:solidFill>
              <a:highlight>
                <a:srgbClr val="FFFFFF"/>
              </a:highlight>
            </a:endParaRPr>
          </a:p>
          <a:p>
            <a:pPr indent="0" lvl="0" marL="0" rtl="0" algn="l">
              <a:lnSpc>
                <a:spcPct val="115000"/>
              </a:lnSpc>
              <a:spcBef>
                <a:spcPts val="1100"/>
              </a:spcBef>
              <a:spcAft>
                <a:spcPts val="0"/>
              </a:spcAft>
              <a:buNone/>
            </a:pPr>
            <a:r>
              <a:t/>
            </a:r>
            <a:endParaRPr/>
          </a:p>
          <a:p>
            <a:pPr indent="0" lvl="0" marL="0" rtl="0" algn="l">
              <a:lnSpc>
                <a:spcPct val="115000"/>
              </a:lnSpc>
              <a:spcBef>
                <a:spcPts val="1000"/>
              </a:spcBef>
              <a:spcAft>
                <a:spcPts val="0"/>
              </a:spcAft>
              <a:buNone/>
            </a:pPr>
            <a:r>
              <a:t/>
            </a:r>
            <a:endParaRPr/>
          </a:p>
        </p:txBody>
      </p:sp>
      <p:sp>
        <p:nvSpPr>
          <p:cNvPr id="191" name="Google Shape;191;p13"/>
          <p:cNvSpPr txBox="1"/>
          <p:nvPr>
            <p:ph type="title"/>
          </p:nvPr>
        </p:nvSpPr>
        <p:spPr>
          <a:xfrm>
            <a:off x="569468" y="1038963"/>
            <a:ext cx="10515600" cy="716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lang="en-US">
                <a:latin typeface="Arial"/>
                <a:ea typeface="Arial"/>
                <a:cs typeface="Arial"/>
                <a:sym typeface="Arial"/>
              </a:rPr>
              <a:t>How do </a:t>
            </a:r>
            <a:r>
              <a:rPr b="0" i="0" lang="en-US">
                <a:solidFill>
                  <a:srgbClr val="005BBB"/>
                </a:solidFill>
                <a:latin typeface="Arial"/>
                <a:ea typeface="Arial"/>
                <a:cs typeface="Arial"/>
                <a:sym typeface="Arial"/>
              </a:rPr>
              <a:t>Decision Trees work?</a:t>
            </a:r>
            <a:endParaRPr>
              <a:solidFill>
                <a:srgbClr val="005BB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rmAutofit/>
          </a:bodyPr>
          <a:lstStyle/>
          <a:p>
            <a:pPr indent="0" lvl="0" marL="0" rtl="0" algn="l">
              <a:lnSpc>
                <a:spcPct val="96666"/>
              </a:lnSpc>
              <a:spcBef>
                <a:spcPts val="0"/>
              </a:spcBef>
              <a:spcAft>
                <a:spcPts val="0"/>
              </a:spcAft>
              <a:buClr>
                <a:schemeClr val="lt1"/>
              </a:buClr>
              <a:buSzPts val="6000"/>
              <a:buFont typeface="Arial"/>
              <a:buNone/>
            </a:pPr>
            <a:r>
              <a:rPr lang="en-US" u="sng"/>
              <a:t>PRESENTED BY:</a:t>
            </a:r>
            <a:endParaRPr/>
          </a:p>
        </p:txBody>
      </p:sp>
      <p:sp>
        <p:nvSpPr>
          <p:cNvPr id="64" name="Google Shape;64;p2"/>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rmAutofit fontScale="25000" lnSpcReduction="20000"/>
          </a:bodyPr>
          <a:lstStyle/>
          <a:p>
            <a:pPr indent="0" lvl="0" marL="0" rtl="0" algn="l">
              <a:lnSpc>
                <a:spcPct val="90000"/>
              </a:lnSpc>
              <a:spcBef>
                <a:spcPts val="0"/>
              </a:spcBef>
              <a:spcAft>
                <a:spcPts val="0"/>
              </a:spcAft>
              <a:buSzPct val="29642"/>
              <a:buNone/>
            </a:pPr>
            <a:r>
              <a:rPr lang="en-US" sz="9446">
                <a:latin typeface="Arial"/>
                <a:ea typeface="Arial"/>
                <a:cs typeface="Arial"/>
                <a:sym typeface="Arial"/>
              </a:rPr>
              <a:t>BHARADWAJ DONTHULA</a:t>
            </a:r>
            <a:endParaRPr sz="9446">
              <a:latin typeface="Arial"/>
              <a:ea typeface="Arial"/>
              <a:cs typeface="Arial"/>
              <a:sym typeface="Arial"/>
            </a:endParaRPr>
          </a:p>
          <a:p>
            <a:pPr indent="0" lvl="0" marL="0" rtl="0" algn="l">
              <a:lnSpc>
                <a:spcPct val="90000"/>
              </a:lnSpc>
              <a:spcBef>
                <a:spcPts val="0"/>
              </a:spcBef>
              <a:spcAft>
                <a:spcPts val="0"/>
              </a:spcAft>
              <a:buSzPct val="29642"/>
              <a:buNone/>
            </a:pPr>
            <a:r>
              <a:t/>
            </a:r>
            <a:endParaRPr sz="9446">
              <a:latin typeface="Arial"/>
              <a:ea typeface="Arial"/>
              <a:cs typeface="Arial"/>
              <a:sym typeface="Arial"/>
            </a:endParaRPr>
          </a:p>
          <a:p>
            <a:pPr indent="0" lvl="0" marL="0" rtl="0" algn="l">
              <a:lnSpc>
                <a:spcPct val="90000"/>
              </a:lnSpc>
              <a:spcBef>
                <a:spcPts val="0"/>
              </a:spcBef>
              <a:spcAft>
                <a:spcPts val="0"/>
              </a:spcAft>
              <a:buSzPct val="29642"/>
              <a:buNone/>
            </a:pPr>
            <a:r>
              <a:rPr lang="en-US" sz="9446">
                <a:latin typeface="Arial"/>
                <a:ea typeface="Arial"/>
                <a:cs typeface="Arial"/>
                <a:sym typeface="Arial"/>
              </a:rPr>
              <a:t>JASON CABALLES</a:t>
            </a:r>
            <a:endParaRPr sz="9446">
              <a:latin typeface="Arial"/>
              <a:ea typeface="Arial"/>
              <a:cs typeface="Arial"/>
              <a:sym typeface="Arial"/>
            </a:endParaRPr>
          </a:p>
          <a:p>
            <a:pPr indent="0" lvl="0" marL="0" rtl="0" algn="l">
              <a:lnSpc>
                <a:spcPct val="90000"/>
              </a:lnSpc>
              <a:spcBef>
                <a:spcPts val="0"/>
              </a:spcBef>
              <a:spcAft>
                <a:spcPts val="0"/>
              </a:spcAft>
              <a:buSzPct val="29642"/>
              <a:buNone/>
            </a:pPr>
            <a:r>
              <a:t/>
            </a:r>
            <a:endParaRPr sz="9446">
              <a:latin typeface="Arial"/>
              <a:ea typeface="Arial"/>
              <a:cs typeface="Arial"/>
              <a:sym typeface="Arial"/>
            </a:endParaRPr>
          </a:p>
          <a:p>
            <a:pPr indent="0" lvl="0" marL="0" rtl="0" algn="l">
              <a:lnSpc>
                <a:spcPct val="90000"/>
              </a:lnSpc>
              <a:spcBef>
                <a:spcPts val="0"/>
              </a:spcBef>
              <a:spcAft>
                <a:spcPts val="0"/>
              </a:spcAft>
              <a:buSzPct val="29642"/>
              <a:buNone/>
            </a:pPr>
            <a:r>
              <a:rPr lang="en-US" sz="9446">
                <a:latin typeface="Arial"/>
                <a:ea typeface="Arial"/>
                <a:cs typeface="Arial"/>
                <a:sym typeface="Arial"/>
              </a:rPr>
              <a:t>VINAYA SANTHOSH KUMAR</a:t>
            </a:r>
            <a:endParaRPr sz="9446">
              <a:latin typeface="Arial"/>
              <a:ea typeface="Arial"/>
              <a:cs typeface="Arial"/>
              <a:sym typeface="Arial"/>
            </a:endParaRPr>
          </a:p>
          <a:p>
            <a:pPr indent="0" lvl="0" marL="0" rtl="0" algn="l">
              <a:lnSpc>
                <a:spcPct val="90000"/>
              </a:lnSpc>
              <a:spcBef>
                <a:spcPts val="0"/>
              </a:spcBef>
              <a:spcAft>
                <a:spcPts val="0"/>
              </a:spcAft>
              <a:buSzPct val="29642"/>
              <a:buNone/>
            </a:pPr>
            <a:r>
              <a:t/>
            </a:r>
            <a:endParaRPr sz="9446">
              <a:latin typeface="Arial"/>
              <a:ea typeface="Arial"/>
              <a:cs typeface="Arial"/>
              <a:sym typeface="Arial"/>
            </a:endParaRPr>
          </a:p>
          <a:p>
            <a:pPr indent="0" lvl="0" marL="0" rtl="0" algn="l">
              <a:lnSpc>
                <a:spcPct val="90000"/>
              </a:lnSpc>
              <a:spcBef>
                <a:spcPts val="0"/>
              </a:spcBef>
              <a:spcAft>
                <a:spcPts val="0"/>
              </a:spcAft>
              <a:buSzPct val="29642"/>
              <a:buNone/>
            </a:pPr>
            <a:r>
              <a:rPr lang="en-US" sz="9446">
                <a:latin typeface="Arial"/>
                <a:ea typeface="Arial"/>
                <a:cs typeface="Arial"/>
                <a:sym typeface="Arial"/>
              </a:rPr>
              <a:t>KARTHIK SRI SAKTHI DEGALA</a:t>
            </a:r>
            <a:endParaRPr sz="9446">
              <a:latin typeface="Arial"/>
              <a:ea typeface="Arial"/>
              <a:cs typeface="Arial"/>
              <a:sym typeface="Arial"/>
            </a:endParaRPr>
          </a:p>
          <a:p>
            <a:pPr indent="0" lvl="0" marL="0" rtl="0" algn="l">
              <a:lnSpc>
                <a:spcPct val="90000"/>
              </a:lnSpc>
              <a:spcBef>
                <a:spcPts val="0"/>
              </a:spcBef>
              <a:spcAft>
                <a:spcPts val="0"/>
              </a:spcAft>
              <a:buSzPct val="100000"/>
              <a:buNone/>
            </a:pPr>
            <a:r>
              <a:t/>
            </a:r>
            <a:endParaRPr>
              <a:latin typeface="Arial"/>
              <a:ea typeface="Arial"/>
              <a:cs typeface="Arial"/>
              <a:sym typeface="Arial"/>
            </a:endParaRPr>
          </a:p>
          <a:p>
            <a:pPr indent="0" lvl="0" marL="0" rtl="0" algn="l">
              <a:spcBef>
                <a:spcPts val="0"/>
              </a:spcBef>
              <a:spcAft>
                <a:spcPts val="0"/>
              </a:spcAft>
              <a:buSzPct val="100000"/>
              <a:buNone/>
            </a:pPr>
            <a:r>
              <a:t/>
            </a:r>
            <a:endParaRPr>
              <a:latin typeface="Arial"/>
              <a:ea typeface="Arial"/>
              <a:cs typeface="Arial"/>
              <a:sym typeface="Arial"/>
            </a:endParaRPr>
          </a:p>
          <a:p>
            <a:pPr indent="0" lvl="0" marL="0" rtl="0" algn="l">
              <a:lnSpc>
                <a:spcPct val="90000"/>
              </a:lnSpc>
              <a:spcBef>
                <a:spcPts val="1000"/>
              </a:spcBef>
              <a:spcAft>
                <a:spcPts val="0"/>
              </a:spcAft>
              <a:buSzPct val="100000"/>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idx="1" type="body"/>
          </p:nvPr>
        </p:nvSpPr>
        <p:spPr>
          <a:xfrm>
            <a:off x="569468" y="2023721"/>
            <a:ext cx="10747461" cy="3790483"/>
          </a:xfrm>
          <a:prstGeom prst="rect">
            <a:avLst/>
          </a:prstGeom>
          <a:noFill/>
          <a:ln>
            <a:noFill/>
          </a:ln>
        </p:spPr>
        <p:txBody>
          <a:bodyPr anchorCtr="0" anchor="t" bIns="45700" lIns="91425" spcFirstLastPara="1" rIns="91425" wrap="square" tIns="45700">
            <a:noAutofit/>
          </a:bodyPr>
          <a:lstStyle/>
          <a:p>
            <a:pPr indent="0" lvl="0" marL="0" rtl="0" algn="just">
              <a:lnSpc>
                <a:spcPct val="144444"/>
              </a:lnSpc>
              <a:spcBef>
                <a:spcPts val="0"/>
              </a:spcBef>
              <a:spcAft>
                <a:spcPts val="0"/>
              </a:spcAft>
              <a:buSzPts val="1800"/>
              <a:buNone/>
            </a:pPr>
            <a:r>
              <a:rPr b="0" i="0" lang="en-US">
                <a:solidFill>
                  <a:srgbClr val="1F1F1F"/>
                </a:solidFill>
                <a:latin typeface="Arial"/>
                <a:ea typeface="Arial"/>
                <a:cs typeface="Arial"/>
                <a:sym typeface="Arial"/>
              </a:rPr>
              <a:t>Decision Trees in Action</a:t>
            </a:r>
            <a:endParaRPr/>
          </a:p>
          <a:p>
            <a:pPr indent="0" lvl="0" marL="0" rtl="0" algn="just">
              <a:lnSpc>
                <a:spcPct val="144444"/>
              </a:lnSpc>
              <a:spcBef>
                <a:spcPts val="1000"/>
              </a:spcBef>
              <a:spcAft>
                <a:spcPts val="0"/>
              </a:spcAft>
              <a:buSzPts val="1800"/>
              <a:buNone/>
            </a:pPr>
            <a:r>
              <a:rPr b="0" i="0" lang="en-US">
                <a:solidFill>
                  <a:srgbClr val="1F1F1F"/>
                </a:solidFill>
                <a:latin typeface="Arial"/>
                <a:ea typeface="Arial"/>
                <a:cs typeface="Arial"/>
                <a:sym typeface="Arial"/>
              </a:rPr>
              <a:t>Consider a scenario where you have a dataset of patients and you want to use machine learning to predict whether they have a particular disease. You can use a decision tree to make these predictions.</a:t>
            </a:r>
            <a:endParaRPr/>
          </a:p>
          <a:p>
            <a:pPr indent="-114300" lvl="0" marL="0" rtl="0" algn="just">
              <a:lnSpc>
                <a:spcPct val="144444"/>
              </a:lnSpc>
              <a:spcBef>
                <a:spcPts val="1000"/>
              </a:spcBef>
              <a:spcAft>
                <a:spcPts val="0"/>
              </a:spcAft>
              <a:buSzPts val="1800"/>
              <a:buFont typeface="Arial"/>
              <a:buChar char="•"/>
            </a:pPr>
            <a:r>
              <a:rPr b="0" i="0" lang="en-US">
                <a:solidFill>
                  <a:srgbClr val="1F1F1F"/>
                </a:solidFill>
                <a:latin typeface="Arial"/>
                <a:ea typeface="Arial"/>
                <a:cs typeface="Arial"/>
                <a:sym typeface="Arial"/>
              </a:rPr>
              <a:t>First, you would need to train the decision tree on a labeled dataset of patients. This would involve recursively splitting the data into smaller subsets based on the values of the features, such as age, gender, and medical history. The splits would be chosen to maximize the information gain.</a:t>
            </a:r>
            <a:endParaRPr/>
          </a:p>
          <a:p>
            <a:pPr indent="-114300" lvl="0" marL="0" rtl="0" algn="just">
              <a:lnSpc>
                <a:spcPct val="144444"/>
              </a:lnSpc>
              <a:spcBef>
                <a:spcPts val="1000"/>
              </a:spcBef>
              <a:spcAft>
                <a:spcPts val="0"/>
              </a:spcAft>
              <a:buSzPts val="1800"/>
              <a:buFont typeface="Arial"/>
              <a:buChar char="•"/>
            </a:pPr>
            <a:r>
              <a:rPr b="0" i="0" lang="en-US">
                <a:solidFill>
                  <a:srgbClr val="1F1F1F"/>
                </a:solidFill>
                <a:latin typeface="Arial"/>
                <a:ea typeface="Arial"/>
                <a:cs typeface="Arial"/>
                <a:sym typeface="Arial"/>
              </a:rPr>
              <a:t>Next, you would use the trained decision tree to make predictions for new patients. For each new patient, you would determine their position in the tree and classify them accordingly.</a:t>
            </a:r>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198" name="Google Shape;198;p14"/>
          <p:cNvSpPr txBox="1"/>
          <p:nvPr>
            <p:ph type="title"/>
          </p:nvPr>
        </p:nvSpPr>
        <p:spPr>
          <a:xfrm>
            <a:off x="569468" y="1232309"/>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Decision Trees</a:t>
            </a:r>
            <a:endParaRPr>
              <a:solidFill>
                <a:srgbClr val="005BB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idx="1" type="body"/>
          </p:nvPr>
        </p:nvSpPr>
        <p:spPr>
          <a:xfrm>
            <a:off x="569475" y="2034699"/>
            <a:ext cx="6332700" cy="4365900"/>
          </a:xfrm>
          <a:prstGeom prst="rect">
            <a:avLst/>
          </a:prstGeom>
          <a:noFill/>
          <a:ln>
            <a:noFill/>
          </a:ln>
        </p:spPr>
        <p:txBody>
          <a:bodyPr anchorCtr="0" anchor="t" bIns="45700" lIns="91425" spcFirstLastPara="1" rIns="91425" wrap="square" tIns="45700">
            <a:noAutofit/>
          </a:bodyPr>
          <a:lstStyle/>
          <a:p>
            <a:pPr indent="0" lvl="0" marL="0" rtl="0" algn="just">
              <a:lnSpc>
                <a:spcPct val="144444"/>
              </a:lnSpc>
              <a:spcBef>
                <a:spcPts val="0"/>
              </a:spcBef>
              <a:spcAft>
                <a:spcPts val="0"/>
              </a:spcAft>
              <a:buSzPts val="1800"/>
              <a:buNone/>
            </a:pPr>
            <a:r>
              <a:rPr b="1" i="0" lang="en-US" sz="1700">
                <a:solidFill>
                  <a:srgbClr val="0F0F0F"/>
                </a:solidFill>
                <a:latin typeface="Roboto"/>
                <a:ea typeface="Roboto"/>
                <a:cs typeface="Roboto"/>
                <a:sym typeface="Roboto"/>
              </a:rPr>
              <a:t>What are random forests?</a:t>
            </a:r>
            <a:endParaRPr b="1" i="0" sz="1700">
              <a:solidFill>
                <a:srgbClr val="0F0F0F"/>
              </a:solidFill>
              <a:latin typeface="Roboto"/>
              <a:ea typeface="Roboto"/>
              <a:cs typeface="Roboto"/>
              <a:sym typeface="Roboto"/>
            </a:endParaRPr>
          </a:p>
          <a:p>
            <a:pPr indent="0" lvl="0" marL="0" rtl="0" algn="just">
              <a:lnSpc>
                <a:spcPct val="115000"/>
              </a:lnSpc>
              <a:spcBef>
                <a:spcPts val="1000"/>
              </a:spcBef>
              <a:spcAft>
                <a:spcPts val="0"/>
              </a:spcAft>
              <a:buSzPts val="1800"/>
              <a:buNone/>
            </a:pPr>
            <a:r>
              <a:rPr lang="en-US" sz="1700">
                <a:solidFill>
                  <a:srgbClr val="0F0F0F"/>
                </a:solidFill>
                <a:latin typeface="Roboto"/>
                <a:ea typeface="Roboto"/>
                <a:cs typeface="Roboto"/>
                <a:sym typeface="Roboto"/>
              </a:rPr>
              <a:t>Decision</a:t>
            </a:r>
            <a:r>
              <a:rPr i="0" lang="en-US" sz="1700">
                <a:solidFill>
                  <a:srgbClr val="0F0F0F"/>
                </a:solidFill>
                <a:latin typeface="Roboto"/>
                <a:ea typeface="Roboto"/>
                <a:cs typeface="Roboto"/>
                <a:sym typeface="Roboto"/>
              </a:rPr>
              <a:t> trees that are grown very deep tend to learn highly irregular patterns</a:t>
            </a:r>
            <a:r>
              <a:rPr lang="en-US" sz="1700">
                <a:solidFill>
                  <a:srgbClr val="0F0F0F"/>
                </a:solidFill>
                <a:latin typeface="Roboto"/>
                <a:ea typeface="Roboto"/>
                <a:cs typeface="Roboto"/>
                <a:sym typeface="Roboto"/>
              </a:rPr>
              <a:t> and</a:t>
            </a:r>
            <a:r>
              <a:rPr i="0" lang="en-US" sz="1700">
                <a:solidFill>
                  <a:srgbClr val="0F0F0F"/>
                </a:solidFill>
                <a:latin typeface="Roboto"/>
                <a:ea typeface="Roboto"/>
                <a:cs typeface="Roboto"/>
                <a:sym typeface="Roboto"/>
              </a:rPr>
              <a:t> overfit their training sets, i.e. have low bias, but very high variance. Random forests are a way of averaging multiple deep decision trees, trained </a:t>
            </a:r>
            <a:r>
              <a:rPr lang="en-US" sz="1700">
                <a:solidFill>
                  <a:srgbClr val="0F0F0F"/>
                </a:solidFill>
                <a:latin typeface="Roboto"/>
                <a:ea typeface="Roboto"/>
                <a:cs typeface="Roboto"/>
                <a:sym typeface="Roboto"/>
              </a:rPr>
              <a:t>on different subsets of the training data </a:t>
            </a:r>
            <a:r>
              <a:rPr i="0" lang="en-US" sz="1700">
                <a:solidFill>
                  <a:srgbClr val="0F0F0F"/>
                </a:solidFill>
                <a:latin typeface="Roboto"/>
                <a:ea typeface="Roboto"/>
                <a:cs typeface="Roboto"/>
                <a:sym typeface="Roboto"/>
              </a:rPr>
              <a:t>with the goal of reducing the variance and </a:t>
            </a:r>
            <a:r>
              <a:rPr lang="en-US" sz="1700">
                <a:solidFill>
                  <a:srgbClr val="0F0F0F"/>
                </a:solidFill>
                <a:latin typeface="Roboto"/>
                <a:ea typeface="Roboto"/>
                <a:cs typeface="Roboto"/>
                <a:sym typeface="Roboto"/>
              </a:rPr>
              <a:t>improve classification accuracy</a:t>
            </a:r>
            <a:r>
              <a:rPr i="0" lang="en-US" sz="1700">
                <a:solidFill>
                  <a:srgbClr val="0F0F0F"/>
                </a:solidFill>
                <a:latin typeface="Roboto"/>
                <a:ea typeface="Roboto"/>
                <a:cs typeface="Roboto"/>
                <a:sym typeface="Roboto"/>
              </a:rPr>
              <a:t>.  This comes at the expense of a small increase in the bias and some loss of interpretability, but generally greatly boosts the performance in the final model. For classification tasks, the output of the random forest is the class selected by most trees.</a:t>
            </a:r>
            <a:endParaRPr sz="1700">
              <a:solidFill>
                <a:srgbClr val="0F0F0F"/>
              </a:solidFill>
              <a:latin typeface="Roboto"/>
              <a:ea typeface="Roboto"/>
              <a:cs typeface="Roboto"/>
              <a:sym typeface="Roboto"/>
            </a:endParaRPr>
          </a:p>
          <a:p>
            <a:pPr indent="0" lvl="0" marL="0" rtl="0" algn="just">
              <a:lnSpc>
                <a:spcPct val="115000"/>
              </a:lnSpc>
              <a:spcBef>
                <a:spcPts val="1000"/>
              </a:spcBef>
              <a:spcAft>
                <a:spcPts val="0"/>
              </a:spcAft>
              <a:buSzPts val="1800"/>
              <a:buNone/>
            </a:pPr>
            <a:r>
              <a:t/>
            </a:r>
            <a:endParaRPr sz="1700">
              <a:solidFill>
                <a:srgbClr val="0F0F0F"/>
              </a:solidFill>
              <a:latin typeface="Roboto"/>
              <a:ea typeface="Roboto"/>
              <a:cs typeface="Roboto"/>
              <a:sym typeface="Roboto"/>
            </a:endParaRPr>
          </a:p>
          <a:p>
            <a:pPr indent="0" lvl="0" marL="0" rtl="0" algn="just">
              <a:lnSpc>
                <a:spcPct val="115000"/>
              </a:lnSpc>
              <a:spcBef>
                <a:spcPts val="1000"/>
              </a:spcBef>
              <a:spcAft>
                <a:spcPts val="0"/>
              </a:spcAft>
              <a:buSzPts val="1800"/>
              <a:buNone/>
            </a:pPr>
            <a:r>
              <a:t/>
            </a:r>
            <a:endParaRPr sz="1700">
              <a:solidFill>
                <a:srgbClr val="0F0F0F"/>
              </a:solidFill>
              <a:latin typeface="Roboto"/>
              <a:ea typeface="Roboto"/>
              <a:cs typeface="Roboto"/>
              <a:sym typeface="Roboto"/>
            </a:endParaRPr>
          </a:p>
          <a:p>
            <a:pPr indent="0" lvl="0" marL="0" rtl="0" algn="l">
              <a:lnSpc>
                <a:spcPct val="144444"/>
              </a:lnSpc>
              <a:spcBef>
                <a:spcPts val="1000"/>
              </a:spcBef>
              <a:spcAft>
                <a:spcPts val="0"/>
              </a:spcAft>
              <a:buSzPts val="1800"/>
              <a:buNone/>
            </a:pPr>
            <a:r>
              <a:t/>
            </a:r>
            <a:endParaRPr i="0" sz="1700">
              <a:solidFill>
                <a:srgbClr val="0F0F0F"/>
              </a:solidFill>
              <a:latin typeface="Roboto"/>
              <a:ea typeface="Roboto"/>
              <a:cs typeface="Roboto"/>
              <a:sym typeface="Roboto"/>
            </a:endParaRPr>
          </a:p>
          <a:p>
            <a:pPr indent="0" lvl="0" marL="0" rtl="0" algn="just">
              <a:lnSpc>
                <a:spcPct val="144444"/>
              </a:lnSpc>
              <a:spcBef>
                <a:spcPts val="1000"/>
              </a:spcBef>
              <a:spcAft>
                <a:spcPts val="0"/>
              </a:spcAft>
              <a:buSzPts val="1800"/>
              <a:buNone/>
            </a:pPr>
            <a:r>
              <a:t/>
            </a:r>
            <a:endParaRPr sz="1700">
              <a:solidFill>
                <a:srgbClr val="0F0F0F"/>
              </a:solidFill>
              <a:latin typeface="Roboto"/>
              <a:ea typeface="Roboto"/>
              <a:cs typeface="Roboto"/>
              <a:sym typeface="Roboto"/>
            </a:endParaRPr>
          </a:p>
        </p:txBody>
      </p:sp>
      <p:sp>
        <p:nvSpPr>
          <p:cNvPr id="205" name="Google Shape;205;p15"/>
          <p:cNvSpPr txBox="1"/>
          <p:nvPr>
            <p:ph type="title"/>
          </p:nvPr>
        </p:nvSpPr>
        <p:spPr>
          <a:xfrm>
            <a:off x="569468" y="1119109"/>
            <a:ext cx="10515600" cy="716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Random Forests</a:t>
            </a:r>
            <a:endParaRPr>
              <a:solidFill>
                <a:srgbClr val="005BBB"/>
              </a:solidFill>
            </a:endParaRPr>
          </a:p>
        </p:txBody>
      </p:sp>
      <p:pic>
        <p:nvPicPr>
          <p:cNvPr descr="Guide to Random Forest Classification and Regression Algorithms" id="206" name="Google Shape;206;p15"/>
          <p:cNvPicPr preferRelativeResize="0"/>
          <p:nvPr/>
        </p:nvPicPr>
        <p:blipFill rotWithShape="1">
          <a:blip r:embed="rId3">
            <a:alphaModFix/>
          </a:blip>
          <a:srcRect b="0" l="0" r="0" t="0"/>
          <a:stretch/>
        </p:blipFill>
        <p:spPr>
          <a:xfrm>
            <a:off x="7030065" y="2518644"/>
            <a:ext cx="4766647" cy="2860830"/>
          </a:xfrm>
          <a:prstGeom prst="rect">
            <a:avLst/>
          </a:prstGeom>
          <a:noFill/>
          <a:ln>
            <a:noFill/>
          </a:ln>
        </p:spPr>
      </p:pic>
      <p:pic>
        <p:nvPicPr>
          <p:cNvPr id="207" name="Google Shape;207;p15"/>
          <p:cNvPicPr preferRelativeResize="0"/>
          <p:nvPr/>
        </p:nvPicPr>
        <p:blipFill rotWithShape="1">
          <a:blip r:embed="rId4">
            <a:alphaModFix/>
          </a:blip>
          <a:srcRect b="0" l="5171" r="10879" t="0"/>
          <a:stretch/>
        </p:blipFill>
        <p:spPr>
          <a:xfrm>
            <a:off x="6891050" y="2254300"/>
            <a:ext cx="5316476" cy="3186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9feb66bbf7_0_7"/>
          <p:cNvSpPr txBox="1"/>
          <p:nvPr>
            <p:ph idx="1" type="body"/>
          </p:nvPr>
        </p:nvSpPr>
        <p:spPr>
          <a:xfrm>
            <a:off x="569475" y="1983675"/>
            <a:ext cx="10918200" cy="4519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700">
                <a:solidFill>
                  <a:srgbClr val="374151"/>
                </a:solidFill>
                <a:latin typeface="Roboto"/>
                <a:ea typeface="Roboto"/>
                <a:cs typeface="Roboto"/>
                <a:sym typeface="Roboto"/>
              </a:rPr>
              <a:t>Random Sampling of Observations</a:t>
            </a:r>
            <a:r>
              <a:rPr lang="en-US" sz="1700">
                <a:solidFill>
                  <a:srgbClr val="374151"/>
                </a:solidFill>
                <a:latin typeface="Roboto"/>
                <a:ea typeface="Roboto"/>
                <a:cs typeface="Roboto"/>
                <a:sym typeface="Roboto"/>
              </a:rPr>
              <a:t>:</a:t>
            </a:r>
            <a:r>
              <a:rPr lang="en-US" sz="1700">
                <a:solidFill>
                  <a:srgbClr val="000000"/>
                </a:solidFill>
                <a:latin typeface="Roboto"/>
                <a:ea typeface="Roboto"/>
                <a:cs typeface="Roboto"/>
                <a:sym typeface="Roboto"/>
              </a:rPr>
              <a:t> </a:t>
            </a:r>
            <a:r>
              <a:rPr lang="en-US" sz="1700">
                <a:solidFill>
                  <a:srgbClr val="374151"/>
                </a:solidFill>
                <a:latin typeface="Roboto"/>
                <a:ea typeface="Roboto"/>
                <a:cs typeface="Roboto"/>
                <a:sym typeface="Roboto"/>
              </a:rPr>
              <a:t>For each tree in the forest, a random sample of the data is chosen (with replacement) from the original dataset. This process is called bootstrapping. This sampling ensures that each tree is trained on slightly different data, introducing diversity among the trees.</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b="1" lang="en-US" sz="1700">
                <a:solidFill>
                  <a:srgbClr val="374151"/>
                </a:solidFill>
                <a:latin typeface="Roboto"/>
                <a:ea typeface="Roboto"/>
                <a:cs typeface="Roboto"/>
                <a:sym typeface="Roboto"/>
              </a:rPr>
              <a:t>Random Feature Selection:</a:t>
            </a:r>
            <a:endParaRPr b="1" sz="17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lang="en-US" sz="1700">
                <a:solidFill>
                  <a:srgbClr val="374151"/>
                </a:solidFill>
                <a:latin typeface="Roboto"/>
                <a:ea typeface="Roboto"/>
                <a:cs typeface="Roboto"/>
                <a:sym typeface="Roboto"/>
              </a:rPr>
              <a:t>For each tree in the Random Forest, a random subset of features is selected from the available features (Feature Bagging). </a:t>
            </a:r>
            <a:r>
              <a:rPr lang="en-US" sz="1700">
                <a:solidFill>
                  <a:srgbClr val="1F1F1F"/>
                </a:solidFill>
                <a:latin typeface="Roboto"/>
                <a:ea typeface="Roboto"/>
                <a:cs typeface="Roboto"/>
                <a:sym typeface="Roboto"/>
              </a:rPr>
              <a:t>This randomness helps to reduce the correlation between the trees and improve the overall accuracy.</a:t>
            </a:r>
            <a:endParaRPr sz="1700">
              <a:solidFill>
                <a:srgbClr val="1F1F1F"/>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1F1F1F"/>
              </a:solidFill>
              <a:latin typeface="Roboto"/>
              <a:ea typeface="Roboto"/>
              <a:cs typeface="Roboto"/>
              <a:sym typeface="Roboto"/>
            </a:endParaRPr>
          </a:p>
          <a:p>
            <a:pPr indent="0" lvl="0" marL="0" rtl="0" algn="l">
              <a:lnSpc>
                <a:spcPct val="115000"/>
              </a:lnSpc>
              <a:spcBef>
                <a:spcPts val="0"/>
              </a:spcBef>
              <a:spcAft>
                <a:spcPts val="0"/>
              </a:spcAft>
              <a:buNone/>
            </a:pPr>
            <a:r>
              <a:rPr b="1" lang="en-US" sz="1700">
                <a:solidFill>
                  <a:srgbClr val="1F1F1F"/>
                </a:solidFill>
                <a:latin typeface="Roboto"/>
                <a:ea typeface="Roboto"/>
                <a:cs typeface="Roboto"/>
                <a:sym typeface="Roboto"/>
              </a:rPr>
              <a:t>Decision Tree Construction:</a:t>
            </a:r>
            <a:endParaRPr b="1" sz="1700">
              <a:solidFill>
                <a:srgbClr val="1F1F1F"/>
              </a:solidFill>
              <a:latin typeface="Roboto"/>
              <a:ea typeface="Roboto"/>
              <a:cs typeface="Roboto"/>
              <a:sym typeface="Roboto"/>
            </a:endParaRPr>
          </a:p>
          <a:p>
            <a:pPr indent="0" lvl="0" marL="0" rtl="0" algn="l">
              <a:lnSpc>
                <a:spcPct val="115000"/>
              </a:lnSpc>
              <a:spcBef>
                <a:spcPts val="0"/>
              </a:spcBef>
              <a:spcAft>
                <a:spcPts val="0"/>
              </a:spcAft>
              <a:buNone/>
            </a:pPr>
            <a:r>
              <a:rPr lang="en-US" sz="1700">
                <a:solidFill>
                  <a:srgbClr val="1F1F1F"/>
                </a:solidFill>
                <a:latin typeface="Roboto"/>
                <a:ea typeface="Roboto"/>
                <a:cs typeface="Roboto"/>
                <a:sym typeface="Roboto"/>
              </a:rPr>
              <a:t>Using the bootstrapped subsets of data and the selected subset of features, individual decision trees are constructed. Each tree is built by recursively splitting the data based on the selected features until certain stopping criteria are met (e.g., maximum depth, minimum samples per leaf, etc.).</a:t>
            </a:r>
            <a:endParaRPr sz="1700">
              <a:latin typeface="Roboto"/>
              <a:ea typeface="Roboto"/>
              <a:cs typeface="Roboto"/>
              <a:sym typeface="Roboto"/>
            </a:endParaRPr>
          </a:p>
        </p:txBody>
      </p:sp>
      <p:sp>
        <p:nvSpPr>
          <p:cNvPr id="213" name="Google Shape;213;g29feb66bbf7_0_7"/>
          <p:cNvSpPr txBox="1"/>
          <p:nvPr>
            <p:ph type="title"/>
          </p:nvPr>
        </p:nvSpPr>
        <p:spPr>
          <a:xfrm>
            <a:off x="569468" y="1038963"/>
            <a:ext cx="10515600" cy="716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lang="en-US">
                <a:latin typeface="Arial"/>
                <a:ea typeface="Arial"/>
                <a:cs typeface="Arial"/>
                <a:sym typeface="Arial"/>
              </a:rPr>
              <a:t>How does Random Forest </a:t>
            </a:r>
            <a:r>
              <a:rPr b="0" i="0" lang="en-US">
                <a:solidFill>
                  <a:srgbClr val="005BBB"/>
                </a:solidFill>
                <a:latin typeface="Arial"/>
                <a:ea typeface="Arial"/>
                <a:cs typeface="Arial"/>
                <a:sym typeface="Arial"/>
              </a:rPr>
              <a:t>work?</a:t>
            </a:r>
            <a:endParaRPr>
              <a:solidFill>
                <a:srgbClr val="005BB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idx="1" type="body"/>
          </p:nvPr>
        </p:nvSpPr>
        <p:spPr>
          <a:xfrm>
            <a:off x="569475" y="2023725"/>
            <a:ext cx="7869000" cy="4834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700">
                <a:solidFill>
                  <a:srgbClr val="374151"/>
                </a:solidFill>
                <a:latin typeface="Roboto"/>
                <a:ea typeface="Roboto"/>
                <a:cs typeface="Roboto"/>
                <a:sym typeface="Roboto"/>
              </a:rPr>
              <a:t>Voting for Predictions / </a:t>
            </a:r>
            <a:r>
              <a:rPr b="1" lang="en-US" sz="1700">
                <a:solidFill>
                  <a:srgbClr val="374151"/>
                </a:solidFill>
                <a:latin typeface="Roboto"/>
                <a:ea typeface="Roboto"/>
                <a:cs typeface="Roboto"/>
                <a:sym typeface="Roboto"/>
              </a:rPr>
              <a:t>Aggregation</a:t>
            </a:r>
            <a:r>
              <a:rPr b="1" lang="en-US" sz="1700">
                <a:solidFill>
                  <a:srgbClr val="374151"/>
                </a:solidFill>
                <a:latin typeface="Roboto"/>
                <a:ea typeface="Roboto"/>
                <a:cs typeface="Roboto"/>
                <a:sym typeface="Roboto"/>
              </a:rPr>
              <a:t>:</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b="1" lang="en-US" sz="1700">
                <a:solidFill>
                  <a:srgbClr val="374151"/>
                </a:solidFill>
                <a:latin typeface="Roboto"/>
                <a:ea typeface="Roboto"/>
                <a:cs typeface="Roboto"/>
                <a:sym typeface="Roboto"/>
              </a:rPr>
              <a:t>Hard Voting: </a:t>
            </a:r>
            <a:r>
              <a:rPr lang="en-US" sz="1700">
                <a:solidFill>
                  <a:srgbClr val="374151"/>
                </a:solidFill>
                <a:latin typeface="Roboto"/>
                <a:ea typeface="Roboto"/>
                <a:cs typeface="Roboto"/>
                <a:sym typeface="Roboto"/>
              </a:rPr>
              <a:t>In hard voting, each tree gives a single vote for a class, and the most frequent class prediction among all trees is chosen as the final prediction.</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b="1" lang="en-US" sz="1700">
                <a:solidFill>
                  <a:srgbClr val="374151"/>
                </a:solidFill>
                <a:latin typeface="Roboto"/>
                <a:ea typeface="Roboto"/>
                <a:cs typeface="Roboto"/>
                <a:sym typeface="Roboto"/>
              </a:rPr>
              <a:t>Soft Voting: </a:t>
            </a:r>
            <a:r>
              <a:rPr lang="en-US" sz="1700">
                <a:solidFill>
                  <a:srgbClr val="374151"/>
                </a:solidFill>
                <a:latin typeface="Roboto"/>
                <a:ea typeface="Roboto"/>
                <a:cs typeface="Roboto"/>
                <a:sym typeface="Roboto"/>
              </a:rPr>
              <a:t>In soft voting, each tree provides a probability </a:t>
            </a:r>
            <a:r>
              <a:rPr lang="en-US" sz="1700">
                <a:solidFill>
                  <a:srgbClr val="374151"/>
                </a:solidFill>
                <a:latin typeface="Roboto"/>
                <a:ea typeface="Roboto"/>
                <a:cs typeface="Roboto"/>
                <a:sym typeface="Roboto"/>
              </a:rPr>
              <a:t>distribution</a:t>
            </a:r>
            <a:r>
              <a:rPr lang="en-US" sz="1700">
                <a:solidFill>
                  <a:srgbClr val="374151"/>
                </a:solidFill>
                <a:latin typeface="Roboto"/>
                <a:ea typeface="Roboto"/>
                <a:cs typeface="Roboto"/>
                <a:sym typeface="Roboto"/>
              </a:rPr>
              <a:t> for each class. The final prediction is determined by averaging these probabilities across all trees and selecting the class with the highest average probability.</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b="1" lang="en-US" sz="1700">
                <a:solidFill>
                  <a:srgbClr val="374151"/>
                </a:solidFill>
                <a:latin typeface="Roboto"/>
                <a:ea typeface="Roboto"/>
                <a:cs typeface="Roboto"/>
                <a:sym typeface="Roboto"/>
              </a:rPr>
              <a:t>Parameter Tuning</a:t>
            </a:r>
            <a:r>
              <a:rPr lang="en-US" sz="1700">
                <a:solidFill>
                  <a:srgbClr val="374151"/>
                </a:solidFill>
                <a:latin typeface="Roboto"/>
                <a:ea typeface="Roboto"/>
                <a:cs typeface="Roboto"/>
                <a:sym typeface="Roboto"/>
              </a:rPr>
              <a:t>:  Tuning hyperparameters like number of trees in the forest, the depth of each tree, and the number of features considered at each split optimizes the Random Forest model for better performance. </a:t>
            </a:r>
            <a:endParaRPr sz="1700">
              <a:solidFill>
                <a:srgbClr val="0F0F0F"/>
              </a:solidFill>
              <a:latin typeface="Roboto"/>
              <a:ea typeface="Roboto"/>
              <a:cs typeface="Roboto"/>
              <a:sym typeface="Roboto"/>
            </a:endParaRPr>
          </a:p>
        </p:txBody>
      </p:sp>
      <p:sp>
        <p:nvSpPr>
          <p:cNvPr id="220" name="Google Shape;220;p17"/>
          <p:cNvSpPr txBox="1"/>
          <p:nvPr>
            <p:ph type="title"/>
          </p:nvPr>
        </p:nvSpPr>
        <p:spPr>
          <a:xfrm>
            <a:off x="569468" y="1232309"/>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Random Forests</a:t>
            </a:r>
            <a:endParaRPr>
              <a:solidFill>
                <a:srgbClr val="005BBB"/>
              </a:solidFill>
            </a:endParaRPr>
          </a:p>
        </p:txBody>
      </p:sp>
      <p:pic>
        <p:nvPicPr>
          <p:cNvPr id="221" name="Google Shape;221;p17"/>
          <p:cNvPicPr preferRelativeResize="0"/>
          <p:nvPr/>
        </p:nvPicPr>
        <p:blipFill rotWithShape="1">
          <a:blip r:embed="rId3">
            <a:alphaModFix/>
          </a:blip>
          <a:srcRect b="52316" l="0" r="66208" t="6391"/>
          <a:stretch/>
        </p:blipFill>
        <p:spPr>
          <a:xfrm>
            <a:off x="8873750" y="1054600"/>
            <a:ext cx="2618851" cy="1800425"/>
          </a:xfrm>
          <a:prstGeom prst="rect">
            <a:avLst/>
          </a:prstGeom>
          <a:noFill/>
          <a:ln>
            <a:noFill/>
          </a:ln>
        </p:spPr>
      </p:pic>
      <p:pic>
        <p:nvPicPr>
          <p:cNvPr id="222" name="Google Shape;222;p17"/>
          <p:cNvPicPr preferRelativeResize="0"/>
          <p:nvPr/>
        </p:nvPicPr>
        <p:blipFill rotWithShape="1">
          <a:blip r:embed="rId3">
            <a:alphaModFix/>
          </a:blip>
          <a:srcRect b="17747" l="50119" r="0" t="4991"/>
          <a:stretch/>
        </p:blipFill>
        <p:spPr>
          <a:xfrm>
            <a:off x="8519625" y="3331550"/>
            <a:ext cx="3327101" cy="3017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idx="1" type="body"/>
          </p:nvPr>
        </p:nvSpPr>
        <p:spPr>
          <a:xfrm>
            <a:off x="569475" y="2023725"/>
            <a:ext cx="6898200" cy="4615200"/>
          </a:xfrm>
          <a:prstGeom prst="rect">
            <a:avLst/>
          </a:prstGeom>
          <a:noFill/>
          <a:ln>
            <a:noFill/>
          </a:ln>
        </p:spPr>
        <p:txBody>
          <a:bodyPr anchorCtr="0" anchor="t" bIns="45700" lIns="91425" spcFirstLastPara="1" rIns="91425" wrap="square" tIns="45700">
            <a:noAutofit/>
          </a:bodyPr>
          <a:lstStyle/>
          <a:p>
            <a:pPr indent="0" lvl="0" marL="0" rtl="0" algn="just">
              <a:lnSpc>
                <a:spcPct val="144444"/>
              </a:lnSpc>
              <a:spcBef>
                <a:spcPts val="0"/>
              </a:spcBef>
              <a:spcAft>
                <a:spcPts val="0"/>
              </a:spcAft>
              <a:buSzPts val="1800"/>
              <a:buNone/>
            </a:pPr>
            <a:r>
              <a:rPr b="1" i="0" lang="en-US">
                <a:solidFill>
                  <a:srgbClr val="1F1F1F"/>
                </a:solidFill>
              </a:rPr>
              <a:t>What are support vector machines (SVMs)?</a:t>
            </a:r>
            <a:endParaRPr b="1"/>
          </a:p>
          <a:p>
            <a:pPr indent="0" lvl="0" marL="0" rtl="0" algn="just">
              <a:lnSpc>
                <a:spcPct val="144444"/>
              </a:lnSpc>
              <a:spcBef>
                <a:spcPts val="1000"/>
              </a:spcBef>
              <a:spcAft>
                <a:spcPts val="0"/>
              </a:spcAft>
              <a:buSzPts val="1800"/>
              <a:buNone/>
            </a:pPr>
            <a:r>
              <a:rPr lang="en-US" sz="1700">
                <a:solidFill>
                  <a:srgbClr val="374151"/>
                </a:solidFill>
                <a:latin typeface="Roboto"/>
                <a:ea typeface="Roboto"/>
                <a:cs typeface="Roboto"/>
                <a:sym typeface="Roboto"/>
              </a:rPr>
              <a:t>SVMs are commonly used for classification tasks, aiming to categorize data points into different classes.</a:t>
            </a:r>
            <a:endParaRPr sz="1700">
              <a:solidFill>
                <a:srgbClr val="374151"/>
              </a:solidFill>
              <a:latin typeface="Roboto"/>
              <a:ea typeface="Roboto"/>
              <a:cs typeface="Roboto"/>
              <a:sym typeface="Roboto"/>
            </a:endParaRPr>
          </a:p>
          <a:p>
            <a:pPr indent="0" lvl="0" marL="0" rtl="0" algn="just">
              <a:lnSpc>
                <a:spcPct val="144444"/>
              </a:lnSpc>
              <a:spcBef>
                <a:spcPts val="1000"/>
              </a:spcBef>
              <a:spcAft>
                <a:spcPts val="0"/>
              </a:spcAft>
              <a:buSzPts val="1800"/>
              <a:buNone/>
            </a:pPr>
            <a:r>
              <a:rPr lang="en-US" sz="1700">
                <a:solidFill>
                  <a:srgbClr val="374151"/>
                </a:solidFill>
                <a:latin typeface="Roboto"/>
                <a:ea typeface="Roboto"/>
                <a:cs typeface="Roboto"/>
                <a:sym typeface="Roboto"/>
              </a:rPr>
              <a:t>In binary classification, SVMs aim to find the optimal hyperplane that separates the classes with maximum margin. Margin is the distance between the hyperplane and the nearest data points of each class. </a:t>
            </a:r>
            <a:endParaRPr sz="1700">
              <a:solidFill>
                <a:srgbClr val="374151"/>
              </a:solidFill>
              <a:latin typeface="Roboto"/>
              <a:ea typeface="Roboto"/>
              <a:cs typeface="Roboto"/>
              <a:sym typeface="Roboto"/>
            </a:endParaRPr>
          </a:p>
          <a:p>
            <a:pPr indent="0" lvl="0" marL="0" rtl="0" algn="just">
              <a:lnSpc>
                <a:spcPct val="144444"/>
              </a:lnSpc>
              <a:spcBef>
                <a:spcPts val="1000"/>
              </a:spcBef>
              <a:spcAft>
                <a:spcPts val="0"/>
              </a:spcAft>
              <a:buSzPts val="1800"/>
              <a:buNone/>
            </a:pPr>
            <a:r>
              <a:rPr lang="en-US" sz="1700">
                <a:solidFill>
                  <a:srgbClr val="374151"/>
                </a:solidFill>
                <a:latin typeface="Roboto"/>
                <a:ea typeface="Roboto"/>
                <a:cs typeface="Roboto"/>
                <a:sym typeface="Roboto"/>
              </a:rPr>
              <a:t>The position of the</a:t>
            </a:r>
            <a:r>
              <a:rPr lang="en-US" sz="1700">
                <a:solidFill>
                  <a:srgbClr val="374151"/>
                </a:solidFill>
                <a:latin typeface="Roboto"/>
                <a:ea typeface="Roboto"/>
                <a:cs typeface="Roboto"/>
                <a:sym typeface="Roboto"/>
              </a:rPr>
              <a:t> h</a:t>
            </a:r>
            <a:r>
              <a:rPr lang="en-US" sz="1700">
                <a:solidFill>
                  <a:srgbClr val="374151"/>
                </a:solidFill>
                <a:latin typeface="Roboto"/>
                <a:ea typeface="Roboto"/>
                <a:cs typeface="Roboto"/>
                <a:sym typeface="Roboto"/>
              </a:rPr>
              <a:t>yperplane in the feature space is determined by support vectors - the data points closest to the hyperplane.</a:t>
            </a:r>
            <a:endParaRPr sz="1700">
              <a:solidFill>
                <a:srgbClr val="374151"/>
              </a:solidFill>
              <a:latin typeface="Roboto"/>
              <a:ea typeface="Roboto"/>
              <a:cs typeface="Roboto"/>
              <a:sym typeface="Roboto"/>
            </a:endParaRPr>
          </a:p>
          <a:p>
            <a:pPr indent="0" lvl="0" marL="0" rtl="0" algn="just">
              <a:lnSpc>
                <a:spcPct val="144444"/>
              </a:lnSpc>
              <a:spcBef>
                <a:spcPts val="1000"/>
              </a:spcBef>
              <a:spcAft>
                <a:spcPts val="0"/>
              </a:spcAft>
              <a:buSzPts val="1800"/>
              <a:buNone/>
            </a:pPr>
            <a:r>
              <a:t/>
            </a:r>
            <a:endParaRPr/>
          </a:p>
          <a:p>
            <a:pPr indent="0" lvl="0" marL="0" rtl="0" algn="just">
              <a:lnSpc>
                <a:spcPct val="144444"/>
              </a:lnSpc>
              <a:spcBef>
                <a:spcPts val="1000"/>
              </a:spcBef>
              <a:spcAft>
                <a:spcPts val="0"/>
              </a:spcAft>
              <a:buSzPts val="1800"/>
              <a:buNone/>
            </a:pPr>
            <a:r>
              <a:t/>
            </a:r>
            <a:endParaRPr b="0" i="0">
              <a:solidFill>
                <a:srgbClr val="1F1F1F"/>
              </a:solidFill>
              <a:latin typeface="Arial"/>
              <a:ea typeface="Arial"/>
              <a:cs typeface="Arial"/>
              <a:sym typeface="Arial"/>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229" name="Google Shape;229;p18"/>
          <p:cNvSpPr txBox="1"/>
          <p:nvPr>
            <p:ph type="title"/>
          </p:nvPr>
        </p:nvSpPr>
        <p:spPr>
          <a:xfrm>
            <a:off x="569468" y="1232309"/>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Support Vector Machines (SVMs)</a:t>
            </a:r>
            <a:endParaRPr>
              <a:solidFill>
                <a:srgbClr val="005BBB"/>
              </a:solidFill>
            </a:endParaRPr>
          </a:p>
        </p:txBody>
      </p:sp>
      <p:pic>
        <p:nvPicPr>
          <p:cNvPr id="230" name="Google Shape;230;p18"/>
          <p:cNvPicPr preferRelativeResize="0"/>
          <p:nvPr/>
        </p:nvPicPr>
        <p:blipFill rotWithShape="1">
          <a:blip r:embed="rId3">
            <a:alphaModFix/>
          </a:blip>
          <a:srcRect b="0" l="29538" r="29729" t="58593"/>
          <a:stretch/>
        </p:blipFill>
        <p:spPr>
          <a:xfrm>
            <a:off x="8254942" y="2857500"/>
            <a:ext cx="3671056" cy="2779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9feb66bbf7_0_18"/>
          <p:cNvSpPr txBox="1"/>
          <p:nvPr>
            <p:ph idx="1" type="body"/>
          </p:nvPr>
        </p:nvSpPr>
        <p:spPr>
          <a:xfrm>
            <a:off x="569475" y="1755075"/>
            <a:ext cx="6717000" cy="49869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b="1" sz="1700">
              <a:solidFill>
                <a:srgbClr val="374151"/>
              </a:solidFill>
              <a:latin typeface="Roboto"/>
              <a:ea typeface="Roboto"/>
              <a:cs typeface="Roboto"/>
              <a:sym typeface="Roboto"/>
            </a:endParaRPr>
          </a:p>
          <a:p>
            <a:pPr indent="0" lvl="0" marL="0" rtl="0" algn="just">
              <a:lnSpc>
                <a:spcPct val="115000"/>
              </a:lnSpc>
              <a:spcBef>
                <a:spcPts val="0"/>
              </a:spcBef>
              <a:spcAft>
                <a:spcPts val="0"/>
              </a:spcAft>
              <a:buNone/>
            </a:pPr>
            <a:r>
              <a:rPr b="1" lang="en-US" sz="1700">
                <a:solidFill>
                  <a:srgbClr val="374151"/>
                </a:solidFill>
                <a:latin typeface="Roboto"/>
                <a:ea typeface="Roboto"/>
                <a:cs typeface="Roboto"/>
                <a:sym typeface="Roboto"/>
              </a:rPr>
              <a:t>Soft Margin and </a:t>
            </a:r>
            <a:r>
              <a:rPr b="1" lang="en-US" sz="1700">
                <a:solidFill>
                  <a:srgbClr val="374151"/>
                </a:solidFill>
                <a:latin typeface="Roboto"/>
                <a:ea typeface="Roboto"/>
                <a:cs typeface="Roboto"/>
                <a:sym typeface="Roboto"/>
              </a:rPr>
              <a:t>Regularization (C parameter)</a:t>
            </a:r>
            <a:r>
              <a:rPr b="1" lang="en-US" sz="1700">
                <a:solidFill>
                  <a:srgbClr val="374151"/>
                </a:solidFill>
                <a:latin typeface="Roboto"/>
                <a:ea typeface="Roboto"/>
                <a:cs typeface="Roboto"/>
                <a:sym typeface="Roboto"/>
              </a:rPr>
              <a:t>:</a:t>
            </a:r>
            <a:endParaRPr sz="1700">
              <a:solidFill>
                <a:srgbClr val="374151"/>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0" lvl="0" marL="0" rtl="0" algn="just">
              <a:lnSpc>
                <a:spcPct val="115000"/>
              </a:lnSpc>
              <a:spcBef>
                <a:spcPts val="0"/>
              </a:spcBef>
              <a:spcAft>
                <a:spcPts val="0"/>
              </a:spcAft>
              <a:buNone/>
            </a:pPr>
            <a:r>
              <a:rPr lang="en-US" sz="1700">
                <a:solidFill>
                  <a:srgbClr val="374151"/>
                </a:solidFill>
                <a:latin typeface="Roboto"/>
                <a:ea typeface="Roboto"/>
                <a:cs typeface="Roboto"/>
                <a:sym typeface="Roboto"/>
              </a:rPr>
              <a:t>In situations where the data is not perfectly separable, SVM can allow some misclassifications by using a soft margin. By introducing a penalty term </a:t>
            </a:r>
            <a:r>
              <a:rPr lang="en-US" sz="1700">
                <a:solidFill>
                  <a:srgbClr val="374151"/>
                </a:solidFill>
                <a:latin typeface="Roboto"/>
                <a:ea typeface="Roboto"/>
                <a:cs typeface="Roboto"/>
                <a:sym typeface="Roboto"/>
              </a:rPr>
              <a:t>(C)</a:t>
            </a:r>
            <a:r>
              <a:rPr lang="en-US" sz="1700">
                <a:solidFill>
                  <a:srgbClr val="374151"/>
                </a:solidFill>
                <a:latin typeface="Roboto"/>
                <a:ea typeface="Roboto"/>
                <a:cs typeface="Roboto"/>
                <a:sym typeface="Roboto"/>
              </a:rPr>
              <a:t> we can balance the trade-off between maximizing the margin and minimizing the classification error. A smaller 'C' allows for a wider margin but may tolerate more misclassifications, while a larger 'C' penalizes misclassifications more and aims for a smaller margin.</a:t>
            </a:r>
            <a:endParaRPr sz="1700">
              <a:solidFill>
                <a:srgbClr val="374151"/>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374151"/>
              </a:solidFill>
              <a:latin typeface="Roboto"/>
              <a:ea typeface="Roboto"/>
              <a:cs typeface="Roboto"/>
              <a:sym typeface="Roboto"/>
            </a:endParaRPr>
          </a:p>
          <a:p>
            <a:pPr indent="0" lvl="0" marL="0" rtl="0" algn="just">
              <a:lnSpc>
                <a:spcPct val="115000"/>
              </a:lnSpc>
              <a:spcBef>
                <a:spcPts val="1000"/>
              </a:spcBef>
              <a:spcAft>
                <a:spcPts val="0"/>
              </a:spcAft>
              <a:buNone/>
            </a:pPr>
            <a:r>
              <a:t/>
            </a:r>
            <a:endParaRPr/>
          </a:p>
        </p:txBody>
      </p:sp>
      <p:sp>
        <p:nvSpPr>
          <p:cNvPr id="236" name="Google Shape;236;g29feb66bbf7_0_18"/>
          <p:cNvSpPr txBox="1"/>
          <p:nvPr>
            <p:ph type="title"/>
          </p:nvPr>
        </p:nvSpPr>
        <p:spPr>
          <a:xfrm>
            <a:off x="569468" y="1038963"/>
            <a:ext cx="10515600" cy="716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lang="en-US">
                <a:latin typeface="Arial"/>
                <a:ea typeface="Arial"/>
                <a:cs typeface="Arial"/>
                <a:sym typeface="Arial"/>
              </a:rPr>
              <a:t>How does Support Vector Machine </a:t>
            </a:r>
            <a:r>
              <a:rPr b="0" i="0" lang="en-US">
                <a:solidFill>
                  <a:srgbClr val="005BBB"/>
                </a:solidFill>
                <a:latin typeface="Arial"/>
                <a:ea typeface="Arial"/>
                <a:cs typeface="Arial"/>
                <a:sym typeface="Arial"/>
              </a:rPr>
              <a:t>work?</a:t>
            </a:r>
            <a:endParaRPr>
              <a:solidFill>
                <a:srgbClr val="005BBB"/>
              </a:solidFill>
            </a:endParaRPr>
          </a:p>
        </p:txBody>
      </p:sp>
      <p:sp>
        <p:nvSpPr>
          <p:cNvPr id="237" name="Google Shape;237;g29feb66bbf7_0_18"/>
          <p:cNvSpPr/>
          <p:nvPr/>
        </p:nvSpPr>
        <p:spPr>
          <a:xfrm>
            <a:off x="7606900" y="5462000"/>
            <a:ext cx="4598700" cy="913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8" name="Google Shape;238;g29feb66bbf7_0_18"/>
          <p:cNvPicPr preferRelativeResize="0"/>
          <p:nvPr/>
        </p:nvPicPr>
        <p:blipFill>
          <a:blip r:embed="rId3">
            <a:alphaModFix/>
          </a:blip>
          <a:stretch>
            <a:fillRect/>
          </a:stretch>
        </p:blipFill>
        <p:spPr>
          <a:xfrm>
            <a:off x="2040352" y="4927650"/>
            <a:ext cx="4012799" cy="462100"/>
          </a:xfrm>
          <a:prstGeom prst="rect">
            <a:avLst/>
          </a:prstGeom>
          <a:noFill/>
          <a:ln>
            <a:noFill/>
          </a:ln>
        </p:spPr>
      </p:pic>
      <p:pic>
        <p:nvPicPr>
          <p:cNvPr id="239" name="Google Shape;239;g29feb66bbf7_0_18"/>
          <p:cNvPicPr preferRelativeResize="0"/>
          <p:nvPr/>
        </p:nvPicPr>
        <p:blipFill>
          <a:blip r:embed="rId4">
            <a:alphaModFix/>
          </a:blip>
          <a:stretch>
            <a:fillRect/>
          </a:stretch>
        </p:blipFill>
        <p:spPr>
          <a:xfrm>
            <a:off x="7286425" y="2232338"/>
            <a:ext cx="4905574" cy="327038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idx="1" type="body"/>
          </p:nvPr>
        </p:nvSpPr>
        <p:spPr>
          <a:xfrm>
            <a:off x="569475" y="1397000"/>
            <a:ext cx="7452300" cy="5062200"/>
          </a:xfrm>
          <a:prstGeom prst="rect">
            <a:avLst/>
          </a:prstGeom>
          <a:noFill/>
          <a:ln>
            <a:noFill/>
          </a:ln>
        </p:spPr>
        <p:txBody>
          <a:bodyPr anchorCtr="0" anchor="t" bIns="45700" lIns="91425" spcFirstLastPara="1" rIns="91425" wrap="square" tIns="45700">
            <a:noAutofit/>
          </a:bodyPr>
          <a:lstStyle/>
          <a:p>
            <a:pPr indent="0" lvl="0" marL="0" rtl="0" algn="just">
              <a:lnSpc>
                <a:spcPct val="144444"/>
              </a:lnSpc>
              <a:spcBef>
                <a:spcPts val="1000"/>
              </a:spcBef>
              <a:spcAft>
                <a:spcPts val="0"/>
              </a:spcAft>
              <a:buSzPts val="1800"/>
              <a:buNone/>
            </a:pPr>
            <a:r>
              <a:rPr b="1" lang="en-US" sz="1700">
                <a:solidFill>
                  <a:srgbClr val="0F0F0F"/>
                </a:solidFill>
                <a:latin typeface="Roboto"/>
                <a:ea typeface="Roboto"/>
                <a:cs typeface="Roboto"/>
                <a:sym typeface="Roboto"/>
              </a:rPr>
              <a:t>Kernel Method:</a:t>
            </a:r>
            <a:endParaRPr b="1" sz="1700">
              <a:solidFill>
                <a:srgbClr val="0F0F0F"/>
              </a:solidFill>
              <a:latin typeface="Roboto"/>
              <a:ea typeface="Roboto"/>
              <a:cs typeface="Roboto"/>
              <a:sym typeface="Roboto"/>
            </a:endParaRPr>
          </a:p>
          <a:p>
            <a:pPr indent="0" lvl="0" marL="0" rtl="0" algn="just">
              <a:lnSpc>
                <a:spcPct val="144444"/>
              </a:lnSpc>
              <a:spcBef>
                <a:spcPts val="1000"/>
              </a:spcBef>
              <a:spcAft>
                <a:spcPts val="0"/>
              </a:spcAft>
              <a:buSzPts val="1800"/>
              <a:buNone/>
            </a:pPr>
            <a:r>
              <a:rPr lang="en-US" sz="1700">
                <a:solidFill>
                  <a:srgbClr val="0F0F0F"/>
                </a:solidFill>
                <a:latin typeface="Roboto"/>
                <a:ea typeface="Roboto"/>
                <a:cs typeface="Roboto"/>
                <a:sym typeface="Roboto"/>
              </a:rPr>
              <a:t>In cases where the data is not linearly separable in its original feature space, we use kernels to map the data into a higher-dimensional space where it can become linearly separable. Popular kernels include linear, polynomial, radial basis function (RBF), and sigmoid kernels.</a:t>
            </a:r>
            <a:endParaRPr sz="1700">
              <a:solidFill>
                <a:srgbClr val="0F0F0F"/>
              </a:solidFill>
              <a:latin typeface="Roboto"/>
              <a:ea typeface="Roboto"/>
              <a:cs typeface="Roboto"/>
              <a:sym typeface="Roboto"/>
            </a:endParaRPr>
          </a:p>
          <a:p>
            <a:pPr indent="0" lvl="0" marL="0" rtl="0" algn="just">
              <a:lnSpc>
                <a:spcPct val="144444"/>
              </a:lnSpc>
              <a:spcBef>
                <a:spcPts val="1000"/>
              </a:spcBef>
              <a:spcAft>
                <a:spcPts val="0"/>
              </a:spcAft>
              <a:buSzPts val="1800"/>
              <a:buNone/>
            </a:pPr>
            <a:r>
              <a:t/>
            </a:r>
            <a:endParaRPr sz="1700">
              <a:solidFill>
                <a:srgbClr val="0F0F0F"/>
              </a:solidFill>
              <a:latin typeface="Roboto"/>
              <a:ea typeface="Roboto"/>
              <a:cs typeface="Roboto"/>
              <a:sym typeface="Roboto"/>
            </a:endParaRPr>
          </a:p>
          <a:p>
            <a:pPr indent="0" lvl="0" marL="0" rtl="0" algn="just">
              <a:lnSpc>
                <a:spcPct val="144444"/>
              </a:lnSpc>
              <a:spcBef>
                <a:spcPts val="1000"/>
              </a:spcBef>
              <a:spcAft>
                <a:spcPts val="0"/>
              </a:spcAft>
              <a:buSzPts val="1800"/>
              <a:buNone/>
            </a:pPr>
            <a:r>
              <a:t/>
            </a:r>
            <a:endParaRPr sz="1700">
              <a:solidFill>
                <a:srgbClr val="0F0F0F"/>
              </a:solidFill>
              <a:latin typeface="Roboto"/>
              <a:ea typeface="Roboto"/>
              <a:cs typeface="Roboto"/>
              <a:sym typeface="Roboto"/>
            </a:endParaRPr>
          </a:p>
          <a:p>
            <a:pPr indent="0" lvl="0" marL="0" rtl="0" algn="just">
              <a:lnSpc>
                <a:spcPct val="144444"/>
              </a:lnSpc>
              <a:spcBef>
                <a:spcPts val="1000"/>
              </a:spcBef>
              <a:spcAft>
                <a:spcPts val="0"/>
              </a:spcAft>
              <a:buSzPts val="1800"/>
              <a:buNone/>
            </a:pPr>
            <a:r>
              <a:rPr b="1" lang="en-US" sz="1700">
                <a:solidFill>
                  <a:srgbClr val="0F0F0F"/>
                </a:solidFill>
                <a:latin typeface="Roboto"/>
                <a:ea typeface="Roboto"/>
                <a:cs typeface="Roboto"/>
                <a:sym typeface="Roboto"/>
              </a:rPr>
              <a:t>Multi-Class Classification:</a:t>
            </a:r>
            <a:endParaRPr b="1" sz="1700">
              <a:solidFill>
                <a:srgbClr val="0F0F0F"/>
              </a:solidFill>
              <a:latin typeface="Roboto"/>
              <a:ea typeface="Roboto"/>
              <a:cs typeface="Roboto"/>
              <a:sym typeface="Roboto"/>
            </a:endParaRPr>
          </a:p>
          <a:p>
            <a:pPr indent="0" lvl="0" marL="0" rtl="0" algn="just">
              <a:lnSpc>
                <a:spcPct val="144444"/>
              </a:lnSpc>
              <a:spcBef>
                <a:spcPts val="1000"/>
              </a:spcBef>
              <a:spcAft>
                <a:spcPts val="0"/>
              </a:spcAft>
              <a:buSzPts val="1800"/>
              <a:buNone/>
            </a:pPr>
            <a:r>
              <a:rPr lang="en-US" sz="1700">
                <a:solidFill>
                  <a:srgbClr val="0F0F0F"/>
                </a:solidFill>
                <a:latin typeface="Roboto"/>
                <a:ea typeface="Roboto"/>
                <a:cs typeface="Roboto"/>
                <a:sym typeface="Roboto"/>
              </a:rPr>
              <a:t>For multi-class classification tasks, we </a:t>
            </a:r>
            <a:r>
              <a:rPr lang="en-US" sz="1700">
                <a:solidFill>
                  <a:srgbClr val="0F0F0F"/>
                </a:solidFill>
                <a:latin typeface="Roboto"/>
                <a:ea typeface="Roboto"/>
                <a:cs typeface="Roboto"/>
                <a:sym typeface="Roboto"/>
              </a:rPr>
              <a:t>xtend binary classification by</a:t>
            </a:r>
            <a:r>
              <a:rPr lang="en-US" sz="1700">
                <a:solidFill>
                  <a:srgbClr val="0F0F0F"/>
                </a:solidFill>
                <a:latin typeface="Roboto"/>
                <a:ea typeface="Roboto"/>
                <a:cs typeface="Roboto"/>
                <a:sym typeface="Roboto"/>
              </a:rPr>
              <a:t> using strategies like one-vs-rest (OvR) or one-vs-one (OvO)..</a:t>
            </a:r>
            <a:endParaRPr sz="1700">
              <a:solidFill>
                <a:srgbClr val="0F0F0F"/>
              </a:solidFill>
              <a:latin typeface="Roboto"/>
              <a:ea typeface="Roboto"/>
              <a:cs typeface="Roboto"/>
              <a:sym typeface="Roboto"/>
            </a:endParaRPr>
          </a:p>
        </p:txBody>
      </p:sp>
      <p:pic>
        <p:nvPicPr>
          <p:cNvPr id="246" name="Google Shape;246;p20"/>
          <p:cNvPicPr preferRelativeResize="0"/>
          <p:nvPr/>
        </p:nvPicPr>
        <p:blipFill rotWithShape="1">
          <a:blip r:embed="rId3">
            <a:alphaModFix/>
          </a:blip>
          <a:srcRect b="9299" l="3053" r="58250" t="21967"/>
          <a:stretch/>
        </p:blipFill>
        <p:spPr>
          <a:xfrm>
            <a:off x="8742250" y="1168400"/>
            <a:ext cx="2574724" cy="2477251"/>
          </a:xfrm>
          <a:prstGeom prst="rect">
            <a:avLst/>
          </a:prstGeom>
          <a:noFill/>
          <a:ln>
            <a:noFill/>
          </a:ln>
        </p:spPr>
      </p:pic>
      <p:pic>
        <p:nvPicPr>
          <p:cNvPr id="247" name="Google Shape;247;p20"/>
          <p:cNvPicPr preferRelativeResize="0"/>
          <p:nvPr/>
        </p:nvPicPr>
        <p:blipFill rotWithShape="1">
          <a:blip r:embed="rId3">
            <a:alphaModFix/>
          </a:blip>
          <a:srcRect b="12401" l="54199" r="0" t="28712"/>
          <a:stretch/>
        </p:blipFill>
        <p:spPr>
          <a:xfrm>
            <a:off x="8267850" y="3733800"/>
            <a:ext cx="3804165" cy="2649225"/>
          </a:xfrm>
          <a:prstGeom prst="rect">
            <a:avLst/>
          </a:prstGeom>
          <a:noFill/>
          <a:ln>
            <a:noFill/>
          </a:ln>
        </p:spPr>
      </p:pic>
      <p:pic>
        <p:nvPicPr>
          <p:cNvPr id="248" name="Google Shape;248;p20"/>
          <p:cNvPicPr preferRelativeResize="0"/>
          <p:nvPr/>
        </p:nvPicPr>
        <p:blipFill rotWithShape="1">
          <a:blip r:embed="rId4">
            <a:alphaModFix/>
          </a:blip>
          <a:srcRect b="17154" l="0" r="0" t="19940"/>
          <a:stretch/>
        </p:blipFill>
        <p:spPr>
          <a:xfrm>
            <a:off x="2316700" y="3670700"/>
            <a:ext cx="3691674" cy="71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idx="1" type="body"/>
          </p:nvPr>
        </p:nvSpPr>
        <p:spPr>
          <a:xfrm>
            <a:off x="569468" y="1835208"/>
            <a:ext cx="6332777" cy="3790483"/>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1" i="0" lang="en-US">
                <a:solidFill>
                  <a:srgbClr val="1F1F1F"/>
                </a:solidFill>
              </a:rPr>
              <a:t>What are naive Bayes classifiers?</a:t>
            </a:r>
            <a:endParaRPr b="1"/>
          </a:p>
          <a:p>
            <a:pPr indent="0" lvl="0" marL="0" rtl="0" algn="just">
              <a:lnSpc>
                <a:spcPct val="115000"/>
              </a:lnSpc>
              <a:spcBef>
                <a:spcPts val="1000"/>
              </a:spcBef>
              <a:spcAft>
                <a:spcPts val="0"/>
              </a:spcAft>
              <a:buSzPts val="1800"/>
              <a:buNone/>
            </a:pPr>
            <a:r>
              <a:rPr b="0" i="0" lang="en-US">
                <a:solidFill>
                  <a:srgbClr val="1F1F1F"/>
                </a:solidFill>
                <a:latin typeface="Arial"/>
                <a:ea typeface="Arial"/>
                <a:cs typeface="Arial"/>
                <a:sym typeface="Arial"/>
              </a:rPr>
              <a:t>Naive Bayes classifiers are a family of machine learning algorithms that use Bayes' theorem to classify data points. Bayes' theorem is a probability formula that can be used to calculate the probability of an event occurring given some evidence.</a:t>
            </a:r>
            <a:endParaRPr/>
          </a:p>
          <a:p>
            <a:pPr indent="0" lvl="0" marL="0" rtl="0" algn="just">
              <a:lnSpc>
                <a:spcPct val="115000"/>
              </a:lnSpc>
              <a:spcBef>
                <a:spcPts val="1000"/>
              </a:spcBef>
              <a:spcAft>
                <a:spcPts val="0"/>
              </a:spcAft>
              <a:buSzPts val="1800"/>
              <a:buNone/>
            </a:pPr>
            <a:r>
              <a:rPr b="1" i="0" lang="en-US">
                <a:solidFill>
                  <a:srgbClr val="1F1F1F"/>
                </a:solidFill>
              </a:rPr>
              <a:t>How do naive Bayes classifiers work?</a:t>
            </a:r>
            <a:endParaRPr b="1"/>
          </a:p>
          <a:p>
            <a:pPr indent="0" lvl="0" marL="0" rtl="0" algn="just">
              <a:lnSpc>
                <a:spcPct val="115000"/>
              </a:lnSpc>
              <a:spcBef>
                <a:spcPts val="1000"/>
              </a:spcBef>
              <a:spcAft>
                <a:spcPts val="0"/>
              </a:spcAft>
              <a:buSzPts val="1800"/>
              <a:buNone/>
            </a:pPr>
            <a:r>
              <a:rPr b="0" i="0" lang="en-US">
                <a:solidFill>
                  <a:srgbClr val="1F1F1F"/>
                </a:solidFill>
                <a:latin typeface="Arial"/>
                <a:ea typeface="Arial"/>
                <a:cs typeface="Arial"/>
                <a:sym typeface="Arial"/>
              </a:rPr>
              <a:t>Naive Bayes classifiers work by calculating the posterior probability of each class for a given data point. The class with the highest posterior probability is assigned to the data point.</a:t>
            </a:r>
            <a:endParaRPr/>
          </a:p>
          <a:p>
            <a:pPr indent="0" lvl="0" marL="0" rtl="0" algn="l">
              <a:lnSpc>
                <a:spcPct val="144444"/>
              </a:lnSpc>
              <a:spcBef>
                <a:spcPts val="1000"/>
              </a:spcBef>
              <a:spcAft>
                <a:spcPts val="0"/>
              </a:spcAft>
              <a:buSzPts val="1800"/>
              <a:buNone/>
            </a:pPr>
            <a:r>
              <a:t/>
            </a:r>
            <a:endParaRPr b="0" i="0">
              <a:solidFill>
                <a:srgbClr val="1F1F1F"/>
              </a:solidFill>
              <a:latin typeface="Arial"/>
              <a:ea typeface="Arial"/>
              <a:cs typeface="Arial"/>
              <a:sym typeface="Arial"/>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255" name="Google Shape;255;p21"/>
          <p:cNvSpPr txBox="1"/>
          <p:nvPr>
            <p:ph type="title"/>
          </p:nvPr>
        </p:nvSpPr>
        <p:spPr>
          <a:xfrm>
            <a:off x="569468" y="1038959"/>
            <a:ext cx="10515600" cy="716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Naive Bayes Classifiers</a:t>
            </a:r>
            <a:endParaRPr>
              <a:solidFill>
                <a:srgbClr val="005BBB"/>
              </a:solidFill>
            </a:endParaRPr>
          </a:p>
        </p:txBody>
      </p:sp>
      <p:pic>
        <p:nvPicPr>
          <p:cNvPr descr="Building Naive Bayes Classifier from Scratch to Perform Sentiment Analysis" id="256" name="Google Shape;256;p21"/>
          <p:cNvPicPr preferRelativeResize="0"/>
          <p:nvPr/>
        </p:nvPicPr>
        <p:blipFill rotWithShape="1">
          <a:blip r:embed="rId3">
            <a:alphaModFix/>
          </a:blip>
          <a:srcRect b="0" l="0" r="0" t="0"/>
          <a:stretch/>
        </p:blipFill>
        <p:spPr>
          <a:xfrm>
            <a:off x="7162789" y="2063503"/>
            <a:ext cx="4098603" cy="33339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idx="1" type="body"/>
          </p:nvPr>
        </p:nvSpPr>
        <p:spPr>
          <a:xfrm>
            <a:off x="549803" y="1533758"/>
            <a:ext cx="10698300" cy="3790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t/>
            </a:r>
            <a:endParaRPr b="0" i="0">
              <a:solidFill>
                <a:srgbClr val="1F1F1F"/>
              </a:solidFill>
              <a:latin typeface="Arial"/>
              <a:ea typeface="Arial"/>
              <a:cs typeface="Arial"/>
              <a:sym typeface="Arial"/>
            </a:endParaRPr>
          </a:p>
          <a:p>
            <a:pPr indent="0" lvl="0" marL="0" rtl="0" algn="just">
              <a:lnSpc>
                <a:spcPct val="115000"/>
              </a:lnSpc>
              <a:spcBef>
                <a:spcPts val="0"/>
              </a:spcBef>
              <a:spcAft>
                <a:spcPts val="0"/>
              </a:spcAft>
              <a:buSzPts val="1800"/>
              <a:buNone/>
            </a:pPr>
            <a:r>
              <a:rPr b="0" i="0" lang="en-US" sz="1800" u="none" strike="noStrike">
                <a:solidFill>
                  <a:srgbClr val="131314"/>
                </a:solidFill>
                <a:latin typeface="Arial"/>
                <a:ea typeface="Arial"/>
                <a:cs typeface="Arial"/>
                <a:sym typeface="Arial"/>
              </a:rPr>
              <a:t>The Naive Bayes algorithm makes the following</a:t>
            </a:r>
            <a:r>
              <a:rPr b="1" i="0" lang="en-US" sz="1800" u="none" strike="noStrike">
                <a:solidFill>
                  <a:srgbClr val="131314"/>
                </a:solidFill>
              </a:rPr>
              <a:t> assumptions</a:t>
            </a:r>
            <a:r>
              <a:rPr b="0" i="0" lang="en-US" sz="1800" u="none" strike="noStrike">
                <a:solidFill>
                  <a:srgbClr val="131314"/>
                </a:solidFill>
                <a:latin typeface="Arial"/>
                <a:ea typeface="Arial"/>
                <a:cs typeface="Arial"/>
                <a:sym typeface="Arial"/>
              </a:rPr>
              <a:t>:</a:t>
            </a:r>
            <a:endParaRPr/>
          </a:p>
          <a:p>
            <a:pPr indent="-285750" lvl="0" marL="285750" rtl="0" algn="just">
              <a:lnSpc>
                <a:spcPct val="115000"/>
              </a:lnSpc>
              <a:spcBef>
                <a:spcPts val="0"/>
              </a:spcBef>
              <a:spcAft>
                <a:spcPts val="0"/>
              </a:spcAft>
              <a:buSzPts val="1800"/>
              <a:buFont typeface="Arial"/>
              <a:buChar char="•"/>
            </a:pPr>
            <a:r>
              <a:rPr b="0" i="0" lang="en-US" sz="1800" u="none" strike="noStrike">
                <a:solidFill>
                  <a:srgbClr val="131314"/>
                </a:solidFill>
                <a:latin typeface="Arial"/>
                <a:ea typeface="Arial"/>
                <a:cs typeface="Arial"/>
                <a:sym typeface="Arial"/>
              </a:rPr>
              <a:t>The features of a data point are independent of each other.</a:t>
            </a:r>
            <a:endParaRPr/>
          </a:p>
          <a:p>
            <a:pPr indent="-285750" lvl="0" marL="285750" rtl="0" algn="just">
              <a:lnSpc>
                <a:spcPct val="115000"/>
              </a:lnSpc>
              <a:spcBef>
                <a:spcPts val="0"/>
              </a:spcBef>
              <a:spcAft>
                <a:spcPts val="0"/>
              </a:spcAft>
              <a:buSzPts val="1800"/>
              <a:buFont typeface="Arial"/>
              <a:buChar char="•"/>
            </a:pPr>
            <a:r>
              <a:rPr b="0" i="0" lang="en-US" sz="1800" u="none" strike="noStrike">
                <a:solidFill>
                  <a:srgbClr val="131314"/>
                </a:solidFill>
                <a:latin typeface="Arial"/>
                <a:ea typeface="Arial"/>
                <a:cs typeface="Arial"/>
                <a:sym typeface="Arial"/>
              </a:rPr>
              <a:t>The features are distributed according to a probability distribution.</a:t>
            </a:r>
            <a:endParaRPr/>
          </a:p>
          <a:p>
            <a:pPr indent="0" lvl="0" marL="0" rtl="0" algn="just">
              <a:lnSpc>
                <a:spcPct val="115000"/>
              </a:lnSpc>
              <a:spcBef>
                <a:spcPts val="0"/>
              </a:spcBef>
              <a:spcAft>
                <a:spcPts val="0"/>
              </a:spcAft>
              <a:buSzPts val="1800"/>
              <a:buNone/>
            </a:pPr>
            <a:r>
              <a:t/>
            </a:r>
            <a:endParaRPr b="0" i="0" sz="1800" u="none" strike="noStrike">
              <a:solidFill>
                <a:srgbClr val="131314"/>
              </a:solidFill>
              <a:latin typeface="Arial"/>
              <a:ea typeface="Arial"/>
              <a:cs typeface="Arial"/>
              <a:sym typeface="Arial"/>
            </a:endParaRPr>
          </a:p>
          <a:p>
            <a:pPr indent="-342900" lvl="0" marL="457200" rtl="0" algn="just">
              <a:lnSpc>
                <a:spcPct val="115000"/>
              </a:lnSpc>
              <a:spcBef>
                <a:spcPts val="0"/>
              </a:spcBef>
              <a:spcAft>
                <a:spcPts val="0"/>
              </a:spcAft>
              <a:buClr>
                <a:srgbClr val="131314"/>
              </a:buClr>
              <a:buSzPts val="1800"/>
              <a:buFont typeface="Arial"/>
              <a:buChar char="●"/>
            </a:pPr>
            <a:r>
              <a:rPr b="0" i="0" lang="en-US" sz="1800" u="none" strike="noStrike">
                <a:solidFill>
                  <a:srgbClr val="131314"/>
                </a:solidFill>
                <a:latin typeface="Arial"/>
                <a:ea typeface="Arial"/>
                <a:cs typeface="Arial"/>
                <a:sym typeface="Arial"/>
              </a:rPr>
              <a:t>To train a Naive Bayes classifier, we need to provide the algorithm with a training dataset that contains labeled data points. The labels indicate which class each data point belongs to.</a:t>
            </a:r>
            <a:endParaRPr/>
          </a:p>
          <a:p>
            <a:pPr indent="-342900" lvl="0" marL="457200" rtl="0" algn="just">
              <a:lnSpc>
                <a:spcPct val="115000"/>
              </a:lnSpc>
              <a:spcBef>
                <a:spcPts val="0"/>
              </a:spcBef>
              <a:spcAft>
                <a:spcPts val="0"/>
              </a:spcAft>
              <a:buClr>
                <a:srgbClr val="131314"/>
              </a:buClr>
              <a:buSzPts val="1800"/>
              <a:buFont typeface="Arial"/>
              <a:buChar char="●"/>
            </a:pPr>
            <a:r>
              <a:rPr b="0" i="0" lang="en-US" sz="1800" u="none" strike="noStrike">
                <a:solidFill>
                  <a:srgbClr val="131314"/>
                </a:solidFill>
                <a:latin typeface="Arial"/>
                <a:ea typeface="Arial"/>
                <a:cs typeface="Arial"/>
                <a:sym typeface="Arial"/>
              </a:rPr>
              <a:t>The Naive Bayes algorithm works by first calculating the probability of each feature occurring for each class.</a:t>
            </a:r>
            <a:endParaRPr b="0" i="0" sz="1800" u="none" strike="noStrike">
              <a:solidFill>
                <a:srgbClr val="131314"/>
              </a:solidFill>
              <a:latin typeface="Arial"/>
              <a:ea typeface="Arial"/>
              <a:cs typeface="Arial"/>
              <a:sym typeface="Arial"/>
            </a:endParaRPr>
          </a:p>
          <a:p>
            <a:pPr indent="-342900" lvl="0" marL="457200" rtl="0" algn="just">
              <a:lnSpc>
                <a:spcPct val="115000"/>
              </a:lnSpc>
              <a:spcBef>
                <a:spcPts val="0"/>
              </a:spcBef>
              <a:spcAft>
                <a:spcPts val="0"/>
              </a:spcAft>
              <a:buClr>
                <a:srgbClr val="131314"/>
              </a:buClr>
              <a:buSzPts val="1800"/>
              <a:buFont typeface="Arial"/>
              <a:buChar char="●"/>
            </a:pPr>
            <a:r>
              <a:rPr b="0" i="0" lang="en-US" sz="1800" u="none" strike="noStrike">
                <a:solidFill>
                  <a:srgbClr val="131314"/>
                </a:solidFill>
                <a:latin typeface="Arial"/>
                <a:ea typeface="Arial"/>
                <a:cs typeface="Arial"/>
                <a:sym typeface="Arial"/>
              </a:rPr>
              <a:t>This is done by counting the number of times each feature occurs in each class and dividing by the total number of data points in the training dataset.</a:t>
            </a:r>
            <a:endParaRPr b="0" i="0" sz="1800" u="none" strike="noStrike">
              <a:solidFill>
                <a:srgbClr val="131314"/>
              </a:solidFill>
              <a:latin typeface="Arial"/>
              <a:ea typeface="Arial"/>
              <a:cs typeface="Arial"/>
              <a:sym typeface="Arial"/>
            </a:endParaRPr>
          </a:p>
          <a:p>
            <a:pPr indent="-342900" lvl="0" marL="457200" rtl="0" algn="just">
              <a:lnSpc>
                <a:spcPct val="115000"/>
              </a:lnSpc>
              <a:spcBef>
                <a:spcPts val="0"/>
              </a:spcBef>
              <a:spcAft>
                <a:spcPts val="0"/>
              </a:spcAft>
              <a:buClr>
                <a:srgbClr val="131314"/>
              </a:buClr>
              <a:buSzPts val="1800"/>
              <a:buFont typeface="Arial"/>
              <a:buChar char="●"/>
            </a:pPr>
            <a:r>
              <a:rPr b="0" i="0" lang="en-US" sz="1800" u="none" strike="noStrike">
                <a:solidFill>
                  <a:srgbClr val="131314"/>
                </a:solidFill>
                <a:latin typeface="Arial"/>
                <a:ea typeface="Arial"/>
                <a:cs typeface="Arial"/>
                <a:sym typeface="Arial"/>
              </a:rPr>
              <a:t>Once the probability of each feature occurring for each class has been calculated, the Naive Bayes algorithm can then classify a new data point by calculating the probability of the data point belonging to each class and then choosing the class with the highest probability.</a:t>
            </a:r>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263" name="Google Shape;263;p23"/>
          <p:cNvSpPr txBox="1"/>
          <p:nvPr>
            <p:ph type="title"/>
          </p:nvPr>
        </p:nvSpPr>
        <p:spPr>
          <a:xfrm>
            <a:off x="549793" y="1038959"/>
            <a:ext cx="10515600" cy="716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1F1F1F"/>
              </a:buClr>
              <a:buSzPts val="3600"/>
              <a:buFont typeface="Arial"/>
              <a:buNone/>
            </a:pPr>
            <a:r>
              <a:rPr b="0" i="0" lang="en-US">
                <a:solidFill>
                  <a:srgbClr val="005BBB"/>
                </a:solidFill>
                <a:latin typeface="Arial"/>
                <a:ea typeface="Arial"/>
                <a:cs typeface="Arial"/>
                <a:sym typeface="Arial"/>
              </a:rPr>
              <a:t>Naive Bayes Classifiers</a:t>
            </a:r>
            <a:endParaRPr>
              <a:solidFill>
                <a:srgbClr val="005BBB"/>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idx="1" type="body"/>
          </p:nvPr>
        </p:nvSpPr>
        <p:spPr>
          <a:xfrm>
            <a:off x="569393" y="3039012"/>
            <a:ext cx="11053200" cy="2913600"/>
          </a:xfrm>
          <a:prstGeom prst="rect">
            <a:avLst/>
          </a:prstGeom>
          <a:noFill/>
          <a:ln>
            <a:noFill/>
          </a:ln>
        </p:spPr>
        <p:txBody>
          <a:bodyPr anchorCtr="0" anchor="t" bIns="45700" lIns="91425" spcFirstLastPara="1" rIns="91425" wrap="square" tIns="45700">
            <a:noAutofit/>
          </a:bodyPr>
          <a:lstStyle/>
          <a:p>
            <a:pPr indent="0" lvl="0" marL="0" rtl="0" algn="ctr">
              <a:lnSpc>
                <a:spcPct val="144444"/>
              </a:lnSpc>
              <a:spcBef>
                <a:spcPts val="0"/>
              </a:spcBef>
              <a:spcAft>
                <a:spcPts val="0"/>
              </a:spcAft>
              <a:buSzPts val="1800"/>
              <a:buNone/>
            </a:pPr>
            <a:r>
              <a:t/>
            </a:r>
            <a:endParaRPr b="0">
              <a:solidFill>
                <a:srgbClr val="333333"/>
              </a:solidFill>
            </a:endParaRPr>
          </a:p>
          <a:p>
            <a:pPr indent="0" lvl="0" marL="0" rtl="0" algn="ctr">
              <a:lnSpc>
                <a:spcPct val="144444"/>
              </a:lnSpc>
              <a:spcBef>
                <a:spcPts val="1000"/>
              </a:spcBef>
              <a:spcAft>
                <a:spcPts val="0"/>
              </a:spcAft>
              <a:buSzPts val="1800"/>
              <a:buNone/>
            </a:pPr>
            <a:br>
              <a:rPr lang="en-US"/>
            </a:br>
            <a:r>
              <a:rPr b="0" i="0" lang="en-US" u="none" strike="noStrike">
                <a:solidFill>
                  <a:srgbClr val="222222"/>
                </a:solidFill>
                <a:latin typeface="Arial"/>
                <a:ea typeface="Arial"/>
                <a:cs typeface="Arial"/>
                <a:sym typeface="Arial"/>
              </a:rPr>
              <a:t>We will improve the NBC for discrete predictor</a:t>
            </a:r>
            <a:r>
              <a:rPr lang="en-US">
                <a:solidFill>
                  <a:srgbClr val="222222"/>
                </a:solidFill>
              </a:rPr>
              <a:t>s</a:t>
            </a:r>
            <a:endParaRPr>
              <a:solidFill>
                <a:srgbClr val="0F0F0F"/>
              </a:solidFill>
              <a:latin typeface="Arial"/>
              <a:ea typeface="Arial"/>
              <a:cs typeface="Arial"/>
              <a:sym typeface="Arial"/>
            </a:endParaRPr>
          </a:p>
        </p:txBody>
      </p:sp>
      <p:sp>
        <p:nvSpPr>
          <p:cNvPr id="270" name="Google Shape;270;p24"/>
          <p:cNvSpPr txBox="1"/>
          <p:nvPr>
            <p:ph type="title"/>
          </p:nvPr>
        </p:nvSpPr>
        <p:spPr>
          <a:xfrm>
            <a:off x="1" y="1564250"/>
            <a:ext cx="12192000" cy="716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0000"/>
              </a:lnSpc>
              <a:spcBef>
                <a:spcPts val="0"/>
              </a:spcBef>
              <a:spcAft>
                <a:spcPts val="0"/>
              </a:spcAft>
              <a:buClr>
                <a:srgbClr val="1F1F1F"/>
              </a:buClr>
              <a:buSzPct val="90000"/>
              <a:buFont typeface="Arial"/>
              <a:buNone/>
            </a:pPr>
            <a:r>
              <a:rPr b="0" i="0" lang="en-US">
                <a:solidFill>
                  <a:srgbClr val="1F1F1F"/>
                </a:solidFill>
                <a:latin typeface="Arial"/>
                <a:ea typeface="Arial"/>
                <a:cs typeface="Arial"/>
                <a:sym typeface="Arial"/>
              </a:rPr>
              <a:t> </a:t>
            </a:r>
            <a:r>
              <a:rPr b="0" i="0" lang="en-US" sz="4000" u="none" strike="noStrike">
                <a:solidFill>
                  <a:srgbClr val="005BBB"/>
                </a:solidFill>
                <a:latin typeface="Arial"/>
                <a:ea typeface="Arial"/>
                <a:cs typeface="Arial"/>
                <a:sym typeface="Arial"/>
              </a:rPr>
              <a:t>Naïve Bayes Classifier (NBC)</a:t>
            </a:r>
            <a:endParaRPr sz="4000">
              <a:latin typeface="Arial"/>
              <a:ea typeface="Arial"/>
              <a:cs typeface="Arial"/>
              <a:sym typeface="Arial"/>
            </a:endParaRPr>
          </a:p>
          <a:p>
            <a:pPr indent="0" lvl="0" marL="0" rtl="0" algn="ctr">
              <a:lnSpc>
                <a:spcPct val="80000"/>
              </a:lnSpc>
              <a:spcBef>
                <a:spcPts val="0"/>
              </a:spcBef>
              <a:spcAft>
                <a:spcPts val="0"/>
              </a:spcAft>
              <a:buClr>
                <a:srgbClr val="1F1F1F"/>
              </a:buClr>
              <a:buSzPct val="100000"/>
              <a:buFont typeface="Arial"/>
              <a:buNone/>
            </a:pPr>
            <a:r>
              <a:t/>
            </a:r>
            <a:endParaRPr>
              <a:solidFill>
                <a:srgbClr val="131314"/>
              </a:solidFill>
              <a:latin typeface="Arial"/>
              <a:ea typeface="Arial"/>
              <a:cs typeface="Arial"/>
              <a:sym typeface="Arial"/>
            </a:endParaRPr>
          </a:p>
          <a:p>
            <a:pPr indent="0" lvl="0" marL="0" rtl="0" algn="ctr">
              <a:lnSpc>
                <a:spcPct val="144444"/>
              </a:lnSpc>
              <a:spcBef>
                <a:spcPts val="0"/>
              </a:spcBef>
              <a:spcAft>
                <a:spcPts val="0"/>
              </a:spcAft>
              <a:buClr>
                <a:srgbClr val="000000"/>
              </a:buClr>
              <a:buSzPct val="67924"/>
              <a:buFont typeface="Arial"/>
              <a:buNone/>
            </a:pPr>
            <a:r>
              <a:rPr lang="en-US" sz="2650">
                <a:solidFill>
                  <a:srgbClr val="131314"/>
                </a:solidFill>
                <a:latin typeface="Arial"/>
                <a:ea typeface="Arial"/>
                <a:cs typeface="Arial"/>
                <a:sym typeface="Arial"/>
              </a:rPr>
              <a:t>How can we improve it?</a:t>
            </a:r>
            <a:endParaRPr sz="2650">
              <a:solidFill>
                <a:srgbClr val="13131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 name="Shape 69"/>
        <p:cNvGrpSpPr/>
        <p:nvPr/>
      </p:nvGrpSpPr>
      <p:grpSpPr>
        <a:xfrm>
          <a:off x="0" y="0"/>
          <a:ext cx="0" cy="0"/>
          <a:chOff x="0" y="0"/>
          <a:chExt cx="0" cy="0"/>
        </a:xfrm>
      </p:grpSpPr>
      <p:sp>
        <p:nvSpPr>
          <p:cNvPr id="70" name="Google Shape;70;p3"/>
          <p:cNvSpPr txBox="1"/>
          <p:nvPr>
            <p:ph idx="1" type="body"/>
          </p:nvPr>
        </p:nvSpPr>
        <p:spPr>
          <a:xfrm>
            <a:off x="569468" y="2189263"/>
            <a:ext cx="6402832" cy="3790483"/>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b="0" i="0" lang="en-US">
                <a:solidFill>
                  <a:srgbClr val="0F0F0F"/>
                </a:solidFill>
                <a:latin typeface="Arial"/>
                <a:ea typeface="Arial"/>
                <a:cs typeface="Arial"/>
                <a:sym typeface="Arial"/>
              </a:rPr>
              <a:t>Big data encapsulates the vast and diverse collection of information characterized by its unprecedented volume, encompassing structured, unstructured, and semi-structured data.</a:t>
            </a:r>
            <a:endParaRPr/>
          </a:p>
          <a:p>
            <a:pPr indent="0" lvl="0" marL="0" rtl="0" algn="just">
              <a:lnSpc>
                <a:spcPct val="115000"/>
              </a:lnSpc>
              <a:spcBef>
                <a:spcPts val="1000"/>
              </a:spcBef>
              <a:spcAft>
                <a:spcPts val="0"/>
              </a:spcAft>
              <a:buSzPts val="1800"/>
              <a:buNone/>
            </a:pPr>
            <a:r>
              <a:rPr lang="en-US">
                <a:solidFill>
                  <a:srgbClr val="0F0F0F"/>
                </a:solidFill>
                <a:latin typeface="Arial"/>
                <a:ea typeface="Arial"/>
                <a:cs typeface="Arial"/>
                <a:sym typeface="Arial"/>
              </a:rPr>
              <a:t>Big data represents the monumental volume, variety, velocity, veracity, </a:t>
            </a:r>
            <a:endParaRPr/>
          </a:p>
          <a:p>
            <a:pPr indent="0" lvl="0" marL="0" rtl="0" algn="just">
              <a:lnSpc>
                <a:spcPct val="115000"/>
              </a:lnSpc>
              <a:spcBef>
                <a:spcPts val="1000"/>
              </a:spcBef>
              <a:spcAft>
                <a:spcPts val="0"/>
              </a:spcAft>
              <a:buSzPts val="1800"/>
              <a:buNone/>
            </a:pPr>
            <a:r>
              <a:rPr b="1" lang="en-US">
                <a:solidFill>
                  <a:srgbClr val="0F0F0F"/>
                </a:solidFill>
                <a:latin typeface="Arial"/>
                <a:ea typeface="Arial"/>
                <a:cs typeface="Arial"/>
                <a:sym typeface="Arial"/>
              </a:rPr>
              <a:t>Volume: </a:t>
            </a:r>
            <a:r>
              <a:rPr lang="en-US">
                <a:solidFill>
                  <a:srgbClr val="0F0F0F"/>
                </a:solidFill>
                <a:latin typeface="Arial"/>
                <a:ea typeface="Arial"/>
                <a:cs typeface="Arial"/>
                <a:sym typeface="Arial"/>
              </a:rPr>
              <a:t>Massive amounts of data generated continuously.</a:t>
            </a:r>
            <a:endParaRPr/>
          </a:p>
          <a:p>
            <a:pPr indent="0" lvl="0" marL="0" rtl="0" algn="just">
              <a:lnSpc>
                <a:spcPct val="115000"/>
              </a:lnSpc>
              <a:spcBef>
                <a:spcPts val="1000"/>
              </a:spcBef>
              <a:spcAft>
                <a:spcPts val="0"/>
              </a:spcAft>
              <a:buSzPts val="1800"/>
              <a:buNone/>
            </a:pPr>
            <a:r>
              <a:rPr b="1" lang="en-US">
                <a:solidFill>
                  <a:srgbClr val="0F0F0F"/>
                </a:solidFill>
                <a:latin typeface="Arial"/>
                <a:ea typeface="Arial"/>
                <a:cs typeface="Arial"/>
                <a:sym typeface="Arial"/>
              </a:rPr>
              <a:t>Variety: </a:t>
            </a:r>
            <a:r>
              <a:rPr lang="en-US">
                <a:solidFill>
                  <a:srgbClr val="0F0F0F"/>
                </a:solidFill>
                <a:latin typeface="Arial"/>
                <a:ea typeface="Arial"/>
                <a:cs typeface="Arial"/>
                <a:sym typeface="Arial"/>
              </a:rPr>
              <a:t>Diverse data types</a:t>
            </a:r>
            <a:endParaRPr/>
          </a:p>
          <a:p>
            <a:pPr indent="0" lvl="0" marL="0" rtl="0" algn="just">
              <a:lnSpc>
                <a:spcPct val="115000"/>
              </a:lnSpc>
              <a:spcBef>
                <a:spcPts val="1000"/>
              </a:spcBef>
              <a:spcAft>
                <a:spcPts val="0"/>
              </a:spcAft>
              <a:buSzPts val="1800"/>
              <a:buNone/>
            </a:pPr>
            <a:r>
              <a:rPr b="1" lang="en-US">
                <a:solidFill>
                  <a:srgbClr val="0F0F0F"/>
                </a:solidFill>
                <a:latin typeface="Arial"/>
                <a:ea typeface="Arial"/>
                <a:cs typeface="Arial"/>
                <a:sym typeface="Arial"/>
              </a:rPr>
              <a:t>Velocity: </a:t>
            </a:r>
            <a:r>
              <a:rPr lang="en-US">
                <a:solidFill>
                  <a:srgbClr val="0F0F0F"/>
                </a:solidFill>
                <a:latin typeface="Arial"/>
                <a:ea typeface="Arial"/>
                <a:cs typeface="Arial"/>
                <a:sym typeface="Arial"/>
              </a:rPr>
              <a:t>High-speed generation and processing of data.</a:t>
            </a:r>
            <a:endParaRPr/>
          </a:p>
          <a:p>
            <a:pPr indent="0" lvl="0" marL="0" rtl="0" algn="just">
              <a:lnSpc>
                <a:spcPct val="115000"/>
              </a:lnSpc>
              <a:spcBef>
                <a:spcPts val="1000"/>
              </a:spcBef>
              <a:spcAft>
                <a:spcPts val="0"/>
              </a:spcAft>
              <a:buSzPts val="1800"/>
              <a:buNone/>
            </a:pPr>
            <a:r>
              <a:rPr b="1" lang="en-US">
                <a:solidFill>
                  <a:srgbClr val="0F0F0F"/>
                </a:solidFill>
                <a:latin typeface="Arial"/>
                <a:ea typeface="Arial"/>
                <a:cs typeface="Arial"/>
                <a:sym typeface="Arial"/>
              </a:rPr>
              <a:t>Veracity: </a:t>
            </a:r>
            <a:r>
              <a:rPr lang="en-US">
                <a:solidFill>
                  <a:srgbClr val="0F0F0F"/>
                </a:solidFill>
                <a:latin typeface="Arial"/>
                <a:ea typeface="Arial"/>
                <a:cs typeface="Arial"/>
                <a:sym typeface="Arial"/>
              </a:rPr>
              <a:t>Uncertainty and reliability of data.</a:t>
            </a:r>
            <a:endParaRPr/>
          </a:p>
        </p:txBody>
      </p:sp>
      <p:sp>
        <p:nvSpPr>
          <p:cNvPr id="71" name="Google Shape;71;p3"/>
          <p:cNvSpPr txBox="1"/>
          <p:nvPr>
            <p:ph type="title"/>
          </p:nvPr>
        </p:nvSpPr>
        <p:spPr>
          <a:xfrm>
            <a:off x="569468" y="1320800"/>
            <a:ext cx="10515600" cy="71608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005BBB"/>
              </a:buClr>
              <a:buSzPts val="3600"/>
              <a:buFont typeface="Arial"/>
              <a:buNone/>
            </a:pPr>
            <a:r>
              <a:rPr b="1" i="0" lang="en-US">
                <a:latin typeface="Arial"/>
                <a:ea typeface="Arial"/>
                <a:cs typeface="Arial"/>
                <a:sym typeface="Arial"/>
              </a:rPr>
              <a:t>Introduction to Big Data </a:t>
            </a:r>
            <a:endParaRPr/>
          </a:p>
        </p:txBody>
      </p:sp>
      <p:pic>
        <p:nvPicPr>
          <p:cNvPr descr="Big Data - Definition and 4 V's | Data Basecamp" id="72" name="Google Shape;72;p3"/>
          <p:cNvPicPr preferRelativeResize="0"/>
          <p:nvPr/>
        </p:nvPicPr>
        <p:blipFill rotWithShape="1">
          <a:blip r:embed="rId3">
            <a:alphaModFix/>
          </a:blip>
          <a:srcRect b="0" l="0" r="0" t="0"/>
          <a:stretch/>
        </p:blipFill>
        <p:spPr>
          <a:xfrm>
            <a:off x="7241738" y="2925673"/>
            <a:ext cx="4395018" cy="231768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9f3f9986d5_1_0"/>
          <p:cNvSpPr txBox="1"/>
          <p:nvPr/>
        </p:nvSpPr>
        <p:spPr>
          <a:xfrm>
            <a:off x="7389450" y="916700"/>
            <a:ext cx="4802400" cy="59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277" name="Google Shape;277;g29f3f9986d5_1_0"/>
          <p:cNvSpPr/>
          <p:nvPr/>
        </p:nvSpPr>
        <p:spPr>
          <a:xfrm>
            <a:off x="0" y="948500"/>
            <a:ext cx="12192000" cy="8970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Recall the NBC formula</a:t>
            </a:r>
            <a:endParaRPr b="1" sz="2400"/>
          </a:p>
        </p:txBody>
      </p:sp>
      <p:pic>
        <p:nvPicPr>
          <p:cNvPr id="278" name="Google Shape;278;g29f3f9986d5_1_0"/>
          <p:cNvPicPr preferRelativeResize="0"/>
          <p:nvPr/>
        </p:nvPicPr>
        <p:blipFill>
          <a:blip r:embed="rId3">
            <a:alphaModFix/>
          </a:blip>
          <a:stretch>
            <a:fillRect/>
          </a:stretch>
        </p:blipFill>
        <p:spPr>
          <a:xfrm>
            <a:off x="2433025" y="2391663"/>
            <a:ext cx="7084649" cy="33081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9f3f9986d5_1_9"/>
          <p:cNvSpPr txBox="1"/>
          <p:nvPr/>
        </p:nvSpPr>
        <p:spPr>
          <a:xfrm>
            <a:off x="7389450" y="916700"/>
            <a:ext cx="4802400" cy="59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285" name="Google Shape;285;g29f3f9986d5_1_9"/>
          <p:cNvSpPr/>
          <p:nvPr/>
        </p:nvSpPr>
        <p:spPr>
          <a:xfrm>
            <a:off x="0" y="944825"/>
            <a:ext cx="12192000" cy="584100"/>
          </a:xfrm>
          <a:prstGeom prst="rect">
            <a:avLst/>
          </a:prstGeom>
          <a:solidFill>
            <a:schemeClr val="lt2"/>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Collapsing the NBC we have</a:t>
            </a:r>
            <a:endParaRPr b="1" sz="2400"/>
          </a:p>
        </p:txBody>
      </p:sp>
      <p:pic>
        <p:nvPicPr>
          <p:cNvPr id="286" name="Google Shape;286;g29f3f9986d5_1_9"/>
          <p:cNvPicPr preferRelativeResize="0"/>
          <p:nvPr/>
        </p:nvPicPr>
        <p:blipFill rotWithShape="1">
          <a:blip r:embed="rId3">
            <a:alphaModFix/>
          </a:blip>
          <a:srcRect b="0" l="0" r="0" t="0"/>
          <a:stretch/>
        </p:blipFill>
        <p:spPr>
          <a:xfrm>
            <a:off x="2333425" y="4104438"/>
            <a:ext cx="7084649" cy="3308121"/>
          </a:xfrm>
          <a:prstGeom prst="rect">
            <a:avLst/>
          </a:prstGeom>
          <a:noFill/>
          <a:ln>
            <a:noFill/>
          </a:ln>
        </p:spPr>
      </p:pic>
      <p:pic>
        <p:nvPicPr>
          <p:cNvPr id="287" name="Google Shape;287;g29f3f9986d5_1_9"/>
          <p:cNvPicPr preferRelativeResize="0"/>
          <p:nvPr/>
        </p:nvPicPr>
        <p:blipFill>
          <a:blip r:embed="rId4">
            <a:alphaModFix/>
          </a:blip>
          <a:stretch>
            <a:fillRect/>
          </a:stretch>
        </p:blipFill>
        <p:spPr>
          <a:xfrm>
            <a:off x="2700400" y="1809600"/>
            <a:ext cx="6791201" cy="1390319"/>
          </a:xfrm>
          <a:prstGeom prst="rect">
            <a:avLst/>
          </a:prstGeom>
          <a:noFill/>
          <a:ln>
            <a:noFill/>
          </a:ln>
        </p:spPr>
      </p:pic>
      <p:sp>
        <p:nvSpPr>
          <p:cNvPr id="288" name="Google Shape;288;g29f3f9986d5_1_9"/>
          <p:cNvSpPr/>
          <p:nvPr/>
        </p:nvSpPr>
        <p:spPr>
          <a:xfrm>
            <a:off x="5589400" y="3199925"/>
            <a:ext cx="572700" cy="8697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9f3f9986d5_1_23"/>
          <p:cNvSpPr txBox="1"/>
          <p:nvPr/>
        </p:nvSpPr>
        <p:spPr>
          <a:xfrm>
            <a:off x="7389450" y="916700"/>
            <a:ext cx="4802400" cy="59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295" name="Google Shape;295;g29f3f9986d5_1_23"/>
          <p:cNvSpPr/>
          <p:nvPr/>
        </p:nvSpPr>
        <p:spPr>
          <a:xfrm>
            <a:off x="7396350" y="1111850"/>
            <a:ext cx="4788600" cy="5819400"/>
          </a:xfrm>
          <a:prstGeom prst="rect">
            <a:avLst/>
          </a:prstGeom>
          <a:solidFill>
            <a:schemeClr val="lt2"/>
          </a:solidFill>
          <a:ln cap="flat" cmpd="sng" w="9525">
            <a:solidFill>
              <a:schemeClr val="lt1"/>
            </a:solidFill>
            <a:prstDash val="solid"/>
            <a:round/>
            <a:headEnd len="sm" w="sm" type="none"/>
            <a:tailEnd len="sm" w="sm" type="none"/>
          </a:ln>
          <a:effectLst>
            <a:reflection blurRad="0" dir="5400000" dist="38100" endA="0" endPos="30000" fadeDir="5400012" kx="0" rotWithShape="0" algn="bl" stA="10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g29f3f9986d5_1_23"/>
          <p:cNvPicPr preferRelativeResize="0"/>
          <p:nvPr/>
        </p:nvPicPr>
        <p:blipFill>
          <a:blip r:embed="rId3">
            <a:alphaModFix/>
          </a:blip>
          <a:stretch>
            <a:fillRect/>
          </a:stretch>
        </p:blipFill>
        <p:spPr>
          <a:xfrm>
            <a:off x="5100300" y="916700"/>
            <a:ext cx="7084650" cy="3052369"/>
          </a:xfrm>
          <a:prstGeom prst="rect">
            <a:avLst/>
          </a:prstGeom>
          <a:noFill/>
          <a:ln>
            <a:noFill/>
          </a:ln>
        </p:spPr>
      </p:pic>
      <p:pic>
        <p:nvPicPr>
          <p:cNvPr id="297" name="Google Shape;297;g29f3f9986d5_1_23"/>
          <p:cNvPicPr preferRelativeResize="0"/>
          <p:nvPr/>
        </p:nvPicPr>
        <p:blipFill>
          <a:blip r:embed="rId4">
            <a:alphaModFix/>
          </a:blip>
          <a:stretch>
            <a:fillRect/>
          </a:stretch>
        </p:blipFill>
        <p:spPr>
          <a:xfrm>
            <a:off x="0" y="4286150"/>
            <a:ext cx="12192000" cy="2571750"/>
          </a:xfrm>
          <a:prstGeom prst="rect">
            <a:avLst/>
          </a:prstGeom>
          <a:noFill/>
          <a:ln>
            <a:noFill/>
          </a:ln>
        </p:spPr>
      </p:pic>
      <p:pic>
        <p:nvPicPr>
          <p:cNvPr id="298" name="Google Shape;298;g29f3f9986d5_1_23"/>
          <p:cNvPicPr preferRelativeResize="0"/>
          <p:nvPr/>
        </p:nvPicPr>
        <p:blipFill>
          <a:blip r:embed="rId5">
            <a:alphaModFix/>
          </a:blip>
          <a:stretch>
            <a:fillRect/>
          </a:stretch>
        </p:blipFill>
        <p:spPr>
          <a:xfrm>
            <a:off x="0" y="916700"/>
            <a:ext cx="4844226" cy="781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9f3f9986d5_1_40"/>
          <p:cNvSpPr txBox="1"/>
          <p:nvPr/>
        </p:nvSpPr>
        <p:spPr>
          <a:xfrm>
            <a:off x="7389450" y="916700"/>
            <a:ext cx="4802400" cy="59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305" name="Google Shape;305;g29f3f9986d5_1_40"/>
          <p:cNvSpPr/>
          <p:nvPr/>
        </p:nvSpPr>
        <p:spPr>
          <a:xfrm>
            <a:off x="0" y="916700"/>
            <a:ext cx="12107700" cy="1023900"/>
          </a:xfrm>
          <a:prstGeom prst="rect">
            <a:avLst/>
          </a:prstGeom>
          <a:solidFill>
            <a:schemeClr val="lt2"/>
          </a:solidFill>
          <a:ln cap="flat" cmpd="sng" w="9525">
            <a:solidFill>
              <a:schemeClr val="lt1"/>
            </a:solidFill>
            <a:prstDash val="solid"/>
            <a:round/>
            <a:headEnd len="sm" w="sm" type="none"/>
            <a:tailEnd len="sm" w="sm" type="none"/>
          </a:ln>
          <a:effectLst>
            <a:reflection blurRad="0" dir="5400000" dist="38100" endA="0" endPos="30000" fadeDir="5400012" kx="0" rotWithShape="0" algn="bl" stA="10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US" sz="2400"/>
              <a:t>We can define weights for each predictor as follows</a:t>
            </a:r>
            <a:endParaRPr b="1" sz="2400"/>
          </a:p>
        </p:txBody>
      </p:sp>
      <p:pic>
        <p:nvPicPr>
          <p:cNvPr id="306" name="Google Shape;306;g29f3f9986d5_1_40"/>
          <p:cNvPicPr preferRelativeResize="0"/>
          <p:nvPr/>
        </p:nvPicPr>
        <p:blipFill>
          <a:blip r:embed="rId3">
            <a:alphaModFix/>
          </a:blip>
          <a:stretch>
            <a:fillRect/>
          </a:stretch>
        </p:blipFill>
        <p:spPr>
          <a:xfrm>
            <a:off x="0" y="2656292"/>
            <a:ext cx="12192000" cy="183951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9fe1b097e2_1_7"/>
          <p:cNvSpPr txBox="1"/>
          <p:nvPr/>
        </p:nvSpPr>
        <p:spPr>
          <a:xfrm>
            <a:off x="7389450" y="916700"/>
            <a:ext cx="4802400" cy="59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313" name="Google Shape;313;g29fe1b097e2_1_7"/>
          <p:cNvSpPr/>
          <p:nvPr/>
        </p:nvSpPr>
        <p:spPr>
          <a:xfrm>
            <a:off x="0" y="964900"/>
            <a:ext cx="12192000" cy="1023900"/>
          </a:xfrm>
          <a:prstGeom prst="rect">
            <a:avLst/>
          </a:prstGeom>
          <a:solidFill>
            <a:schemeClr val="lt2"/>
          </a:solidFill>
          <a:ln cap="flat" cmpd="sng" w="9525">
            <a:solidFill>
              <a:schemeClr val="lt1"/>
            </a:solidFill>
            <a:prstDash val="solid"/>
            <a:round/>
            <a:headEnd len="sm" w="sm" type="none"/>
            <a:tailEnd len="sm" w="sm" type="none"/>
          </a:ln>
          <a:effectLst>
            <a:reflection blurRad="0" dir="5400000" dist="38100" endA="0" endPos="30000" fadeDir="5400012" kx="0" rotWithShape="0" algn="bl" stA="10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US" sz="2400"/>
              <a:t>We will apply a Laplacian calibration to the weights and each predictor's probability</a:t>
            </a:r>
            <a:endParaRPr b="1" sz="2400"/>
          </a:p>
        </p:txBody>
      </p:sp>
      <p:pic>
        <p:nvPicPr>
          <p:cNvPr id="314" name="Google Shape;314;g29fe1b097e2_1_7"/>
          <p:cNvPicPr preferRelativeResize="0"/>
          <p:nvPr/>
        </p:nvPicPr>
        <p:blipFill>
          <a:blip r:embed="rId3">
            <a:alphaModFix/>
          </a:blip>
          <a:stretch>
            <a:fillRect/>
          </a:stretch>
        </p:blipFill>
        <p:spPr>
          <a:xfrm>
            <a:off x="2553675" y="2563250"/>
            <a:ext cx="7084652" cy="2648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idx="1" type="body"/>
          </p:nvPr>
        </p:nvSpPr>
        <p:spPr>
          <a:xfrm>
            <a:off x="0" y="934350"/>
            <a:ext cx="12163500" cy="462600"/>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1000"/>
              </a:spcBef>
              <a:spcAft>
                <a:spcPts val="0"/>
              </a:spcAft>
              <a:buSzPts val="1800"/>
              <a:buNone/>
            </a:pPr>
            <a:r>
              <a:rPr b="1" i="0" lang="en-US" sz="2400" u="none" strike="noStrike">
                <a:solidFill>
                  <a:srgbClr val="333333"/>
                </a:solidFill>
              </a:rPr>
              <a:t>Now rewriting NBC with the weights and Lap</a:t>
            </a:r>
            <a:r>
              <a:rPr b="1" lang="en-US" sz="2400">
                <a:solidFill>
                  <a:srgbClr val="333333"/>
                </a:solidFill>
              </a:rPr>
              <a:t>lacian calibration</a:t>
            </a:r>
            <a:r>
              <a:rPr b="1" i="0" lang="en-US" sz="2400" u="none" strike="noStrike">
                <a:solidFill>
                  <a:srgbClr val="333333"/>
                </a:solidFill>
              </a:rPr>
              <a:t>, we have</a:t>
            </a:r>
            <a:endParaRPr b="1" sz="2400">
              <a:solidFill>
                <a:srgbClr val="0F0F0F"/>
              </a:solidFill>
            </a:endParaRPr>
          </a:p>
        </p:txBody>
      </p:sp>
      <p:pic>
        <p:nvPicPr>
          <p:cNvPr id="321" name="Google Shape;321;p26"/>
          <p:cNvPicPr preferRelativeResize="0"/>
          <p:nvPr/>
        </p:nvPicPr>
        <p:blipFill>
          <a:blip r:embed="rId3">
            <a:alphaModFix/>
          </a:blip>
          <a:stretch>
            <a:fillRect/>
          </a:stretch>
        </p:blipFill>
        <p:spPr>
          <a:xfrm>
            <a:off x="342000" y="3009887"/>
            <a:ext cx="11507978" cy="1387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28"/>
          <p:cNvPicPr preferRelativeResize="0"/>
          <p:nvPr/>
        </p:nvPicPr>
        <p:blipFill rotWithShape="1">
          <a:blip r:embed="rId3">
            <a:alphaModFix/>
          </a:blip>
          <a:srcRect b="0" l="0" r="0" t="0"/>
          <a:stretch/>
        </p:blipFill>
        <p:spPr>
          <a:xfrm>
            <a:off x="233773" y="2979173"/>
            <a:ext cx="3109195" cy="3328219"/>
          </a:xfrm>
          <a:prstGeom prst="rect">
            <a:avLst/>
          </a:prstGeom>
          <a:noFill/>
          <a:ln>
            <a:noFill/>
          </a:ln>
        </p:spPr>
      </p:pic>
      <p:pic>
        <p:nvPicPr>
          <p:cNvPr id="328" name="Google Shape;328;p28"/>
          <p:cNvPicPr preferRelativeResize="0"/>
          <p:nvPr/>
        </p:nvPicPr>
        <p:blipFill rotWithShape="1">
          <a:blip r:embed="rId4">
            <a:alphaModFix/>
          </a:blip>
          <a:srcRect b="0" l="0" r="0" t="0"/>
          <a:stretch/>
        </p:blipFill>
        <p:spPr>
          <a:xfrm>
            <a:off x="3687898" y="2998724"/>
            <a:ext cx="3893575" cy="3289113"/>
          </a:xfrm>
          <a:prstGeom prst="rect">
            <a:avLst/>
          </a:prstGeom>
          <a:noFill/>
          <a:ln>
            <a:noFill/>
          </a:ln>
        </p:spPr>
      </p:pic>
      <p:pic>
        <p:nvPicPr>
          <p:cNvPr id="329" name="Google Shape;329;p28"/>
          <p:cNvPicPr preferRelativeResize="0"/>
          <p:nvPr/>
        </p:nvPicPr>
        <p:blipFill rotWithShape="1">
          <a:blip r:embed="rId5">
            <a:alphaModFix/>
          </a:blip>
          <a:srcRect b="0" l="0" r="0" t="0"/>
          <a:stretch/>
        </p:blipFill>
        <p:spPr>
          <a:xfrm>
            <a:off x="7917168" y="2979172"/>
            <a:ext cx="4041059" cy="3328219"/>
          </a:xfrm>
          <a:prstGeom prst="rect">
            <a:avLst/>
          </a:prstGeom>
          <a:noFill/>
          <a:ln>
            <a:noFill/>
          </a:ln>
        </p:spPr>
      </p:pic>
      <p:sp>
        <p:nvSpPr>
          <p:cNvPr id="330" name="Google Shape;330;p28"/>
          <p:cNvSpPr txBox="1"/>
          <p:nvPr/>
        </p:nvSpPr>
        <p:spPr>
          <a:xfrm>
            <a:off x="3707775" y="2600400"/>
            <a:ext cx="38538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Accuracy vs Predictors</a:t>
            </a:r>
            <a:endParaRPr sz="2000">
              <a:solidFill>
                <a:schemeClr val="dk1"/>
              </a:solidFill>
            </a:endParaRPr>
          </a:p>
        </p:txBody>
      </p:sp>
      <p:sp>
        <p:nvSpPr>
          <p:cNvPr id="331" name="Google Shape;331;p28"/>
          <p:cNvSpPr txBox="1"/>
          <p:nvPr/>
        </p:nvSpPr>
        <p:spPr>
          <a:xfrm>
            <a:off x="7917175" y="2600400"/>
            <a:ext cx="40410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Accuracy vs Classes</a:t>
            </a:r>
            <a:endParaRPr sz="2000">
              <a:solidFill>
                <a:schemeClr val="dk1"/>
              </a:solidFill>
            </a:endParaRPr>
          </a:p>
        </p:txBody>
      </p:sp>
      <p:sp>
        <p:nvSpPr>
          <p:cNvPr id="332" name="Google Shape;332;p28"/>
          <p:cNvSpPr txBox="1"/>
          <p:nvPr/>
        </p:nvSpPr>
        <p:spPr>
          <a:xfrm>
            <a:off x="88525" y="2600400"/>
            <a:ext cx="38538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Accuracy vs Sample Size</a:t>
            </a:r>
            <a:endParaRPr sz="2000">
              <a:solidFill>
                <a:schemeClr val="dk1"/>
              </a:solidFill>
            </a:endParaRPr>
          </a:p>
        </p:txBody>
      </p:sp>
      <p:sp>
        <p:nvSpPr>
          <p:cNvPr id="333" name="Google Shape;333;p28"/>
          <p:cNvSpPr txBox="1"/>
          <p:nvPr/>
        </p:nvSpPr>
        <p:spPr>
          <a:xfrm>
            <a:off x="0" y="919975"/>
            <a:ext cx="12192000" cy="554100"/>
          </a:xfrm>
          <a:prstGeom prst="rect">
            <a:avLst/>
          </a:prstGeom>
          <a:noFill/>
          <a:ln>
            <a:noFill/>
          </a:ln>
        </p:spPr>
        <p:txBody>
          <a:bodyPr anchorCtr="0" anchor="t" bIns="91425" lIns="91425" spcFirstLastPara="1" rIns="91425" wrap="square" tIns="91425">
            <a:spAutoFit/>
          </a:bodyPr>
          <a:lstStyle/>
          <a:p>
            <a:pPr indent="0" lvl="0" marL="0" rtl="0" algn="l">
              <a:lnSpc>
                <a:spcPct val="144444"/>
              </a:lnSpc>
              <a:spcBef>
                <a:spcPts val="1000"/>
              </a:spcBef>
              <a:spcAft>
                <a:spcPts val="0"/>
              </a:spcAft>
              <a:buNone/>
            </a:pPr>
            <a:r>
              <a:rPr b="1" lang="en-US" sz="2400">
                <a:solidFill>
                  <a:srgbClr val="333333"/>
                </a:solidFill>
              </a:rPr>
              <a:t>Testing The NBC in Simulated Data</a:t>
            </a:r>
            <a:endParaRPr b="1" sz="2400">
              <a:solidFill>
                <a:srgbClr val="0F0F0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sp>
        <p:nvSpPr>
          <p:cNvPr id="339" name="Google Shape;339;p31"/>
          <p:cNvSpPr txBox="1"/>
          <p:nvPr>
            <p:ph idx="1" type="body"/>
          </p:nvPr>
        </p:nvSpPr>
        <p:spPr>
          <a:xfrm>
            <a:off x="608797" y="803770"/>
            <a:ext cx="10747461" cy="3790483"/>
          </a:xfrm>
          <a:prstGeom prst="rect">
            <a:avLst/>
          </a:prstGeom>
          <a:noFill/>
          <a:ln>
            <a:noFill/>
          </a:ln>
        </p:spPr>
        <p:txBody>
          <a:bodyPr anchorCtr="0" anchor="t" bIns="45700" lIns="91425" spcFirstLastPara="1" rIns="91425" wrap="square" tIns="45700">
            <a:noAutofit/>
          </a:bodyPr>
          <a:lstStyle/>
          <a:p>
            <a:pPr indent="0" lvl="0" marL="0" rtl="0" algn="l">
              <a:lnSpc>
                <a:spcPct val="144444"/>
              </a:lnSpc>
              <a:spcBef>
                <a:spcPts val="0"/>
              </a:spcBef>
              <a:spcAft>
                <a:spcPts val="0"/>
              </a:spcAft>
              <a:buSzPts val="1800"/>
              <a:buNone/>
            </a:pPr>
            <a:r>
              <a:t/>
            </a:r>
            <a:endParaRPr>
              <a:solidFill>
                <a:srgbClr val="1F1F1F"/>
              </a:solidFill>
              <a:latin typeface="Arial"/>
              <a:ea typeface="Arial"/>
              <a:cs typeface="Arial"/>
              <a:sym typeface="Arial"/>
            </a:endParaRPr>
          </a:p>
          <a:p>
            <a:pPr indent="0" lvl="0" marL="0" rtl="0" algn="l">
              <a:lnSpc>
                <a:spcPct val="144444"/>
              </a:lnSpc>
              <a:spcBef>
                <a:spcPts val="1000"/>
              </a:spcBef>
              <a:spcAft>
                <a:spcPts val="0"/>
              </a:spcAft>
              <a:buSzPts val="1800"/>
              <a:buNone/>
            </a:pPr>
            <a:r>
              <a:t/>
            </a:r>
            <a:endParaRPr b="0" i="0">
              <a:solidFill>
                <a:srgbClr val="1F1F1F"/>
              </a:solidFill>
              <a:latin typeface="Arial"/>
              <a:ea typeface="Arial"/>
              <a:cs typeface="Arial"/>
              <a:sym typeface="Arial"/>
            </a:endParaRPr>
          </a:p>
          <a:p>
            <a:pPr indent="-114300" lvl="0" marL="0" rtl="0" algn="l">
              <a:lnSpc>
                <a:spcPct val="115000"/>
              </a:lnSpc>
              <a:spcBef>
                <a:spcPts val="1000"/>
              </a:spcBef>
              <a:spcAft>
                <a:spcPts val="0"/>
              </a:spcAft>
              <a:buSzPts val="1800"/>
              <a:buFont typeface="Arial"/>
              <a:buChar char="•"/>
            </a:pPr>
            <a:r>
              <a:rPr b="1" i="0" lang="en-US">
                <a:solidFill>
                  <a:srgbClr val="1F1F1F"/>
                </a:solidFill>
              </a:rPr>
              <a:t>Risk Assessment</a:t>
            </a:r>
            <a:r>
              <a:rPr b="0" i="0" lang="en-US">
                <a:solidFill>
                  <a:srgbClr val="1F1F1F"/>
                </a:solidFill>
                <a:latin typeface="Arial"/>
                <a:ea typeface="Arial"/>
                <a:cs typeface="Arial"/>
                <a:sym typeface="Arial"/>
              </a:rPr>
              <a:t>: Classifying individuals or entities based on their risk profile, such as creditworthiness or insurance risk.</a:t>
            </a:r>
            <a:endParaRPr/>
          </a:p>
          <a:p>
            <a:pPr indent="-114300" lvl="0" marL="0" rtl="0" algn="l">
              <a:lnSpc>
                <a:spcPct val="115000"/>
              </a:lnSpc>
              <a:spcBef>
                <a:spcPts val="1000"/>
              </a:spcBef>
              <a:spcAft>
                <a:spcPts val="0"/>
              </a:spcAft>
              <a:buSzPts val="1800"/>
              <a:buFont typeface="Arial"/>
              <a:buChar char="•"/>
            </a:pPr>
            <a:r>
              <a:rPr b="1" i="0" lang="en-US">
                <a:solidFill>
                  <a:srgbClr val="1F1F1F"/>
                </a:solidFill>
              </a:rPr>
              <a:t>Anomaly Detection:</a:t>
            </a:r>
            <a:r>
              <a:rPr b="0" i="0" lang="en-US">
                <a:solidFill>
                  <a:srgbClr val="1F1F1F"/>
                </a:solidFill>
                <a:latin typeface="Arial"/>
                <a:ea typeface="Arial"/>
                <a:cs typeface="Arial"/>
                <a:sym typeface="Arial"/>
              </a:rPr>
              <a:t> Identifying unusual patterns or outliers in data that may indicate anomalies, fraud, or system failures.</a:t>
            </a:r>
            <a:endParaRPr/>
          </a:p>
          <a:p>
            <a:pPr indent="-114300" lvl="0" marL="0" rtl="0" algn="l">
              <a:lnSpc>
                <a:spcPct val="115000"/>
              </a:lnSpc>
              <a:spcBef>
                <a:spcPts val="1000"/>
              </a:spcBef>
              <a:spcAft>
                <a:spcPts val="0"/>
              </a:spcAft>
              <a:buSzPts val="1800"/>
              <a:buFont typeface="Arial"/>
              <a:buChar char="•"/>
            </a:pPr>
            <a:r>
              <a:rPr b="1" i="0" lang="en-US">
                <a:solidFill>
                  <a:srgbClr val="1F1F1F"/>
                </a:solidFill>
              </a:rPr>
              <a:t>Recommendation Systems: </a:t>
            </a:r>
            <a:r>
              <a:rPr b="0" i="0" lang="en-US">
                <a:solidFill>
                  <a:srgbClr val="1F1F1F"/>
                </a:solidFill>
                <a:latin typeface="Arial"/>
                <a:ea typeface="Arial"/>
                <a:cs typeface="Arial"/>
                <a:sym typeface="Arial"/>
              </a:rPr>
              <a:t>Recommending products, services, or content to users based on their past behavior, preferences, or similar user profiles.</a:t>
            </a:r>
            <a:endParaRPr/>
          </a:p>
          <a:p>
            <a:pPr indent="-114300" lvl="0" marL="0" rtl="0" algn="l">
              <a:lnSpc>
                <a:spcPct val="115000"/>
              </a:lnSpc>
              <a:spcBef>
                <a:spcPts val="1000"/>
              </a:spcBef>
              <a:spcAft>
                <a:spcPts val="0"/>
              </a:spcAft>
              <a:buSzPts val="1800"/>
              <a:buFont typeface="Arial"/>
              <a:buChar char="•"/>
            </a:pPr>
            <a:r>
              <a:rPr b="1" i="0" lang="en-US">
                <a:solidFill>
                  <a:srgbClr val="1F1F1F"/>
                </a:solidFill>
              </a:rPr>
              <a:t>Content Moderation:</a:t>
            </a:r>
            <a:r>
              <a:rPr b="0" i="0" lang="en-US">
                <a:solidFill>
                  <a:srgbClr val="1F1F1F"/>
                </a:solidFill>
                <a:latin typeface="Arial"/>
                <a:ea typeface="Arial"/>
                <a:cs typeface="Arial"/>
                <a:sym typeface="Arial"/>
              </a:rPr>
              <a:t> Automatically flagging and reviewing potentially harmful or inappropriate content on social media platforms or online communities.</a:t>
            </a:r>
            <a:endParaRPr/>
          </a:p>
          <a:p>
            <a:pPr indent="-114300" lvl="0" marL="0" rtl="0" algn="l">
              <a:lnSpc>
                <a:spcPct val="115000"/>
              </a:lnSpc>
              <a:spcBef>
                <a:spcPts val="1000"/>
              </a:spcBef>
              <a:spcAft>
                <a:spcPts val="0"/>
              </a:spcAft>
              <a:buSzPts val="1800"/>
              <a:buFont typeface="Arial"/>
              <a:buChar char="•"/>
            </a:pPr>
            <a:r>
              <a:rPr b="1" i="0" lang="en-US">
                <a:solidFill>
                  <a:srgbClr val="1F1F1F"/>
                </a:solidFill>
              </a:rPr>
              <a:t>Scientific Research:</a:t>
            </a:r>
            <a:r>
              <a:rPr b="0" i="0" lang="en-US">
                <a:solidFill>
                  <a:srgbClr val="1F1F1F"/>
                </a:solidFill>
                <a:latin typeface="Arial"/>
                <a:ea typeface="Arial"/>
                <a:cs typeface="Arial"/>
                <a:sym typeface="Arial"/>
              </a:rPr>
              <a:t> Classifying data from experiments, simulations, or observations to identify patterns, relationships, and potential hypotheses.</a:t>
            </a:r>
            <a:endParaRPr/>
          </a:p>
          <a:p>
            <a:pPr indent="0" lvl="0" marL="0" rtl="0" algn="just">
              <a:lnSpc>
                <a:spcPct val="144444"/>
              </a:lnSpc>
              <a:spcBef>
                <a:spcPts val="1000"/>
              </a:spcBef>
              <a:spcAft>
                <a:spcPts val="0"/>
              </a:spcAft>
              <a:buSzPts val="1800"/>
              <a:buNone/>
            </a:pPr>
            <a:r>
              <a:t/>
            </a:r>
            <a:endParaRPr>
              <a:solidFill>
                <a:srgbClr val="0F0F0F"/>
              </a:solidFill>
              <a:latin typeface="Arial"/>
              <a:ea typeface="Arial"/>
              <a:cs typeface="Arial"/>
              <a:sym typeface="Arial"/>
            </a:endParaRPr>
          </a:p>
        </p:txBody>
      </p:sp>
      <p:sp>
        <p:nvSpPr>
          <p:cNvPr id="340" name="Google Shape;340;p31"/>
          <p:cNvSpPr txBox="1"/>
          <p:nvPr>
            <p:ph type="title"/>
          </p:nvPr>
        </p:nvSpPr>
        <p:spPr>
          <a:xfrm>
            <a:off x="569468" y="1477166"/>
            <a:ext cx="10515600" cy="71608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0000"/>
              </a:lnSpc>
              <a:spcBef>
                <a:spcPts val="0"/>
              </a:spcBef>
              <a:spcAft>
                <a:spcPts val="0"/>
              </a:spcAft>
              <a:buClr>
                <a:srgbClr val="1F1F1F"/>
              </a:buClr>
              <a:buSzPct val="100000"/>
              <a:buFont typeface="Arial"/>
              <a:buNone/>
            </a:pPr>
            <a:r>
              <a:rPr b="0" i="0" lang="en-US">
                <a:solidFill>
                  <a:srgbClr val="1F1F1F"/>
                </a:solidFill>
                <a:latin typeface="Arial"/>
                <a:ea typeface="Arial"/>
                <a:cs typeface="Arial"/>
                <a:sym typeface="Arial"/>
              </a:rPr>
              <a:t> Additional Applications and Future Directions</a:t>
            </a:r>
            <a:br>
              <a:rPr b="0" i="0" lang="en-US">
                <a:solidFill>
                  <a:srgbClr val="1F1F1F"/>
                </a:solidFill>
                <a:latin typeface="Arial"/>
                <a:ea typeface="Arial"/>
                <a:cs typeface="Arial"/>
                <a:sym typeface="Arial"/>
              </a:rPr>
            </a:br>
            <a:br>
              <a:rPr b="0" i="0" lang="en-US">
                <a:solidFill>
                  <a:srgbClr val="1F1F1F"/>
                </a:solidFill>
                <a:latin typeface="Arial"/>
                <a:ea typeface="Arial"/>
                <a:cs typeface="Arial"/>
                <a:sym typeface="Arial"/>
              </a:rPr>
            </a:br>
            <a:endParaRPr b="0" i="0">
              <a:solidFill>
                <a:srgbClr val="1F1F1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9ef788f16d_0_0"/>
          <p:cNvSpPr txBox="1"/>
          <p:nvPr>
            <p:ph idx="1" type="body"/>
          </p:nvPr>
        </p:nvSpPr>
        <p:spPr>
          <a:xfrm>
            <a:off x="569468" y="2189263"/>
            <a:ext cx="6402900" cy="3790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lang="en-US">
                <a:solidFill>
                  <a:srgbClr val="000000"/>
                </a:solidFill>
              </a:rPr>
              <a:t>Big Data concern large-volume, growing data sets that are complex and have multiple autonomous sources.</a:t>
            </a:r>
            <a:endParaRPr>
              <a:solidFill>
                <a:srgbClr val="000000"/>
              </a:solidFill>
            </a:endParaRPr>
          </a:p>
          <a:p>
            <a:pPr indent="0" lvl="0" marL="0" rtl="0" algn="l">
              <a:lnSpc>
                <a:spcPct val="150000"/>
              </a:lnSpc>
              <a:spcBef>
                <a:spcPts val="1000"/>
              </a:spcBef>
              <a:spcAft>
                <a:spcPts val="0"/>
              </a:spcAft>
              <a:buNone/>
            </a:pPr>
            <a:r>
              <a:rPr lang="en-US">
                <a:solidFill>
                  <a:srgbClr val="000000"/>
                </a:solidFill>
              </a:rPr>
              <a:t>•  5 Vs of Big Data:</a:t>
            </a:r>
            <a:endParaRPr>
              <a:solidFill>
                <a:srgbClr val="000000"/>
              </a:solidFill>
            </a:endParaRPr>
          </a:p>
          <a:p>
            <a:pPr indent="-330200" lvl="0" marL="457200" rtl="0" algn="l">
              <a:lnSpc>
                <a:spcPct val="150000"/>
              </a:lnSpc>
              <a:spcBef>
                <a:spcPts val="1000"/>
              </a:spcBef>
              <a:spcAft>
                <a:spcPts val="0"/>
              </a:spcAft>
              <a:buClr>
                <a:srgbClr val="000000"/>
              </a:buClr>
              <a:buSzPts val="1600"/>
              <a:buAutoNum type="arabicPeriod"/>
            </a:pPr>
            <a:r>
              <a:rPr lang="en-US" sz="1600">
                <a:solidFill>
                  <a:srgbClr val="000000"/>
                </a:solidFill>
              </a:rPr>
              <a:t>Volume</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US" sz="1600">
                <a:solidFill>
                  <a:srgbClr val="000000"/>
                </a:solidFill>
              </a:rPr>
              <a:t>Velocity</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US" sz="1600">
                <a:solidFill>
                  <a:srgbClr val="000000"/>
                </a:solidFill>
              </a:rPr>
              <a:t>Variety</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US" sz="1600">
                <a:solidFill>
                  <a:srgbClr val="000000"/>
                </a:solidFill>
              </a:rPr>
              <a:t>Veracity</a:t>
            </a:r>
            <a:endParaRPr sz="1600">
              <a:solidFill>
                <a:srgbClr val="000000"/>
              </a:solidFill>
            </a:endParaRPr>
          </a:p>
          <a:p>
            <a:pPr indent="-330200" lvl="0" marL="457200" rtl="0" algn="l">
              <a:lnSpc>
                <a:spcPct val="150000"/>
              </a:lnSpc>
              <a:spcBef>
                <a:spcPts val="0"/>
              </a:spcBef>
              <a:spcAft>
                <a:spcPts val="0"/>
              </a:spcAft>
              <a:buClr>
                <a:srgbClr val="000000"/>
              </a:buClr>
              <a:buSzPts val="1600"/>
              <a:buAutoNum type="arabicPeriod"/>
            </a:pPr>
            <a:r>
              <a:rPr lang="en-US" sz="1600">
                <a:solidFill>
                  <a:srgbClr val="000000"/>
                </a:solidFill>
              </a:rPr>
              <a:t>Value</a:t>
            </a:r>
            <a:endParaRPr sz="1600">
              <a:solidFill>
                <a:srgbClr val="000000"/>
              </a:solidFill>
            </a:endParaRPr>
          </a:p>
          <a:p>
            <a:pPr indent="0" lvl="0" marL="457200" rtl="0" algn="l">
              <a:lnSpc>
                <a:spcPct val="100000"/>
              </a:lnSpc>
              <a:spcBef>
                <a:spcPts val="0"/>
              </a:spcBef>
              <a:spcAft>
                <a:spcPts val="0"/>
              </a:spcAft>
              <a:buNone/>
            </a:pPr>
            <a:r>
              <a:t/>
            </a:r>
            <a:endParaRPr sz="2000">
              <a:solidFill>
                <a:srgbClr val="000000"/>
              </a:solidFill>
            </a:endParaRPr>
          </a:p>
          <a:p>
            <a:pPr indent="0" lvl="0" marL="0" rtl="0" algn="just">
              <a:lnSpc>
                <a:spcPct val="144444"/>
              </a:lnSpc>
              <a:spcBef>
                <a:spcPts val="1000"/>
              </a:spcBef>
              <a:spcAft>
                <a:spcPts val="0"/>
              </a:spcAft>
              <a:buSzPts val="1800"/>
              <a:buNone/>
            </a:pPr>
            <a:r>
              <a:t/>
            </a:r>
            <a:endParaRPr>
              <a:solidFill>
                <a:srgbClr val="0F0F0F"/>
              </a:solidFill>
            </a:endParaRPr>
          </a:p>
        </p:txBody>
      </p:sp>
      <p:sp>
        <p:nvSpPr>
          <p:cNvPr id="79" name="Google Shape;79;g29ef788f16d_0_0"/>
          <p:cNvSpPr txBox="1"/>
          <p:nvPr>
            <p:ph type="title"/>
          </p:nvPr>
        </p:nvSpPr>
        <p:spPr>
          <a:xfrm>
            <a:off x="569468" y="1320800"/>
            <a:ext cx="10515600" cy="716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None/>
            </a:pPr>
            <a:r>
              <a:rPr lang="en-US" sz="4800">
                <a:solidFill>
                  <a:schemeClr val="dk2"/>
                </a:solidFill>
                <a:latin typeface="Arial"/>
                <a:ea typeface="Arial"/>
                <a:cs typeface="Arial"/>
                <a:sym typeface="Arial"/>
              </a:rPr>
              <a:t>Big Data</a:t>
            </a:r>
            <a:endParaRPr/>
          </a:p>
        </p:txBody>
      </p:sp>
      <p:pic>
        <p:nvPicPr>
          <p:cNvPr id="80" name="Google Shape;80;g29ef788f16d_0_0"/>
          <p:cNvPicPr preferRelativeResize="0"/>
          <p:nvPr/>
        </p:nvPicPr>
        <p:blipFill>
          <a:blip r:embed="rId3">
            <a:alphaModFix/>
          </a:blip>
          <a:stretch>
            <a:fillRect/>
          </a:stretch>
        </p:blipFill>
        <p:spPr>
          <a:xfrm>
            <a:off x="8096025" y="3201018"/>
            <a:ext cx="3638776" cy="205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9fe1b097e2_0_0"/>
          <p:cNvSpPr txBox="1"/>
          <p:nvPr>
            <p:ph idx="1" type="body"/>
          </p:nvPr>
        </p:nvSpPr>
        <p:spPr>
          <a:xfrm>
            <a:off x="569468" y="2189263"/>
            <a:ext cx="6402900" cy="3790500"/>
          </a:xfrm>
          <a:prstGeom prst="rect">
            <a:avLst/>
          </a:prstGeom>
          <a:noFill/>
          <a:ln>
            <a:noFill/>
          </a:ln>
        </p:spPr>
        <p:txBody>
          <a:bodyPr anchorCtr="0" anchor="t" bIns="45700" lIns="91425" spcFirstLastPara="1" rIns="91425" wrap="square" tIns="45700">
            <a:noAutofit/>
          </a:bodyPr>
          <a:lstStyle/>
          <a:p>
            <a:pPr indent="-355600" lvl="0" marL="457200" rtl="0" algn="l">
              <a:lnSpc>
                <a:spcPct val="200000"/>
              </a:lnSpc>
              <a:spcBef>
                <a:spcPts val="1000"/>
              </a:spcBef>
              <a:spcAft>
                <a:spcPts val="0"/>
              </a:spcAft>
              <a:buClr>
                <a:srgbClr val="374151"/>
              </a:buClr>
              <a:buSzPts val="2000"/>
              <a:buChar char="●"/>
            </a:pPr>
            <a:r>
              <a:rPr lang="en-US" sz="2000">
                <a:solidFill>
                  <a:srgbClr val="374151"/>
                </a:solidFill>
              </a:rPr>
              <a:t>Hadoop</a:t>
            </a:r>
            <a:endParaRPr sz="2000">
              <a:solidFill>
                <a:srgbClr val="374151"/>
              </a:solidFill>
            </a:endParaRPr>
          </a:p>
          <a:p>
            <a:pPr indent="-355600" lvl="0" marL="457200" rtl="0" algn="l">
              <a:lnSpc>
                <a:spcPct val="200000"/>
              </a:lnSpc>
              <a:spcBef>
                <a:spcPts val="0"/>
              </a:spcBef>
              <a:spcAft>
                <a:spcPts val="0"/>
              </a:spcAft>
              <a:buClr>
                <a:srgbClr val="374151"/>
              </a:buClr>
              <a:buSzPts val="2000"/>
              <a:buChar char="●"/>
            </a:pPr>
            <a:r>
              <a:rPr lang="en-US" sz="2000">
                <a:solidFill>
                  <a:srgbClr val="374151"/>
                </a:solidFill>
              </a:rPr>
              <a:t>Apache Spark</a:t>
            </a:r>
            <a:endParaRPr sz="2000">
              <a:solidFill>
                <a:srgbClr val="374151"/>
              </a:solidFill>
            </a:endParaRPr>
          </a:p>
          <a:p>
            <a:pPr indent="-355600" lvl="0" marL="457200" rtl="0" algn="l">
              <a:lnSpc>
                <a:spcPct val="200000"/>
              </a:lnSpc>
              <a:spcBef>
                <a:spcPts val="0"/>
              </a:spcBef>
              <a:spcAft>
                <a:spcPts val="0"/>
              </a:spcAft>
              <a:buClr>
                <a:srgbClr val="374151"/>
              </a:buClr>
              <a:buSzPts val="2000"/>
              <a:buChar char="●"/>
            </a:pPr>
            <a:r>
              <a:rPr lang="en-US" sz="2000">
                <a:solidFill>
                  <a:srgbClr val="374151"/>
                </a:solidFill>
              </a:rPr>
              <a:t>Cassandra</a:t>
            </a:r>
            <a:endParaRPr sz="2000">
              <a:solidFill>
                <a:srgbClr val="000000"/>
              </a:solidFill>
            </a:endParaRPr>
          </a:p>
          <a:p>
            <a:pPr indent="0" lvl="0" marL="0" rtl="0" algn="just">
              <a:lnSpc>
                <a:spcPct val="144444"/>
              </a:lnSpc>
              <a:spcBef>
                <a:spcPts val="1000"/>
              </a:spcBef>
              <a:spcAft>
                <a:spcPts val="0"/>
              </a:spcAft>
              <a:buSzPts val="1800"/>
              <a:buNone/>
            </a:pPr>
            <a:r>
              <a:t/>
            </a:r>
            <a:endParaRPr>
              <a:solidFill>
                <a:srgbClr val="000000"/>
              </a:solidFill>
            </a:endParaRPr>
          </a:p>
        </p:txBody>
      </p:sp>
      <p:sp>
        <p:nvSpPr>
          <p:cNvPr id="87" name="Google Shape;87;g29fe1b097e2_0_0"/>
          <p:cNvSpPr txBox="1"/>
          <p:nvPr>
            <p:ph type="title"/>
          </p:nvPr>
        </p:nvSpPr>
        <p:spPr>
          <a:xfrm>
            <a:off x="569468" y="1320800"/>
            <a:ext cx="10515600" cy="716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None/>
            </a:pPr>
            <a:r>
              <a:rPr lang="en-US" sz="4800">
                <a:solidFill>
                  <a:schemeClr val="dk2"/>
                </a:solidFill>
                <a:latin typeface="Arial"/>
                <a:ea typeface="Arial"/>
                <a:cs typeface="Arial"/>
                <a:sym typeface="Arial"/>
              </a:rPr>
              <a:t>Big Data Frameworks</a:t>
            </a:r>
            <a:endParaRPr/>
          </a:p>
        </p:txBody>
      </p:sp>
      <p:pic>
        <p:nvPicPr>
          <p:cNvPr id="88" name="Google Shape;88;g29fe1b097e2_0_0"/>
          <p:cNvPicPr preferRelativeResize="0"/>
          <p:nvPr/>
        </p:nvPicPr>
        <p:blipFill>
          <a:blip r:embed="rId3">
            <a:alphaModFix/>
          </a:blip>
          <a:stretch>
            <a:fillRect/>
          </a:stretch>
        </p:blipFill>
        <p:spPr>
          <a:xfrm>
            <a:off x="9758250" y="2719600"/>
            <a:ext cx="1730725" cy="1228250"/>
          </a:xfrm>
          <a:prstGeom prst="rect">
            <a:avLst/>
          </a:prstGeom>
          <a:noFill/>
          <a:ln>
            <a:noFill/>
          </a:ln>
        </p:spPr>
      </p:pic>
      <p:pic>
        <p:nvPicPr>
          <p:cNvPr id="89" name="Google Shape;89;g29fe1b097e2_0_0"/>
          <p:cNvPicPr preferRelativeResize="0"/>
          <p:nvPr/>
        </p:nvPicPr>
        <p:blipFill>
          <a:blip r:embed="rId4">
            <a:alphaModFix/>
          </a:blip>
          <a:stretch>
            <a:fillRect/>
          </a:stretch>
        </p:blipFill>
        <p:spPr>
          <a:xfrm>
            <a:off x="6600400" y="3138026"/>
            <a:ext cx="1660600" cy="1017300"/>
          </a:xfrm>
          <a:prstGeom prst="rect">
            <a:avLst/>
          </a:prstGeom>
          <a:noFill/>
          <a:ln>
            <a:noFill/>
          </a:ln>
        </p:spPr>
      </p:pic>
      <p:pic>
        <p:nvPicPr>
          <p:cNvPr id="90" name="Google Shape;90;g29fe1b097e2_0_0"/>
          <p:cNvPicPr preferRelativeResize="0"/>
          <p:nvPr/>
        </p:nvPicPr>
        <p:blipFill rotWithShape="1">
          <a:blip r:embed="rId5">
            <a:alphaModFix/>
          </a:blip>
          <a:srcRect b="0" l="0" r="-3199" t="-5797"/>
          <a:stretch/>
        </p:blipFill>
        <p:spPr>
          <a:xfrm>
            <a:off x="8812850" y="4495800"/>
            <a:ext cx="2023825" cy="75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9ef788f16d_0_43"/>
          <p:cNvSpPr txBox="1"/>
          <p:nvPr>
            <p:ph idx="1" type="body"/>
          </p:nvPr>
        </p:nvSpPr>
        <p:spPr>
          <a:xfrm>
            <a:off x="883575" y="2036900"/>
            <a:ext cx="9178200" cy="45804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1000"/>
              </a:spcBef>
              <a:spcAft>
                <a:spcPts val="0"/>
              </a:spcAft>
              <a:buNone/>
            </a:pPr>
            <a:r>
              <a:t/>
            </a:r>
            <a:endParaRPr b="1" sz="1500">
              <a:solidFill>
                <a:srgbClr val="374151"/>
              </a:solidFill>
            </a:endParaRPr>
          </a:p>
          <a:p>
            <a:pPr indent="-323850" lvl="0" marL="457200" rtl="0" algn="just">
              <a:lnSpc>
                <a:spcPct val="115000"/>
              </a:lnSpc>
              <a:spcBef>
                <a:spcPts val="1000"/>
              </a:spcBef>
              <a:spcAft>
                <a:spcPts val="0"/>
              </a:spcAft>
              <a:buClr>
                <a:srgbClr val="374151"/>
              </a:buClr>
              <a:buSzPts val="1500"/>
              <a:buChar char="●"/>
            </a:pPr>
            <a:r>
              <a:rPr b="1" lang="en-US" sz="1500">
                <a:solidFill>
                  <a:srgbClr val="374151"/>
                </a:solidFill>
              </a:rPr>
              <a:t>Data Volume and Scalability</a:t>
            </a:r>
            <a:r>
              <a:rPr lang="en-US" sz="1500">
                <a:solidFill>
                  <a:srgbClr val="374151"/>
                </a:solidFill>
              </a:rPr>
              <a:t>:</a:t>
            </a:r>
            <a:endParaRPr sz="1500">
              <a:solidFill>
                <a:srgbClr val="374151"/>
              </a:solidFill>
            </a:endParaRPr>
          </a:p>
          <a:p>
            <a:pPr indent="-323850" lvl="1" marL="914400" rtl="0" algn="just">
              <a:lnSpc>
                <a:spcPct val="115000"/>
              </a:lnSpc>
              <a:spcBef>
                <a:spcPts val="0"/>
              </a:spcBef>
              <a:spcAft>
                <a:spcPts val="0"/>
              </a:spcAft>
              <a:buClr>
                <a:srgbClr val="374151"/>
              </a:buClr>
              <a:buSzPts val="1500"/>
              <a:buChar char="○"/>
            </a:pPr>
            <a:r>
              <a:rPr lang="en-US" sz="1500">
                <a:solidFill>
                  <a:srgbClr val="374151"/>
                </a:solidFill>
              </a:rPr>
              <a:t>Big data is characterized by its massive volume, which can be challenging for traditional classification algorithms.</a:t>
            </a:r>
            <a:endParaRPr sz="1500">
              <a:solidFill>
                <a:srgbClr val="374151"/>
              </a:solidFill>
            </a:endParaRPr>
          </a:p>
          <a:p>
            <a:pPr indent="-323850" lvl="1" marL="914400" rtl="0" algn="just">
              <a:lnSpc>
                <a:spcPct val="115000"/>
              </a:lnSpc>
              <a:spcBef>
                <a:spcPts val="0"/>
              </a:spcBef>
              <a:spcAft>
                <a:spcPts val="0"/>
              </a:spcAft>
              <a:buClr>
                <a:srgbClr val="374151"/>
              </a:buClr>
              <a:buSzPts val="1500"/>
              <a:buChar char="○"/>
            </a:pPr>
            <a:r>
              <a:rPr lang="en-US" sz="1500">
                <a:solidFill>
                  <a:srgbClr val="374151"/>
                </a:solidFill>
              </a:rPr>
              <a:t>Processing and analyzing large datasets may require extensive computational resources and may lead to longer processing times.</a:t>
            </a:r>
            <a:endParaRPr sz="1500">
              <a:solidFill>
                <a:srgbClr val="374151"/>
              </a:solidFill>
            </a:endParaRPr>
          </a:p>
          <a:p>
            <a:pPr indent="-241300" lvl="1" marL="914400" rtl="0" algn="just">
              <a:lnSpc>
                <a:spcPct val="115000"/>
              </a:lnSpc>
              <a:spcBef>
                <a:spcPts val="0"/>
              </a:spcBef>
              <a:spcAft>
                <a:spcPts val="0"/>
              </a:spcAft>
              <a:buClr>
                <a:srgbClr val="374151"/>
              </a:buClr>
              <a:buSzPts val="200"/>
              <a:buChar char="○"/>
            </a:pPr>
            <a:r>
              <a:rPr b="1" lang="en-US" sz="1200">
                <a:solidFill>
                  <a:srgbClr val="374151"/>
                </a:solidFill>
              </a:rPr>
              <a:t>Solution : Distributed Computing</a:t>
            </a:r>
            <a:r>
              <a:rPr lang="en-US" sz="1200">
                <a:solidFill>
                  <a:srgbClr val="374151"/>
                </a:solidFill>
              </a:rPr>
              <a:t>:</a:t>
            </a:r>
            <a:endParaRPr sz="1200">
              <a:solidFill>
                <a:srgbClr val="374151"/>
              </a:solidFill>
            </a:endParaRPr>
          </a:p>
          <a:p>
            <a:pPr indent="-241300" lvl="1" marL="914400" rtl="0" algn="just">
              <a:lnSpc>
                <a:spcPct val="115000"/>
              </a:lnSpc>
              <a:spcBef>
                <a:spcPts val="0"/>
              </a:spcBef>
              <a:spcAft>
                <a:spcPts val="0"/>
              </a:spcAft>
              <a:buClr>
                <a:srgbClr val="374151"/>
              </a:buClr>
              <a:buSzPts val="200"/>
              <a:buChar char="○"/>
            </a:pPr>
            <a:r>
              <a:rPr lang="en-US" sz="1200">
                <a:solidFill>
                  <a:srgbClr val="000000"/>
                </a:solidFill>
              </a:rPr>
              <a:t>1.</a:t>
            </a:r>
            <a:r>
              <a:rPr lang="en-US" sz="1200">
                <a:solidFill>
                  <a:srgbClr val="374151"/>
                </a:solidFill>
              </a:rPr>
              <a:t>Big data frameworks like Hadoop and Apache Spark can distribute data and computation across multiple nodes, enabling the parallel processing of large datasets.</a:t>
            </a:r>
            <a:endParaRPr sz="1200">
              <a:solidFill>
                <a:srgbClr val="374151"/>
              </a:solidFill>
            </a:endParaRPr>
          </a:p>
          <a:p>
            <a:pPr indent="-241300" lvl="1" marL="914400" rtl="0" algn="just">
              <a:lnSpc>
                <a:spcPct val="115000"/>
              </a:lnSpc>
              <a:spcBef>
                <a:spcPts val="0"/>
              </a:spcBef>
              <a:spcAft>
                <a:spcPts val="0"/>
              </a:spcAft>
              <a:buClr>
                <a:srgbClr val="374151"/>
              </a:buClr>
              <a:buSzPts val="200"/>
              <a:buChar char="○"/>
            </a:pPr>
            <a:r>
              <a:rPr lang="en-US" sz="1200">
                <a:solidFill>
                  <a:srgbClr val="000000"/>
                </a:solidFill>
              </a:rPr>
              <a:t>2.</a:t>
            </a:r>
            <a:r>
              <a:rPr lang="en-US" sz="1200">
                <a:solidFill>
                  <a:srgbClr val="374151"/>
                </a:solidFill>
              </a:rPr>
              <a:t>This helps address the scalability issue and allows classification algorithms to work efficiently. Hadoop uses HDFS</a:t>
            </a:r>
            <a:endParaRPr sz="1200">
              <a:solidFill>
                <a:srgbClr val="374151"/>
              </a:solidFill>
            </a:endParaRPr>
          </a:p>
          <a:p>
            <a:pPr indent="0" lvl="0" marL="0" rtl="0" algn="just">
              <a:lnSpc>
                <a:spcPct val="115000"/>
              </a:lnSpc>
              <a:spcBef>
                <a:spcPts val="1000"/>
              </a:spcBef>
              <a:spcAft>
                <a:spcPts val="0"/>
              </a:spcAft>
              <a:buNone/>
            </a:pPr>
            <a:r>
              <a:t/>
            </a:r>
            <a:endParaRPr sz="1100">
              <a:solidFill>
                <a:srgbClr val="374151"/>
              </a:solidFill>
            </a:endParaRPr>
          </a:p>
          <a:p>
            <a:pPr indent="0" lvl="0" marL="0" rtl="0" algn="just">
              <a:lnSpc>
                <a:spcPct val="144444"/>
              </a:lnSpc>
              <a:spcBef>
                <a:spcPts val="1000"/>
              </a:spcBef>
              <a:spcAft>
                <a:spcPts val="0"/>
              </a:spcAft>
              <a:buSzPts val="1800"/>
              <a:buNone/>
            </a:pPr>
            <a:r>
              <a:t/>
            </a:r>
            <a:endParaRPr>
              <a:solidFill>
                <a:srgbClr val="000000"/>
              </a:solidFill>
            </a:endParaRPr>
          </a:p>
        </p:txBody>
      </p:sp>
      <p:sp>
        <p:nvSpPr>
          <p:cNvPr id="97" name="Google Shape;97;g29ef788f16d_0_43"/>
          <p:cNvSpPr txBox="1"/>
          <p:nvPr>
            <p:ph type="title"/>
          </p:nvPr>
        </p:nvSpPr>
        <p:spPr>
          <a:xfrm>
            <a:off x="569468" y="1320800"/>
            <a:ext cx="10515600" cy="716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None/>
            </a:pPr>
            <a:r>
              <a:rPr lang="en-US" sz="3500">
                <a:solidFill>
                  <a:schemeClr val="dk2"/>
                </a:solidFill>
                <a:latin typeface="Arial"/>
                <a:ea typeface="Arial"/>
                <a:cs typeface="Arial"/>
                <a:sym typeface="Arial"/>
              </a:rPr>
              <a:t>Big data issues when applying classification algorithms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9ef788f16d_0_64"/>
          <p:cNvSpPr txBox="1"/>
          <p:nvPr>
            <p:ph idx="1" type="body"/>
          </p:nvPr>
        </p:nvSpPr>
        <p:spPr>
          <a:xfrm>
            <a:off x="925450" y="2036900"/>
            <a:ext cx="9178200" cy="4580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1500">
                <a:solidFill>
                  <a:srgbClr val="1B3139"/>
                </a:solidFill>
              </a:rPr>
              <a:t>Primary storage system used by Hadoop applications.</a:t>
            </a:r>
            <a:endParaRPr sz="1500">
              <a:solidFill>
                <a:srgbClr val="1B3139"/>
              </a:solidFill>
            </a:endParaRPr>
          </a:p>
          <a:p>
            <a:pPr indent="0" lvl="0" marL="0" rtl="0" algn="l">
              <a:lnSpc>
                <a:spcPct val="115000"/>
              </a:lnSpc>
              <a:spcBef>
                <a:spcPts val="1000"/>
              </a:spcBef>
              <a:spcAft>
                <a:spcPts val="0"/>
              </a:spcAft>
              <a:buNone/>
            </a:pPr>
            <a:r>
              <a:rPr lang="en-US" sz="1500">
                <a:solidFill>
                  <a:srgbClr val="000000"/>
                </a:solidFill>
              </a:rPr>
              <a:t>•</a:t>
            </a:r>
            <a:r>
              <a:rPr b="1" lang="en-US" sz="1500">
                <a:solidFill>
                  <a:srgbClr val="273239"/>
                </a:solidFill>
                <a:latin typeface="Nunito"/>
                <a:ea typeface="Nunito"/>
                <a:cs typeface="Nunito"/>
                <a:sym typeface="Nunito"/>
              </a:rPr>
              <a:t>Nodes:</a:t>
            </a:r>
            <a:r>
              <a:rPr lang="en-US" sz="1500">
                <a:solidFill>
                  <a:srgbClr val="273239"/>
                </a:solidFill>
                <a:latin typeface="Nunito"/>
                <a:ea typeface="Nunito"/>
                <a:cs typeface="Nunito"/>
                <a:sym typeface="Nunito"/>
              </a:rPr>
              <a:t> Master-slave nodes typically forms</a:t>
            </a:r>
            <a:endParaRPr sz="1500">
              <a:solidFill>
                <a:srgbClr val="273239"/>
              </a:solidFill>
              <a:latin typeface="Nunito"/>
              <a:ea typeface="Nunito"/>
              <a:cs typeface="Nunito"/>
              <a:sym typeface="Nunito"/>
            </a:endParaRPr>
          </a:p>
          <a:p>
            <a:pPr indent="0" lvl="0" marL="0" rtl="0" algn="l">
              <a:lnSpc>
                <a:spcPct val="115000"/>
              </a:lnSpc>
              <a:spcBef>
                <a:spcPts val="1000"/>
              </a:spcBef>
              <a:spcAft>
                <a:spcPts val="0"/>
              </a:spcAft>
              <a:buNone/>
            </a:pPr>
            <a:r>
              <a:rPr lang="en-US" sz="1500">
                <a:solidFill>
                  <a:srgbClr val="273239"/>
                </a:solidFill>
                <a:latin typeface="Nunito"/>
                <a:ea typeface="Nunito"/>
                <a:cs typeface="Nunito"/>
                <a:sym typeface="Nunito"/>
              </a:rPr>
              <a:t> the HDFS cluster. </a:t>
            </a:r>
            <a:endParaRPr sz="1500">
              <a:solidFill>
                <a:srgbClr val="273239"/>
              </a:solidFill>
              <a:latin typeface="Nunito"/>
              <a:ea typeface="Nunito"/>
              <a:cs typeface="Nunito"/>
              <a:sym typeface="Nunito"/>
            </a:endParaRPr>
          </a:p>
          <a:p>
            <a:pPr indent="0" lvl="0" marL="0" rtl="0" algn="l">
              <a:lnSpc>
                <a:spcPct val="115000"/>
              </a:lnSpc>
              <a:spcBef>
                <a:spcPts val="1000"/>
              </a:spcBef>
              <a:spcAft>
                <a:spcPts val="0"/>
              </a:spcAft>
              <a:buNone/>
            </a:pPr>
            <a:r>
              <a:rPr lang="en-US" sz="1500">
                <a:solidFill>
                  <a:srgbClr val="000000"/>
                </a:solidFill>
              </a:rPr>
              <a:t>1.</a:t>
            </a:r>
            <a:r>
              <a:rPr b="1" lang="en-US" sz="1500">
                <a:solidFill>
                  <a:srgbClr val="273239"/>
                </a:solidFill>
                <a:latin typeface="Nunito"/>
                <a:ea typeface="Nunito"/>
                <a:cs typeface="Nunito"/>
                <a:sym typeface="Nunito"/>
              </a:rPr>
              <a:t>NameNode(MasterNode)</a:t>
            </a:r>
            <a:endParaRPr b="1" sz="1500">
              <a:solidFill>
                <a:srgbClr val="273239"/>
              </a:solidFill>
              <a:latin typeface="Nunito"/>
              <a:ea typeface="Nunito"/>
              <a:cs typeface="Nunito"/>
              <a:sym typeface="Nunito"/>
            </a:endParaRPr>
          </a:p>
          <a:p>
            <a:pPr indent="0" lvl="0" marL="0" rtl="0" algn="l">
              <a:lnSpc>
                <a:spcPct val="115000"/>
              </a:lnSpc>
              <a:spcBef>
                <a:spcPts val="1000"/>
              </a:spcBef>
              <a:spcAft>
                <a:spcPts val="0"/>
              </a:spcAft>
              <a:buNone/>
            </a:pPr>
            <a:r>
              <a:rPr lang="en-US" sz="1500">
                <a:solidFill>
                  <a:srgbClr val="000000"/>
                </a:solidFill>
              </a:rPr>
              <a:t>2.</a:t>
            </a:r>
            <a:r>
              <a:rPr b="1" lang="en-US" sz="1500">
                <a:solidFill>
                  <a:srgbClr val="273239"/>
                </a:solidFill>
                <a:latin typeface="Nunito"/>
                <a:ea typeface="Nunito"/>
                <a:cs typeface="Nunito"/>
                <a:sym typeface="Nunito"/>
              </a:rPr>
              <a:t>DataNode(SlaveNode)</a:t>
            </a:r>
            <a:endParaRPr b="1" sz="1500">
              <a:solidFill>
                <a:srgbClr val="273239"/>
              </a:solidFill>
              <a:latin typeface="Nunito"/>
              <a:ea typeface="Nunito"/>
              <a:cs typeface="Nunito"/>
              <a:sym typeface="Nunito"/>
            </a:endParaRPr>
          </a:p>
          <a:p>
            <a:pPr indent="0" lvl="0" marL="0" rtl="0" algn="l">
              <a:lnSpc>
                <a:spcPct val="90000"/>
              </a:lnSpc>
              <a:spcBef>
                <a:spcPts val="1000"/>
              </a:spcBef>
              <a:spcAft>
                <a:spcPts val="0"/>
              </a:spcAft>
              <a:buNone/>
            </a:pPr>
            <a:r>
              <a:t/>
            </a:r>
            <a:endParaRPr sz="1500">
              <a:solidFill>
                <a:srgbClr val="000000"/>
              </a:solidFill>
            </a:endParaRPr>
          </a:p>
          <a:p>
            <a:pPr indent="0" lvl="0" marL="0" rtl="0" algn="l">
              <a:lnSpc>
                <a:spcPct val="90000"/>
              </a:lnSpc>
              <a:spcBef>
                <a:spcPts val="1000"/>
              </a:spcBef>
              <a:spcAft>
                <a:spcPts val="0"/>
              </a:spcAft>
              <a:buNone/>
            </a:pPr>
            <a:r>
              <a:t/>
            </a:r>
            <a:endParaRPr b="1" sz="1500">
              <a:solidFill>
                <a:srgbClr val="273239"/>
              </a:solidFill>
              <a:latin typeface="Nunito"/>
              <a:ea typeface="Nunito"/>
              <a:cs typeface="Nunito"/>
              <a:sym typeface="Nunito"/>
            </a:endParaRPr>
          </a:p>
          <a:p>
            <a:pPr indent="0" lvl="0" marL="0" rtl="0" algn="l">
              <a:lnSpc>
                <a:spcPct val="100000"/>
              </a:lnSpc>
              <a:spcBef>
                <a:spcPts val="0"/>
              </a:spcBef>
              <a:spcAft>
                <a:spcPts val="0"/>
              </a:spcAft>
              <a:buNone/>
            </a:pPr>
            <a:r>
              <a:t/>
            </a:r>
            <a:endParaRPr sz="1400">
              <a:solidFill>
                <a:srgbClr val="000000"/>
              </a:solidFill>
            </a:endParaRPr>
          </a:p>
          <a:p>
            <a:pPr indent="0" lvl="0" marL="0" rtl="0" algn="just">
              <a:lnSpc>
                <a:spcPct val="144444"/>
              </a:lnSpc>
              <a:spcBef>
                <a:spcPts val="1000"/>
              </a:spcBef>
              <a:spcAft>
                <a:spcPts val="0"/>
              </a:spcAft>
              <a:buSzPts val="1800"/>
              <a:buNone/>
            </a:pPr>
            <a:r>
              <a:t/>
            </a:r>
            <a:endParaRPr b="1" sz="1500">
              <a:solidFill>
                <a:srgbClr val="374151"/>
              </a:solidFill>
            </a:endParaRPr>
          </a:p>
        </p:txBody>
      </p:sp>
      <p:sp>
        <p:nvSpPr>
          <p:cNvPr id="104" name="Google Shape;104;g29ef788f16d_0_64"/>
          <p:cNvSpPr txBox="1"/>
          <p:nvPr>
            <p:ph type="title"/>
          </p:nvPr>
        </p:nvSpPr>
        <p:spPr>
          <a:xfrm>
            <a:off x="569468" y="1320800"/>
            <a:ext cx="10515600" cy="716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None/>
            </a:pPr>
            <a:r>
              <a:rPr lang="en-US" sz="3500">
                <a:solidFill>
                  <a:schemeClr val="dk2"/>
                </a:solidFill>
                <a:latin typeface="Arial"/>
                <a:ea typeface="Arial"/>
                <a:cs typeface="Arial"/>
                <a:sym typeface="Arial"/>
              </a:rPr>
              <a:t>HDFS</a:t>
            </a:r>
            <a:endParaRPr sz="3500">
              <a:solidFill>
                <a:schemeClr val="dk2"/>
              </a:solidFill>
              <a:latin typeface="Arial"/>
              <a:ea typeface="Arial"/>
              <a:cs typeface="Arial"/>
              <a:sym typeface="Arial"/>
            </a:endParaRPr>
          </a:p>
        </p:txBody>
      </p:sp>
      <p:pic>
        <p:nvPicPr>
          <p:cNvPr id="105" name="Google Shape;105;g29ef788f16d_0_64"/>
          <p:cNvPicPr preferRelativeResize="0"/>
          <p:nvPr/>
        </p:nvPicPr>
        <p:blipFill>
          <a:blip r:embed="rId3">
            <a:alphaModFix/>
          </a:blip>
          <a:stretch>
            <a:fillRect/>
          </a:stretch>
        </p:blipFill>
        <p:spPr>
          <a:xfrm>
            <a:off x="7467600" y="2332325"/>
            <a:ext cx="3682900" cy="2978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9ef788f16d_0_71"/>
          <p:cNvSpPr txBox="1"/>
          <p:nvPr>
            <p:ph idx="1" type="body"/>
          </p:nvPr>
        </p:nvSpPr>
        <p:spPr>
          <a:xfrm>
            <a:off x="925450" y="2036900"/>
            <a:ext cx="9178200" cy="4580400"/>
          </a:xfrm>
          <a:prstGeom prst="rect">
            <a:avLst/>
          </a:prstGeom>
          <a:noFill/>
          <a:ln>
            <a:noFill/>
          </a:ln>
        </p:spPr>
        <p:txBody>
          <a:bodyPr anchorCtr="0" anchor="t" bIns="45700" lIns="91425" spcFirstLastPara="1" rIns="91425" wrap="square" tIns="45700">
            <a:noAutofit/>
          </a:bodyPr>
          <a:lstStyle/>
          <a:p>
            <a:pPr indent="-336550" lvl="0" marL="457200" rtl="0" algn="just">
              <a:lnSpc>
                <a:spcPct val="90000"/>
              </a:lnSpc>
              <a:spcBef>
                <a:spcPts val="0"/>
              </a:spcBef>
              <a:spcAft>
                <a:spcPts val="0"/>
              </a:spcAft>
              <a:buClr>
                <a:srgbClr val="374151"/>
              </a:buClr>
              <a:buSzPts val="1700"/>
              <a:buChar char="●"/>
            </a:pPr>
            <a:r>
              <a:rPr lang="en-US" sz="1700">
                <a:solidFill>
                  <a:srgbClr val="374151"/>
                </a:solidFill>
              </a:rPr>
              <a:t>Performs processing of large data </a:t>
            </a:r>
            <a:endParaRPr sz="1700">
              <a:solidFill>
                <a:srgbClr val="374151"/>
              </a:solidFill>
            </a:endParaRPr>
          </a:p>
          <a:p>
            <a:pPr indent="0" lvl="0" marL="457200" rtl="0" algn="just">
              <a:lnSpc>
                <a:spcPct val="90000"/>
              </a:lnSpc>
              <a:spcBef>
                <a:spcPts val="0"/>
              </a:spcBef>
              <a:spcAft>
                <a:spcPts val="0"/>
              </a:spcAft>
              <a:buNone/>
            </a:pPr>
            <a:r>
              <a:rPr lang="en-US" sz="1700">
                <a:solidFill>
                  <a:srgbClr val="374151"/>
                </a:solidFill>
              </a:rPr>
              <a:t>sets in distributed and parallel</a:t>
            </a:r>
            <a:endParaRPr sz="1700">
              <a:solidFill>
                <a:srgbClr val="374151"/>
              </a:solidFill>
            </a:endParaRPr>
          </a:p>
          <a:p>
            <a:pPr indent="0" lvl="0" marL="457200" rtl="0" algn="just">
              <a:lnSpc>
                <a:spcPct val="90000"/>
              </a:lnSpc>
              <a:spcBef>
                <a:spcPts val="0"/>
              </a:spcBef>
              <a:spcAft>
                <a:spcPts val="0"/>
              </a:spcAft>
              <a:buNone/>
            </a:pPr>
            <a:r>
              <a:rPr lang="en-US" sz="1700">
                <a:solidFill>
                  <a:srgbClr val="374151"/>
                </a:solidFill>
              </a:rPr>
              <a:t>manner.</a:t>
            </a:r>
            <a:endParaRPr sz="1700">
              <a:solidFill>
                <a:srgbClr val="374151"/>
              </a:solidFill>
            </a:endParaRPr>
          </a:p>
          <a:p>
            <a:pPr indent="-336550" lvl="0" marL="457200" rtl="0" algn="just">
              <a:lnSpc>
                <a:spcPct val="90000"/>
              </a:lnSpc>
              <a:spcBef>
                <a:spcPts val="1000"/>
              </a:spcBef>
              <a:spcAft>
                <a:spcPts val="0"/>
              </a:spcAft>
              <a:buClr>
                <a:srgbClr val="374151"/>
              </a:buClr>
              <a:buSzPts val="1700"/>
              <a:buChar char="●"/>
            </a:pPr>
            <a:r>
              <a:rPr lang="en-US" sz="1700">
                <a:solidFill>
                  <a:srgbClr val="374151"/>
                </a:solidFill>
              </a:rPr>
              <a:t>Consists of two tasks:</a:t>
            </a:r>
            <a:endParaRPr sz="1700">
              <a:solidFill>
                <a:srgbClr val="374151"/>
              </a:solidFill>
            </a:endParaRPr>
          </a:p>
          <a:p>
            <a:pPr indent="-336550" lvl="0" marL="914400" rtl="0" algn="just">
              <a:lnSpc>
                <a:spcPct val="90000"/>
              </a:lnSpc>
              <a:spcBef>
                <a:spcPts val="0"/>
              </a:spcBef>
              <a:spcAft>
                <a:spcPts val="0"/>
              </a:spcAft>
              <a:buClr>
                <a:srgbClr val="374151"/>
              </a:buClr>
              <a:buSzPts val="1700"/>
              <a:buAutoNum type="arabicPeriod"/>
            </a:pPr>
            <a:r>
              <a:rPr lang="en-US" sz="1700">
                <a:solidFill>
                  <a:srgbClr val="374151"/>
                </a:solidFill>
              </a:rPr>
              <a:t>Map</a:t>
            </a:r>
            <a:endParaRPr sz="1700">
              <a:solidFill>
                <a:srgbClr val="374151"/>
              </a:solidFill>
            </a:endParaRPr>
          </a:p>
          <a:p>
            <a:pPr indent="-336550" lvl="0" marL="914400" rtl="0" algn="just">
              <a:lnSpc>
                <a:spcPct val="90000"/>
              </a:lnSpc>
              <a:spcBef>
                <a:spcPts val="0"/>
              </a:spcBef>
              <a:spcAft>
                <a:spcPts val="0"/>
              </a:spcAft>
              <a:buClr>
                <a:srgbClr val="374151"/>
              </a:buClr>
              <a:buSzPts val="1700"/>
              <a:buAutoNum type="arabicPeriod"/>
            </a:pPr>
            <a:r>
              <a:rPr lang="en-US" sz="1700">
                <a:solidFill>
                  <a:srgbClr val="374151"/>
                </a:solidFill>
              </a:rPr>
              <a:t>Reduce</a:t>
            </a:r>
            <a:endParaRPr sz="1700">
              <a:solidFill>
                <a:srgbClr val="374151"/>
              </a:solidFill>
            </a:endParaRPr>
          </a:p>
          <a:p>
            <a:pPr indent="-336550" lvl="0" marL="457200" rtl="0" algn="just">
              <a:lnSpc>
                <a:spcPct val="90000"/>
              </a:lnSpc>
              <a:spcBef>
                <a:spcPts val="0"/>
              </a:spcBef>
              <a:spcAft>
                <a:spcPts val="0"/>
              </a:spcAft>
              <a:buClr>
                <a:srgbClr val="374151"/>
              </a:buClr>
              <a:buSzPts val="1700"/>
              <a:buChar char="●"/>
            </a:pPr>
            <a:r>
              <a:rPr lang="en-US" sz="1700">
                <a:solidFill>
                  <a:srgbClr val="374151"/>
                </a:solidFill>
              </a:rPr>
              <a:t>Essential daemons of MapReduce:</a:t>
            </a:r>
            <a:endParaRPr sz="1700">
              <a:solidFill>
                <a:srgbClr val="374151"/>
              </a:solidFill>
            </a:endParaRPr>
          </a:p>
          <a:p>
            <a:pPr indent="-336550" lvl="0" marL="914400" rtl="0" algn="just">
              <a:lnSpc>
                <a:spcPct val="90000"/>
              </a:lnSpc>
              <a:spcBef>
                <a:spcPts val="0"/>
              </a:spcBef>
              <a:spcAft>
                <a:spcPts val="0"/>
              </a:spcAft>
              <a:buClr>
                <a:srgbClr val="374151"/>
              </a:buClr>
              <a:buSzPts val="1700"/>
              <a:buAutoNum type="arabicPeriod"/>
            </a:pPr>
            <a:r>
              <a:rPr lang="en-US" sz="1700">
                <a:solidFill>
                  <a:srgbClr val="374151"/>
                </a:solidFill>
              </a:rPr>
              <a:t>Job Tracker</a:t>
            </a:r>
            <a:endParaRPr sz="1700">
              <a:solidFill>
                <a:srgbClr val="374151"/>
              </a:solidFill>
            </a:endParaRPr>
          </a:p>
          <a:p>
            <a:pPr indent="-336550" lvl="0" marL="914400" rtl="0" algn="just">
              <a:lnSpc>
                <a:spcPct val="90000"/>
              </a:lnSpc>
              <a:spcBef>
                <a:spcPts val="0"/>
              </a:spcBef>
              <a:spcAft>
                <a:spcPts val="0"/>
              </a:spcAft>
              <a:buClr>
                <a:srgbClr val="374151"/>
              </a:buClr>
              <a:buSzPts val="1700"/>
              <a:buAutoNum type="arabicPeriod"/>
            </a:pPr>
            <a:r>
              <a:rPr lang="en-US" sz="1700">
                <a:solidFill>
                  <a:srgbClr val="374151"/>
                </a:solidFill>
              </a:rPr>
              <a:t>Task Tracker</a:t>
            </a:r>
            <a:endParaRPr sz="1700">
              <a:solidFill>
                <a:srgbClr val="374151"/>
              </a:solidFill>
            </a:endParaRPr>
          </a:p>
          <a:p>
            <a:pPr indent="0" lvl="0" marL="0" rtl="0" algn="just">
              <a:lnSpc>
                <a:spcPct val="144444"/>
              </a:lnSpc>
              <a:spcBef>
                <a:spcPts val="1000"/>
              </a:spcBef>
              <a:spcAft>
                <a:spcPts val="0"/>
              </a:spcAft>
              <a:buSzPts val="1800"/>
              <a:buNone/>
            </a:pPr>
            <a:r>
              <a:t/>
            </a:r>
            <a:endParaRPr sz="1500">
              <a:solidFill>
                <a:srgbClr val="1B3139"/>
              </a:solidFill>
            </a:endParaRPr>
          </a:p>
        </p:txBody>
      </p:sp>
      <p:sp>
        <p:nvSpPr>
          <p:cNvPr id="112" name="Google Shape;112;g29ef788f16d_0_71"/>
          <p:cNvSpPr txBox="1"/>
          <p:nvPr>
            <p:ph type="title"/>
          </p:nvPr>
        </p:nvSpPr>
        <p:spPr>
          <a:xfrm>
            <a:off x="569468" y="1320800"/>
            <a:ext cx="10515600" cy="716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None/>
            </a:pPr>
            <a:r>
              <a:rPr lang="en-US" sz="3500">
                <a:solidFill>
                  <a:schemeClr val="dk2"/>
                </a:solidFill>
                <a:latin typeface="Arial"/>
                <a:ea typeface="Arial"/>
                <a:cs typeface="Arial"/>
                <a:sym typeface="Arial"/>
              </a:rPr>
              <a:t>MapReduce</a:t>
            </a:r>
            <a:endParaRPr sz="3500">
              <a:solidFill>
                <a:schemeClr val="dk2"/>
              </a:solidFill>
              <a:latin typeface="Arial"/>
              <a:ea typeface="Arial"/>
              <a:cs typeface="Arial"/>
              <a:sym typeface="Arial"/>
            </a:endParaRPr>
          </a:p>
        </p:txBody>
      </p:sp>
      <p:pic>
        <p:nvPicPr>
          <p:cNvPr id="113" name="Google Shape;113;g29ef788f16d_0_71"/>
          <p:cNvPicPr preferRelativeResize="0"/>
          <p:nvPr/>
        </p:nvPicPr>
        <p:blipFill rotWithShape="1">
          <a:blip r:embed="rId3">
            <a:alphaModFix/>
          </a:blip>
          <a:srcRect b="0" l="0" r="0" t="-1450"/>
          <a:stretch/>
        </p:blipFill>
        <p:spPr>
          <a:xfrm>
            <a:off x="5381700" y="2313925"/>
            <a:ext cx="6596250" cy="367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9ef788f16d_0_51"/>
          <p:cNvSpPr txBox="1"/>
          <p:nvPr>
            <p:ph idx="1" type="body"/>
          </p:nvPr>
        </p:nvSpPr>
        <p:spPr>
          <a:xfrm>
            <a:off x="883575" y="2036900"/>
            <a:ext cx="9178200" cy="4580400"/>
          </a:xfrm>
          <a:prstGeom prst="rect">
            <a:avLst/>
          </a:prstGeom>
          <a:noFill/>
          <a:ln>
            <a:noFill/>
          </a:ln>
        </p:spPr>
        <p:txBody>
          <a:bodyPr anchorCtr="0" anchor="t" bIns="45700" lIns="91425" spcFirstLastPara="1" rIns="91425" wrap="square" tIns="45700">
            <a:noAutofit/>
          </a:bodyPr>
          <a:lstStyle/>
          <a:p>
            <a:pPr indent="-323850" lvl="0" marL="457200" rtl="0" algn="just">
              <a:lnSpc>
                <a:spcPct val="115000"/>
              </a:lnSpc>
              <a:spcBef>
                <a:spcPts val="1000"/>
              </a:spcBef>
              <a:spcAft>
                <a:spcPts val="0"/>
              </a:spcAft>
              <a:buClr>
                <a:srgbClr val="374151"/>
              </a:buClr>
              <a:buSzPts val="1500"/>
              <a:buChar char="●"/>
            </a:pPr>
            <a:r>
              <a:rPr b="1" lang="en-US" sz="1500">
                <a:solidFill>
                  <a:srgbClr val="374151"/>
                </a:solidFill>
              </a:rPr>
              <a:t>Feature Engineering and Dimensionality</a:t>
            </a:r>
            <a:r>
              <a:rPr lang="en-US" sz="1500">
                <a:solidFill>
                  <a:srgbClr val="374151"/>
                </a:solidFill>
              </a:rPr>
              <a:t>:</a:t>
            </a:r>
            <a:endParaRPr sz="1500">
              <a:solidFill>
                <a:srgbClr val="374151"/>
              </a:solidFill>
            </a:endParaRPr>
          </a:p>
          <a:p>
            <a:pPr indent="-323850" lvl="1" marL="914400" rtl="0" algn="just">
              <a:lnSpc>
                <a:spcPct val="115000"/>
              </a:lnSpc>
              <a:spcBef>
                <a:spcPts val="0"/>
              </a:spcBef>
              <a:spcAft>
                <a:spcPts val="0"/>
              </a:spcAft>
              <a:buClr>
                <a:srgbClr val="374151"/>
              </a:buClr>
              <a:buSzPts val="1500"/>
              <a:buChar char="○"/>
            </a:pPr>
            <a:r>
              <a:rPr lang="en-US" sz="1500">
                <a:solidFill>
                  <a:srgbClr val="374151"/>
                </a:solidFill>
              </a:rPr>
              <a:t>High-dimensional feature spaces are a common component of big data apps.The drawbacks of dimensionality include overfitting, higher processing costs, and challenges in identifying pertinent features.</a:t>
            </a:r>
            <a:endParaRPr sz="1500">
              <a:solidFill>
                <a:srgbClr val="374151"/>
              </a:solidFill>
            </a:endParaRPr>
          </a:p>
          <a:p>
            <a:pPr indent="-317500" lvl="1" marL="914400" rtl="0" algn="just">
              <a:lnSpc>
                <a:spcPct val="115000"/>
              </a:lnSpc>
              <a:spcBef>
                <a:spcPts val="0"/>
              </a:spcBef>
              <a:spcAft>
                <a:spcPts val="0"/>
              </a:spcAft>
              <a:buClr>
                <a:srgbClr val="000000"/>
              </a:buClr>
              <a:buSzPts val="1400"/>
              <a:buChar char="○"/>
            </a:pPr>
            <a:r>
              <a:rPr lang="en-US" sz="1400">
                <a:solidFill>
                  <a:srgbClr val="374151"/>
                </a:solidFill>
              </a:rPr>
              <a:t>Techniques for dimensionality reduction and feature selection aid in enhancing the efficacy and efficiency of classification systems.</a:t>
            </a:r>
            <a:endParaRPr b="1" sz="1500">
              <a:solidFill>
                <a:srgbClr val="374151"/>
              </a:solidFill>
            </a:endParaRPr>
          </a:p>
          <a:p>
            <a:pPr indent="-323850" lvl="0" marL="457200" rtl="0" algn="just">
              <a:lnSpc>
                <a:spcPct val="115000"/>
              </a:lnSpc>
              <a:spcBef>
                <a:spcPts val="0"/>
              </a:spcBef>
              <a:spcAft>
                <a:spcPts val="0"/>
              </a:spcAft>
              <a:buClr>
                <a:srgbClr val="374151"/>
              </a:buClr>
              <a:buSzPts val="1500"/>
              <a:buChar char="●"/>
            </a:pPr>
            <a:r>
              <a:rPr b="1" lang="en-US" sz="1500">
                <a:solidFill>
                  <a:srgbClr val="374151"/>
                </a:solidFill>
              </a:rPr>
              <a:t>Imbalanced Data</a:t>
            </a:r>
            <a:r>
              <a:rPr lang="en-US" sz="1500">
                <a:solidFill>
                  <a:srgbClr val="374151"/>
                </a:solidFill>
              </a:rPr>
              <a:t>:</a:t>
            </a:r>
            <a:endParaRPr sz="1500">
              <a:solidFill>
                <a:srgbClr val="374151"/>
              </a:solidFill>
            </a:endParaRPr>
          </a:p>
          <a:p>
            <a:pPr indent="-323850" lvl="1" marL="914400" rtl="0" algn="just">
              <a:lnSpc>
                <a:spcPct val="115000"/>
              </a:lnSpc>
              <a:spcBef>
                <a:spcPts val="0"/>
              </a:spcBef>
              <a:spcAft>
                <a:spcPts val="0"/>
              </a:spcAft>
              <a:buClr>
                <a:srgbClr val="374151"/>
              </a:buClr>
              <a:buSzPts val="1500"/>
              <a:buChar char="○"/>
            </a:pPr>
            <a:r>
              <a:rPr lang="en-US" sz="1500">
                <a:solidFill>
                  <a:srgbClr val="374151"/>
                </a:solidFill>
              </a:rPr>
              <a:t>Data may be unbalanced in many real-world situations, with one class substantially outnumbering others.</a:t>
            </a:r>
            <a:endParaRPr sz="1500">
              <a:solidFill>
                <a:srgbClr val="374151"/>
              </a:solidFill>
            </a:endParaRPr>
          </a:p>
          <a:p>
            <a:pPr indent="-323850" lvl="1" marL="914400" rtl="0" algn="just">
              <a:lnSpc>
                <a:spcPct val="115000"/>
              </a:lnSpc>
              <a:spcBef>
                <a:spcPts val="0"/>
              </a:spcBef>
              <a:spcAft>
                <a:spcPts val="0"/>
              </a:spcAft>
              <a:buClr>
                <a:srgbClr val="374151"/>
              </a:buClr>
              <a:buSzPts val="1500"/>
              <a:buChar char="○"/>
            </a:pPr>
            <a:r>
              <a:rPr lang="en-US" sz="1500">
                <a:solidFill>
                  <a:srgbClr val="374151"/>
                </a:solidFill>
              </a:rPr>
              <a:t>In order to prevent biased models and guarantee equitable representation of minority classes, classification algorithms might need to be handled with extra care.</a:t>
            </a:r>
            <a:endParaRPr b="1" sz="1500">
              <a:solidFill>
                <a:srgbClr val="374151"/>
              </a:solidFill>
            </a:endParaRPr>
          </a:p>
          <a:p>
            <a:pPr indent="-323850" lvl="0" marL="457200" rtl="0" algn="just">
              <a:lnSpc>
                <a:spcPct val="115000"/>
              </a:lnSpc>
              <a:spcBef>
                <a:spcPts val="0"/>
              </a:spcBef>
              <a:spcAft>
                <a:spcPts val="0"/>
              </a:spcAft>
              <a:buClr>
                <a:srgbClr val="374151"/>
              </a:buClr>
              <a:buSzPts val="1500"/>
              <a:buChar char="●"/>
            </a:pPr>
            <a:r>
              <a:rPr b="1" lang="en-US" sz="1500">
                <a:solidFill>
                  <a:srgbClr val="374151"/>
                </a:solidFill>
              </a:rPr>
              <a:t>Model Selection and Interpretability</a:t>
            </a:r>
            <a:r>
              <a:rPr lang="en-US" sz="1500">
                <a:solidFill>
                  <a:srgbClr val="374151"/>
                </a:solidFill>
              </a:rPr>
              <a:t>:</a:t>
            </a:r>
            <a:endParaRPr sz="1500">
              <a:solidFill>
                <a:srgbClr val="374151"/>
              </a:solidFill>
            </a:endParaRPr>
          </a:p>
          <a:p>
            <a:pPr indent="-323850" lvl="1" marL="914400" rtl="0" algn="just">
              <a:lnSpc>
                <a:spcPct val="115000"/>
              </a:lnSpc>
              <a:spcBef>
                <a:spcPts val="0"/>
              </a:spcBef>
              <a:spcAft>
                <a:spcPts val="0"/>
              </a:spcAft>
              <a:buClr>
                <a:srgbClr val="374151"/>
              </a:buClr>
              <a:buSzPts val="1500"/>
              <a:buChar char="○"/>
            </a:pPr>
            <a:r>
              <a:rPr lang="en-US" sz="1500">
                <a:solidFill>
                  <a:srgbClr val="374151"/>
                </a:solidFill>
              </a:rPr>
              <a:t>It can be difficult to select the best classification algorithm for a given situation.</a:t>
            </a:r>
            <a:endParaRPr sz="1500">
              <a:solidFill>
                <a:srgbClr val="374151"/>
              </a:solidFill>
            </a:endParaRPr>
          </a:p>
          <a:p>
            <a:pPr indent="-323850" lvl="1" marL="914400" rtl="0" algn="just">
              <a:lnSpc>
                <a:spcPct val="115000"/>
              </a:lnSpc>
              <a:spcBef>
                <a:spcPts val="0"/>
              </a:spcBef>
              <a:spcAft>
                <a:spcPts val="0"/>
              </a:spcAft>
              <a:buClr>
                <a:srgbClr val="374151"/>
              </a:buClr>
              <a:buSzPts val="1500"/>
              <a:buChar char="○"/>
            </a:pPr>
            <a:r>
              <a:rPr lang="en-US" sz="1500">
                <a:solidFill>
                  <a:srgbClr val="374151"/>
                </a:solidFill>
              </a:rPr>
              <a:t>Deep learning and other more complex models may achieve high accuracy but lack interpretability, which is important in some applications.</a:t>
            </a:r>
            <a:endParaRPr sz="1500">
              <a:solidFill>
                <a:srgbClr val="374151"/>
              </a:solidFill>
            </a:endParaRPr>
          </a:p>
          <a:p>
            <a:pPr indent="-323850" lvl="0" marL="457200" rtl="0" algn="just">
              <a:lnSpc>
                <a:spcPct val="115000"/>
              </a:lnSpc>
              <a:spcBef>
                <a:spcPts val="0"/>
              </a:spcBef>
              <a:spcAft>
                <a:spcPts val="0"/>
              </a:spcAft>
              <a:buClr>
                <a:srgbClr val="000000"/>
              </a:buClr>
              <a:buSzPts val="1500"/>
              <a:buChar char="●"/>
            </a:pPr>
            <a:r>
              <a:rPr b="1" lang="en-US" sz="1500">
                <a:solidFill>
                  <a:srgbClr val="000000"/>
                </a:solidFill>
              </a:rPr>
              <a:t>Privacy and Security</a:t>
            </a:r>
            <a:r>
              <a:rPr lang="en-US" sz="1500">
                <a:solidFill>
                  <a:srgbClr val="374151"/>
                </a:solidFill>
              </a:rPr>
              <a:t>:</a:t>
            </a:r>
            <a:endParaRPr sz="1500">
              <a:solidFill>
                <a:srgbClr val="374151"/>
              </a:solidFill>
            </a:endParaRPr>
          </a:p>
          <a:p>
            <a:pPr indent="-323850" lvl="1" marL="914400" rtl="0" algn="just">
              <a:lnSpc>
                <a:spcPct val="115000"/>
              </a:lnSpc>
              <a:spcBef>
                <a:spcPts val="0"/>
              </a:spcBef>
              <a:spcAft>
                <a:spcPts val="0"/>
              </a:spcAft>
              <a:buClr>
                <a:srgbClr val="000000"/>
              </a:buClr>
              <a:buSzPts val="1500"/>
              <a:buChar char="○"/>
            </a:pPr>
            <a:r>
              <a:rPr lang="en-US" sz="1500">
                <a:solidFill>
                  <a:srgbClr val="374151"/>
                </a:solidFill>
              </a:rPr>
              <a:t>Strong privacy and security measures are necessary when handling sensitive data in big data classification.</a:t>
            </a:r>
            <a:endParaRPr sz="1500">
              <a:solidFill>
                <a:srgbClr val="374151"/>
              </a:solidFill>
            </a:endParaRPr>
          </a:p>
          <a:p>
            <a:pPr indent="0" lvl="0" marL="457200" rtl="0" algn="just">
              <a:lnSpc>
                <a:spcPct val="115000"/>
              </a:lnSpc>
              <a:spcBef>
                <a:spcPts val="1000"/>
              </a:spcBef>
              <a:spcAft>
                <a:spcPts val="0"/>
              </a:spcAft>
              <a:buNone/>
            </a:pPr>
            <a:r>
              <a:t/>
            </a:r>
            <a:endParaRPr sz="1500">
              <a:solidFill>
                <a:srgbClr val="000000"/>
              </a:solidFill>
            </a:endParaRPr>
          </a:p>
          <a:p>
            <a:pPr indent="0" lvl="0" marL="0" rtl="0" algn="just">
              <a:lnSpc>
                <a:spcPct val="144444"/>
              </a:lnSpc>
              <a:spcBef>
                <a:spcPts val="1000"/>
              </a:spcBef>
              <a:spcAft>
                <a:spcPts val="0"/>
              </a:spcAft>
              <a:buSzPts val="1800"/>
              <a:buNone/>
            </a:pPr>
            <a:r>
              <a:t/>
            </a:r>
            <a:endParaRPr b="1" sz="1400">
              <a:solidFill>
                <a:srgbClr val="374151"/>
              </a:solidFill>
            </a:endParaRPr>
          </a:p>
        </p:txBody>
      </p:sp>
      <p:sp>
        <p:nvSpPr>
          <p:cNvPr id="120" name="Google Shape;120;g29ef788f16d_0_51"/>
          <p:cNvSpPr txBox="1"/>
          <p:nvPr>
            <p:ph type="title"/>
          </p:nvPr>
        </p:nvSpPr>
        <p:spPr>
          <a:xfrm>
            <a:off x="569468" y="1320800"/>
            <a:ext cx="10515600" cy="716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None/>
            </a:pPr>
            <a:r>
              <a:rPr lang="en-US" sz="3500">
                <a:solidFill>
                  <a:schemeClr val="dk2"/>
                </a:solidFill>
                <a:latin typeface="Arial"/>
                <a:ea typeface="Arial"/>
                <a:cs typeface="Arial"/>
                <a:sym typeface="Arial"/>
              </a:rPr>
              <a:t>Big data issues when applying classification algorithms</a:t>
            </a:r>
            <a:endParaRPr sz="350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2016-06-28T14:05:07Z</dcterms:created>
  <dc:creator>Microsoft Office User</dc:creator>
</cp:coreProperties>
</file>