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6981" autoAdjust="0"/>
  </p:normalViewPr>
  <p:slideViewPr>
    <p:cSldViewPr snapToGrid="0">
      <p:cViewPr varScale="1">
        <p:scale>
          <a:sx n="128" d="100"/>
          <a:sy n="128" d="100"/>
        </p:scale>
        <p:origin x="792" y="12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Trey Research</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e architectural diagram of the preferred solution">
            <a:extLst>
              <a:ext uri="{FF2B5EF4-FFF2-40B4-BE49-F238E27FC236}">
                <a16:creationId xmlns:a16="http://schemas.microsoft.com/office/drawing/2014/main" id="{6EC24131-3368-46C1-AF77-2C99F5DCD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302" y="1100003"/>
            <a:ext cx="9951396" cy="5597660"/>
          </a:xfrm>
          <a:prstGeom prst="rect">
            <a:avLst/>
          </a:prstGeom>
        </p:spPr>
      </p:pic>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i="1" dirty="0"/>
              <a:t>1.  What is the general pipeline for approaching the training of text analytic models such as this? What are the general steps you need to take to prepare the text data for performing tasks like classification?</a:t>
            </a:r>
            <a:endParaRPr lang="en-US" sz="1800" i="1" dirty="0">
              <a:solidFill>
                <a:schemeClr val="tx1"/>
              </a:solidFill>
            </a:endParaRPr>
          </a:p>
          <a:p>
            <a:pPr marL="0" indent="0">
              <a:spcAft>
                <a:spcPts val="882"/>
              </a:spcAft>
              <a:buNone/>
            </a:pPr>
            <a:r>
              <a:rPr lang="en-US" sz="1800" i="1"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2. Provided that Trey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i="1" dirty="0"/>
              <a:t>3. Within the above deployed item, what component would they use to orchestrate the various </a:t>
            </a:r>
            <a:r>
              <a:rPr lang="en-US" sz="1800" b="1" i="1" dirty="0"/>
              <a:t>**machine learning**</a:t>
            </a:r>
            <a:r>
              <a:rPr lang="en-US" sz="1800" i="1" dirty="0"/>
              <a:t> phases (specifically data access, model training and model evaluation)? Be specific about which programming language and framework or SDK they would use.</a:t>
            </a:r>
          </a:p>
          <a:p>
            <a:pPr marL="0" indent="0">
              <a:buNone/>
            </a:pPr>
            <a:br>
              <a:rPr lang="en-US" sz="1800" dirty="0"/>
            </a:br>
            <a:r>
              <a:rPr lang="en-US" sz="1800" dirty="0"/>
              <a:t>Trey should consider building a machine learning pipeline. They can author these pipelines in Python using the Azure Machine Learning SDK.</a:t>
            </a:r>
          </a:p>
          <a:p>
            <a:pPr marL="0" indent="0">
              <a:buNone/>
            </a:pPr>
            <a:br>
              <a:rPr lang="en-US" sz="1800" dirty="0"/>
            </a:br>
            <a:r>
              <a:rPr lang="en-US" sz="1800" i="1"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in Azure Notebooks, which provides a free-to-use notebook 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(2,3,4)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5. Where should Trey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Trey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Trey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6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600" dirty="0"/>
              <a:t>- The first PythonScriptStep would reference a python script that performs the actual training of the model, saves the trained model to disk and then registers the model with the model registry associated with the Azure Machine Learning workspace. </a:t>
            </a:r>
          </a:p>
          <a:p>
            <a:pPr>
              <a:buFontTx/>
              <a:buChar char="-"/>
            </a:pPr>
            <a:r>
              <a:rPr lang="en-US" sz="1600" dirty="0"/>
              <a:t>The second PythonScriptStep references a separate Python script that would evaluate the model's performance and logs the results. </a:t>
            </a:r>
          </a:p>
          <a:p>
            <a:pPr marL="0" indent="0">
              <a:buNone/>
            </a:pPr>
            <a:r>
              <a:rPr lang="en-US" sz="16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600" dirty="0"/>
              <a:t>Both of the aforementioned scripts would make use of the Azure Machine Learning Python SDK. </a:t>
            </a:r>
          </a:p>
          <a:p>
            <a:pPr marL="0" indent="0">
              <a:buNone/>
            </a:pPr>
            <a:r>
              <a:rPr lang="en-US" sz="1600" dirty="0"/>
              <a:t>The pipeline definition script creates an Azure Machine Learning Experiment in the workspace, and submits the pipeline object that is created, and waits for it to complete.</a:t>
            </a:r>
            <a:endParaRPr lang="en-US" sz="1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2">
            <a:extLst>
              <a:ext uri="{FF2B5EF4-FFF2-40B4-BE49-F238E27FC236}">
                <a16:creationId xmlns:a16="http://schemas.microsoft.com/office/drawing/2014/main" id="{0F86F9F9-39B5-4CE6-AF48-9ADAE40EA728}"/>
              </a:ext>
            </a:extLst>
          </p:cNvPr>
          <p:cNvSpPr txBox="1"/>
          <p:nvPr/>
        </p:nvSpPr>
        <p:spPr>
          <a:xfrm>
            <a:off x="340285" y="1272326"/>
            <a:ext cx="10937315" cy="4505849"/>
          </a:xfrm>
          <a:prstGeom prst="rect">
            <a:avLst/>
          </a:prstGeom>
          <a:noFill/>
        </p:spPr>
        <p:txBody>
          <a:bodyPr wrap="square" lIns="182880" tIns="146304" rIns="182880" bIns="146304" rtlCol="0">
            <a:spAutoFit/>
          </a:bodyPr>
          <a:lstStyle/>
          <a:p>
            <a:r>
              <a:rPr lang="en-US" dirty="0"/>
              <a:t>In this whiteboard design session, you will work in a group to design a process Trey Research can follow for orchestrating and deploying updates to the application and the deep learning model in a unified way. You will learn how Trey Research can leverage Deep Learning technologies to scan through their vehicle specification documents to find compliance issues with new regulations. You will design a DevOps pipeline to coordinate retrieving the latest best model from the model registry, packaging the web application, deploying the web application and inferencing web service. You will learn how to monitor the model's performance after it is deployed so Trey Research can be proactive with performance issues. You will investigate the potential to standardize the model format to ONNX to simplify inference runtime code (by enabling pluggability of different models and targeting a broad range of runtime environments) and most importantly to improve inferencing speed over the native model.</a:t>
            </a:r>
          </a:p>
          <a:p>
            <a:endParaRPr lang="en-US" dirty="0"/>
          </a:p>
          <a:p>
            <a:r>
              <a:rPr lang="en-US"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i="1" dirty="0"/>
              <a:t>Diagram what happens when you run a machine learning pipeline in Azure Machine Learning.</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800" dirty="0">
                <a:solidFill>
                  <a:schemeClr val="tx1"/>
                </a:solidFill>
              </a:rPr>
              <a:t>component classification (7)</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1.  Building on the approach you suggested to Trey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Trey should use Azure Pipelines, which is a service of Azure DevOps Services. </a:t>
            </a:r>
          </a:p>
          <a:p>
            <a:pPr marL="0" indent="0">
              <a:buNone/>
            </a:pPr>
            <a:endParaRPr lang="en-US" sz="1800" i="1" dirty="0"/>
          </a:p>
          <a:p>
            <a:pPr marL="0" indent="0">
              <a:buNone/>
            </a:pPr>
            <a:r>
              <a:rPr lang="en-US" sz="1800" i="1"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i="1"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a:t>
            </a:r>
            <a:r>
              <a:rPr lang="en-US" sz="4900" dirty="0" err="1">
                <a:solidFill>
                  <a:schemeClr val="tx1"/>
                </a:solidFill>
                <a:cs typeface="Segoe UI" panose="020B0502040204020203" pitchFamily="34" charset="0"/>
              </a:rPr>
              <a:t>MLOps</a:t>
            </a:r>
            <a:r>
              <a:rPr lang="en-US" sz="4900" dirty="0">
                <a:solidFill>
                  <a:schemeClr val="tx1"/>
                </a:solidFill>
                <a:cs typeface="Segoe UI" panose="020B0502040204020203" pitchFamily="34" charset="0"/>
              </a:rPr>
              <a:t> (1,2,3) </a:t>
            </a: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900" dirty="0" err="1">
                <a:solidFill>
                  <a:schemeClr val="tx1"/>
                </a:solidFill>
                <a:cs typeface="Segoe UI" panose="020B0502040204020203" pitchFamily="34" charset="0"/>
              </a:rPr>
              <a:t>MLOps</a:t>
            </a:r>
            <a:r>
              <a:rPr lang="en-US" sz="4900" dirty="0">
                <a:solidFill>
                  <a:schemeClr val="tx1"/>
                </a:solidFill>
                <a:cs typeface="Segoe UI" panose="020B0502040204020203" pitchFamily="34" charset="0"/>
              </a:rPr>
              <a:t>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5.  After the first pipeline, what kind of Azure Pipeline would Trey define to deploy the scoring web service? What are the core steps in this pipeline? What does the pipeline output?</a:t>
            </a:r>
          </a:p>
          <a:p>
            <a:pPr marL="0" indent="0">
              <a:buNone/>
            </a:pPr>
            <a:endParaRPr lang="en-US" sz="1800" i="1" dirty="0"/>
          </a:p>
          <a:p>
            <a:pPr marL="0" indent="0">
              <a:buNone/>
            </a:pPr>
            <a:r>
              <a:rPr lang="en-US" sz="1800" dirty="0"/>
              <a:t>Trey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900" dirty="0" err="1">
                <a:solidFill>
                  <a:schemeClr val="tx1"/>
                </a:solidFill>
                <a:cs typeface="Segoe UI" panose="020B0502040204020203" pitchFamily="34" charset="0"/>
              </a:rPr>
              <a:t>MLOps</a:t>
            </a:r>
            <a:r>
              <a:rPr lang="en-US" sz="4900" dirty="0">
                <a:solidFill>
                  <a:schemeClr val="tx1"/>
                </a:solidFill>
                <a:cs typeface="Segoe UI" panose="020B0502040204020203" pitchFamily="34" charset="0"/>
              </a:rPr>
              <a:t>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6.  How would Trey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i="1" dirty="0"/>
              <a:t>7.  How could Trey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900" dirty="0" err="1">
                <a:solidFill>
                  <a:schemeClr val="tx1"/>
                </a:solidFill>
                <a:cs typeface="Segoe UI" panose="020B0502040204020203" pitchFamily="34" charset="0"/>
              </a:rPr>
              <a:t>MLOps</a:t>
            </a:r>
            <a:r>
              <a:rPr lang="en-US" sz="4900" dirty="0">
                <a:solidFill>
                  <a:schemeClr val="tx1"/>
                </a:solidFill>
                <a:cs typeface="Segoe UI" panose="020B0502040204020203" pitchFamily="34" charset="0"/>
              </a:rPr>
              <a:t>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i="1" dirty="0"/>
              <a:t>1.  How would you recommend Trey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Trey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Trey's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i="1"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Trey Research</a:t>
            </a: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Boardroom meeting">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Trey Research Inc.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introduction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Customer situation details investigation">
            <a:extLst>
              <a:ext uri="{FF2B5EF4-FFF2-40B4-BE49-F238E27FC236}">
                <a16:creationId xmlns:a16="http://schemas.microsoft.com/office/drawing/2014/main" id="{443017D5-7E5D-4CB8-984D-E1DF3783B104}"/>
              </a:ext>
            </a:extLst>
          </p:cNvPr>
          <p:cNvGrpSpPr/>
          <p:nvPr/>
        </p:nvGrpSpPr>
        <p:grpSpPr>
          <a:xfrm>
            <a:off x="-92780" y="1212046"/>
            <a:ext cx="2573215" cy="2847544"/>
            <a:chOff x="-92780" y="1212046"/>
            <a:chExt cx="2573215" cy="2847544"/>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gr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 new component descriptions entered by authorized technicians and labels the component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Customer situation - analysis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expectations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mon example of a Machine Learning pipeline">
            <a:extLst>
              <a:ext uri="{FF2B5EF4-FFF2-40B4-BE49-F238E27FC236}">
                <a16:creationId xmlns:a16="http://schemas.microsoft.com/office/drawing/2014/main" id="{3C6B819F-B729-4D71-AFDA-3D409ABD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 y="1628047"/>
            <a:ext cx="11301218" cy="3601906"/>
          </a:xfrm>
          <a:prstGeom prst="rect">
            <a:avLst/>
          </a:prstGeom>
        </p:spPr>
      </p:pic>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office/2006/documentManagement/types"/>
    <ds:schemaRef ds:uri="http://purl.org/dc/dcmitype/"/>
    <ds:schemaRef ds:uri="http://www.w3.org/XML/1998/namespace"/>
    <ds:schemaRef ds:uri="http://purl.org/dc/elements/1.1/"/>
    <ds:schemaRef ds:uri="http://schemas.microsoft.com/sharepoint/v3"/>
    <ds:schemaRef ds:uri="2023ac63-7b75-4916-a9ee-591457758eee"/>
    <ds:schemaRef ds:uri="http://schemas.microsoft.com/office/infopath/2007/PartnerControls"/>
    <ds:schemaRef ds:uri="http://schemas.microsoft.com/office/2006/metadata/properties"/>
    <ds:schemaRef ds:uri="http://schemas.openxmlformats.org/package/2006/metadata/core-properties"/>
    <ds:schemaRef ds:uri="d9c797ad-d7c3-4982-82b7-81352a75e4a5"/>
    <ds:schemaRef ds:uri="http://purl.org/dc/terms/"/>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4677</TotalTime>
  <Words>3303</Words>
  <Application>Microsoft Office PowerPoint</Application>
  <PresentationFormat>Widescreen</PresentationFormat>
  <Paragraphs>265</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 introduction </vt:lpstr>
      <vt:lpstr>Customer situation - analysis </vt:lpstr>
      <vt:lpstr>Customer situation - expectations </vt:lpstr>
      <vt:lpstr>Customer needs </vt:lpstr>
      <vt:lpstr>Customer objections </vt:lpstr>
      <vt:lpstr>Common scenarios </vt:lpstr>
      <vt:lpstr>Step 2: Design the solution</vt:lpstr>
      <vt:lpstr>Step 3: Present the solution</vt:lpstr>
      <vt:lpstr>Wrap-up</vt:lpstr>
      <vt:lpstr>Preferred target audience </vt:lpstr>
      <vt:lpstr>Preferred solution - architecture </vt:lpstr>
      <vt:lpstr>Preferred solution – component classification (1) </vt:lpstr>
      <vt:lpstr>Preferred solution – component classification (2,3,4) </vt:lpstr>
      <vt:lpstr>Preferred solution – component classification (5) </vt:lpstr>
      <vt:lpstr>Preferred solution – component classification (6.1) </vt:lpstr>
      <vt:lpstr>Preferred solution – component classification (6.2) </vt:lpstr>
      <vt:lpstr>Preferred solution - component classification (7)  </vt:lpstr>
      <vt:lpstr>Preferred solution – MLOps (1,2,3) </vt:lpstr>
      <vt:lpstr>Preferred solution – MLOps (4) </vt:lpstr>
      <vt:lpstr>Preferred solution – MLOps (5) </vt:lpstr>
      <vt:lpstr>Preferred solution – MLOps (6) </vt:lpstr>
      <vt:lpstr>Preferred solution – monitoring (1) </vt:lpstr>
      <vt:lpstr>Preferred solution – monitoring (2) </vt:lpstr>
      <vt:lpstr>Preferred objections handling </vt:lpstr>
      <vt:lpstr>Preferred objections handling - continued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Ciprian Jichici</cp:lastModifiedBy>
  <cp:revision>118</cp:revision>
  <dcterms:created xsi:type="dcterms:W3CDTF">2016-01-21T23:17:09Z</dcterms:created>
  <dcterms:modified xsi:type="dcterms:W3CDTF">2019-12-02T21:08:07Z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