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1653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700"/>
                </a:move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 h="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0477" y="771855"/>
            <a:ext cx="8458200" cy="523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7362" y="2008733"/>
            <a:ext cx="9177274" cy="210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1999" cy="73151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121653"/>
              <a:ext cx="12192000" cy="12700"/>
            </a:xfrm>
            <a:custGeom>
              <a:avLst/>
              <a:gdLst/>
              <a:ahLst/>
              <a:cxnLst/>
              <a:rect l="l" t="t" r="r" b="b"/>
              <a:pathLst>
                <a:path w="12192000" h="12700">
                  <a:moveTo>
                    <a:pt x="0" y="12700"/>
                  </a:moveTo>
                  <a:lnTo>
                    <a:pt x="12192000" y="12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2417826" y="3528821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 h="0">
                <a:moveTo>
                  <a:pt x="0" y="0"/>
                </a:moveTo>
                <a:lnTo>
                  <a:pt x="8637016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96692" y="1689608"/>
            <a:ext cx="7012940" cy="721995"/>
          </a:xfrm>
          <a:prstGeom prst="rect"/>
        </p:spPr>
        <p:txBody>
          <a:bodyPr wrap="square" lIns="0" tIns="53340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dirty="0" sz="2400" spc="-10">
                <a:latin typeface="Carlito"/>
                <a:cs typeface="Carlito"/>
              </a:rPr>
              <a:t>TECHNOLOGY'S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IMPACT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ON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REAL</a:t>
            </a:r>
            <a:r>
              <a:rPr dirty="0" sz="2400" spc="-70">
                <a:latin typeface="Carlito"/>
                <a:cs typeface="Carlito"/>
              </a:rPr>
              <a:t> ESTATE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DEVELOPMENT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RURAL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SEMI-</a:t>
            </a:r>
            <a:r>
              <a:rPr dirty="0" sz="2400">
                <a:latin typeface="Carlito"/>
                <a:cs typeface="Carlito"/>
              </a:rPr>
              <a:t>URBAN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AREAS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96692" y="3755517"/>
            <a:ext cx="6458585" cy="121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5">
                <a:latin typeface="Trebuchet MS"/>
                <a:cs typeface="Trebuchet MS"/>
              </a:rPr>
              <a:t>A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COMPREHENSIVE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RESEARCH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PROPOSAL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3600"/>
              </a:lnSpc>
              <a:spcBef>
                <a:spcPts val="145"/>
              </a:spcBef>
            </a:pPr>
            <a:r>
              <a:rPr dirty="0" sz="1800" spc="165">
                <a:latin typeface="Trebuchet MS"/>
                <a:cs typeface="Trebuchet MS"/>
              </a:rPr>
              <a:t>DONE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BY: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GANAPAVARAPU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LAKSHMI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NARAYANA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BHARADWAJ </a:t>
            </a:r>
            <a:r>
              <a:rPr dirty="0" sz="1800" spc="105">
                <a:latin typeface="Trebuchet MS"/>
                <a:cs typeface="Trebuchet MS"/>
              </a:rPr>
              <a:t>MODULE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CODE:</a:t>
            </a:r>
            <a:r>
              <a:rPr dirty="0" sz="1800" spc="-2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RMPP_PCOM7E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dirty="0" spc="-80"/>
              <a:t> </a:t>
            </a:r>
            <a:r>
              <a:rPr dirty="0" spc="175"/>
              <a:t>IN</a:t>
            </a:r>
            <a:r>
              <a:rPr dirty="0" spc="-75"/>
              <a:t> </a:t>
            </a:r>
            <a:r>
              <a:rPr dirty="0"/>
              <a:t>REAL</a:t>
            </a:r>
            <a:r>
              <a:rPr dirty="0" spc="-75"/>
              <a:t> </a:t>
            </a:r>
            <a:r>
              <a:rPr dirty="0" spc="-50"/>
              <a:t>ESTATE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18182"/>
            <a:ext cx="9405620" cy="327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20701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900" spc="-125">
                <a:latin typeface="Trebuchet MS"/>
                <a:cs typeface="Trebuchet MS"/>
              </a:rPr>
              <a:t>Vast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-110">
                <a:latin typeface="Trebuchet MS"/>
                <a:cs typeface="Trebuchet MS"/>
              </a:rPr>
              <a:t>amount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 spc="-110">
                <a:latin typeface="Trebuchet MS"/>
                <a:cs typeface="Trebuchet MS"/>
              </a:rPr>
              <a:t>of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05">
                <a:latin typeface="Trebuchet MS"/>
                <a:cs typeface="Trebuchet MS"/>
              </a:rPr>
              <a:t>research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90">
                <a:latin typeface="Trebuchet MS"/>
                <a:cs typeface="Trebuchet MS"/>
              </a:rPr>
              <a:t>is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10">
                <a:latin typeface="Trebuchet MS"/>
                <a:cs typeface="Trebuchet MS"/>
              </a:rPr>
              <a:t>going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on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in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the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135">
                <a:latin typeface="Trebuchet MS"/>
                <a:cs typeface="Trebuchet MS"/>
              </a:rPr>
              <a:t>real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-130">
                <a:latin typeface="Trebuchet MS"/>
                <a:cs typeface="Trebuchet MS"/>
              </a:rPr>
              <a:t>estate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 spc="-65">
                <a:latin typeface="Trebuchet MS"/>
                <a:cs typeface="Trebuchet MS"/>
              </a:rPr>
              <a:t>sector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90">
                <a:latin typeface="Trebuchet MS"/>
                <a:cs typeface="Trebuchet MS"/>
              </a:rPr>
              <a:t>where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tech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-135">
                <a:latin typeface="Trebuchet MS"/>
                <a:cs typeface="Trebuchet MS"/>
              </a:rPr>
              <a:t>usage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-85">
                <a:latin typeface="Trebuchet MS"/>
                <a:cs typeface="Trebuchet MS"/>
              </a:rPr>
              <a:t>is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-105">
                <a:latin typeface="Trebuchet MS"/>
                <a:cs typeface="Trebuchet MS"/>
              </a:rPr>
              <a:t>starting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25">
                <a:latin typeface="Trebuchet MS"/>
                <a:cs typeface="Trebuchet MS"/>
              </a:rPr>
              <a:t>to </a:t>
            </a:r>
            <a:r>
              <a:rPr dirty="0" sz="1900" spc="-150">
                <a:latin typeface="Trebuchet MS"/>
                <a:cs typeface="Trebuchet MS"/>
              </a:rPr>
              <a:t>take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20">
                <a:latin typeface="Trebuchet MS"/>
                <a:cs typeface="Trebuchet MS"/>
              </a:rPr>
              <a:t>off.</a:t>
            </a:r>
            <a:endParaRPr sz="1900">
              <a:latin typeface="Trebuchet MS"/>
              <a:cs typeface="Trebuchet MS"/>
            </a:endParaRPr>
          </a:p>
          <a:p>
            <a:pPr marL="240665" marR="5080" indent="-228600">
              <a:lnSpc>
                <a:spcPct val="110000"/>
              </a:lnSpc>
              <a:spcBef>
                <a:spcPts val="994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900">
                <a:latin typeface="Trebuchet MS"/>
                <a:cs typeface="Trebuchet MS"/>
              </a:rPr>
              <a:t>An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125">
                <a:latin typeface="Trebuchet MS"/>
                <a:cs typeface="Trebuchet MS"/>
              </a:rPr>
              <a:t>article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 spc="-95">
                <a:latin typeface="Trebuchet MS"/>
                <a:cs typeface="Trebuchet MS"/>
              </a:rPr>
              <a:t>from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the</a:t>
            </a:r>
            <a:r>
              <a:rPr dirty="0" sz="1900" spc="-250">
                <a:latin typeface="Trebuchet MS"/>
                <a:cs typeface="Trebuchet MS"/>
              </a:rPr>
              <a:t> </a:t>
            </a:r>
            <a:r>
              <a:rPr dirty="0" sz="1900" spc="-80">
                <a:latin typeface="Trebuchet MS"/>
                <a:cs typeface="Trebuchet MS"/>
              </a:rPr>
              <a:t>Times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105">
                <a:latin typeface="Trebuchet MS"/>
                <a:cs typeface="Trebuchet MS"/>
              </a:rPr>
              <a:t>of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India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75">
                <a:latin typeface="Trebuchet MS"/>
                <a:cs typeface="Trebuchet MS"/>
              </a:rPr>
              <a:t>(2024)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85">
                <a:latin typeface="Trebuchet MS"/>
                <a:cs typeface="Trebuchet MS"/>
              </a:rPr>
              <a:t>discusses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the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135">
                <a:latin typeface="Trebuchet MS"/>
                <a:cs typeface="Trebuchet MS"/>
              </a:rPr>
              <a:t>dynamic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80">
                <a:latin typeface="Trebuchet MS"/>
                <a:cs typeface="Trebuchet MS"/>
              </a:rPr>
              <a:t>growth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-140">
                <a:latin typeface="Trebuchet MS"/>
                <a:cs typeface="Trebuchet MS"/>
              </a:rPr>
              <a:t>and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 spc="-105">
                <a:latin typeface="Trebuchet MS"/>
                <a:cs typeface="Trebuchet MS"/>
              </a:rPr>
              <a:t>transformation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25">
                <a:latin typeface="Trebuchet MS"/>
                <a:cs typeface="Trebuchet MS"/>
              </a:rPr>
              <a:t>of </a:t>
            </a:r>
            <a:r>
              <a:rPr dirty="0" sz="1900" spc="-114">
                <a:latin typeface="Trebuchet MS"/>
                <a:cs typeface="Trebuchet MS"/>
              </a:rPr>
              <a:t>the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Indian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135">
                <a:latin typeface="Trebuchet MS"/>
                <a:cs typeface="Trebuchet MS"/>
              </a:rPr>
              <a:t>real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135">
                <a:latin typeface="Trebuchet MS"/>
                <a:cs typeface="Trebuchet MS"/>
              </a:rPr>
              <a:t>estate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-135">
                <a:latin typeface="Trebuchet MS"/>
                <a:cs typeface="Trebuchet MS"/>
              </a:rPr>
              <a:t>sector,</a:t>
            </a:r>
            <a:r>
              <a:rPr dirty="0" sz="1900" spc="-215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focusing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particularly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on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the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 spc="-125">
                <a:latin typeface="Trebuchet MS"/>
                <a:cs typeface="Trebuchet MS"/>
              </a:rPr>
              <a:t>residential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market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 spc="-110">
                <a:latin typeface="Trebuchet MS"/>
                <a:cs typeface="Trebuchet MS"/>
              </a:rPr>
              <a:t>due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to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-25">
                <a:latin typeface="Trebuchet MS"/>
                <a:cs typeface="Trebuchet MS"/>
              </a:rPr>
              <a:t>the </a:t>
            </a:r>
            <a:r>
              <a:rPr dirty="0" sz="1900" spc="-100">
                <a:latin typeface="Trebuchet MS"/>
                <a:cs typeface="Trebuchet MS"/>
              </a:rPr>
              <a:t>expansion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105">
                <a:latin typeface="Trebuchet MS"/>
                <a:cs typeface="Trebuchet MS"/>
              </a:rPr>
              <a:t>of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the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135">
                <a:latin typeface="Trebuchet MS"/>
                <a:cs typeface="Trebuchet MS"/>
              </a:rPr>
              <a:t>middle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class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140">
                <a:latin typeface="Trebuchet MS"/>
                <a:cs typeface="Trebuchet MS"/>
              </a:rPr>
              <a:t>and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overall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85">
                <a:latin typeface="Trebuchet MS"/>
                <a:cs typeface="Trebuchet MS"/>
              </a:rPr>
              <a:t>economic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-30">
                <a:latin typeface="Trebuchet MS"/>
                <a:cs typeface="Trebuchet MS"/>
              </a:rPr>
              <a:t>development.</a:t>
            </a:r>
            <a:endParaRPr sz="1900">
              <a:latin typeface="Trebuchet MS"/>
              <a:cs typeface="Trebuchet MS"/>
            </a:endParaRPr>
          </a:p>
          <a:p>
            <a:pPr marL="240665" marR="28575" indent="-228600">
              <a:lnSpc>
                <a:spcPct val="110000"/>
              </a:lnSpc>
              <a:spcBef>
                <a:spcPts val="994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900" spc="-30">
                <a:latin typeface="Trebuchet MS"/>
                <a:cs typeface="Trebuchet MS"/>
              </a:rPr>
              <a:t>Another </a:t>
            </a:r>
            <a:r>
              <a:rPr dirty="0" sz="1900" spc="-105">
                <a:latin typeface="Trebuchet MS"/>
                <a:cs typeface="Trebuchet MS"/>
              </a:rPr>
              <a:t>research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125">
                <a:latin typeface="Trebuchet MS"/>
                <a:cs typeface="Trebuchet MS"/>
              </a:rPr>
              <a:t>paper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80">
                <a:latin typeface="Trebuchet MS"/>
                <a:cs typeface="Trebuchet MS"/>
              </a:rPr>
              <a:t>explores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the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awareness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-140">
                <a:latin typeface="Trebuchet MS"/>
                <a:cs typeface="Trebuchet MS"/>
              </a:rPr>
              <a:t>and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105">
                <a:latin typeface="Trebuchet MS"/>
                <a:cs typeface="Trebuchet MS"/>
              </a:rPr>
              <a:t>understanding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05">
                <a:latin typeface="Trebuchet MS"/>
                <a:cs typeface="Trebuchet MS"/>
              </a:rPr>
              <a:t>of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Real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 spc="-125">
                <a:latin typeface="Trebuchet MS"/>
                <a:cs typeface="Trebuchet MS"/>
              </a:rPr>
              <a:t>Estate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 spc="-70">
                <a:latin typeface="Trebuchet MS"/>
                <a:cs typeface="Trebuchet MS"/>
              </a:rPr>
              <a:t>Syndication </a:t>
            </a:r>
            <a:r>
              <a:rPr dirty="0" sz="1900" spc="-105">
                <a:latin typeface="Trebuchet MS"/>
                <a:cs typeface="Trebuchet MS"/>
              </a:rPr>
              <a:t>(RES),</a:t>
            </a:r>
            <a:r>
              <a:rPr dirty="0" sz="1900" spc="-22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particularly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114">
                <a:latin typeface="Trebuchet MS"/>
                <a:cs typeface="Trebuchet MS"/>
              </a:rPr>
              <a:t>focusing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on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the</a:t>
            </a:r>
            <a:r>
              <a:rPr dirty="0" sz="1900" spc="-25">
                <a:latin typeface="Trebuchet MS"/>
                <a:cs typeface="Trebuchet MS"/>
              </a:rPr>
              <a:t> </a:t>
            </a:r>
            <a:r>
              <a:rPr dirty="0" sz="1900" spc="-130">
                <a:latin typeface="Trebuchet MS"/>
                <a:cs typeface="Trebuchet MS"/>
              </a:rPr>
              <a:t>Muafakat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65">
                <a:latin typeface="Trebuchet MS"/>
                <a:cs typeface="Trebuchet MS"/>
              </a:rPr>
              <a:t>Harta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80">
                <a:latin typeface="Trebuchet MS"/>
                <a:cs typeface="Trebuchet MS"/>
              </a:rPr>
              <a:t>(Muharta)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100">
                <a:latin typeface="Trebuchet MS"/>
                <a:cs typeface="Trebuchet MS"/>
              </a:rPr>
              <a:t>concept</a:t>
            </a:r>
            <a:r>
              <a:rPr dirty="0" sz="1900">
                <a:latin typeface="Trebuchet MS"/>
                <a:cs typeface="Trebuchet MS"/>
              </a:rPr>
              <a:t> </a:t>
            </a:r>
            <a:r>
              <a:rPr dirty="0" sz="1900" spc="-120">
                <a:latin typeface="Trebuchet MS"/>
                <a:cs typeface="Trebuchet MS"/>
              </a:rPr>
              <a:t>in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Malaysia.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1900">
              <a:latin typeface="Trebuchet MS"/>
              <a:cs typeface="Trebuchet MS"/>
            </a:endParaRPr>
          </a:p>
          <a:p>
            <a:pPr algn="r" marR="252729">
              <a:lnSpc>
                <a:spcPct val="100000"/>
              </a:lnSpc>
            </a:pPr>
            <a:r>
              <a:rPr dirty="0" sz="1900" spc="-10">
                <a:latin typeface="Trebuchet MS"/>
                <a:cs typeface="Trebuchet MS"/>
              </a:rPr>
              <a:t>Cont’d…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dirty="0" spc="-90"/>
              <a:t> </a:t>
            </a:r>
            <a:r>
              <a:rPr dirty="0" spc="175"/>
              <a:t>IN</a:t>
            </a:r>
            <a:r>
              <a:rPr dirty="0" spc="-90"/>
              <a:t> </a:t>
            </a:r>
            <a:r>
              <a:rPr dirty="0"/>
              <a:t>REAL</a:t>
            </a:r>
            <a:r>
              <a:rPr dirty="0" spc="-90"/>
              <a:t> ESTATE </a:t>
            </a:r>
            <a:r>
              <a:rPr dirty="0" spc="100"/>
              <a:t>(CONT’D)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08733"/>
            <a:ext cx="9351010" cy="3079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28575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30">
                <a:latin typeface="Trebuchet MS"/>
                <a:cs typeface="Trebuchet MS"/>
              </a:rPr>
              <a:t>Another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blog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(2023)describes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importance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governing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bodies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like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RERA,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India,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cater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growth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sector.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said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RERA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ensures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safety, </a:t>
            </a:r>
            <a:r>
              <a:rPr dirty="0" sz="2000" spc="-105">
                <a:latin typeface="Trebuchet MS"/>
                <a:cs typeface="Trebuchet MS"/>
              </a:rPr>
              <a:t>transparency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when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it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comes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to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managing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property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titling,</a:t>
            </a:r>
            <a:r>
              <a:rPr dirty="0" sz="2000" spc="-28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transacting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estate </a:t>
            </a:r>
            <a:r>
              <a:rPr dirty="0" sz="2000" spc="-10">
                <a:latin typeface="Trebuchet MS"/>
                <a:cs typeface="Trebuchet MS"/>
              </a:rPr>
              <a:t>sector.</a:t>
            </a:r>
            <a:endParaRPr sz="2000">
              <a:latin typeface="Trebuchet MS"/>
              <a:cs typeface="Trebuchet MS"/>
            </a:endParaRPr>
          </a:p>
          <a:p>
            <a:pPr marL="240665" marR="5080" indent="-228600">
              <a:lnSpc>
                <a:spcPct val="120000"/>
              </a:lnSpc>
              <a:spcBef>
                <a:spcPts val="994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30">
                <a:latin typeface="Trebuchet MS"/>
                <a:cs typeface="Trebuchet MS"/>
              </a:rPr>
              <a:t>Another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article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(2022) </a:t>
            </a:r>
            <a:r>
              <a:rPr dirty="0" sz="2000" spc="-130">
                <a:latin typeface="Trebuchet MS"/>
                <a:cs typeface="Trebuchet MS"/>
              </a:rPr>
              <a:t>highlighted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how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pandemic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took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market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by </a:t>
            </a:r>
            <a:r>
              <a:rPr dirty="0" sz="2000" spc="-60">
                <a:latin typeface="Trebuchet MS"/>
                <a:cs typeface="Trebuchet MS"/>
              </a:rPr>
              <a:t>storm,</a:t>
            </a:r>
            <a:r>
              <a:rPr dirty="0" sz="2000" spc="2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how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it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effected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stakeholders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sentiments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when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looking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invest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estate </a:t>
            </a:r>
            <a:r>
              <a:rPr dirty="0" sz="2000" spc="-135">
                <a:latin typeface="Trebuchet MS"/>
                <a:cs typeface="Trebuchet MS"/>
              </a:rPr>
              <a:t>sector,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increase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bankruptcy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rate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many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other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problems.The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article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also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suggests</a:t>
            </a:r>
            <a:r>
              <a:rPr dirty="0" sz="2000" spc="-25">
                <a:latin typeface="Trebuchet MS"/>
                <a:cs typeface="Trebuchet MS"/>
              </a:rPr>
              <a:t> to </a:t>
            </a:r>
            <a:r>
              <a:rPr dirty="0" sz="2000" spc="-135">
                <a:latin typeface="Trebuchet MS"/>
                <a:cs typeface="Trebuchet MS"/>
              </a:rPr>
              <a:t>tackle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this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by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performing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analytics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hypothetical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scenario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without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pandemic.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dirty="0" spc="-75"/>
              <a:t> </a:t>
            </a:r>
            <a:r>
              <a:rPr dirty="0" spc="70"/>
              <a:t>REVIEW</a:t>
            </a:r>
            <a:r>
              <a:rPr dirty="0" spc="-70"/>
              <a:t> </a:t>
            </a:r>
            <a:r>
              <a:rPr dirty="0" spc="130"/>
              <a:t>OF</a:t>
            </a:r>
            <a:r>
              <a:rPr dirty="0" spc="-495"/>
              <a:t> </a:t>
            </a:r>
            <a:r>
              <a:rPr dirty="0" spc="130"/>
              <a:t>TECH</a:t>
            </a:r>
            <a:r>
              <a:rPr dirty="0" spc="-85"/>
              <a:t> </a:t>
            </a:r>
            <a:r>
              <a:rPr dirty="0" spc="175"/>
              <a:t>IN</a:t>
            </a:r>
            <a:r>
              <a:rPr dirty="0" spc="-70"/>
              <a:t> </a:t>
            </a:r>
            <a:r>
              <a:rPr dirty="0"/>
              <a:t>REAL</a:t>
            </a:r>
            <a:r>
              <a:rPr dirty="0" spc="-70"/>
              <a:t> </a:t>
            </a:r>
            <a:r>
              <a:rPr dirty="0" spc="-30"/>
              <a:t>ESTATE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08733"/>
            <a:ext cx="9074785" cy="320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38481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>
                <a:latin typeface="Trebuchet MS"/>
                <a:cs typeface="Trebuchet MS"/>
              </a:rPr>
              <a:t>An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article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2021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studied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impact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economic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growth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 </a:t>
            </a:r>
            <a:r>
              <a:rPr dirty="0" sz="2000" spc="-105">
                <a:latin typeface="Trebuchet MS"/>
                <a:cs typeface="Trebuchet MS"/>
              </a:rPr>
              <a:t>underdeveloped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areas.Tailor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made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recommendations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population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could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help </a:t>
            </a:r>
            <a:r>
              <a:rPr dirty="0" sz="2000" spc="-120">
                <a:latin typeface="Trebuchet MS"/>
                <a:cs typeface="Trebuchet MS"/>
              </a:rPr>
              <a:t>increase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economic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growth</a:t>
            </a:r>
            <a:endParaRPr sz="2000">
              <a:latin typeface="Trebuchet MS"/>
              <a:cs typeface="Trebuchet MS"/>
            </a:endParaRPr>
          </a:p>
          <a:p>
            <a:pPr algn="just" marL="238760" marR="5080" indent="-226695">
              <a:lnSpc>
                <a:spcPct val="120000"/>
              </a:lnSpc>
              <a:spcBef>
                <a:spcPts val="994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150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study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examined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policy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making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prefabricated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buildings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in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China.This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suggests </a:t>
            </a:r>
            <a:r>
              <a:rPr dirty="0" sz="2000" spc="-10">
                <a:latin typeface="Trebuchet MS"/>
                <a:cs typeface="Trebuchet MS"/>
              </a:rPr>
              <a:t>	</a:t>
            </a:r>
            <a:r>
              <a:rPr dirty="0" sz="2000" spc="-165">
                <a:latin typeface="Trebuchet MS"/>
                <a:cs typeface="Trebuchet MS"/>
              </a:rPr>
              <a:t>that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policy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making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instruments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in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real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estate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sector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that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ensure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smooth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functioning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 </a:t>
            </a:r>
            <a:r>
              <a:rPr dirty="0" sz="2000" spc="-25">
                <a:latin typeface="Trebuchet MS"/>
                <a:cs typeface="Trebuchet MS"/>
              </a:rPr>
              <a:t>	</a:t>
            </a:r>
            <a:r>
              <a:rPr dirty="0" sz="2000" spc="-120">
                <a:latin typeface="Trebuchet MS"/>
                <a:cs typeface="Trebuchet MS"/>
              </a:rPr>
              <a:t>building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lifecycles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important.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New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Market</a:t>
            </a:r>
            <a:r>
              <a:rPr dirty="0" sz="2000" spc="-31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Tax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Credit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75">
                <a:latin typeface="Trebuchet MS"/>
                <a:cs typeface="Trebuchet MS"/>
              </a:rPr>
              <a:t>(NMTC)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program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USA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another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example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how</a:t>
            </a:r>
            <a:endParaRPr sz="20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480"/>
              </a:spcBef>
            </a:pPr>
            <a:r>
              <a:rPr dirty="0" sz="2000" spc="-110">
                <a:latin typeface="Trebuchet MS"/>
                <a:cs typeface="Trebuchet MS"/>
              </a:rPr>
              <a:t>policy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can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stimulate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growth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10">
                <a:latin typeface="Trebuchet MS"/>
                <a:cs typeface="Trebuchet MS"/>
              </a:rPr>
              <a:t> sector.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STRENGTHS</a:t>
            </a:r>
            <a:r>
              <a:rPr dirty="0" spc="-75"/>
              <a:t> </a:t>
            </a:r>
            <a:r>
              <a:rPr dirty="0" spc="175"/>
              <a:t>IN</a:t>
            </a:r>
            <a:r>
              <a:rPr dirty="0" spc="-475"/>
              <a:t> </a:t>
            </a:r>
            <a:r>
              <a:rPr dirty="0" spc="55"/>
              <a:t>THE</a:t>
            </a:r>
            <a:r>
              <a:rPr dirty="0" spc="-60"/>
              <a:t> </a:t>
            </a:r>
            <a:r>
              <a:rPr dirty="0" spc="-10"/>
              <a:t>LITERATURE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69083"/>
            <a:ext cx="3100705" cy="1809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40">
                <a:latin typeface="Trebuchet MS"/>
                <a:cs typeface="Trebuchet MS"/>
              </a:rPr>
              <a:t>Diverse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Perspectives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20">
                <a:latin typeface="Trebuchet MS"/>
                <a:cs typeface="Trebuchet MS"/>
              </a:rPr>
              <a:t>Empirical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research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30">
                <a:latin typeface="Trebuchet MS"/>
                <a:cs typeface="Trebuchet MS"/>
              </a:rPr>
              <a:t>Practical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Recommendations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20">
                <a:latin typeface="Trebuchet MS"/>
                <a:cs typeface="Trebuchet MS"/>
              </a:rPr>
              <a:t>Policy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Insights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LIMITATIONS</a:t>
            </a:r>
            <a:r>
              <a:rPr dirty="0" spc="100"/>
              <a:t> </a:t>
            </a:r>
            <a:r>
              <a:rPr dirty="0" spc="180"/>
              <a:t>IN</a:t>
            </a:r>
            <a:r>
              <a:rPr dirty="0" spc="-370"/>
              <a:t> </a:t>
            </a:r>
            <a:r>
              <a:rPr dirty="0" spc="55"/>
              <a:t>THE</a:t>
            </a:r>
            <a:r>
              <a:rPr dirty="0" spc="100"/>
              <a:t> </a:t>
            </a:r>
            <a:r>
              <a:rPr dirty="0" spc="-10"/>
              <a:t>LITERATURE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69083"/>
            <a:ext cx="2209800" cy="1809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05">
                <a:latin typeface="Trebuchet MS"/>
                <a:cs typeface="Trebuchet MS"/>
              </a:rPr>
              <a:t>Regional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Specificity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65">
                <a:latin typeface="Trebuchet MS"/>
                <a:cs typeface="Trebuchet MS"/>
              </a:rPr>
              <a:t>Data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Reliability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90">
                <a:latin typeface="Trebuchet MS"/>
                <a:cs typeface="Trebuchet MS"/>
              </a:rPr>
              <a:t>Time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Sensitivity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20">
                <a:latin typeface="Trebuchet MS"/>
                <a:cs typeface="Trebuchet MS"/>
              </a:rPr>
              <a:t>Potential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Bias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5"/>
              <a:t>DISCREPANCIES</a:t>
            </a:r>
            <a:r>
              <a:rPr dirty="0" spc="-95"/>
              <a:t> </a:t>
            </a:r>
            <a:r>
              <a:rPr dirty="0" spc="175"/>
              <a:t>IN</a:t>
            </a:r>
            <a:r>
              <a:rPr dirty="0" spc="-480"/>
              <a:t> </a:t>
            </a:r>
            <a:r>
              <a:rPr dirty="0" spc="55"/>
              <a:t>THE</a:t>
            </a:r>
            <a:r>
              <a:rPr dirty="0" spc="-65"/>
              <a:t> </a:t>
            </a:r>
            <a:r>
              <a:rPr dirty="0" spc="-10"/>
              <a:t>LITERATURE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69083"/>
            <a:ext cx="3749675" cy="1809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20">
                <a:latin typeface="Trebuchet MS"/>
                <a:cs typeface="Trebuchet MS"/>
              </a:rPr>
              <a:t>Policy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Implementation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vs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Impact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05">
                <a:latin typeface="Trebuchet MS"/>
                <a:cs typeface="Trebuchet MS"/>
              </a:rPr>
              <a:t>Expectation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vs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Reality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00">
                <a:latin typeface="Trebuchet MS"/>
                <a:cs typeface="Trebuchet MS"/>
              </a:rPr>
              <a:t>Regional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Development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Disparities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25">
                <a:latin typeface="Trebuchet MS"/>
                <a:cs typeface="Trebuchet MS"/>
              </a:rPr>
              <a:t>Technological</a:t>
            </a:r>
            <a:r>
              <a:rPr dirty="0" sz="2000" spc="-2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Adoption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Rates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14"/>
              <a:t>TACKLING</a:t>
            </a:r>
            <a:r>
              <a:rPr dirty="0" spc="-60"/>
              <a:t> </a:t>
            </a:r>
            <a:r>
              <a:rPr dirty="0" spc="-10"/>
              <a:t>LIMITATIONS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3525" marR="508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63525" algn="l"/>
              </a:tabLst>
            </a:pPr>
            <a:r>
              <a:rPr dirty="0" spc="-90"/>
              <a:t>Collaborative</a:t>
            </a:r>
            <a:r>
              <a:rPr dirty="0" spc="-50"/>
              <a:t> </a:t>
            </a:r>
            <a:r>
              <a:rPr dirty="0" spc="-114"/>
              <a:t>efforts</a:t>
            </a:r>
            <a:r>
              <a:rPr dirty="0" spc="-20"/>
              <a:t> </a:t>
            </a:r>
            <a:r>
              <a:rPr dirty="0" spc="-125"/>
              <a:t>between</a:t>
            </a:r>
            <a:r>
              <a:rPr dirty="0" spc="-30"/>
              <a:t> </a:t>
            </a:r>
            <a:r>
              <a:rPr dirty="0" spc="-120"/>
              <a:t>governments,</a:t>
            </a:r>
            <a:r>
              <a:rPr dirty="0" spc="-265"/>
              <a:t> </a:t>
            </a:r>
            <a:r>
              <a:rPr dirty="0" spc="-125"/>
              <a:t>tech</a:t>
            </a:r>
            <a:r>
              <a:rPr dirty="0" spc="-25"/>
              <a:t> </a:t>
            </a:r>
            <a:r>
              <a:rPr dirty="0" spc="-95"/>
              <a:t>professionals</a:t>
            </a:r>
            <a:r>
              <a:rPr dirty="0" spc="-40"/>
              <a:t> </a:t>
            </a:r>
            <a:r>
              <a:rPr dirty="0" spc="-135"/>
              <a:t>and</a:t>
            </a:r>
            <a:r>
              <a:rPr dirty="0"/>
              <a:t> </a:t>
            </a:r>
            <a:r>
              <a:rPr dirty="0" spc="-105"/>
              <a:t>communities</a:t>
            </a:r>
            <a:r>
              <a:rPr dirty="0" spc="-30"/>
              <a:t> </a:t>
            </a:r>
            <a:r>
              <a:rPr dirty="0" spc="-114"/>
              <a:t>of</a:t>
            </a:r>
            <a:r>
              <a:rPr dirty="0" spc="-20"/>
              <a:t> </a:t>
            </a:r>
            <a:r>
              <a:rPr dirty="0" spc="-25"/>
              <a:t>the </a:t>
            </a:r>
            <a:r>
              <a:rPr dirty="0" spc="-95"/>
              <a:t>less</a:t>
            </a:r>
            <a:r>
              <a:rPr dirty="0" spc="5"/>
              <a:t> </a:t>
            </a:r>
            <a:r>
              <a:rPr dirty="0" spc="-120"/>
              <a:t>developed</a:t>
            </a:r>
            <a:r>
              <a:rPr dirty="0" spc="-15"/>
              <a:t> </a:t>
            </a:r>
            <a:r>
              <a:rPr dirty="0" spc="-10"/>
              <a:t>areas.</a:t>
            </a:r>
          </a:p>
          <a:p>
            <a:pPr marL="263525" indent="-22796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"/>
              <a:buChar char="•"/>
              <a:tabLst>
                <a:tab pos="263525" algn="l"/>
              </a:tabLst>
            </a:pPr>
            <a:r>
              <a:rPr dirty="0" spc="-120"/>
              <a:t>Educating</a:t>
            </a:r>
            <a:r>
              <a:rPr dirty="0" spc="-75"/>
              <a:t> </a:t>
            </a:r>
            <a:r>
              <a:rPr dirty="0" spc="-114"/>
              <a:t>the</a:t>
            </a:r>
            <a:r>
              <a:rPr dirty="0" spc="-35"/>
              <a:t> </a:t>
            </a:r>
            <a:r>
              <a:rPr dirty="0" spc="-95"/>
              <a:t>less</a:t>
            </a:r>
            <a:r>
              <a:rPr dirty="0" spc="-15"/>
              <a:t> </a:t>
            </a:r>
            <a:r>
              <a:rPr dirty="0" spc="-120"/>
              <a:t>developed</a:t>
            </a:r>
            <a:r>
              <a:rPr dirty="0" spc="-10"/>
              <a:t> </a:t>
            </a:r>
            <a:r>
              <a:rPr dirty="0" spc="-130"/>
              <a:t>areas</a:t>
            </a:r>
            <a:r>
              <a:rPr dirty="0" spc="-45"/>
              <a:t> </a:t>
            </a:r>
            <a:r>
              <a:rPr dirty="0" spc="-10"/>
              <a:t>to</a:t>
            </a:r>
            <a:r>
              <a:rPr dirty="0" spc="-35"/>
              <a:t> </a:t>
            </a:r>
            <a:r>
              <a:rPr dirty="0" spc="-110"/>
              <a:t>raise</a:t>
            </a:r>
            <a:r>
              <a:rPr dirty="0" spc="-35"/>
              <a:t> </a:t>
            </a:r>
            <a:r>
              <a:rPr dirty="0" spc="-120"/>
              <a:t>awareness</a:t>
            </a:r>
            <a:r>
              <a:rPr dirty="0" spc="-25"/>
              <a:t> </a:t>
            </a:r>
            <a:r>
              <a:rPr dirty="0" spc="-105"/>
              <a:t>about</a:t>
            </a:r>
            <a:r>
              <a:rPr dirty="0" spc="-60"/>
              <a:t> </a:t>
            </a:r>
            <a:r>
              <a:rPr dirty="0" spc="-114"/>
              <a:t>the</a:t>
            </a:r>
            <a:r>
              <a:rPr dirty="0" spc="-35"/>
              <a:t> </a:t>
            </a:r>
            <a:r>
              <a:rPr dirty="0" spc="-105"/>
              <a:t>technologies</a:t>
            </a:r>
            <a:r>
              <a:rPr dirty="0" spc="-45"/>
              <a:t> </a:t>
            </a:r>
            <a:r>
              <a:rPr dirty="0" spc="-25"/>
              <a:t>in</a:t>
            </a:r>
          </a:p>
          <a:p>
            <a:pPr marL="263525">
              <a:lnSpc>
                <a:spcPct val="100000"/>
              </a:lnSpc>
              <a:spcBef>
                <a:spcPts val="480"/>
              </a:spcBef>
            </a:pPr>
            <a:r>
              <a:rPr dirty="0" spc="-10"/>
              <a:t>stakeholders</a:t>
            </a:r>
          </a:p>
          <a:p>
            <a:pPr marL="263525" indent="-227965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Font typeface="Arial"/>
              <a:buChar char="•"/>
              <a:tabLst>
                <a:tab pos="263525" algn="l"/>
              </a:tabLst>
            </a:pPr>
            <a:r>
              <a:rPr dirty="0" spc="-114"/>
              <a:t>Incentivizing</a:t>
            </a:r>
            <a:r>
              <a:rPr dirty="0" spc="-60"/>
              <a:t> </a:t>
            </a:r>
            <a:r>
              <a:rPr dirty="0" spc="-80"/>
              <a:t>for</a:t>
            </a:r>
            <a:r>
              <a:rPr dirty="0" spc="-40"/>
              <a:t> </a:t>
            </a:r>
            <a:r>
              <a:rPr dirty="0" spc="-120"/>
              <a:t>adopting</a:t>
            </a:r>
            <a:r>
              <a:rPr dirty="0" spc="-55"/>
              <a:t> </a:t>
            </a:r>
            <a:r>
              <a:rPr dirty="0" spc="-10"/>
              <a:t>to</a:t>
            </a:r>
            <a:r>
              <a:rPr dirty="0" spc="-30"/>
              <a:t> </a:t>
            </a:r>
            <a:r>
              <a:rPr dirty="0" spc="-120"/>
              <a:t>the</a:t>
            </a:r>
            <a:r>
              <a:rPr dirty="0" spc="-40"/>
              <a:t> </a:t>
            </a:r>
            <a:r>
              <a:rPr dirty="0" spc="-100"/>
              <a:t>technologies</a:t>
            </a:r>
            <a:r>
              <a:rPr dirty="0" spc="-50"/>
              <a:t> </a:t>
            </a:r>
            <a:r>
              <a:rPr dirty="0" spc="-145"/>
              <a:t>like</a:t>
            </a:r>
            <a:r>
              <a:rPr dirty="0" spc="-30"/>
              <a:t> </a:t>
            </a:r>
            <a:r>
              <a:rPr dirty="0" spc="-120"/>
              <a:t>tax</a:t>
            </a:r>
            <a:r>
              <a:rPr dirty="0" spc="-45"/>
              <a:t> </a:t>
            </a:r>
            <a:r>
              <a:rPr dirty="0" spc="-135"/>
              <a:t>breaks,</a:t>
            </a:r>
            <a:r>
              <a:rPr dirty="0" spc="-245"/>
              <a:t> </a:t>
            </a:r>
            <a:r>
              <a:rPr dirty="0" spc="-125"/>
              <a:t>subsidies,</a:t>
            </a:r>
            <a:r>
              <a:rPr dirty="0" spc="-220"/>
              <a:t> </a:t>
            </a:r>
            <a:r>
              <a:rPr dirty="0" spc="-10"/>
              <a:t>etc..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08733"/>
            <a:ext cx="92957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45">
                <a:latin typeface="Trebuchet MS"/>
                <a:cs typeface="Trebuchet MS"/>
              </a:rPr>
              <a:t>The </a:t>
            </a:r>
            <a:r>
              <a:rPr dirty="0" sz="2000" spc="-114">
                <a:latin typeface="Trebuchet MS"/>
                <a:cs typeface="Trebuchet MS"/>
              </a:rPr>
              <a:t>potential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technology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leverage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sector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immense.With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right </a:t>
            </a:r>
            <a:r>
              <a:rPr dirty="0" sz="2000" spc="-145">
                <a:latin typeface="Trebuchet MS"/>
                <a:cs typeface="Trebuchet MS"/>
              </a:rPr>
              <a:t>mindset,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policies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technologies,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course,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underdeveloped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areas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can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bring </a:t>
            </a:r>
            <a:r>
              <a:rPr dirty="0" sz="2000" spc="-100">
                <a:latin typeface="Trebuchet MS"/>
                <a:cs typeface="Trebuchet MS"/>
              </a:rPr>
              <a:t>competition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their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counterpart </a:t>
            </a:r>
            <a:r>
              <a:rPr dirty="0" sz="2000" spc="-125">
                <a:latin typeface="Trebuchet MS"/>
                <a:cs typeface="Trebuchet MS"/>
              </a:rPr>
              <a:t>geographical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areas.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9689" y="2232482"/>
            <a:ext cx="34569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75"/>
              <a:t>THANK</a:t>
            </a:r>
            <a:r>
              <a:rPr dirty="0" sz="4800" spc="-795"/>
              <a:t> </a:t>
            </a:r>
            <a:r>
              <a:rPr dirty="0" sz="4800" spc="210"/>
              <a:t>YOU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4911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69083"/>
            <a:ext cx="9371330" cy="1683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14">
                <a:latin typeface="Trebuchet MS"/>
                <a:cs typeface="Trebuchet MS"/>
              </a:rPr>
              <a:t>Real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development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underdeveloped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areas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pivotal.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65">
                <a:latin typeface="Trebuchet MS"/>
                <a:cs typeface="Trebuchet MS"/>
              </a:rPr>
              <a:t>There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could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multiple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challenges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like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lack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awareness,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investments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proper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tech.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00">
                <a:latin typeface="Trebuchet MS"/>
                <a:cs typeface="Trebuchet MS"/>
              </a:rPr>
              <a:t>That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why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leveraging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technologies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can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help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rural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semi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urban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areas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benefit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from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real</a:t>
            </a:r>
            <a:endParaRPr sz="20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484"/>
              </a:spcBef>
            </a:pP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developments.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14"/>
              <a:t>AIM</a:t>
            </a:r>
            <a:r>
              <a:rPr dirty="0" spc="-340"/>
              <a:t> </a:t>
            </a:r>
            <a:r>
              <a:rPr dirty="0" spc="375"/>
              <a:t>AND</a:t>
            </a:r>
            <a:r>
              <a:rPr dirty="0" spc="-420"/>
              <a:t> </a:t>
            </a:r>
            <a:r>
              <a:rPr dirty="0"/>
              <a:t>TARGET</a:t>
            </a:r>
            <a:r>
              <a:rPr dirty="0" spc="-310"/>
              <a:t> </a:t>
            </a:r>
            <a:r>
              <a:rPr dirty="0" spc="140"/>
              <a:t>AUDIENCE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08733"/>
            <a:ext cx="9287510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38760" marR="173990" indent="-226695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objective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of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this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proposal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extensively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conduct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research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technologies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that </a:t>
            </a:r>
            <a:r>
              <a:rPr dirty="0" sz="2000" spc="-20">
                <a:latin typeface="Trebuchet MS"/>
                <a:cs typeface="Trebuchet MS"/>
              </a:rPr>
              <a:t>	</a:t>
            </a:r>
            <a:r>
              <a:rPr dirty="0" sz="2000" spc="-140">
                <a:latin typeface="Trebuchet MS"/>
                <a:cs typeface="Trebuchet MS"/>
              </a:rPr>
              <a:t>are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best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feasible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apply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in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real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estate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sector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in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order</a:t>
            </a:r>
            <a:r>
              <a:rPr dirty="0" sz="2000" spc="-10">
                <a:latin typeface="Trebuchet MS"/>
                <a:cs typeface="Trebuchet MS"/>
              </a:rPr>
              <a:t> to </a:t>
            </a:r>
            <a:r>
              <a:rPr dirty="0" sz="2000" spc="-120">
                <a:latin typeface="Trebuchet MS"/>
                <a:cs typeface="Trebuchet MS"/>
              </a:rPr>
              <a:t>accomplish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tedious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tasks </a:t>
            </a:r>
            <a:r>
              <a:rPr dirty="0" sz="2000" spc="-10">
                <a:latin typeface="Trebuchet MS"/>
                <a:cs typeface="Trebuchet MS"/>
              </a:rPr>
              <a:t>	</a:t>
            </a:r>
            <a:r>
              <a:rPr dirty="0" sz="2000" spc="-70">
                <a:latin typeface="Trebuchet MS"/>
                <a:cs typeface="Trebuchet MS"/>
              </a:rPr>
              <a:t>effortlessly.</a:t>
            </a:r>
            <a:endParaRPr sz="2000">
              <a:latin typeface="Trebuchet MS"/>
              <a:cs typeface="Trebuchet MS"/>
            </a:endParaRPr>
          </a:p>
          <a:p>
            <a:pPr algn="just" marL="238760" marR="5080" indent="-226695">
              <a:lnSpc>
                <a:spcPct val="120000"/>
              </a:lnSpc>
              <a:spcBef>
                <a:spcPts val="994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proposal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also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includes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educating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the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underdeveloped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areas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technologies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and </a:t>
            </a:r>
            <a:r>
              <a:rPr dirty="0" sz="2000" spc="-25">
                <a:latin typeface="Trebuchet MS"/>
                <a:cs typeface="Trebuchet MS"/>
              </a:rPr>
              <a:t>	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benefits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they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reap.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target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audience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proposal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would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investors,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stakeholders,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professionals</a:t>
            </a:r>
            <a:endParaRPr sz="20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480"/>
              </a:spcBef>
            </a:pP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specially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population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rural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semi-</a:t>
            </a:r>
            <a:r>
              <a:rPr dirty="0" sz="2000" spc="-100">
                <a:latin typeface="Trebuchet MS"/>
                <a:cs typeface="Trebuchet MS"/>
              </a:rPr>
              <a:t>urban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areas.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20"/>
              <a:t>SIGNIFICANCE</a:t>
            </a:r>
            <a:r>
              <a:rPr dirty="0" spc="-95"/>
              <a:t> </a:t>
            </a:r>
            <a:r>
              <a:rPr dirty="0" spc="130"/>
              <a:t>OF</a:t>
            </a:r>
            <a:r>
              <a:rPr dirty="0" spc="-475"/>
              <a:t> </a:t>
            </a:r>
            <a:r>
              <a:rPr dirty="0" spc="55"/>
              <a:t>THE</a:t>
            </a:r>
            <a:r>
              <a:rPr dirty="0" spc="-65"/>
              <a:t> </a:t>
            </a:r>
            <a:r>
              <a:rPr dirty="0" spc="60"/>
              <a:t>RESEARCH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08733"/>
            <a:ext cx="942213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18923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>
                <a:latin typeface="Trebuchet MS"/>
                <a:cs typeface="Trebuchet MS"/>
              </a:rPr>
              <a:t>Use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of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technologies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underdeveloped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areas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facilitates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growth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market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said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areas.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60">
                <a:latin typeface="Trebuchet MS"/>
                <a:cs typeface="Trebuchet MS"/>
              </a:rPr>
              <a:t>Helps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leveling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playing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field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various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geographies.</a:t>
            </a:r>
            <a:endParaRPr sz="2000">
              <a:latin typeface="Trebuchet MS"/>
              <a:cs typeface="Trebuchet MS"/>
            </a:endParaRPr>
          </a:p>
          <a:p>
            <a:pPr marL="240665" marR="5080" indent="-228600">
              <a:lnSpc>
                <a:spcPct val="1200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00">
                <a:latin typeface="Trebuchet MS"/>
                <a:cs typeface="Trebuchet MS"/>
              </a:rPr>
              <a:t>Stakeholders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can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efficiently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leverage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technologies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develop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sector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less </a:t>
            </a:r>
            <a:r>
              <a:rPr dirty="0" sz="2000" spc="-120">
                <a:latin typeface="Trebuchet MS"/>
                <a:cs typeface="Trebuchet MS"/>
              </a:rPr>
              <a:t>developed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areas.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70">
                <a:latin typeface="Trebuchet MS"/>
                <a:cs typeface="Trebuchet MS"/>
              </a:rPr>
              <a:t>Barriers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like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improper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infrastructure,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unawareness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technologies,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limited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financial</a:t>
            </a:r>
            <a:endParaRPr sz="20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480"/>
              </a:spcBef>
            </a:pPr>
            <a:r>
              <a:rPr dirty="0" sz="2000" spc="-70">
                <a:latin typeface="Trebuchet MS"/>
                <a:cs typeface="Trebuchet MS"/>
              </a:rPr>
              <a:t>reserves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could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overcome.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45"/>
              <a:t>TECHNOLOGIES</a:t>
            </a:r>
            <a:r>
              <a:rPr dirty="0" spc="-95"/>
              <a:t> </a:t>
            </a:r>
            <a:r>
              <a:rPr dirty="0" spc="175"/>
              <a:t>IN</a:t>
            </a:r>
            <a:r>
              <a:rPr dirty="0" spc="-70"/>
              <a:t> </a:t>
            </a:r>
            <a:r>
              <a:rPr dirty="0" spc="130"/>
              <a:t>FOCUS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08733"/>
            <a:ext cx="9066530" cy="3333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588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00">
                <a:latin typeface="Trebuchet MS"/>
                <a:cs typeface="Trebuchet MS"/>
              </a:rPr>
              <a:t>Geographical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Information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Systems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(GIS):</a:t>
            </a:r>
            <a:r>
              <a:rPr dirty="0" sz="2000" spc="30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Provides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aid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for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site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selection, </a:t>
            </a:r>
            <a:r>
              <a:rPr dirty="0" sz="2000" spc="-120">
                <a:latin typeface="Trebuchet MS"/>
                <a:cs typeface="Trebuchet MS"/>
              </a:rPr>
              <a:t>market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analysis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also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helps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analyzing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geographical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data.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95">
                <a:latin typeface="Trebuchet MS"/>
                <a:cs typeface="Trebuchet MS"/>
              </a:rPr>
              <a:t>Virtual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Reality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(VR)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Augmented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Reality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(AR):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Immersive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technologies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capable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</a:t>
            </a:r>
            <a:endParaRPr sz="20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480"/>
              </a:spcBef>
            </a:pPr>
            <a:r>
              <a:rPr dirty="0" sz="2000" spc="-125">
                <a:latin typeface="Trebuchet MS"/>
                <a:cs typeface="Trebuchet MS"/>
              </a:rPr>
              <a:t>visualizing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properties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at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comfort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our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homes.</a:t>
            </a:r>
            <a:endParaRPr sz="2000">
              <a:latin typeface="Trebuchet MS"/>
              <a:cs typeface="Trebuchet MS"/>
            </a:endParaRPr>
          </a:p>
          <a:p>
            <a:pPr marL="240665" marR="5080" indent="-228600">
              <a:lnSpc>
                <a:spcPct val="1200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00">
                <a:latin typeface="Trebuchet MS"/>
                <a:cs typeface="Trebuchet MS"/>
              </a:rPr>
              <a:t>Big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Data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Analytics: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Managing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data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observe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trends,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opportunities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recommending </a:t>
            </a:r>
            <a:r>
              <a:rPr dirty="0" sz="2000" spc="-75">
                <a:latin typeface="Trebuchet MS"/>
                <a:cs typeface="Trebuchet MS"/>
              </a:rPr>
              <a:t>properties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customers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sector.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20">
                <a:latin typeface="Trebuchet MS"/>
                <a:cs typeface="Trebuchet MS"/>
              </a:rPr>
              <a:t>Blockchain: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Ensures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transparency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transactions,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which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required</a:t>
            </a:r>
            <a:r>
              <a:rPr dirty="0" sz="2000" spc="-25">
                <a:latin typeface="Trebuchet MS"/>
                <a:cs typeface="Trebuchet MS"/>
              </a:rPr>
              <a:t> in</a:t>
            </a:r>
            <a:endParaRPr sz="20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484"/>
              </a:spcBef>
            </a:pPr>
            <a:r>
              <a:rPr dirty="0" sz="2000" spc="-105">
                <a:latin typeface="Trebuchet MS"/>
                <a:cs typeface="Trebuchet MS"/>
              </a:rPr>
              <a:t>underdeveloped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areas.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356742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GIS</a:t>
            </a:r>
            <a:r>
              <a:rPr dirty="0" spc="-50"/>
              <a:t> </a:t>
            </a:r>
            <a:r>
              <a:rPr dirty="0" spc="175"/>
              <a:t>IN</a:t>
            </a:r>
            <a:r>
              <a:rPr dirty="0" spc="-30"/>
              <a:t> </a:t>
            </a:r>
            <a:r>
              <a:rPr dirty="0"/>
              <a:t>REAL</a:t>
            </a:r>
            <a:r>
              <a:rPr dirty="0" spc="-20"/>
              <a:t> </a:t>
            </a:r>
            <a:r>
              <a:rPr dirty="0" spc="-70"/>
              <a:t>ESTATE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08733"/>
            <a:ext cx="9380855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187325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85">
                <a:latin typeface="Trebuchet MS"/>
                <a:cs typeface="Trebuchet MS"/>
              </a:rPr>
              <a:t>Contribution: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can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used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infrastructure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planning,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market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analysis, </a:t>
            </a:r>
            <a:r>
              <a:rPr dirty="0" sz="2000" spc="-114">
                <a:latin typeface="Trebuchet MS"/>
                <a:cs typeface="Trebuchet MS"/>
              </a:rPr>
              <a:t>site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selection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identify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suitable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locations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suitable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projects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help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plan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 </a:t>
            </a:r>
            <a:r>
              <a:rPr dirty="0" sz="2000" spc="-100">
                <a:latin typeface="Trebuchet MS"/>
                <a:cs typeface="Trebuchet MS"/>
              </a:rPr>
              <a:t>infrastructure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efficiently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B71E42"/>
              </a:buClr>
              <a:buFont typeface="Arial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240665" marR="5080" indent="-228600">
              <a:lnSpc>
                <a:spcPct val="12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20">
                <a:latin typeface="Trebuchet MS"/>
                <a:cs typeface="Trebuchet MS"/>
              </a:rPr>
              <a:t>Challenges: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Issues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like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data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availability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accuracy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underdeveloped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areas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difficult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to </a:t>
            </a:r>
            <a:r>
              <a:rPr dirty="0" sz="2000" spc="-175">
                <a:latin typeface="Trebuchet MS"/>
                <a:cs typeface="Trebuchet MS"/>
              </a:rPr>
              <a:t>gather,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need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specialized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skills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required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order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integrate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into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real </a:t>
            </a:r>
            <a:r>
              <a:rPr dirty="0" sz="2000" spc="-135">
                <a:latin typeface="Trebuchet MS"/>
                <a:cs typeface="Trebuchet MS"/>
              </a:rPr>
              <a:t>estate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also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stakeholder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management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can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be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tricky.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2343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5"/>
              <a:t>VR</a:t>
            </a:r>
            <a:r>
              <a:rPr dirty="0" spc="-390"/>
              <a:t> </a:t>
            </a:r>
            <a:r>
              <a:rPr dirty="0" spc="375"/>
              <a:t>AND</a:t>
            </a:r>
            <a:r>
              <a:rPr dirty="0" spc="-380"/>
              <a:t> </a:t>
            </a:r>
            <a:r>
              <a:rPr dirty="0" spc="150"/>
              <a:t>AR</a:t>
            </a:r>
            <a:r>
              <a:rPr dirty="0" spc="-65"/>
              <a:t> </a:t>
            </a:r>
            <a:r>
              <a:rPr dirty="0" spc="175"/>
              <a:t>IN</a:t>
            </a:r>
            <a:r>
              <a:rPr dirty="0" spc="-55"/>
              <a:t> </a:t>
            </a:r>
            <a:r>
              <a:rPr dirty="0"/>
              <a:t>REAL</a:t>
            </a:r>
            <a:r>
              <a:rPr dirty="0" spc="-45"/>
              <a:t> </a:t>
            </a:r>
            <a:r>
              <a:rPr dirty="0" spc="-60"/>
              <a:t>ESTATE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08733"/>
            <a:ext cx="9007475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38760" marR="81280" indent="-226695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70">
                <a:latin typeface="Trebuchet MS"/>
                <a:cs typeface="Trebuchet MS"/>
              </a:rPr>
              <a:t>Contributions: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These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technologies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offer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immersive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experience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stakeholders, </a:t>
            </a:r>
            <a:r>
              <a:rPr dirty="0" sz="2000" spc="-20">
                <a:latin typeface="Trebuchet MS"/>
                <a:cs typeface="Trebuchet MS"/>
              </a:rPr>
              <a:t>	</a:t>
            </a:r>
            <a:r>
              <a:rPr dirty="0" sz="2000" spc="-135">
                <a:latin typeface="Trebuchet MS"/>
                <a:cs typeface="Trebuchet MS"/>
              </a:rPr>
              <a:t>investors,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visualize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properties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254">
                <a:latin typeface="Trebuchet MS"/>
                <a:cs typeface="Trebuchet MS"/>
              </a:rPr>
              <a:t>at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their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comfort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with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bare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minimum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expenses.This </a:t>
            </a:r>
            <a:r>
              <a:rPr dirty="0" sz="2000" spc="-20">
                <a:latin typeface="Trebuchet MS"/>
                <a:cs typeface="Trebuchet MS"/>
              </a:rPr>
              <a:t>	</a:t>
            </a:r>
            <a:r>
              <a:rPr dirty="0" sz="2000" spc="-114">
                <a:latin typeface="Trebuchet MS"/>
                <a:cs typeface="Trebuchet MS"/>
              </a:rPr>
              <a:t>attracts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investors,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caters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marketing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needs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properties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rural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areas.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B71E42"/>
              </a:buClr>
              <a:buFont typeface="Arial"/>
              <a:buChar char="•"/>
            </a:pPr>
            <a:endParaRPr sz="2000">
              <a:latin typeface="Trebuchet MS"/>
              <a:cs typeface="Trebuchet MS"/>
            </a:endParaRPr>
          </a:p>
          <a:p>
            <a:pPr algn="just" marL="238760" marR="5080" indent="-226695">
              <a:lnSpc>
                <a:spcPct val="12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14">
                <a:latin typeface="Trebuchet MS"/>
                <a:cs typeface="Trebuchet MS"/>
              </a:rPr>
              <a:t>Challenges: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equipment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cost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3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VR/AR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technologies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high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areas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with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low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	</a:t>
            </a:r>
            <a:r>
              <a:rPr dirty="0" sz="2000" spc="-155">
                <a:latin typeface="Trebuchet MS"/>
                <a:cs typeface="Trebuchet MS"/>
              </a:rPr>
              <a:t>financial</a:t>
            </a:r>
            <a:r>
              <a:rPr dirty="0" sz="2000" spc="-100">
                <a:latin typeface="Trebuchet MS"/>
                <a:cs typeface="Trebuchet MS"/>
              </a:rPr>
              <a:t> reserves.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It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requires </a:t>
            </a:r>
            <a:r>
              <a:rPr dirty="0" sz="2000" spc="-125">
                <a:latin typeface="Trebuchet MS"/>
                <a:cs typeface="Trebuchet MS"/>
              </a:rPr>
              <a:t>high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connectivity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offer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seamless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experience.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Lack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	</a:t>
            </a:r>
            <a:r>
              <a:rPr dirty="0" sz="2000" spc="-145">
                <a:latin typeface="Trebuchet MS"/>
                <a:cs typeface="Trebuchet MS"/>
              </a:rPr>
              <a:t>digital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literacy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80">
                <a:latin typeface="Trebuchet MS"/>
                <a:cs typeface="Trebuchet MS"/>
              </a:rPr>
              <a:t>may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also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effect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usage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this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tech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underdeveloped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areas.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47110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BIG</a:t>
            </a:r>
            <a:r>
              <a:rPr dirty="0" spc="5"/>
              <a:t> </a:t>
            </a:r>
            <a:r>
              <a:rPr dirty="0"/>
              <a:t>DATA</a:t>
            </a:r>
            <a:r>
              <a:rPr dirty="0" spc="10"/>
              <a:t> </a:t>
            </a:r>
            <a:r>
              <a:rPr dirty="0" spc="175"/>
              <a:t>IN</a:t>
            </a:r>
            <a:r>
              <a:rPr dirty="0" spc="10"/>
              <a:t> </a:t>
            </a:r>
            <a:r>
              <a:rPr dirty="0"/>
              <a:t>REAL</a:t>
            </a:r>
            <a:r>
              <a:rPr dirty="0" spc="10"/>
              <a:t> </a:t>
            </a:r>
            <a:r>
              <a:rPr dirty="0" spc="-65"/>
              <a:t>ESTATE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08733"/>
            <a:ext cx="9243060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26034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70">
                <a:latin typeface="Trebuchet MS"/>
                <a:cs typeface="Trebuchet MS"/>
              </a:rPr>
              <a:t>Contributions:This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tech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enables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time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market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analysis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trends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patterns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data </a:t>
            </a:r>
            <a:r>
              <a:rPr dirty="0" sz="2000" spc="-105">
                <a:latin typeface="Trebuchet MS"/>
                <a:cs typeface="Trebuchet MS"/>
              </a:rPr>
              <a:t>with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which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one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can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predict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behavior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market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make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optimized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decisions.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B71E42"/>
              </a:buClr>
              <a:buFont typeface="Arial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240665" marR="5080" indent="-228600">
              <a:lnSpc>
                <a:spcPct val="12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20">
                <a:latin typeface="Trebuchet MS"/>
                <a:cs typeface="Trebuchet MS"/>
              </a:rPr>
              <a:t>Challenges: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Data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collection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management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underdeveloped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areas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challenging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due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improper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infrastructure.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Data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compliance,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regulations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secutiry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some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added </a:t>
            </a:r>
            <a:r>
              <a:rPr dirty="0" sz="2000" spc="-145">
                <a:latin typeface="Trebuchet MS"/>
                <a:cs typeface="Trebuchet MS"/>
              </a:rPr>
              <a:t>challenges.</a:t>
            </a:r>
            <a:r>
              <a:rPr dirty="0" sz="2000" spc="4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Technical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challenges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like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integrating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data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building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complex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analytical </a:t>
            </a:r>
            <a:r>
              <a:rPr dirty="0" sz="2000" spc="-100">
                <a:latin typeface="Trebuchet MS"/>
                <a:cs typeface="Trebuchet MS"/>
              </a:rPr>
              <a:t>models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also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tricky.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15"/>
              <a:t>BLOCKCHAIN</a:t>
            </a:r>
            <a:r>
              <a:rPr dirty="0" spc="-65"/>
              <a:t> </a:t>
            </a:r>
            <a:r>
              <a:rPr dirty="0" spc="175"/>
              <a:t>IN</a:t>
            </a:r>
            <a:r>
              <a:rPr dirty="0" spc="-40"/>
              <a:t> </a:t>
            </a:r>
            <a:r>
              <a:rPr dirty="0"/>
              <a:t>REAL</a:t>
            </a:r>
            <a:r>
              <a:rPr dirty="0" spc="-35"/>
              <a:t> </a:t>
            </a:r>
            <a:r>
              <a:rPr dirty="0" spc="-60"/>
              <a:t>ESTATE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0477" y="2008733"/>
            <a:ext cx="9436735" cy="320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43307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60">
                <a:latin typeface="Trebuchet MS"/>
                <a:cs typeface="Trebuchet MS"/>
              </a:rPr>
              <a:t>Contributions:</a:t>
            </a:r>
            <a:r>
              <a:rPr dirty="0" sz="2000" spc="30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Offers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transparency,</a:t>
            </a:r>
            <a:r>
              <a:rPr dirty="0" sz="2000" spc="-28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security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efficiency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real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transactions, </a:t>
            </a:r>
            <a:r>
              <a:rPr dirty="0" sz="2000" spc="-114">
                <a:latin typeface="Trebuchet MS"/>
                <a:cs typeface="Trebuchet MS"/>
              </a:rPr>
              <a:t>reducing</a:t>
            </a:r>
            <a:r>
              <a:rPr dirty="0" sz="2000" spc="-55">
                <a:latin typeface="Trebuchet MS"/>
                <a:cs typeface="Trebuchet MS"/>
              </a:rPr>
              <a:t> risks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fraud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improves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trust.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can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facilitate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land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titling,</a:t>
            </a:r>
            <a:r>
              <a:rPr dirty="0" sz="2000" spc="-2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property </a:t>
            </a:r>
            <a:r>
              <a:rPr dirty="0" sz="2000" spc="-95">
                <a:latin typeface="Trebuchet MS"/>
                <a:cs typeface="Trebuchet MS"/>
              </a:rPr>
              <a:t>registrations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streamlining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processes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reduce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other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fees.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B71E42"/>
              </a:buClr>
              <a:buFont typeface="Arial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240665" marR="5080" indent="-228600">
              <a:lnSpc>
                <a:spcPct val="12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2000" spc="-120">
                <a:latin typeface="Trebuchet MS"/>
                <a:cs typeface="Trebuchet MS"/>
              </a:rPr>
              <a:t>Challenges: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regulatory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uncertainty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legal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blockchain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frameworks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adoption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real </a:t>
            </a:r>
            <a:r>
              <a:rPr dirty="0" sz="2000" spc="-140">
                <a:latin typeface="Trebuchet MS"/>
                <a:cs typeface="Trebuchet MS"/>
              </a:rPr>
              <a:t>estate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tricky.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Overcoming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legal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barriers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underdeveloped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areas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use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tech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can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be </a:t>
            </a:r>
            <a:r>
              <a:rPr dirty="0" sz="2000" spc="-155">
                <a:latin typeface="Trebuchet MS"/>
                <a:cs typeface="Trebuchet MS"/>
              </a:rPr>
              <a:t>challenging.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Sociability,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interoperability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energy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consumption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some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more</a:t>
            </a:r>
            <a:r>
              <a:rPr dirty="0" sz="2000" spc="50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challenges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this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tech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brings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table.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569595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2024-04-29T18:29:53Z</dcterms:created>
  <dcterms:modified xsi:type="dcterms:W3CDTF">2024-04-29T18:29:53Z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2024-04-29T00:00:00Z</vt:filetime>
  </property>
  <property fmtid="{D5CDD505-2E9C-101B-9397-08002B2CF9AE}" pid="5" name="Producer">
    <vt:lpwstr>3-Heights(TM) PDF Security Shell 4.8.25.2 (http://www.pdf-tools.com)</vt:lpwstr>
  </property>
</Properties>
</file>