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kshmi Narayana Bharadwaj Ganapavarapu" initials="LNBG" lastIdx="1" clrIdx="0">
    <p:extLst>
      <p:ext uri="{19B8F6BF-5375-455C-9EA6-DF929625EA0E}">
        <p15:presenceInfo xmlns:p15="http://schemas.microsoft.com/office/powerpoint/2012/main" userId="0592fcd15b9ada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5240B-BEF5-47A4-98B9-CCB2CA9291E4}"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9BC091-06E6-4DDF-900D-0EC77445458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98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5240B-BEF5-47A4-98B9-CCB2CA9291E4}"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9BC091-06E6-4DDF-900D-0EC774454580}" type="slidenum">
              <a:rPr lang="en-IN" smtClean="0"/>
              <a:t>‹#›</a:t>
            </a:fld>
            <a:endParaRPr lang="en-IN"/>
          </a:p>
        </p:txBody>
      </p:sp>
    </p:spTree>
    <p:extLst>
      <p:ext uri="{BB962C8B-B14F-4D97-AF65-F5344CB8AC3E}">
        <p14:creationId xmlns:p14="http://schemas.microsoft.com/office/powerpoint/2010/main" val="171753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5240B-BEF5-47A4-98B9-CCB2CA9291E4}"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9BC091-06E6-4DDF-900D-0EC774454580}" type="slidenum">
              <a:rPr lang="en-IN" smtClean="0"/>
              <a:t>‹#›</a:t>
            </a:fld>
            <a:endParaRPr lang="en-IN"/>
          </a:p>
        </p:txBody>
      </p:sp>
    </p:spTree>
    <p:extLst>
      <p:ext uri="{BB962C8B-B14F-4D97-AF65-F5344CB8AC3E}">
        <p14:creationId xmlns:p14="http://schemas.microsoft.com/office/powerpoint/2010/main" val="221675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5240B-BEF5-47A4-98B9-CCB2CA9291E4}"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9BC091-06E6-4DDF-900D-0EC774454580}" type="slidenum">
              <a:rPr lang="en-IN" smtClean="0"/>
              <a:t>‹#›</a:t>
            </a:fld>
            <a:endParaRPr lang="en-IN"/>
          </a:p>
        </p:txBody>
      </p:sp>
    </p:spTree>
    <p:extLst>
      <p:ext uri="{BB962C8B-B14F-4D97-AF65-F5344CB8AC3E}">
        <p14:creationId xmlns:p14="http://schemas.microsoft.com/office/powerpoint/2010/main" val="137949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5240B-BEF5-47A4-98B9-CCB2CA9291E4}"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9BC091-06E6-4DDF-900D-0EC77445458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40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5240B-BEF5-47A4-98B9-CCB2CA9291E4}"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9BC091-06E6-4DDF-900D-0EC774454580}" type="slidenum">
              <a:rPr lang="en-IN" smtClean="0"/>
              <a:t>‹#›</a:t>
            </a:fld>
            <a:endParaRPr lang="en-IN"/>
          </a:p>
        </p:txBody>
      </p:sp>
    </p:spTree>
    <p:extLst>
      <p:ext uri="{BB962C8B-B14F-4D97-AF65-F5344CB8AC3E}">
        <p14:creationId xmlns:p14="http://schemas.microsoft.com/office/powerpoint/2010/main" val="132817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5240B-BEF5-47A4-98B9-CCB2CA9291E4}" type="datetimeFigureOut">
              <a:rPr lang="en-IN" smtClean="0"/>
              <a:t>05-09-2022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9BC091-06E6-4DDF-900D-0EC774454580}" type="slidenum">
              <a:rPr lang="en-IN" smtClean="0"/>
              <a:t>‹#›</a:t>
            </a:fld>
            <a:endParaRPr lang="en-IN"/>
          </a:p>
        </p:txBody>
      </p:sp>
    </p:spTree>
    <p:extLst>
      <p:ext uri="{BB962C8B-B14F-4D97-AF65-F5344CB8AC3E}">
        <p14:creationId xmlns:p14="http://schemas.microsoft.com/office/powerpoint/2010/main" val="349115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F5240B-BEF5-47A4-98B9-CCB2CA9291E4}" type="datetimeFigureOut">
              <a:rPr lang="en-IN" smtClean="0"/>
              <a:t>05-09-2022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9BC091-06E6-4DDF-900D-0EC774454580}" type="slidenum">
              <a:rPr lang="en-IN" smtClean="0"/>
              <a:t>‹#›</a:t>
            </a:fld>
            <a:endParaRPr lang="en-IN"/>
          </a:p>
        </p:txBody>
      </p:sp>
    </p:spTree>
    <p:extLst>
      <p:ext uri="{BB962C8B-B14F-4D97-AF65-F5344CB8AC3E}">
        <p14:creationId xmlns:p14="http://schemas.microsoft.com/office/powerpoint/2010/main" val="208003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F5240B-BEF5-47A4-98B9-CCB2CA9291E4}" type="datetimeFigureOut">
              <a:rPr lang="en-IN" smtClean="0"/>
              <a:t>05-09-2022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99BC091-06E6-4DDF-900D-0EC774454580}" type="slidenum">
              <a:rPr lang="en-IN" smtClean="0"/>
              <a:t>‹#›</a:t>
            </a:fld>
            <a:endParaRPr lang="en-IN"/>
          </a:p>
        </p:txBody>
      </p:sp>
    </p:spTree>
    <p:extLst>
      <p:ext uri="{BB962C8B-B14F-4D97-AF65-F5344CB8AC3E}">
        <p14:creationId xmlns:p14="http://schemas.microsoft.com/office/powerpoint/2010/main" val="252442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F5240B-BEF5-47A4-98B9-CCB2CA9291E4}" type="datetimeFigureOut">
              <a:rPr lang="en-IN" smtClean="0"/>
              <a:t>05-09-2022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9BC091-06E6-4DDF-900D-0EC774454580}" type="slidenum">
              <a:rPr lang="en-IN" smtClean="0"/>
              <a:t>‹#›</a:t>
            </a:fld>
            <a:endParaRPr lang="en-IN"/>
          </a:p>
        </p:txBody>
      </p:sp>
    </p:spTree>
    <p:extLst>
      <p:ext uri="{BB962C8B-B14F-4D97-AF65-F5344CB8AC3E}">
        <p14:creationId xmlns:p14="http://schemas.microsoft.com/office/powerpoint/2010/main" val="40217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5240B-BEF5-47A4-98B9-CCB2CA9291E4}"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9BC091-06E6-4DDF-900D-0EC774454580}" type="slidenum">
              <a:rPr lang="en-IN" smtClean="0"/>
              <a:t>‹#›</a:t>
            </a:fld>
            <a:endParaRPr lang="en-IN"/>
          </a:p>
        </p:txBody>
      </p:sp>
    </p:spTree>
    <p:extLst>
      <p:ext uri="{BB962C8B-B14F-4D97-AF65-F5344CB8AC3E}">
        <p14:creationId xmlns:p14="http://schemas.microsoft.com/office/powerpoint/2010/main" val="413388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F5240B-BEF5-47A4-98B9-CCB2CA9291E4}" type="datetimeFigureOut">
              <a:rPr lang="en-IN" smtClean="0"/>
              <a:t>05-09-2022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9BC091-06E6-4DDF-900D-0EC77445458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423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dpi.com/1660-4601/17/17/6282/htm" TargetMode="External"/><Relationship Id="rId2" Type="http://schemas.openxmlformats.org/officeDocument/2006/relationships/hyperlink" Target="https://www.researchgate.net/profile/Arsalan-Moinuddin/publication/305371243_Alcohol_Consumption_and_Gender_A_Critical_Review/links/6261c8268cb84a40ac8018e4/Alcohol-Consumption-and-Gender-A-Critical-Review.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5E82-994E-6B9D-53ED-C51234FD8932}"/>
              </a:ext>
            </a:extLst>
          </p:cNvPr>
          <p:cNvSpPr>
            <a:spLocks noGrp="1"/>
          </p:cNvSpPr>
          <p:nvPr>
            <p:ph type="ctrTitle"/>
          </p:nvPr>
        </p:nvSpPr>
        <p:spPr/>
        <p:txBody>
          <a:bodyPr/>
          <a:lstStyle/>
          <a:p>
            <a:r>
              <a:rPr lang="en-US" dirty="0"/>
              <a:t>Statistical Analysis Presentation</a:t>
            </a:r>
            <a:endParaRPr lang="en-IN" dirty="0"/>
          </a:p>
        </p:txBody>
      </p:sp>
      <p:sp>
        <p:nvSpPr>
          <p:cNvPr id="3" name="Subtitle 2">
            <a:extLst>
              <a:ext uri="{FF2B5EF4-FFF2-40B4-BE49-F238E27FC236}">
                <a16:creationId xmlns:a16="http://schemas.microsoft.com/office/drawing/2014/main" id="{890F1A67-058A-BA50-03ED-1E8826CAEA7F}"/>
              </a:ext>
            </a:extLst>
          </p:cNvPr>
          <p:cNvSpPr>
            <a:spLocks noGrp="1"/>
          </p:cNvSpPr>
          <p:nvPr>
            <p:ph type="subTitle" idx="1"/>
          </p:nvPr>
        </p:nvSpPr>
        <p:spPr/>
        <p:txBody>
          <a:bodyPr>
            <a:normAutofit/>
          </a:bodyPr>
          <a:lstStyle/>
          <a:p>
            <a:r>
              <a:rPr lang="en-US" sz="3200" dirty="0"/>
              <a:t>Author: G LAKSHMI NARAYANA BHARADWAJ</a:t>
            </a:r>
            <a:endParaRPr lang="en-IN" sz="3200" dirty="0"/>
          </a:p>
        </p:txBody>
      </p:sp>
    </p:spTree>
    <p:extLst>
      <p:ext uri="{BB962C8B-B14F-4D97-AF65-F5344CB8AC3E}">
        <p14:creationId xmlns:p14="http://schemas.microsoft.com/office/powerpoint/2010/main" val="952780743"/>
      </p:ext>
    </p:extLst>
  </p:cSld>
  <p:clrMapOvr>
    <a:masterClrMapping/>
  </p:clrMapOvr>
  <mc:AlternateContent xmlns:mc="http://schemas.openxmlformats.org/markup-compatibility/2006">
    <mc:Choice xmlns:p14="http://schemas.microsoft.com/office/powerpoint/2010/main" Requires="p14">
      <p:transition spd="slow" p14:dur="2000" advTm="32331"/>
    </mc:Choice>
    <mc:Fallback>
      <p:transition spd="slow" advTm="3233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407-B1AB-D9B7-B3BC-6779D19C53C4}"/>
              </a:ext>
            </a:extLst>
          </p:cNvPr>
          <p:cNvSpPr>
            <a:spLocks noGrp="1"/>
          </p:cNvSpPr>
          <p:nvPr>
            <p:ph type="title"/>
          </p:nvPr>
        </p:nvSpPr>
        <p:spPr/>
        <p:txBody>
          <a:bodyPr/>
          <a:lstStyle/>
          <a:p>
            <a:r>
              <a:rPr lang="en-US" dirty="0"/>
              <a:t>3. Inferential Statistics.</a:t>
            </a:r>
            <a:endParaRPr lang="en-IN" dirty="0"/>
          </a:p>
        </p:txBody>
      </p:sp>
      <p:sp>
        <p:nvSpPr>
          <p:cNvPr id="3" name="Content Placeholder 2">
            <a:extLst>
              <a:ext uri="{FF2B5EF4-FFF2-40B4-BE49-F238E27FC236}">
                <a16:creationId xmlns:a16="http://schemas.microsoft.com/office/drawing/2014/main" id="{B0512804-B2B7-8912-9050-2C2323DA0B15}"/>
              </a:ext>
            </a:extLst>
          </p:cNvPr>
          <p:cNvSpPr>
            <a:spLocks noGrp="1"/>
          </p:cNvSpPr>
          <p:nvPr>
            <p:ph idx="1"/>
          </p:nvPr>
        </p:nvSpPr>
        <p:spPr>
          <a:xfrm>
            <a:off x="838200" y="1825625"/>
            <a:ext cx="8930054" cy="4351338"/>
          </a:xfrm>
        </p:spPr>
        <p:txBody>
          <a:bodyPr>
            <a:normAutofit/>
          </a:bodyPr>
          <a:lstStyle/>
          <a:p>
            <a:pPr marL="0" indent="0">
              <a:buNone/>
            </a:pPr>
            <a:r>
              <a:rPr lang="en-US" dirty="0">
                <a:solidFill>
                  <a:srgbClr val="373A3C"/>
                </a:solidFill>
                <a:latin typeface="arial" panose="020B0604020202020204" pitchFamily="34" charset="0"/>
              </a:rPr>
              <a:t>B. </a:t>
            </a:r>
            <a:r>
              <a:rPr lang="en-US" b="0" i="0" dirty="0">
                <a:solidFill>
                  <a:srgbClr val="373A3C"/>
                </a:solidFill>
                <a:effectLst/>
                <a:latin typeface="arial" panose="020B0604020202020204" pitchFamily="34" charset="0"/>
              </a:rPr>
              <a:t>Run a significance test to find out which region drinks more alcohol.</a:t>
            </a:r>
          </a:p>
          <a:p>
            <a:pPr marL="0" indent="0">
              <a:buNone/>
            </a:pPr>
            <a:endParaRPr lang="en-US" b="0" i="0" dirty="0">
              <a:solidFill>
                <a:srgbClr val="373A3C"/>
              </a:solidFill>
              <a:effectLst/>
              <a:latin typeface="arial" panose="020B0604020202020204" pitchFamily="34" charset="0"/>
            </a:endParaRPr>
          </a:p>
          <a:p>
            <a:pPr marL="0" indent="0">
              <a:buNone/>
            </a:pPr>
            <a:r>
              <a:rPr lang="en-US" dirty="0">
                <a:solidFill>
                  <a:srgbClr val="373A3C"/>
                </a:solidFill>
                <a:latin typeface="arial" panose="020B0604020202020204" pitchFamily="34" charset="0"/>
              </a:rPr>
              <a:t>We used chi-squared test to determine whether region plays a role in consumption of alcohol or not.</a:t>
            </a:r>
          </a:p>
          <a:p>
            <a:pPr marL="0" indent="0">
              <a:buNone/>
            </a:pPr>
            <a:endParaRPr lang="en-US" b="0" i="0" dirty="0">
              <a:solidFill>
                <a:srgbClr val="373A3C"/>
              </a:solidFill>
              <a:effectLst/>
              <a:latin typeface="arial" panose="020B0604020202020204" pitchFamily="34" charset="0"/>
            </a:endParaRPr>
          </a:p>
          <a:p>
            <a:pPr marL="0" indent="0">
              <a:buNone/>
            </a:pPr>
            <a:r>
              <a:rPr lang="en-US" dirty="0">
                <a:solidFill>
                  <a:srgbClr val="373A3C"/>
                </a:solidFill>
                <a:latin typeface="arial" panose="020B0604020202020204" pitchFamily="34" charset="0"/>
              </a:rPr>
              <a:t>Double click on image to find out levels of regions, code and outputs of the test.</a:t>
            </a:r>
            <a:endParaRPr lang="en-US" b="0" i="0" dirty="0">
              <a:solidFill>
                <a:srgbClr val="373A3C"/>
              </a:solidFill>
              <a:effectLst/>
              <a:latin typeface="arial" panose="020B0604020202020204" pitchFamily="34" charset="0"/>
            </a:endParaRPr>
          </a:p>
        </p:txBody>
      </p:sp>
      <p:graphicFrame>
        <p:nvGraphicFramePr>
          <p:cNvPr id="6" name="Object 5">
            <a:extLst>
              <a:ext uri="{FF2B5EF4-FFF2-40B4-BE49-F238E27FC236}">
                <a16:creationId xmlns:a16="http://schemas.microsoft.com/office/drawing/2014/main" id="{7F18F8C2-2359-4CC6-0444-BE5A58389943}"/>
              </a:ext>
            </a:extLst>
          </p:cNvPr>
          <p:cNvGraphicFramePr>
            <a:graphicFrameLocks noChangeAspect="1"/>
          </p:cNvGraphicFramePr>
          <p:nvPr>
            <p:extLst>
              <p:ext uri="{D42A27DB-BD31-4B8C-83A1-F6EECF244321}">
                <p14:modId xmlns:p14="http://schemas.microsoft.com/office/powerpoint/2010/main" val="933948376"/>
              </p:ext>
            </p:extLst>
          </p:nvPr>
        </p:nvGraphicFramePr>
        <p:xfrm>
          <a:off x="8431958" y="5116513"/>
          <a:ext cx="3530600" cy="857250"/>
        </p:xfrm>
        <a:graphic>
          <a:graphicData uri="http://schemas.openxmlformats.org/presentationml/2006/ole">
            <mc:AlternateContent xmlns:mc="http://schemas.openxmlformats.org/markup-compatibility/2006">
              <mc:Choice xmlns:v="urn:schemas-microsoft-com:vml" Requires="v">
                <p:oleObj name="Packager Shell Object" showAsIcon="1" r:id="rId2" imgW="1438200" imgH="349200" progId="Package">
                  <p:embed/>
                </p:oleObj>
              </mc:Choice>
              <mc:Fallback>
                <p:oleObj name="Packager Shell Object" showAsIcon="1" r:id="rId2" imgW="1438200" imgH="349200" progId="Package">
                  <p:embed/>
                  <p:pic>
                    <p:nvPicPr>
                      <p:cNvPr id="0" name=""/>
                      <p:cNvPicPr/>
                      <p:nvPr/>
                    </p:nvPicPr>
                    <p:blipFill>
                      <a:blip r:embed="rId3"/>
                      <a:stretch>
                        <a:fillRect/>
                      </a:stretch>
                    </p:blipFill>
                    <p:spPr>
                      <a:xfrm>
                        <a:off x="8431958" y="5116513"/>
                        <a:ext cx="3530600" cy="85725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4EA6C846-285E-2E13-8317-C3BFB763041D}"/>
              </a:ext>
            </a:extLst>
          </p:cNvPr>
          <p:cNvSpPr txBox="1"/>
          <p:nvPr/>
        </p:nvSpPr>
        <p:spPr>
          <a:xfrm>
            <a:off x="8018585" y="5973763"/>
            <a:ext cx="4357347" cy="369332"/>
          </a:xfrm>
          <a:prstGeom prst="rect">
            <a:avLst/>
          </a:prstGeom>
          <a:noFill/>
        </p:spPr>
        <p:txBody>
          <a:bodyPr wrap="square" rtlCol="0">
            <a:spAutoFit/>
          </a:bodyPr>
          <a:lstStyle/>
          <a:p>
            <a:r>
              <a:rPr lang="en-US" dirty="0"/>
              <a:t>Appendix 10: Region Alcohol Consumption</a:t>
            </a:r>
            <a:endParaRPr lang="en-IN" dirty="0"/>
          </a:p>
        </p:txBody>
      </p:sp>
    </p:spTree>
    <p:extLst>
      <p:ext uri="{BB962C8B-B14F-4D97-AF65-F5344CB8AC3E}">
        <p14:creationId xmlns:p14="http://schemas.microsoft.com/office/powerpoint/2010/main" val="196261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407-B1AB-D9B7-B3BC-6779D19C53C4}"/>
              </a:ext>
            </a:extLst>
          </p:cNvPr>
          <p:cNvSpPr>
            <a:spLocks noGrp="1"/>
          </p:cNvSpPr>
          <p:nvPr>
            <p:ph type="title"/>
          </p:nvPr>
        </p:nvSpPr>
        <p:spPr/>
        <p:txBody>
          <a:bodyPr/>
          <a:lstStyle/>
          <a:p>
            <a:r>
              <a:rPr lang="en-US" dirty="0"/>
              <a:t>3. Inferential Statistics.</a:t>
            </a:r>
            <a:endParaRPr lang="en-IN" dirty="0"/>
          </a:p>
        </p:txBody>
      </p:sp>
      <p:sp>
        <p:nvSpPr>
          <p:cNvPr id="3" name="Content Placeholder 2">
            <a:extLst>
              <a:ext uri="{FF2B5EF4-FFF2-40B4-BE49-F238E27FC236}">
                <a16:creationId xmlns:a16="http://schemas.microsoft.com/office/drawing/2014/main" id="{B0512804-B2B7-8912-9050-2C2323DA0B15}"/>
              </a:ext>
            </a:extLst>
          </p:cNvPr>
          <p:cNvSpPr>
            <a:spLocks noGrp="1"/>
          </p:cNvSpPr>
          <p:nvPr>
            <p:ph idx="1"/>
          </p:nvPr>
        </p:nvSpPr>
        <p:spPr>
          <a:xfrm>
            <a:off x="838200" y="1825625"/>
            <a:ext cx="8930054" cy="4351338"/>
          </a:xfrm>
        </p:spPr>
        <p:txBody>
          <a:bodyPr>
            <a:normAutofit fontScale="92500" lnSpcReduction="10000"/>
          </a:bodyPr>
          <a:lstStyle/>
          <a:p>
            <a:pPr marL="0" indent="0" algn="l">
              <a:buNone/>
            </a:pPr>
            <a:r>
              <a:rPr lang="en-US" b="0" i="0" dirty="0">
                <a:solidFill>
                  <a:srgbClr val="373A3C"/>
                </a:solidFill>
                <a:effectLst/>
                <a:latin typeface="arial" panose="020B0604020202020204" pitchFamily="34" charset="0"/>
              </a:rPr>
              <a:t>C. Investigate whether there is a statistical difference between men and women on the following variables:</a:t>
            </a:r>
          </a:p>
          <a:p>
            <a:pPr marL="571500" indent="-571500" algn="l">
              <a:buAutoNum type="romanLcPeriod"/>
            </a:pPr>
            <a:r>
              <a:rPr lang="en-US" b="0" i="0" dirty="0">
                <a:solidFill>
                  <a:srgbClr val="373A3C"/>
                </a:solidFill>
                <a:effectLst/>
                <a:latin typeface="arial" panose="020B0604020202020204" pitchFamily="34" charset="0"/>
              </a:rPr>
              <a:t>Valid height</a:t>
            </a:r>
          </a:p>
          <a:p>
            <a:pPr marL="571500" indent="-571500" algn="l">
              <a:buAutoNum type="romanLcPeriod"/>
            </a:pPr>
            <a:r>
              <a:rPr lang="en-US" b="0" i="0" dirty="0">
                <a:solidFill>
                  <a:srgbClr val="373A3C"/>
                </a:solidFill>
                <a:effectLst/>
                <a:latin typeface="arial" panose="020B0604020202020204" pitchFamily="34" charset="0"/>
              </a:rPr>
              <a:t>Valid weight</a:t>
            </a:r>
          </a:p>
          <a:p>
            <a:pPr marL="0" indent="0" algn="l">
              <a:buNone/>
            </a:pPr>
            <a:endParaRPr lang="en-US" dirty="0">
              <a:solidFill>
                <a:srgbClr val="373A3C"/>
              </a:solidFill>
              <a:latin typeface="arial" panose="020B0604020202020204" pitchFamily="34" charset="0"/>
            </a:endParaRPr>
          </a:p>
          <a:p>
            <a:pPr marL="0" indent="0" algn="l">
              <a:buNone/>
            </a:pPr>
            <a:r>
              <a:rPr lang="en-US" b="0" i="0" dirty="0">
                <a:solidFill>
                  <a:srgbClr val="373A3C"/>
                </a:solidFill>
                <a:effectLst/>
                <a:latin typeface="arial" panose="020B0604020202020204" pitchFamily="34" charset="0"/>
              </a:rPr>
              <a:t>To do so</a:t>
            </a:r>
            <a:r>
              <a:rPr lang="en-US" dirty="0">
                <a:solidFill>
                  <a:srgbClr val="373A3C"/>
                </a:solidFill>
                <a:latin typeface="arial" panose="020B0604020202020204" pitchFamily="34" charset="0"/>
              </a:rPr>
              <a:t>, we must:</a:t>
            </a:r>
          </a:p>
          <a:p>
            <a:pPr marL="514350" indent="-514350" algn="l">
              <a:buAutoNum type="arabicPeriod"/>
            </a:pPr>
            <a:r>
              <a:rPr lang="en-US" dirty="0">
                <a:solidFill>
                  <a:srgbClr val="373A3C"/>
                </a:solidFill>
                <a:latin typeface="arial" panose="020B0604020202020204" pitchFamily="34" charset="0"/>
              </a:rPr>
              <a:t>F</a:t>
            </a:r>
            <a:r>
              <a:rPr lang="en-US" b="0" i="0" dirty="0">
                <a:solidFill>
                  <a:srgbClr val="373A3C"/>
                </a:solidFill>
                <a:effectLst/>
                <a:latin typeface="arial" panose="020B0604020202020204" pitchFamily="34" charset="0"/>
              </a:rPr>
              <a:t>orm a null hypothesis for both variables</a:t>
            </a:r>
          </a:p>
          <a:p>
            <a:pPr marL="514350" indent="-514350" algn="l">
              <a:buAutoNum type="arabicPeriod"/>
            </a:pPr>
            <a:r>
              <a:rPr lang="en-US" dirty="0">
                <a:solidFill>
                  <a:srgbClr val="373A3C"/>
                </a:solidFill>
                <a:latin typeface="arial" panose="020B0604020202020204" pitchFamily="34" charset="0"/>
              </a:rPr>
              <a:t>R</a:t>
            </a:r>
            <a:r>
              <a:rPr lang="en-US" b="0" i="0" dirty="0">
                <a:solidFill>
                  <a:srgbClr val="373A3C"/>
                </a:solidFill>
                <a:effectLst/>
                <a:latin typeface="arial" panose="020B0604020202020204" pitchFamily="34" charset="0"/>
              </a:rPr>
              <a:t>un an independent t-test</a:t>
            </a:r>
          </a:p>
          <a:p>
            <a:pPr marL="514350" indent="-514350" algn="l">
              <a:buAutoNum type="arabicPeriod"/>
            </a:pPr>
            <a:r>
              <a:rPr lang="en-US" b="0" i="0" dirty="0">
                <a:solidFill>
                  <a:srgbClr val="373A3C"/>
                </a:solidFill>
                <a:effectLst/>
                <a:latin typeface="arial" panose="020B0604020202020204" pitchFamily="34" charset="0"/>
              </a:rPr>
              <a:t>Obtain the p-value and interpret the result based on it.</a:t>
            </a:r>
          </a:p>
          <a:p>
            <a:pPr marL="0" indent="0" algn="l">
              <a:buNone/>
            </a:pPr>
            <a:endParaRPr lang="en-US" dirty="0">
              <a:solidFill>
                <a:srgbClr val="373A3C"/>
              </a:solidFill>
              <a:latin typeface="arial" panose="020B0604020202020204" pitchFamily="34" charset="0"/>
            </a:endParaRPr>
          </a:p>
          <a:p>
            <a:pPr marL="0" indent="0" algn="l">
              <a:buNone/>
            </a:pPr>
            <a:r>
              <a:rPr lang="en-US" dirty="0">
                <a:solidFill>
                  <a:srgbClr val="373A3C"/>
                </a:solidFill>
                <a:latin typeface="arial" panose="020B0604020202020204" pitchFamily="34" charset="0"/>
              </a:rPr>
              <a:t>Cont’d…</a:t>
            </a:r>
            <a:endParaRPr lang="en-US" b="0" i="0" dirty="0">
              <a:solidFill>
                <a:srgbClr val="373A3C"/>
              </a:solidFill>
              <a:effectLst/>
              <a:latin typeface="arial" panose="020B0604020202020204" pitchFamily="34" charset="0"/>
            </a:endParaRPr>
          </a:p>
        </p:txBody>
      </p:sp>
    </p:spTree>
    <p:extLst>
      <p:ext uri="{BB962C8B-B14F-4D97-AF65-F5344CB8AC3E}">
        <p14:creationId xmlns:p14="http://schemas.microsoft.com/office/powerpoint/2010/main" val="418495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407-B1AB-D9B7-B3BC-6779D19C53C4}"/>
              </a:ext>
            </a:extLst>
          </p:cNvPr>
          <p:cNvSpPr>
            <a:spLocks noGrp="1"/>
          </p:cNvSpPr>
          <p:nvPr>
            <p:ph type="title"/>
          </p:nvPr>
        </p:nvSpPr>
        <p:spPr/>
        <p:txBody>
          <a:bodyPr/>
          <a:lstStyle/>
          <a:p>
            <a:r>
              <a:rPr lang="en-US" dirty="0"/>
              <a:t>3C. Inferential Statistics.</a:t>
            </a:r>
            <a:endParaRPr lang="en-IN" dirty="0"/>
          </a:p>
        </p:txBody>
      </p:sp>
      <p:sp>
        <p:nvSpPr>
          <p:cNvPr id="3" name="Content Placeholder 2">
            <a:extLst>
              <a:ext uri="{FF2B5EF4-FFF2-40B4-BE49-F238E27FC236}">
                <a16:creationId xmlns:a16="http://schemas.microsoft.com/office/drawing/2014/main" id="{B0512804-B2B7-8912-9050-2C2323DA0B15}"/>
              </a:ext>
            </a:extLst>
          </p:cNvPr>
          <p:cNvSpPr>
            <a:spLocks noGrp="1"/>
          </p:cNvSpPr>
          <p:nvPr>
            <p:ph idx="1"/>
          </p:nvPr>
        </p:nvSpPr>
        <p:spPr>
          <a:xfrm>
            <a:off x="838200" y="1825625"/>
            <a:ext cx="8930054" cy="4351338"/>
          </a:xfrm>
        </p:spPr>
        <p:txBody>
          <a:bodyPr>
            <a:normAutofit/>
          </a:bodyPr>
          <a:lstStyle/>
          <a:p>
            <a:pPr marL="0" indent="0" algn="l">
              <a:buNone/>
            </a:pPr>
            <a:r>
              <a:rPr lang="en-US" b="0" i="0" dirty="0">
                <a:solidFill>
                  <a:srgbClr val="373A3C"/>
                </a:solidFill>
                <a:effectLst/>
                <a:latin typeface="arial" panose="020B0604020202020204" pitchFamily="34" charset="0"/>
              </a:rPr>
              <a:t>The null hypothesis for the variables are:</a:t>
            </a:r>
          </a:p>
          <a:p>
            <a:pPr algn="l">
              <a:buFontTx/>
              <a:buChar char="-"/>
            </a:pPr>
            <a:r>
              <a:rPr lang="en-US" b="0" i="0" dirty="0">
                <a:solidFill>
                  <a:srgbClr val="373A3C"/>
                </a:solidFill>
                <a:effectLst/>
                <a:latin typeface="arial" panose="020B0604020202020204" pitchFamily="34" charset="0"/>
              </a:rPr>
              <a:t>There is no statistical difference between men and women on valid height.</a:t>
            </a:r>
          </a:p>
          <a:p>
            <a:pPr algn="l">
              <a:buFontTx/>
              <a:buChar char="-"/>
            </a:pPr>
            <a:r>
              <a:rPr lang="en-US" b="0" i="0" dirty="0">
                <a:solidFill>
                  <a:srgbClr val="373A3C"/>
                </a:solidFill>
                <a:effectLst/>
                <a:latin typeface="arial" panose="020B0604020202020204" pitchFamily="34" charset="0"/>
              </a:rPr>
              <a:t>There is no statistical difference between men and women on valid weight.</a:t>
            </a:r>
          </a:p>
          <a:p>
            <a:pPr marL="0" indent="0" algn="l">
              <a:buNone/>
            </a:pPr>
            <a:endParaRPr lang="en-US" b="0" i="0" dirty="0">
              <a:solidFill>
                <a:srgbClr val="373A3C"/>
              </a:solidFill>
              <a:effectLst/>
              <a:latin typeface="arial" panose="020B0604020202020204" pitchFamily="34" charset="0"/>
            </a:endParaRPr>
          </a:p>
          <a:p>
            <a:pPr marL="0" indent="0" algn="l">
              <a:buNone/>
            </a:pPr>
            <a:r>
              <a:rPr lang="en-US" dirty="0">
                <a:solidFill>
                  <a:srgbClr val="373A3C"/>
                </a:solidFill>
                <a:latin typeface="arial" panose="020B0604020202020204" pitchFamily="34" charset="0"/>
              </a:rPr>
              <a:t>The t-tests are conducted and interpreted for the above variables in the following image.</a:t>
            </a:r>
            <a:endParaRPr lang="en-US" b="0" i="0" dirty="0">
              <a:solidFill>
                <a:srgbClr val="373A3C"/>
              </a:solidFill>
              <a:effectLst/>
              <a:latin typeface="arial" panose="020B0604020202020204" pitchFamily="34" charset="0"/>
            </a:endParaRPr>
          </a:p>
        </p:txBody>
      </p:sp>
      <p:graphicFrame>
        <p:nvGraphicFramePr>
          <p:cNvPr id="4" name="Object 3">
            <a:extLst>
              <a:ext uri="{FF2B5EF4-FFF2-40B4-BE49-F238E27FC236}">
                <a16:creationId xmlns:a16="http://schemas.microsoft.com/office/drawing/2014/main" id="{206C8E48-273E-351F-344D-359AE66E2E04}"/>
              </a:ext>
            </a:extLst>
          </p:cNvPr>
          <p:cNvGraphicFramePr>
            <a:graphicFrameLocks noChangeAspect="1"/>
          </p:cNvGraphicFramePr>
          <p:nvPr>
            <p:extLst>
              <p:ext uri="{D42A27DB-BD31-4B8C-83A1-F6EECF244321}">
                <p14:modId xmlns:p14="http://schemas.microsoft.com/office/powerpoint/2010/main" val="2162710896"/>
              </p:ext>
            </p:extLst>
          </p:nvPr>
        </p:nvGraphicFramePr>
        <p:xfrm>
          <a:off x="5457318" y="4538822"/>
          <a:ext cx="6440487" cy="1163637"/>
        </p:xfrm>
        <a:graphic>
          <a:graphicData uri="http://schemas.openxmlformats.org/presentationml/2006/ole">
            <mc:AlternateContent xmlns:mc="http://schemas.openxmlformats.org/markup-compatibility/2006">
              <mc:Choice xmlns:v="urn:schemas-microsoft-com:vml" Requires="v">
                <p:oleObj name="Packager Shell Object" showAsIcon="1" r:id="rId2" imgW="1935000" imgH="349200" progId="Package">
                  <p:embed/>
                </p:oleObj>
              </mc:Choice>
              <mc:Fallback>
                <p:oleObj name="Packager Shell Object" showAsIcon="1" r:id="rId2" imgW="1935000" imgH="349200" progId="Package">
                  <p:embed/>
                  <p:pic>
                    <p:nvPicPr>
                      <p:cNvPr id="0" name=""/>
                      <p:cNvPicPr/>
                      <p:nvPr/>
                    </p:nvPicPr>
                    <p:blipFill>
                      <a:blip r:embed="rId3"/>
                      <a:stretch>
                        <a:fillRect/>
                      </a:stretch>
                    </p:blipFill>
                    <p:spPr>
                      <a:xfrm>
                        <a:off x="5457318" y="4538822"/>
                        <a:ext cx="6440487" cy="1163637"/>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9EFA19EA-7751-7DBA-419C-0E2EE86026D2}"/>
              </a:ext>
            </a:extLst>
          </p:cNvPr>
          <p:cNvSpPr txBox="1"/>
          <p:nvPr/>
        </p:nvSpPr>
        <p:spPr>
          <a:xfrm>
            <a:off x="6126480" y="5702459"/>
            <a:ext cx="5163125" cy="369332"/>
          </a:xfrm>
          <a:prstGeom prst="rect">
            <a:avLst/>
          </a:prstGeom>
          <a:noFill/>
        </p:spPr>
        <p:txBody>
          <a:bodyPr wrap="square" rtlCol="0">
            <a:spAutoFit/>
          </a:bodyPr>
          <a:lstStyle/>
          <a:p>
            <a:r>
              <a:rPr lang="en-US" dirty="0"/>
              <a:t>Appendix 11: T-Tests for Height and Weight Variables</a:t>
            </a:r>
            <a:endParaRPr lang="en-IN" dirty="0"/>
          </a:p>
        </p:txBody>
      </p:sp>
    </p:spTree>
    <p:extLst>
      <p:ext uri="{BB962C8B-B14F-4D97-AF65-F5344CB8AC3E}">
        <p14:creationId xmlns:p14="http://schemas.microsoft.com/office/powerpoint/2010/main" val="281947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407-B1AB-D9B7-B3BC-6779D19C53C4}"/>
              </a:ext>
            </a:extLst>
          </p:cNvPr>
          <p:cNvSpPr>
            <a:spLocks noGrp="1"/>
          </p:cNvSpPr>
          <p:nvPr>
            <p:ph type="title"/>
          </p:nvPr>
        </p:nvSpPr>
        <p:spPr/>
        <p:txBody>
          <a:bodyPr/>
          <a:lstStyle/>
          <a:p>
            <a:pPr algn="r"/>
            <a:r>
              <a:rPr lang="en-US" dirty="0"/>
              <a:t>3. Inferential Statistics.</a:t>
            </a:r>
            <a:endParaRPr lang="en-IN" dirty="0"/>
          </a:p>
        </p:txBody>
      </p:sp>
      <p:sp>
        <p:nvSpPr>
          <p:cNvPr id="3" name="Content Placeholder 2">
            <a:extLst>
              <a:ext uri="{FF2B5EF4-FFF2-40B4-BE49-F238E27FC236}">
                <a16:creationId xmlns:a16="http://schemas.microsoft.com/office/drawing/2014/main" id="{B0512804-B2B7-8912-9050-2C2323DA0B15}"/>
              </a:ext>
            </a:extLst>
          </p:cNvPr>
          <p:cNvSpPr>
            <a:spLocks noGrp="1"/>
          </p:cNvSpPr>
          <p:nvPr>
            <p:ph idx="1"/>
          </p:nvPr>
        </p:nvSpPr>
        <p:spPr>
          <a:xfrm>
            <a:off x="2423746" y="1690688"/>
            <a:ext cx="8930054" cy="4351338"/>
          </a:xfrm>
        </p:spPr>
        <p:txBody>
          <a:bodyPr>
            <a:normAutofit/>
          </a:bodyPr>
          <a:lstStyle/>
          <a:p>
            <a:pPr marL="0" indent="0" algn="r">
              <a:buNone/>
            </a:pPr>
            <a:r>
              <a:rPr lang="en-US" b="0" i="0" dirty="0">
                <a:solidFill>
                  <a:srgbClr val="373A3C"/>
                </a:solidFill>
                <a:effectLst/>
                <a:latin typeface="arial" panose="020B0604020202020204" pitchFamily="34" charset="0"/>
              </a:rPr>
              <a:t>D. What is the correlation between whether a person drinks nowadays, total household income, age at last birthday and gender?</a:t>
            </a:r>
          </a:p>
          <a:p>
            <a:pPr marL="0" indent="0" algn="r">
              <a:buNone/>
            </a:pPr>
            <a:endParaRPr lang="en-US" dirty="0">
              <a:solidFill>
                <a:srgbClr val="373A3C"/>
              </a:solidFill>
              <a:latin typeface="arial" panose="020B0604020202020204" pitchFamily="34" charset="0"/>
            </a:endParaRPr>
          </a:p>
          <a:p>
            <a:pPr marL="0" indent="0" algn="r">
              <a:buNone/>
            </a:pPr>
            <a:r>
              <a:rPr lang="en-US" dirty="0">
                <a:solidFill>
                  <a:srgbClr val="373A3C"/>
                </a:solidFill>
                <a:latin typeface="arial" panose="020B0604020202020204" pitchFamily="34" charset="0"/>
              </a:rPr>
              <a:t>Enlarge image to see</a:t>
            </a:r>
          </a:p>
          <a:p>
            <a:pPr marL="0" indent="0" algn="r">
              <a:buNone/>
            </a:pPr>
            <a:r>
              <a:rPr lang="en-US" dirty="0">
                <a:solidFill>
                  <a:srgbClr val="373A3C"/>
                </a:solidFill>
                <a:latin typeface="arial" panose="020B0604020202020204" pitchFamily="34" charset="0"/>
              </a:rPr>
              <a:t>the code and the output.</a:t>
            </a:r>
            <a:endParaRPr lang="en-US" b="0" i="0" dirty="0">
              <a:solidFill>
                <a:srgbClr val="373A3C"/>
              </a:solidFill>
              <a:effectLst/>
              <a:latin typeface="arial" panose="020B0604020202020204" pitchFamily="34" charset="0"/>
            </a:endParaRPr>
          </a:p>
        </p:txBody>
      </p:sp>
      <p:graphicFrame>
        <p:nvGraphicFramePr>
          <p:cNvPr id="5" name="Table 5">
            <a:extLst>
              <a:ext uri="{FF2B5EF4-FFF2-40B4-BE49-F238E27FC236}">
                <a16:creationId xmlns:a16="http://schemas.microsoft.com/office/drawing/2014/main" id="{2D0A6BC9-9E84-C323-F785-F8FE3A3C53D0}"/>
              </a:ext>
            </a:extLst>
          </p:cNvPr>
          <p:cNvGraphicFramePr>
            <a:graphicFrameLocks noGrp="1"/>
          </p:cNvGraphicFramePr>
          <p:nvPr>
            <p:extLst>
              <p:ext uri="{D42A27DB-BD31-4B8C-83A1-F6EECF244321}">
                <p14:modId xmlns:p14="http://schemas.microsoft.com/office/powerpoint/2010/main" val="1500128606"/>
              </p:ext>
            </p:extLst>
          </p:nvPr>
        </p:nvGraphicFramePr>
        <p:xfrm>
          <a:off x="310661" y="3016251"/>
          <a:ext cx="6400800" cy="2650527"/>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1196181333"/>
                    </a:ext>
                  </a:extLst>
                </a:gridCol>
                <a:gridCol w="1280160">
                  <a:extLst>
                    <a:ext uri="{9D8B030D-6E8A-4147-A177-3AD203B41FA5}">
                      <a16:colId xmlns:a16="http://schemas.microsoft.com/office/drawing/2014/main" val="112436681"/>
                    </a:ext>
                  </a:extLst>
                </a:gridCol>
                <a:gridCol w="1280160">
                  <a:extLst>
                    <a:ext uri="{9D8B030D-6E8A-4147-A177-3AD203B41FA5}">
                      <a16:colId xmlns:a16="http://schemas.microsoft.com/office/drawing/2014/main" val="1749230259"/>
                    </a:ext>
                  </a:extLst>
                </a:gridCol>
                <a:gridCol w="1280160">
                  <a:extLst>
                    <a:ext uri="{9D8B030D-6E8A-4147-A177-3AD203B41FA5}">
                      <a16:colId xmlns:a16="http://schemas.microsoft.com/office/drawing/2014/main" val="3480412689"/>
                    </a:ext>
                  </a:extLst>
                </a:gridCol>
                <a:gridCol w="1280160">
                  <a:extLst>
                    <a:ext uri="{9D8B030D-6E8A-4147-A177-3AD203B41FA5}">
                      <a16:colId xmlns:a16="http://schemas.microsoft.com/office/drawing/2014/main" val="3127003505"/>
                    </a:ext>
                  </a:extLst>
                </a:gridCol>
              </a:tblGrid>
              <a:tr h="523997">
                <a:tc>
                  <a:txBody>
                    <a:bodyPr/>
                    <a:lstStyle/>
                    <a:p>
                      <a:pPr algn="ctr"/>
                      <a:r>
                        <a:rPr lang="en-US" sz="1100" dirty="0"/>
                        <a:t>variables</a:t>
                      </a:r>
                      <a:endParaRPr lang="en-IN" sz="1100" dirty="0"/>
                    </a:p>
                  </a:txBody>
                  <a:tcPr/>
                </a:tc>
                <a:tc>
                  <a:txBody>
                    <a:bodyPr/>
                    <a:lstStyle/>
                    <a:p>
                      <a:pPr algn="ctr"/>
                      <a:r>
                        <a:rPr lang="en-US" sz="1100" dirty="0"/>
                        <a:t>Person drinks nowadays</a:t>
                      </a:r>
                      <a:endParaRPr lang="en-IN"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Total household income</a:t>
                      </a:r>
                      <a:endParaRPr lang="en-IN" sz="1100" dirty="0"/>
                    </a:p>
                    <a:p>
                      <a:pPr algn="ctr"/>
                      <a:endParaRPr lang="en-IN" sz="1100" dirty="0"/>
                    </a:p>
                  </a:txBody>
                  <a:tcPr/>
                </a:tc>
                <a:tc>
                  <a:txBody>
                    <a:bodyPr/>
                    <a:lstStyle/>
                    <a:p>
                      <a:pPr algn="ctr"/>
                      <a:r>
                        <a:rPr lang="en-US" sz="1100" dirty="0"/>
                        <a:t>Age at last birthday</a:t>
                      </a:r>
                      <a:endParaRPr lang="en-IN" sz="1100" dirty="0"/>
                    </a:p>
                  </a:txBody>
                  <a:tcPr/>
                </a:tc>
                <a:tc>
                  <a:txBody>
                    <a:bodyPr/>
                    <a:lstStyle/>
                    <a:p>
                      <a:pPr algn="ctr"/>
                      <a:r>
                        <a:rPr lang="en-US" sz="1100" dirty="0"/>
                        <a:t>Gender</a:t>
                      </a:r>
                      <a:endParaRPr lang="en-IN" sz="1100" dirty="0"/>
                    </a:p>
                  </a:txBody>
                  <a:tcPr/>
                </a:tc>
                <a:extLst>
                  <a:ext uri="{0D108BD9-81ED-4DB2-BD59-A6C34878D82A}">
                    <a16:rowId xmlns:a16="http://schemas.microsoft.com/office/drawing/2014/main" val="1909611603"/>
                  </a:ext>
                </a:extLst>
              </a:tr>
              <a:tr h="545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Person drinks nowadays</a:t>
                      </a:r>
                      <a:endParaRPr lang="en-IN" sz="1100" dirty="0"/>
                    </a:p>
                    <a:p>
                      <a:pPr algn="ctr"/>
                      <a:endParaRPr lang="en-IN" sz="1100" dirty="0"/>
                    </a:p>
                  </a:txBody>
                  <a:tcPr/>
                </a:tc>
                <a:tc>
                  <a:txBody>
                    <a:bodyPr/>
                    <a:lstStyle/>
                    <a:p>
                      <a:pPr algn="ctr"/>
                      <a:r>
                        <a:rPr lang="en-IN" sz="1100" dirty="0"/>
                        <a:t>1.00000000</a:t>
                      </a:r>
                    </a:p>
                  </a:txBody>
                  <a:tcPr/>
                </a:tc>
                <a:tc>
                  <a:txBody>
                    <a:bodyPr/>
                    <a:lstStyle/>
                    <a:p>
                      <a:pPr algn="ctr"/>
                      <a:r>
                        <a:rPr lang="en-IN" sz="1100" dirty="0"/>
                        <a:t>0.059394118</a:t>
                      </a:r>
                    </a:p>
                  </a:txBody>
                  <a:tcPr/>
                </a:tc>
                <a:tc>
                  <a:txBody>
                    <a:bodyPr/>
                    <a:lstStyle/>
                    <a:p>
                      <a:pPr algn="ctr"/>
                      <a:r>
                        <a:rPr lang="en-IN" sz="1100" dirty="0"/>
                        <a:t>0.095697415</a:t>
                      </a:r>
                    </a:p>
                  </a:txBody>
                  <a:tcPr/>
                </a:tc>
                <a:tc>
                  <a:txBody>
                    <a:bodyPr/>
                    <a:lstStyle/>
                    <a:p>
                      <a:pPr algn="ctr"/>
                      <a:r>
                        <a:rPr lang="en-IN" sz="1100" dirty="0"/>
                        <a:t>0.11613662</a:t>
                      </a:r>
                    </a:p>
                  </a:txBody>
                  <a:tcPr/>
                </a:tc>
                <a:extLst>
                  <a:ext uri="{0D108BD9-81ED-4DB2-BD59-A6C34878D82A}">
                    <a16:rowId xmlns:a16="http://schemas.microsoft.com/office/drawing/2014/main" val="2220443608"/>
                  </a:ext>
                </a:extLst>
              </a:tr>
              <a:tr h="460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Total household income</a:t>
                      </a:r>
                      <a:endParaRPr lang="en-IN" sz="1100" dirty="0"/>
                    </a:p>
                    <a:p>
                      <a:pPr algn="ctr"/>
                      <a:endParaRPr lang="en-IN" sz="1100" dirty="0"/>
                    </a:p>
                  </a:txBody>
                  <a:tcPr/>
                </a:tc>
                <a:tc>
                  <a:txBody>
                    <a:bodyPr/>
                    <a:lstStyle/>
                    <a:p>
                      <a:pPr algn="ctr"/>
                      <a:r>
                        <a:rPr lang="en-IN" sz="1100" dirty="0"/>
                        <a:t>0.0593941</a:t>
                      </a:r>
                    </a:p>
                  </a:txBody>
                  <a:tcPr/>
                </a:tc>
                <a:tc>
                  <a:txBody>
                    <a:bodyPr/>
                    <a:lstStyle/>
                    <a:p>
                      <a:pPr algn="ctr"/>
                      <a:r>
                        <a:rPr lang="en-IN" sz="1100" dirty="0"/>
                        <a:t>1.000000000</a:t>
                      </a:r>
                    </a:p>
                  </a:txBody>
                  <a:tcPr/>
                </a:tc>
                <a:tc>
                  <a:txBody>
                    <a:bodyPr/>
                    <a:lstStyle/>
                    <a:p>
                      <a:pPr algn="ctr"/>
                      <a:r>
                        <a:rPr lang="en-IN" sz="1100" dirty="0"/>
                        <a:t>0.047687107</a:t>
                      </a:r>
                    </a:p>
                  </a:txBody>
                  <a:tcPr/>
                </a:tc>
                <a:tc>
                  <a:txBody>
                    <a:bodyPr/>
                    <a:lstStyle/>
                    <a:p>
                      <a:pPr algn="ctr"/>
                      <a:r>
                        <a:rPr lang="en-IN" sz="1100" dirty="0"/>
                        <a:t>-0.007977555</a:t>
                      </a:r>
                    </a:p>
                  </a:txBody>
                  <a:tcPr/>
                </a:tc>
                <a:extLst>
                  <a:ext uri="{0D108BD9-81ED-4DB2-BD59-A6C34878D82A}">
                    <a16:rowId xmlns:a16="http://schemas.microsoft.com/office/drawing/2014/main" val="2959666437"/>
                  </a:ext>
                </a:extLst>
              </a:tr>
              <a:tr h="429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Age at last birthday</a:t>
                      </a:r>
                      <a:endParaRPr lang="en-IN" sz="1100" dirty="0"/>
                    </a:p>
                    <a:p>
                      <a:pPr algn="ctr"/>
                      <a:endParaRPr lang="en-IN" sz="1100" dirty="0"/>
                    </a:p>
                  </a:txBody>
                  <a:tcPr/>
                </a:tc>
                <a:tc>
                  <a:txBody>
                    <a:bodyPr/>
                    <a:lstStyle/>
                    <a:p>
                      <a:pPr algn="ctr"/>
                      <a:r>
                        <a:rPr lang="en-IN" sz="1100" dirty="0"/>
                        <a:t>0.09569742</a:t>
                      </a:r>
                    </a:p>
                  </a:txBody>
                  <a:tcPr/>
                </a:tc>
                <a:tc>
                  <a:txBody>
                    <a:bodyPr/>
                    <a:lstStyle/>
                    <a:p>
                      <a:pPr algn="ctr"/>
                      <a:r>
                        <a:rPr lang="en-IN" sz="1100" dirty="0"/>
                        <a:t>0.04768710</a:t>
                      </a:r>
                    </a:p>
                  </a:txBody>
                  <a:tcPr/>
                </a:tc>
                <a:tc>
                  <a:txBody>
                    <a:bodyPr/>
                    <a:lstStyle/>
                    <a:p>
                      <a:pPr algn="ctr"/>
                      <a:r>
                        <a:rPr lang="en-IN" sz="1100" dirty="0"/>
                        <a:t>1.000000000</a:t>
                      </a:r>
                    </a:p>
                  </a:txBody>
                  <a:tcPr/>
                </a:tc>
                <a:tc>
                  <a:txBody>
                    <a:bodyPr/>
                    <a:lstStyle/>
                    <a:p>
                      <a:pPr algn="ctr"/>
                      <a:r>
                        <a:rPr lang="en-IN" sz="1100" dirty="0"/>
                        <a:t>-0.008957291</a:t>
                      </a:r>
                    </a:p>
                  </a:txBody>
                  <a:tcPr/>
                </a:tc>
                <a:extLst>
                  <a:ext uri="{0D108BD9-81ED-4DB2-BD59-A6C34878D82A}">
                    <a16:rowId xmlns:a16="http://schemas.microsoft.com/office/drawing/2014/main" val="3514529095"/>
                  </a:ext>
                </a:extLst>
              </a:tr>
              <a:tr h="273087">
                <a:tc>
                  <a:txBody>
                    <a:bodyPr/>
                    <a:lstStyle/>
                    <a:p>
                      <a:pPr algn="ctr"/>
                      <a:r>
                        <a:rPr lang="en-US" sz="1100" dirty="0"/>
                        <a:t>Gender</a:t>
                      </a:r>
                      <a:endParaRPr lang="en-IN" sz="1100" dirty="0"/>
                    </a:p>
                  </a:txBody>
                  <a:tcPr/>
                </a:tc>
                <a:tc>
                  <a:txBody>
                    <a:bodyPr/>
                    <a:lstStyle/>
                    <a:p>
                      <a:pPr algn="ctr"/>
                      <a:r>
                        <a:rPr lang="en-IN" sz="1100" dirty="0"/>
                        <a:t>0.11613662</a:t>
                      </a:r>
                    </a:p>
                  </a:txBody>
                  <a:tcPr/>
                </a:tc>
                <a:tc>
                  <a:txBody>
                    <a:bodyPr/>
                    <a:lstStyle/>
                    <a:p>
                      <a:pPr algn="ctr"/>
                      <a:r>
                        <a:rPr lang="en-IN" sz="1100" dirty="0"/>
                        <a:t>-0.007977555</a:t>
                      </a:r>
                    </a:p>
                  </a:txBody>
                  <a:tcPr/>
                </a:tc>
                <a:tc>
                  <a:txBody>
                    <a:bodyPr/>
                    <a:lstStyle/>
                    <a:p>
                      <a:pPr algn="ctr"/>
                      <a:r>
                        <a:rPr lang="en-IN" sz="1100" dirty="0"/>
                        <a:t>-0.008957291</a:t>
                      </a:r>
                    </a:p>
                  </a:txBody>
                  <a:tcPr/>
                </a:tc>
                <a:tc>
                  <a:txBody>
                    <a:bodyPr/>
                    <a:lstStyle/>
                    <a:p>
                      <a:pPr algn="ctr"/>
                      <a:r>
                        <a:rPr lang="en-IN" sz="1100" dirty="0"/>
                        <a:t>1.000000000</a:t>
                      </a:r>
                    </a:p>
                  </a:txBody>
                  <a:tcPr/>
                </a:tc>
                <a:extLst>
                  <a:ext uri="{0D108BD9-81ED-4DB2-BD59-A6C34878D82A}">
                    <a16:rowId xmlns:a16="http://schemas.microsoft.com/office/drawing/2014/main" val="3767435226"/>
                  </a:ext>
                </a:extLst>
              </a:tr>
            </a:tbl>
          </a:graphicData>
        </a:graphic>
      </p:graphicFrame>
      <p:graphicFrame>
        <p:nvGraphicFramePr>
          <p:cNvPr id="6" name="Object 5">
            <a:extLst>
              <a:ext uri="{FF2B5EF4-FFF2-40B4-BE49-F238E27FC236}">
                <a16:creationId xmlns:a16="http://schemas.microsoft.com/office/drawing/2014/main" id="{31CAB24D-88A6-DAD0-50F4-D7C950768CFF}"/>
              </a:ext>
            </a:extLst>
          </p:cNvPr>
          <p:cNvGraphicFramePr>
            <a:graphicFrameLocks noChangeAspect="1"/>
          </p:cNvGraphicFramePr>
          <p:nvPr>
            <p:extLst>
              <p:ext uri="{D42A27DB-BD31-4B8C-83A1-F6EECF244321}">
                <p14:modId xmlns:p14="http://schemas.microsoft.com/office/powerpoint/2010/main" val="3845145475"/>
              </p:ext>
            </p:extLst>
          </p:nvPr>
        </p:nvGraphicFramePr>
        <p:xfrm>
          <a:off x="7853795" y="5054845"/>
          <a:ext cx="3500005" cy="987181"/>
        </p:xfrm>
        <a:graphic>
          <a:graphicData uri="http://schemas.openxmlformats.org/presentationml/2006/ole">
            <mc:AlternateContent xmlns:mc="http://schemas.openxmlformats.org/markup-compatibility/2006">
              <mc:Choice xmlns:v="urn:schemas-microsoft-com:vml" Requires="v">
                <p:oleObj name="Packager Shell Object" showAsIcon="1" r:id="rId2" imgW="1238400" imgH="349200" progId="Package">
                  <p:embed/>
                </p:oleObj>
              </mc:Choice>
              <mc:Fallback>
                <p:oleObj name="Packager Shell Object" showAsIcon="1" r:id="rId2" imgW="1238400" imgH="349200" progId="Package">
                  <p:embed/>
                  <p:pic>
                    <p:nvPicPr>
                      <p:cNvPr id="0" name=""/>
                      <p:cNvPicPr/>
                      <p:nvPr/>
                    </p:nvPicPr>
                    <p:blipFill>
                      <a:blip r:embed="rId3"/>
                      <a:stretch>
                        <a:fillRect/>
                      </a:stretch>
                    </p:blipFill>
                    <p:spPr>
                      <a:xfrm>
                        <a:off x="7853795" y="5054845"/>
                        <a:ext cx="3500005" cy="987181"/>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131A7AE4-9170-A7DE-46B3-9E178419A2A4}"/>
              </a:ext>
            </a:extLst>
          </p:cNvPr>
          <p:cNvSpPr txBox="1"/>
          <p:nvPr/>
        </p:nvSpPr>
        <p:spPr>
          <a:xfrm>
            <a:off x="7448492" y="6001267"/>
            <a:ext cx="4310610" cy="369332"/>
          </a:xfrm>
          <a:prstGeom prst="rect">
            <a:avLst/>
          </a:prstGeom>
          <a:noFill/>
        </p:spPr>
        <p:txBody>
          <a:bodyPr wrap="square" rtlCol="0">
            <a:spAutoFit/>
          </a:bodyPr>
          <a:lstStyle/>
          <a:p>
            <a:r>
              <a:rPr lang="en-US" dirty="0"/>
              <a:t>Appendix 12: Correlation Code and Output</a:t>
            </a:r>
            <a:endParaRPr lang="en-IN" dirty="0"/>
          </a:p>
        </p:txBody>
      </p:sp>
      <p:sp>
        <p:nvSpPr>
          <p:cNvPr id="10" name="TextBox 9">
            <a:extLst>
              <a:ext uri="{FF2B5EF4-FFF2-40B4-BE49-F238E27FC236}">
                <a16:creationId xmlns:a16="http://schemas.microsoft.com/office/drawing/2014/main" id="{90780D34-ED38-4B2E-DE20-C4CA14C36BF1}"/>
              </a:ext>
            </a:extLst>
          </p:cNvPr>
          <p:cNvSpPr txBox="1"/>
          <p:nvPr/>
        </p:nvSpPr>
        <p:spPr>
          <a:xfrm>
            <a:off x="1568179" y="5816601"/>
            <a:ext cx="3885764" cy="369332"/>
          </a:xfrm>
          <a:prstGeom prst="rect">
            <a:avLst/>
          </a:prstGeom>
          <a:noFill/>
        </p:spPr>
        <p:txBody>
          <a:bodyPr wrap="square" rtlCol="0">
            <a:spAutoFit/>
          </a:bodyPr>
          <a:lstStyle/>
          <a:p>
            <a:r>
              <a:rPr lang="en-US" dirty="0"/>
              <a:t>Table 2: Correlation between Variables</a:t>
            </a:r>
            <a:endParaRPr lang="en-IN" dirty="0"/>
          </a:p>
        </p:txBody>
      </p:sp>
    </p:spTree>
    <p:extLst>
      <p:ext uri="{BB962C8B-B14F-4D97-AF65-F5344CB8AC3E}">
        <p14:creationId xmlns:p14="http://schemas.microsoft.com/office/powerpoint/2010/main" val="325877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66EDF4-0D3A-2A6A-4186-2148EA428855}"/>
              </a:ext>
            </a:extLst>
          </p:cNvPr>
          <p:cNvSpPr>
            <a:spLocks noGrp="1"/>
          </p:cNvSpPr>
          <p:nvPr>
            <p:ph type="title"/>
          </p:nvPr>
        </p:nvSpPr>
        <p:spPr>
          <a:xfrm>
            <a:off x="838200" y="400294"/>
            <a:ext cx="10515600" cy="1325563"/>
          </a:xfrm>
        </p:spPr>
        <p:txBody>
          <a:bodyPr>
            <a:noAutofit/>
          </a:bodyPr>
          <a:lstStyle/>
          <a:p>
            <a:r>
              <a:rPr lang="en-US" sz="2800" b="0" i="0" dirty="0">
                <a:solidFill>
                  <a:srgbClr val="373A3C"/>
                </a:solidFill>
                <a:effectLst/>
                <a:latin typeface="arial" panose="020B0604020202020204" pitchFamily="34" charset="0"/>
              </a:rPr>
              <a:t>4. A discussion with reference to relevant literature on gender and alcohol in the UK.</a:t>
            </a:r>
            <a:br>
              <a:rPr lang="en-US" sz="2800" b="0" i="0" dirty="0">
                <a:solidFill>
                  <a:srgbClr val="373A3C"/>
                </a:solidFill>
                <a:effectLst/>
                <a:latin typeface="arial" panose="020B0604020202020204" pitchFamily="34" charset="0"/>
              </a:rPr>
            </a:br>
            <a:br>
              <a:rPr lang="en-US" sz="2800" dirty="0"/>
            </a:br>
            <a:endParaRPr lang="en-IN" sz="2800" dirty="0"/>
          </a:p>
        </p:txBody>
      </p:sp>
      <p:sp>
        <p:nvSpPr>
          <p:cNvPr id="9" name="Content Placeholder 8">
            <a:extLst>
              <a:ext uri="{FF2B5EF4-FFF2-40B4-BE49-F238E27FC236}">
                <a16:creationId xmlns:a16="http://schemas.microsoft.com/office/drawing/2014/main" id="{9E816404-C5E8-7E34-6530-15744D66E04F}"/>
              </a:ext>
            </a:extLst>
          </p:cNvPr>
          <p:cNvSpPr>
            <a:spLocks noGrp="1"/>
          </p:cNvSpPr>
          <p:nvPr>
            <p:ph idx="1"/>
          </p:nvPr>
        </p:nvSpPr>
        <p:spPr/>
        <p:txBody>
          <a:bodyPr>
            <a:normAutofit/>
          </a:bodyPr>
          <a:lstStyle/>
          <a:p>
            <a:r>
              <a:rPr lang="en-US" dirty="0"/>
              <a:t>Moinuddin et al. (2016) portrayed how alcoholism was on the rise due to factors like gender, socio-economic status(SES), culture shift, etc. in their article, Alcohol consumption and Gender: A Critical Review. Access the article </a:t>
            </a:r>
            <a:r>
              <a:rPr lang="en-US" dirty="0">
                <a:hlinkClick r:id="rId2"/>
              </a:rPr>
              <a:t>here.</a:t>
            </a:r>
            <a:endParaRPr lang="en-US" dirty="0"/>
          </a:p>
          <a:p>
            <a:pPr marL="0" indent="0">
              <a:buNone/>
            </a:pPr>
            <a:endParaRPr lang="en-US" dirty="0"/>
          </a:p>
          <a:p>
            <a:r>
              <a:rPr lang="en-US" dirty="0"/>
              <a:t>Sunbal et al. (2020) argue that alcohol consumption is more hazardous than illicit drug consumption among young adults( males &amp; females) by using statistical analysis techniques. You can refer to the article </a:t>
            </a:r>
            <a:r>
              <a:rPr lang="en-US" dirty="0">
                <a:hlinkClick r:id="rId3"/>
              </a:rPr>
              <a:t>here.</a:t>
            </a:r>
            <a:r>
              <a:rPr lang="en-US" dirty="0"/>
              <a:t> </a:t>
            </a:r>
          </a:p>
        </p:txBody>
      </p:sp>
    </p:spTree>
    <p:extLst>
      <p:ext uri="{BB962C8B-B14F-4D97-AF65-F5344CB8AC3E}">
        <p14:creationId xmlns:p14="http://schemas.microsoft.com/office/powerpoint/2010/main" val="277749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3D93-492C-BED5-80E7-43AD0C17D0CD}"/>
              </a:ext>
            </a:extLst>
          </p:cNvPr>
          <p:cNvSpPr>
            <a:spLocks noGrp="1"/>
          </p:cNvSpPr>
          <p:nvPr>
            <p:ph type="title"/>
          </p:nvPr>
        </p:nvSpPr>
        <p:spPr/>
        <p:txBody>
          <a:bodyPr/>
          <a:lstStyle/>
          <a:p>
            <a:r>
              <a:rPr lang="en-US" dirty="0"/>
              <a:t>Conclusions and Recommendations</a:t>
            </a:r>
            <a:endParaRPr lang="en-IN" dirty="0"/>
          </a:p>
        </p:txBody>
      </p:sp>
      <p:sp>
        <p:nvSpPr>
          <p:cNvPr id="3" name="Content Placeholder 2">
            <a:extLst>
              <a:ext uri="{FF2B5EF4-FFF2-40B4-BE49-F238E27FC236}">
                <a16:creationId xmlns:a16="http://schemas.microsoft.com/office/drawing/2014/main" id="{F58CE3BA-5E15-894D-D27D-23B1A228F4EA}"/>
              </a:ext>
            </a:extLst>
          </p:cNvPr>
          <p:cNvSpPr>
            <a:spLocks noGrp="1"/>
          </p:cNvSpPr>
          <p:nvPr>
            <p:ph idx="1"/>
          </p:nvPr>
        </p:nvSpPr>
        <p:spPr/>
        <p:txBody>
          <a:bodyPr>
            <a:normAutofit/>
          </a:bodyPr>
          <a:lstStyle/>
          <a:p>
            <a:r>
              <a:rPr lang="en-US" dirty="0"/>
              <a:t>Both articles highlighted that males are more likely to consume alcohol than females. </a:t>
            </a:r>
          </a:p>
          <a:p>
            <a:r>
              <a:rPr lang="en-US" dirty="0"/>
              <a:t>However, Moinuddin et al. (2016)’s paper considered various factors like region, education, cultures, etc. to understand the trend in female alcohol consumption. </a:t>
            </a:r>
          </a:p>
          <a:p>
            <a:r>
              <a:rPr lang="en-US" dirty="0"/>
              <a:t>Sunbal et al. (2020)’s paper also considered other factors like ethnicity, smoking habits, physical habits, etc. to determine the rise in alcohol consumption in young adults.</a:t>
            </a:r>
          </a:p>
          <a:p>
            <a:pPr marL="0" indent="0">
              <a:buNone/>
            </a:pPr>
            <a:endParaRPr lang="en-IN" dirty="0"/>
          </a:p>
          <a:p>
            <a:pPr marL="0" indent="0">
              <a:buNone/>
            </a:pPr>
            <a:r>
              <a:rPr lang="en-IN" dirty="0"/>
              <a:t>Cont’d…</a:t>
            </a:r>
            <a:endParaRPr lang="en-US" dirty="0"/>
          </a:p>
        </p:txBody>
      </p:sp>
    </p:spTree>
    <p:extLst>
      <p:ext uri="{BB962C8B-B14F-4D97-AF65-F5344CB8AC3E}">
        <p14:creationId xmlns:p14="http://schemas.microsoft.com/office/powerpoint/2010/main" val="3777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3D93-492C-BED5-80E7-43AD0C17D0CD}"/>
              </a:ext>
            </a:extLst>
          </p:cNvPr>
          <p:cNvSpPr>
            <a:spLocks noGrp="1"/>
          </p:cNvSpPr>
          <p:nvPr>
            <p:ph type="title"/>
          </p:nvPr>
        </p:nvSpPr>
        <p:spPr/>
        <p:txBody>
          <a:bodyPr/>
          <a:lstStyle/>
          <a:p>
            <a:r>
              <a:rPr lang="en-US" dirty="0"/>
              <a:t>Conclusions and Recommendations</a:t>
            </a:r>
            <a:endParaRPr lang="en-IN" dirty="0"/>
          </a:p>
        </p:txBody>
      </p:sp>
      <p:sp>
        <p:nvSpPr>
          <p:cNvPr id="3" name="Content Placeholder 2">
            <a:extLst>
              <a:ext uri="{FF2B5EF4-FFF2-40B4-BE49-F238E27FC236}">
                <a16:creationId xmlns:a16="http://schemas.microsoft.com/office/drawing/2014/main" id="{F58CE3BA-5E15-894D-D27D-23B1A228F4EA}"/>
              </a:ext>
            </a:extLst>
          </p:cNvPr>
          <p:cNvSpPr>
            <a:spLocks noGrp="1"/>
          </p:cNvSpPr>
          <p:nvPr>
            <p:ph idx="1"/>
          </p:nvPr>
        </p:nvSpPr>
        <p:spPr/>
        <p:txBody>
          <a:bodyPr>
            <a:normAutofit/>
          </a:bodyPr>
          <a:lstStyle/>
          <a:p>
            <a:r>
              <a:rPr lang="en-US" dirty="0"/>
              <a:t>By observing both articles, it would be safe to recommend that stringent policies and regulations need to be enforced on the alcohol industry in order to curb the ever rising consumption of alcohol.</a:t>
            </a:r>
          </a:p>
          <a:p>
            <a:pPr marL="0" indent="0">
              <a:buNone/>
            </a:pPr>
            <a:endParaRPr lang="en-US" dirty="0"/>
          </a:p>
          <a:p>
            <a:r>
              <a:rPr lang="en-US" dirty="0"/>
              <a:t>It would also be beneficial to create more awareness amongst the population regarding the hazards that alcohol can cause.</a:t>
            </a:r>
          </a:p>
        </p:txBody>
      </p:sp>
    </p:spTree>
    <p:extLst>
      <p:ext uri="{BB962C8B-B14F-4D97-AF65-F5344CB8AC3E}">
        <p14:creationId xmlns:p14="http://schemas.microsoft.com/office/powerpoint/2010/main" val="3893330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3CD9-FAF8-CD64-E315-610EE0DA67BD}"/>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4A1DC42-E774-9D24-7108-66810460C0DF}"/>
              </a:ext>
            </a:extLst>
          </p:cNvPr>
          <p:cNvSpPr>
            <a:spLocks noGrp="1"/>
          </p:cNvSpPr>
          <p:nvPr>
            <p:ph idx="1"/>
          </p:nvPr>
        </p:nvSpPr>
        <p:spPr/>
        <p:txBody>
          <a:bodyPr>
            <a:normAutofit/>
          </a:bodyPr>
          <a:lstStyle/>
          <a:p>
            <a:r>
              <a:rPr lang="en-US" dirty="0"/>
              <a:t>Moinuddin, A., Goel, A., Saini, S., Bajpai, A. and Misra, R. (2016) Alcohol consumption and Gender: A Critical Review. </a:t>
            </a:r>
            <a:r>
              <a:rPr lang="en-US" i="1" dirty="0"/>
              <a:t>Journal of Psychology &amp; Psychotherapy · January 2016, </a:t>
            </a:r>
            <a:r>
              <a:rPr lang="en-US" dirty="0"/>
              <a:t>6(3): 1-4. DOI: https://www.researchgate.net/publication/305371243_Alcohol_Consumption_and_Gender_A_Critical_Review [Accessed 5 September 2022]</a:t>
            </a:r>
          </a:p>
          <a:p>
            <a:r>
              <a:rPr lang="en-US" dirty="0"/>
              <a:t>Sunbal, N.B., Lampson, M.F., Collins, A. and Jian-Mei, L. (2020) Exploration of Alcohol Consumption Behaviours and Health-Related Influencing Factors of Young Adults in the UK. </a:t>
            </a:r>
            <a:r>
              <a:rPr lang="en-IN" i="1" dirty="0"/>
              <a:t>Int. J. Environ. Res. Public Health 2020</a:t>
            </a:r>
            <a:r>
              <a:rPr lang="en-IN" dirty="0"/>
              <a:t>, 17(17): 6282. DOI: https://www.mdpi.com/1660-4601/17/17/6282/htm [Accessed 5 September 2022]</a:t>
            </a:r>
            <a:endParaRPr lang="en-US" dirty="0"/>
          </a:p>
          <a:p>
            <a:endParaRPr lang="en-US" dirty="0"/>
          </a:p>
          <a:p>
            <a:endParaRPr lang="en-IN" i="1" dirty="0"/>
          </a:p>
        </p:txBody>
      </p:sp>
    </p:spTree>
    <p:extLst>
      <p:ext uri="{BB962C8B-B14F-4D97-AF65-F5344CB8AC3E}">
        <p14:creationId xmlns:p14="http://schemas.microsoft.com/office/powerpoint/2010/main" val="3907728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E179-C6C6-A035-C000-0AF91382B109}"/>
              </a:ext>
            </a:extLst>
          </p:cNvPr>
          <p:cNvSpPr>
            <a:spLocks noGrp="1"/>
          </p:cNvSpPr>
          <p:nvPr>
            <p:ph type="title"/>
          </p:nvPr>
        </p:nvSpPr>
        <p:spPr/>
        <p:txBody>
          <a:bodyPr/>
          <a:lstStyle/>
          <a:p>
            <a:r>
              <a:rPr lang="en-US" dirty="0"/>
              <a:t>Tables</a:t>
            </a:r>
            <a:endParaRPr lang="en-IN" dirty="0"/>
          </a:p>
        </p:txBody>
      </p:sp>
      <p:sp>
        <p:nvSpPr>
          <p:cNvPr id="3" name="Content Placeholder 2">
            <a:extLst>
              <a:ext uri="{FF2B5EF4-FFF2-40B4-BE49-F238E27FC236}">
                <a16:creationId xmlns:a16="http://schemas.microsoft.com/office/drawing/2014/main" id="{D3B308C8-0C51-A3F0-D7DD-EE90507DEB12}"/>
              </a:ext>
            </a:extLst>
          </p:cNvPr>
          <p:cNvSpPr>
            <a:spLocks noGrp="1"/>
          </p:cNvSpPr>
          <p:nvPr>
            <p:ph idx="1"/>
          </p:nvPr>
        </p:nvSpPr>
        <p:spPr/>
        <p:txBody>
          <a:bodyPr/>
          <a:lstStyle/>
          <a:p>
            <a:r>
              <a:rPr lang="en-US" dirty="0"/>
              <a:t>Table1: Summary Statistics of variables</a:t>
            </a:r>
            <a:endParaRPr lang="en-IN" dirty="0"/>
          </a:p>
          <a:p>
            <a:r>
              <a:rPr lang="en-US" dirty="0"/>
              <a:t>Table 2: Correlation between Variables</a:t>
            </a:r>
            <a:endParaRPr lang="en-IN" dirty="0"/>
          </a:p>
          <a:p>
            <a:pPr marL="0" indent="0">
              <a:buNone/>
            </a:pPr>
            <a:endParaRPr lang="en-IN" dirty="0"/>
          </a:p>
        </p:txBody>
      </p:sp>
    </p:spTree>
    <p:extLst>
      <p:ext uri="{BB962C8B-B14F-4D97-AF65-F5344CB8AC3E}">
        <p14:creationId xmlns:p14="http://schemas.microsoft.com/office/powerpoint/2010/main" val="2948076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EFAD-143A-4B6D-B520-4DDC9F312E12}"/>
              </a:ext>
            </a:extLst>
          </p:cNvPr>
          <p:cNvSpPr>
            <a:spLocks noGrp="1"/>
          </p:cNvSpPr>
          <p:nvPr>
            <p:ph type="title"/>
          </p:nvPr>
        </p:nvSpPr>
        <p:spPr/>
        <p:txBody>
          <a:bodyPr/>
          <a:lstStyle/>
          <a:p>
            <a:r>
              <a:rPr lang="en-US" dirty="0"/>
              <a:t>Appendices</a:t>
            </a:r>
            <a:endParaRPr lang="en-IN" dirty="0"/>
          </a:p>
        </p:txBody>
      </p:sp>
      <p:sp>
        <p:nvSpPr>
          <p:cNvPr id="10" name="Content Placeholder 9">
            <a:extLst>
              <a:ext uri="{FF2B5EF4-FFF2-40B4-BE49-F238E27FC236}">
                <a16:creationId xmlns:a16="http://schemas.microsoft.com/office/drawing/2014/main" id="{85110D72-2C66-ECE2-9CF8-30B086D2C8A2}"/>
              </a:ext>
            </a:extLst>
          </p:cNvPr>
          <p:cNvSpPr>
            <a:spLocks noGrp="1"/>
          </p:cNvSpPr>
          <p:nvPr>
            <p:ph idx="1"/>
          </p:nvPr>
        </p:nvSpPr>
        <p:spPr/>
        <p:txBody>
          <a:bodyPr>
            <a:normAutofit fontScale="70000" lnSpcReduction="20000"/>
          </a:bodyPr>
          <a:lstStyle/>
          <a:p>
            <a:pPr marL="0" indent="0">
              <a:buNone/>
            </a:pPr>
            <a:r>
              <a:rPr lang="en-US" dirty="0"/>
              <a:t>Appendix 1: HSE 2011.sav Dataset</a:t>
            </a:r>
            <a:endParaRPr lang="en-IN" dirty="0"/>
          </a:p>
          <a:p>
            <a:pPr marL="0" indent="0">
              <a:buNone/>
            </a:pPr>
            <a:r>
              <a:rPr lang="en-US" dirty="0"/>
              <a:t>Appendix 2: Sample data code image</a:t>
            </a:r>
            <a:endParaRPr lang="en-IN" dirty="0"/>
          </a:p>
          <a:p>
            <a:pPr marL="0" indent="0">
              <a:buNone/>
            </a:pPr>
            <a:r>
              <a:rPr lang="en-US" dirty="0"/>
              <a:t>Appendix 3: Percentage of People Drinking Alcohol</a:t>
            </a:r>
            <a:endParaRPr lang="en-IN" dirty="0"/>
          </a:p>
          <a:p>
            <a:pPr marL="0" indent="0">
              <a:buNone/>
            </a:pPr>
            <a:r>
              <a:rPr lang="en-US" dirty="0"/>
              <a:t>Appendix 4: Percentage of Women in Sample Data</a:t>
            </a:r>
            <a:endParaRPr lang="en-IN" dirty="0"/>
          </a:p>
          <a:p>
            <a:pPr marL="0" indent="0">
              <a:buNone/>
            </a:pPr>
            <a:r>
              <a:rPr lang="en-US" dirty="0"/>
              <a:t>Appendix 5: Highest Education Level</a:t>
            </a:r>
            <a:endParaRPr lang="en-IN" dirty="0"/>
          </a:p>
          <a:p>
            <a:pPr marL="0" indent="0">
              <a:buNone/>
            </a:pPr>
            <a:r>
              <a:rPr lang="en-US" dirty="0"/>
              <a:t>Appendix 6: Divorced and Separated Levels</a:t>
            </a:r>
            <a:endParaRPr lang="en-IN" dirty="0"/>
          </a:p>
          <a:p>
            <a:pPr marL="0" indent="0">
              <a:buNone/>
            </a:pPr>
            <a:r>
              <a:rPr lang="en-US" dirty="0"/>
              <a:t>Appendix 7: Percentage of Divorced and Separated </a:t>
            </a:r>
            <a:endParaRPr lang="en-IN" dirty="0"/>
          </a:p>
          <a:p>
            <a:pPr marL="0" indent="0">
              <a:buNone/>
            </a:pPr>
            <a:r>
              <a:rPr lang="en-US" dirty="0"/>
              <a:t>Appendix 8: Summary Statistics Code</a:t>
            </a:r>
            <a:endParaRPr lang="en-IN" dirty="0"/>
          </a:p>
          <a:p>
            <a:pPr marL="0" indent="0">
              <a:buNone/>
            </a:pPr>
            <a:r>
              <a:rPr lang="en-US" dirty="0"/>
              <a:t>Appendix 9: Gender Alcohol Consumption</a:t>
            </a:r>
          </a:p>
          <a:p>
            <a:pPr marL="0" indent="0">
              <a:buNone/>
            </a:pPr>
            <a:r>
              <a:rPr lang="en-US" dirty="0"/>
              <a:t>Appendix 10: Region Alcohol Consumption</a:t>
            </a:r>
          </a:p>
          <a:p>
            <a:pPr marL="0" indent="0">
              <a:buNone/>
            </a:pPr>
            <a:r>
              <a:rPr lang="en-US" dirty="0"/>
              <a:t>Appendix 11: T-Tests for Height and Weight Variables</a:t>
            </a:r>
            <a:endParaRPr lang="en-IN" dirty="0"/>
          </a:p>
          <a:p>
            <a:pPr marL="0" indent="0">
              <a:buNone/>
            </a:pPr>
            <a:r>
              <a:rPr lang="en-US" dirty="0"/>
              <a:t>Appendix 12: Correlation Code and Output</a:t>
            </a: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8048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D1CE-5012-B336-30C3-AA8B2AC8A9EB}"/>
              </a:ext>
            </a:extLst>
          </p:cNvPr>
          <p:cNvSpPr>
            <a:spLocks noGrp="1"/>
          </p:cNvSpPr>
          <p:nvPr>
            <p:ph type="title"/>
          </p:nvPr>
        </p:nvSpPr>
        <p:spPr/>
        <p:txBody>
          <a:bodyPr/>
          <a:lstStyle/>
          <a:p>
            <a:r>
              <a:rPr lang="en-US" dirty="0"/>
              <a:t>1. A Brief Introduction.</a:t>
            </a:r>
            <a:endParaRPr lang="en-IN" dirty="0"/>
          </a:p>
        </p:txBody>
      </p:sp>
      <p:sp>
        <p:nvSpPr>
          <p:cNvPr id="3" name="Content Placeholder 2">
            <a:extLst>
              <a:ext uri="{FF2B5EF4-FFF2-40B4-BE49-F238E27FC236}">
                <a16:creationId xmlns:a16="http://schemas.microsoft.com/office/drawing/2014/main" id="{BAD553D7-1DAE-3822-C53B-46F62663E6F7}"/>
              </a:ext>
            </a:extLst>
          </p:cNvPr>
          <p:cNvSpPr>
            <a:spLocks noGrp="1"/>
          </p:cNvSpPr>
          <p:nvPr>
            <p:ph idx="1"/>
          </p:nvPr>
        </p:nvSpPr>
        <p:spPr/>
        <p:txBody>
          <a:bodyPr/>
          <a:lstStyle/>
          <a:p>
            <a:r>
              <a:rPr lang="en-US" dirty="0"/>
              <a:t>Alcohol consumption is a big problem in the UK.</a:t>
            </a:r>
          </a:p>
          <a:p>
            <a:r>
              <a:rPr lang="en-US" dirty="0"/>
              <a:t>338K admissions happened and 5843 alcohol specific deaths reported.</a:t>
            </a:r>
          </a:p>
          <a:p>
            <a:r>
              <a:rPr lang="en-IN" dirty="0"/>
              <a:t>Data from health survey for England, 2011,was used for Data Analysis.</a:t>
            </a:r>
          </a:p>
          <a:p>
            <a:r>
              <a:rPr lang="en-IN" dirty="0"/>
              <a:t>Double click the icon for accessing data.</a:t>
            </a:r>
          </a:p>
        </p:txBody>
      </p:sp>
      <p:pic>
        <p:nvPicPr>
          <p:cNvPr id="8" name="Picture 7">
            <a:extLst>
              <a:ext uri="{FF2B5EF4-FFF2-40B4-BE49-F238E27FC236}">
                <a16:creationId xmlns:a16="http://schemas.microsoft.com/office/drawing/2014/main" id="{65B55FEF-D221-542A-0731-880B32AC2231}"/>
              </a:ext>
            </a:extLst>
          </p:cNvPr>
          <p:cNvPicPr>
            <a:picLocks noChangeAspect="1"/>
          </p:cNvPicPr>
          <p:nvPr/>
        </p:nvPicPr>
        <p:blipFill>
          <a:blip r:embed="rId2"/>
          <a:stretch>
            <a:fillRect/>
          </a:stretch>
        </p:blipFill>
        <p:spPr>
          <a:xfrm>
            <a:off x="6096000" y="4435586"/>
            <a:ext cx="2241072" cy="1416062"/>
          </a:xfrm>
          <a:prstGeom prst="rect">
            <a:avLst/>
          </a:prstGeom>
        </p:spPr>
      </p:pic>
      <p:sp>
        <p:nvSpPr>
          <p:cNvPr id="9" name="TextBox 8">
            <a:extLst>
              <a:ext uri="{FF2B5EF4-FFF2-40B4-BE49-F238E27FC236}">
                <a16:creationId xmlns:a16="http://schemas.microsoft.com/office/drawing/2014/main" id="{0F4E0FA2-5750-8EEB-9146-76B163F37B9A}"/>
              </a:ext>
            </a:extLst>
          </p:cNvPr>
          <p:cNvSpPr txBox="1"/>
          <p:nvPr/>
        </p:nvSpPr>
        <p:spPr>
          <a:xfrm>
            <a:off x="5457092" y="5807631"/>
            <a:ext cx="3518887" cy="369332"/>
          </a:xfrm>
          <a:prstGeom prst="rect">
            <a:avLst/>
          </a:prstGeom>
          <a:noFill/>
        </p:spPr>
        <p:txBody>
          <a:bodyPr wrap="square" rtlCol="0">
            <a:spAutoFit/>
          </a:bodyPr>
          <a:lstStyle/>
          <a:p>
            <a:r>
              <a:rPr lang="en-US" dirty="0"/>
              <a:t>Appendix 1: HSE 2011.sav Dataset</a:t>
            </a:r>
            <a:endParaRPr lang="en-IN" dirty="0"/>
          </a:p>
        </p:txBody>
      </p:sp>
    </p:spTree>
    <p:extLst>
      <p:ext uri="{BB962C8B-B14F-4D97-AF65-F5344CB8AC3E}">
        <p14:creationId xmlns:p14="http://schemas.microsoft.com/office/powerpoint/2010/main" val="3657890062"/>
      </p:ext>
    </p:extLst>
  </p:cSld>
  <p:clrMapOvr>
    <a:masterClrMapping/>
  </p:clrMapOvr>
  <p:extLst>
    <p:ext uri="{3A86A75C-4F4B-4683-9AE1-C65F6400EC91}">
      <p14:laserTraceLst xmlns:p14="http://schemas.microsoft.com/office/powerpoint/2010/main">
        <p14:tracePtLst>
          <p14:tracePt t="8969" x="7092950" y="4959350"/>
          <p14:tracePt t="9210" x="0" y="0"/>
        </p14:tracePtLst>
        <p14:tracePtLst>
          <p14:tracePt t="9211" x="7092950" y="4959350"/>
          <p14:tracePt t="9439" x="0" y="0"/>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3D30-D968-6C51-1CBB-31B2E427F425}"/>
              </a:ext>
            </a:extLst>
          </p:cNvPr>
          <p:cNvSpPr>
            <a:spLocks noGrp="1"/>
          </p:cNvSpPr>
          <p:nvPr>
            <p:ph type="title"/>
          </p:nvPr>
        </p:nvSpPr>
        <p:spPr>
          <a:xfrm>
            <a:off x="1066800" y="2634149"/>
            <a:ext cx="10058400" cy="1450757"/>
          </a:xfrm>
        </p:spPr>
        <p:txBody>
          <a:bodyPr/>
          <a:lstStyle/>
          <a:p>
            <a:pPr algn="ctr"/>
            <a:r>
              <a:rPr lang="en-US" dirty="0"/>
              <a:t>Thank you. </a:t>
            </a:r>
            <a:endParaRPr lang="en-IN" dirty="0"/>
          </a:p>
        </p:txBody>
      </p:sp>
    </p:spTree>
    <p:extLst>
      <p:ext uri="{BB962C8B-B14F-4D97-AF65-F5344CB8AC3E}">
        <p14:creationId xmlns:p14="http://schemas.microsoft.com/office/powerpoint/2010/main" val="374214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407-B1AB-D9B7-B3BC-6779D19C53C4}"/>
              </a:ext>
            </a:extLst>
          </p:cNvPr>
          <p:cNvSpPr>
            <a:spLocks noGrp="1"/>
          </p:cNvSpPr>
          <p:nvPr>
            <p:ph type="title"/>
          </p:nvPr>
        </p:nvSpPr>
        <p:spPr/>
        <p:txBody>
          <a:bodyPr/>
          <a:lstStyle/>
          <a:p>
            <a:r>
              <a:rPr lang="en-US" dirty="0"/>
              <a:t>2. Descriptive Statistics.</a:t>
            </a:r>
            <a:endParaRPr lang="en-IN" dirty="0"/>
          </a:p>
        </p:txBody>
      </p:sp>
      <p:sp>
        <p:nvSpPr>
          <p:cNvPr id="3" name="Content Placeholder 2">
            <a:extLst>
              <a:ext uri="{FF2B5EF4-FFF2-40B4-BE49-F238E27FC236}">
                <a16:creationId xmlns:a16="http://schemas.microsoft.com/office/drawing/2014/main" id="{B0512804-B2B7-8912-9050-2C2323DA0B15}"/>
              </a:ext>
            </a:extLst>
          </p:cNvPr>
          <p:cNvSpPr>
            <a:spLocks noGrp="1"/>
          </p:cNvSpPr>
          <p:nvPr>
            <p:ph idx="1"/>
          </p:nvPr>
        </p:nvSpPr>
        <p:spPr>
          <a:xfrm>
            <a:off x="688730" y="1825625"/>
            <a:ext cx="8930054" cy="4351338"/>
          </a:xfrm>
        </p:spPr>
        <p:txBody>
          <a:bodyPr/>
          <a:lstStyle/>
          <a:p>
            <a:pPr marL="514350" indent="-514350">
              <a:buAutoNum type="alphaUcPeriod"/>
            </a:pPr>
            <a:r>
              <a:rPr lang="en-US" b="0" i="0" dirty="0">
                <a:solidFill>
                  <a:srgbClr val="373A3C"/>
                </a:solidFill>
                <a:effectLst/>
                <a:latin typeface="arial" panose="020B0604020202020204" pitchFamily="34" charset="0"/>
              </a:rPr>
              <a:t>How many people are included in the sample?</a:t>
            </a:r>
          </a:p>
          <a:p>
            <a:pPr marL="0" indent="0">
              <a:buNone/>
            </a:pPr>
            <a:endParaRPr lang="en-US" dirty="0">
              <a:solidFill>
                <a:srgbClr val="373A3C"/>
              </a:solidFill>
              <a:latin typeface="arial" panose="020B0604020202020204" pitchFamily="34" charset="0"/>
            </a:endParaRPr>
          </a:p>
          <a:p>
            <a:pPr marL="0" indent="0">
              <a:buNone/>
            </a:pPr>
            <a:r>
              <a:rPr lang="en-IN" dirty="0"/>
              <a:t>7000 rows of the total population was considered for Analysis.</a:t>
            </a:r>
          </a:p>
          <a:p>
            <a:pPr marL="0" indent="0">
              <a:buNone/>
            </a:pPr>
            <a:endParaRPr lang="en-IN" dirty="0"/>
          </a:p>
          <a:p>
            <a:pPr marL="0" indent="0">
              <a:buNone/>
            </a:pPr>
            <a:r>
              <a:rPr lang="en-IN" dirty="0"/>
              <a:t>The Sample command in R was used.</a:t>
            </a:r>
          </a:p>
          <a:p>
            <a:pPr marL="0" indent="0">
              <a:buNone/>
            </a:pPr>
            <a:endParaRPr lang="en-IN" dirty="0"/>
          </a:p>
          <a:p>
            <a:pPr marL="0" indent="0">
              <a:buNone/>
            </a:pPr>
            <a:r>
              <a:rPr lang="en-IN" dirty="0"/>
              <a:t>Double click icon to enlarge the image.</a:t>
            </a:r>
          </a:p>
        </p:txBody>
      </p:sp>
      <p:graphicFrame>
        <p:nvGraphicFramePr>
          <p:cNvPr id="11" name="Object 10">
            <a:extLst>
              <a:ext uri="{FF2B5EF4-FFF2-40B4-BE49-F238E27FC236}">
                <a16:creationId xmlns:a16="http://schemas.microsoft.com/office/drawing/2014/main" id="{3D035E19-F212-66DC-AEEA-06D9088F9437}"/>
              </a:ext>
            </a:extLst>
          </p:cNvPr>
          <p:cNvGraphicFramePr>
            <a:graphicFrameLocks noChangeAspect="1"/>
          </p:cNvGraphicFramePr>
          <p:nvPr>
            <p:extLst>
              <p:ext uri="{D42A27DB-BD31-4B8C-83A1-F6EECF244321}">
                <p14:modId xmlns:p14="http://schemas.microsoft.com/office/powerpoint/2010/main" val="2184092760"/>
              </p:ext>
            </p:extLst>
          </p:nvPr>
        </p:nvGraphicFramePr>
        <p:xfrm>
          <a:off x="7250820" y="4281854"/>
          <a:ext cx="3976957" cy="1417394"/>
        </p:xfrm>
        <a:graphic>
          <a:graphicData uri="http://schemas.openxmlformats.org/presentationml/2006/ole">
            <mc:AlternateContent xmlns:mc="http://schemas.openxmlformats.org/markup-compatibility/2006">
              <mc:Choice xmlns:v="urn:schemas-microsoft-com:vml" Requires="v">
                <p:oleObj name="Packager Shell Object" showAsIcon="1" r:id="rId2" imgW="980280" imgH="349200" progId="Package">
                  <p:embed/>
                </p:oleObj>
              </mc:Choice>
              <mc:Fallback>
                <p:oleObj name="Packager Shell Object" showAsIcon="1" r:id="rId2" imgW="980280" imgH="349200" progId="Package">
                  <p:embed/>
                  <p:pic>
                    <p:nvPicPr>
                      <p:cNvPr id="0" name=""/>
                      <p:cNvPicPr/>
                      <p:nvPr/>
                    </p:nvPicPr>
                    <p:blipFill>
                      <a:blip r:embed="rId3"/>
                      <a:stretch>
                        <a:fillRect/>
                      </a:stretch>
                    </p:blipFill>
                    <p:spPr>
                      <a:xfrm>
                        <a:off x="7250820" y="4281854"/>
                        <a:ext cx="3976957" cy="1417394"/>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0CE1E80D-F0D4-C388-F704-EDA9C0000CB9}"/>
              </a:ext>
            </a:extLst>
          </p:cNvPr>
          <p:cNvSpPr txBox="1"/>
          <p:nvPr/>
        </p:nvSpPr>
        <p:spPr>
          <a:xfrm>
            <a:off x="7498639" y="5631935"/>
            <a:ext cx="3885764" cy="369332"/>
          </a:xfrm>
          <a:prstGeom prst="rect">
            <a:avLst/>
          </a:prstGeom>
          <a:noFill/>
        </p:spPr>
        <p:txBody>
          <a:bodyPr wrap="square" rtlCol="0">
            <a:spAutoFit/>
          </a:bodyPr>
          <a:lstStyle/>
          <a:p>
            <a:r>
              <a:rPr lang="en-US" dirty="0"/>
              <a:t>Appendix 2: Sample data code image</a:t>
            </a:r>
            <a:endParaRPr lang="en-IN" dirty="0"/>
          </a:p>
        </p:txBody>
      </p:sp>
    </p:spTree>
    <p:extLst>
      <p:ext uri="{BB962C8B-B14F-4D97-AF65-F5344CB8AC3E}">
        <p14:creationId xmlns:p14="http://schemas.microsoft.com/office/powerpoint/2010/main" val="176443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407-B1AB-D9B7-B3BC-6779D19C53C4}"/>
              </a:ext>
            </a:extLst>
          </p:cNvPr>
          <p:cNvSpPr>
            <a:spLocks noGrp="1"/>
          </p:cNvSpPr>
          <p:nvPr>
            <p:ph type="title"/>
          </p:nvPr>
        </p:nvSpPr>
        <p:spPr/>
        <p:txBody>
          <a:bodyPr/>
          <a:lstStyle/>
          <a:p>
            <a:pPr algn="r"/>
            <a:r>
              <a:rPr lang="en-US" dirty="0"/>
              <a:t>2. Descriptive Statistics.</a:t>
            </a:r>
            <a:endParaRPr lang="en-IN" dirty="0"/>
          </a:p>
        </p:txBody>
      </p:sp>
      <p:sp>
        <p:nvSpPr>
          <p:cNvPr id="3" name="Content Placeholder 2">
            <a:extLst>
              <a:ext uri="{FF2B5EF4-FFF2-40B4-BE49-F238E27FC236}">
                <a16:creationId xmlns:a16="http://schemas.microsoft.com/office/drawing/2014/main" id="{B0512804-B2B7-8912-9050-2C2323DA0B15}"/>
              </a:ext>
            </a:extLst>
          </p:cNvPr>
          <p:cNvSpPr>
            <a:spLocks noGrp="1"/>
          </p:cNvSpPr>
          <p:nvPr>
            <p:ph idx="1"/>
          </p:nvPr>
        </p:nvSpPr>
        <p:spPr>
          <a:xfrm>
            <a:off x="2031024" y="1690688"/>
            <a:ext cx="9322776" cy="3901220"/>
          </a:xfrm>
        </p:spPr>
        <p:txBody>
          <a:bodyPr>
            <a:normAutofit/>
          </a:bodyPr>
          <a:lstStyle/>
          <a:p>
            <a:pPr marL="0" indent="0" algn="r">
              <a:buNone/>
            </a:pPr>
            <a:r>
              <a:rPr lang="en-US" dirty="0">
                <a:solidFill>
                  <a:srgbClr val="373A3C"/>
                </a:solidFill>
                <a:latin typeface="arial" panose="020B0604020202020204" pitchFamily="34" charset="0"/>
              </a:rPr>
              <a:t>B. </a:t>
            </a:r>
            <a:r>
              <a:rPr lang="en-US" b="0" i="0" dirty="0">
                <a:solidFill>
                  <a:srgbClr val="373A3C"/>
                </a:solidFill>
                <a:effectLst/>
                <a:latin typeface="arial" panose="020B0604020202020204" pitchFamily="34" charset="0"/>
              </a:rPr>
              <a:t>What is the percentage of people who drink alcohol?</a:t>
            </a:r>
          </a:p>
          <a:p>
            <a:pPr marL="0" indent="0" algn="r">
              <a:buNone/>
            </a:pPr>
            <a:endParaRPr lang="en-US" b="0" i="0" dirty="0">
              <a:solidFill>
                <a:srgbClr val="373A3C"/>
              </a:solidFill>
              <a:effectLst/>
              <a:latin typeface="arial" panose="020B0604020202020204" pitchFamily="34" charset="0"/>
            </a:endParaRPr>
          </a:p>
          <a:p>
            <a:pPr marL="0" indent="0" algn="r">
              <a:buNone/>
            </a:pPr>
            <a:r>
              <a:rPr lang="en-US" dirty="0">
                <a:solidFill>
                  <a:srgbClr val="373A3C"/>
                </a:solidFill>
                <a:latin typeface="arial" panose="020B0604020202020204" pitchFamily="34" charset="0"/>
              </a:rPr>
              <a:t>We used a library called ‘gmodels’ in R, that contains the CrossTable function.</a:t>
            </a:r>
          </a:p>
          <a:p>
            <a:pPr marL="0" indent="0" algn="r">
              <a:buNone/>
            </a:pPr>
            <a:r>
              <a:rPr lang="en-US" dirty="0">
                <a:solidFill>
                  <a:srgbClr val="373A3C"/>
                </a:solidFill>
                <a:latin typeface="arial" panose="020B0604020202020204" pitchFamily="34" charset="0"/>
              </a:rPr>
              <a:t>It gives an output by omitting the missing values in the sample data.</a:t>
            </a:r>
          </a:p>
          <a:p>
            <a:pPr marL="0" indent="0" algn="r">
              <a:buNone/>
            </a:pPr>
            <a:r>
              <a:rPr lang="en-US" dirty="0">
                <a:solidFill>
                  <a:srgbClr val="373A3C"/>
                </a:solidFill>
                <a:latin typeface="arial" panose="020B0604020202020204" pitchFamily="34" charset="0"/>
              </a:rPr>
              <a:t>Double click the icon to view output.</a:t>
            </a:r>
          </a:p>
        </p:txBody>
      </p:sp>
      <p:graphicFrame>
        <p:nvGraphicFramePr>
          <p:cNvPr id="4" name="Object 3">
            <a:extLst>
              <a:ext uri="{FF2B5EF4-FFF2-40B4-BE49-F238E27FC236}">
                <a16:creationId xmlns:a16="http://schemas.microsoft.com/office/drawing/2014/main" id="{E5E28B0D-1A20-6E28-3337-F87033AA678E}"/>
              </a:ext>
            </a:extLst>
          </p:cNvPr>
          <p:cNvGraphicFramePr>
            <a:graphicFrameLocks noChangeAspect="1"/>
          </p:cNvGraphicFramePr>
          <p:nvPr>
            <p:extLst>
              <p:ext uri="{D42A27DB-BD31-4B8C-83A1-F6EECF244321}">
                <p14:modId xmlns:p14="http://schemas.microsoft.com/office/powerpoint/2010/main" val="2993846267"/>
              </p:ext>
            </p:extLst>
          </p:nvPr>
        </p:nvGraphicFramePr>
        <p:xfrm>
          <a:off x="534742" y="4845295"/>
          <a:ext cx="4035425" cy="854075"/>
        </p:xfrm>
        <a:graphic>
          <a:graphicData uri="http://schemas.openxmlformats.org/presentationml/2006/ole">
            <mc:AlternateContent xmlns:mc="http://schemas.openxmlformats.org/markup-compatibility/2006">
              <mc:Choice xmlns:v="urn:schemas-microsoft-com:vml" Requires="v">
                <p:oleObj name="Packager Shell Object" showAsIcon="1" r:id="rId2" imgW="2063880" imgH="349200" progId="Package">
                  <p:embed/>
                </p:oleObj>
              </mc:Choice>
              <mc:Fallback>
                <p:oleObj name="Packager Shell Object" showAsIcon="1" r:id="rId2" imgW="2063880" imgH="349200" progId="Package">
                  <p:embed/>
                  <p:pic>
                    <p:nvPicPr>
                      <p:cNvPr id="0" name=""/>
                      <p:cNvPicPr/>
                      <p:nvPr/>
                    </p:nvPicPr>
                    <p:blipFill>
                      <a:blip r:embed="rId3"/>
                      <a:stretch>
                        <a:fillRect/>
                      </a:stretch>
                    </p:blipFill>
                    <p:spPr>
                      <a:xfrm>
                        <a:off x="534742" y="4845295"/>
                        <a:ext cx="4035425" cy="85407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24F65EB0-22C0-998A-B2ED-ECF65AE3D87F}"/>
              </a:ext>
            </a:extLst>
          </p:cNvPr>
          <p:cNvSpPr txBox="1"/>
          <p:nvPr/>
        </p:nvSpPr>
        <p:spPr>
          <a:xfrm>
            <a:off x="34275" y="5796085"/>
            <a:ext cx="5036357" cy="369332"/>
          </a:xfrm>
          <a:prstGeom prst="rect">
            <a:avLst/>
          </a:prstGeom>
          <a:noFill/>
        </p:spPr>
        <p:txBody>
          <a:bodyPr wrap="square" rtlCol="0">
            <a:spAutoFit/>
          </a:bodyPr>
          <a:lstStyle/>
          <a:p>
            <a:r>
              <a:rPr lang="en-US" dirty="0"/>
              <a:t>Appendix 3: Percentage of People Drinking Alcohol</a:t>
            </a:r>
            <a:endParaRPr lang="en-IN" dirty="0"/>
          </a:p>
        </p:txBody>
      </p:sp>
    </p:spTree>
    <p:extLst>
      <p:ext uri="{BB962C8B-B14F-4D97-AF65-F5344CB8AC3E}">
        <p14:creationId xmlns:p14="http://schemas.microsoft.com/office/powerpoint/2010/main" val="395241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407-B1AB-D9B7-B3BC-6779D19C53C4}"/>
              </a:ext>
            </a:extLst>
          </p:cNvPr>
          <p:cNvSpPr>
            <a:spLocks noGrp="1"/>
          </p:cNvSpPr>
          <p:nvPr>
            <p:ph type="title"/>
          </p:nvPr>
        </p:nvSpPr>
        <p:spPr/>
        <p:txBody>
          <a:bodyPr/>
          <a:lstStyle/>
          <a:p>
            <a:r>
              <a:rPr lang="en-US" dirty="0"/>
              <a:t>2. Descriptive Statistics.</a:t>
            </a:r>
            <a:endParaRPr lang="en-IN" dirty="0"/>
          </a:p>
        </p:txBody>
      </p:sp>
      <p:sp>
        <p:nvSpPr>
          <p:cNvPr id="3" name="Content Placeholder 2">
            <a:extLst>
              <a:ext uri="{FF2B5EF4-FFF2-40B4-BE49-F238E27FC236}">
                <a16:creationId xmlns:a16="http://schemas.microsoft.com/office/drawing/2014/main" id="{B0512804-B2B7-8912-9050-2C2323DA0B15}"/>
              </a:ext>
            </a:extLst>
          </p:cNvPr>
          <p:cNvSpPr>
            <a:spLocks noGrp="1"/>
          </p:cNvSpPr>
          <p:nvPr>
            <p:ph idx="1"/>
          </p:nvPr>
        </p:nvSpPr>
        <p:spPr>
          <a:xfrm>
            <a:off x="838200" y="1825625"/>
            <a:ext cx="8930054" cy="4351338"/>
          </a:xfrm>
        </p:spPr>
        <p:txBody>
          <a:bodyPr/>
          <a:lstStyle/>
          <a:p>
            <a:pPr marL="0" indent="0">
              <a:buNone/>
            </a:pPr>
            <a:r>
              <a:rPr lang="en-US" dirty="0">
                <a:solidFill>
                  <a:srgbClr val="373A3C"/>
                </a:solidFill>
                <a:latin typeface="arial" panose="020B0604020202020204" pitchFamily="34" charset="0"/>
              </a:rPr>
              <a:t>C. </a:t>
            </a:r>
            <a:r>
              <a:rPr lang="en-US" b="0" i="0" dirty="0">
                <a:solidFill>
                  <a:srgbClr val="373A3C"/>
                </a:solidFill>
                <a:effectLst/>
                <a:latin typeface="arial" panose="020B0604020202020204" pitchFamily="34" charset="0"/>
              </a:rPr>
              <a:t>What is the percentage of women in the sample?</a:t>
            </a:r>
          </a:p>
          <a:p>
            <a:pPr marL="0" indent="0">
              <a:buNone/>
            </a:pPr>
            <a:endParaRPr lang="en-US" dirty="0">
              <a:solidFill>
                <a:srgbClr val="373A3C"/>
              </a:solidFill>
              <a:latin typeface="arial" panose="020B0604020202020204" pitchFamily="34" charset="0"/>
            </a:endParaRPr>
          </a:p>
          <a:p>
            <a:pPr marL="0" indent="0">
              <a:buNone/>
            </a:pPr>
            <a:r>
              <a:rPr lang="en-US" dirty="0">
                <a:solidFill>
                  <a:srgbClr val="373A3C"/>
                </a:solidFill>
                <a:latin typeface="arial" panose="020B0604020202020204" pitchFamily="34" charset="0"/>
              </a:rPr>
              <a:t>We have again used the CrossTable function for calculating the result.</a:t>
            </a:r>
          </a:p>
          <a:p>
            <a:pPr marL="0" indent="0">
              <a:buNone/>
            </a:pPr>
            <a:r>
              <a:rPr lang="en-US" dirty="0">
                <a:solidFill>
                  <a:srgbClr val="373A3C"/>
                </a:solidFill>
                <a:latin typeface="arial" panose="020B0604020202020204" pitchFamily="34" charset="0"/>
              </a:rPr>
              <a:t>There are 3,231 females which equals for 46.2% of females in the sample data.</a:t>
            </a:r>
          </a:p>
          <a:p>
            <a:pPr marL="0" indent="0">
              <a:buNone/>
            </a:pPr>
            <a:r>
              <a:rPr lang="en-US" dirty="0">
                <a:solidFill>
                  <a:srgbClr val="373A3C"/>
                </a:solidFill>
                <a:latin typeface="arial" panose="020B0604020202020204" pitchFamily="34" charset="0"/>
              </a:rPr>
              <a:t>Double click the icon to view the output along with code.</a:t>
            </a:r>
          </a:p>
        </p:txBody>
      </p:sp>
      <p:graphicFrame>
        <p:nvGraphicFramePr>
          <p:cNvPr id="4" name="Object 3">
            <a:extLst>
              <a:ext uri="{FF2B5EF4-FFF2-40B4-BE49-F238E27FC236}">
                <a16:creationId xmlns:a16="http://schemas.microsoft.com/office/drawing/2014/main" id="{57687467-3588-9323-C04C-34FAB20D9FAC}"/>
              </a:ext>
            </a:extLst>
          </p:cNvPr>
          <p:cNvGraphicFramePr>
            <a:graphicFrameLocks noChangeAspect="1"/>
          </p:cNvGraphicFramePr>
          <p:nvPr>
            <p:extLst>
              <p:ext uri="{D42A27DB-BD31-4B8C-83A1-F6EECF244321}">
                <p14:modId xmlns:p14="http://schemas.microsoft.com/office/powerpoint/2010/main" val="2418756585"/>
              </p:ext>
            </p:extLst>
          </p:nvPr>
        </p:nvGraphicFramePr>
        <p:xfrm>
          <a:off x="6467106" y="4730894"/>
          <a:ext cx="6051022" cy="983763"/>
        </p:xfrm>
        <a:graphic>
          <a:graphicData uri="http://schemas.openxmlformats.org/presentationml/2006/ole">
            <mc:AlternateContent xmlns:mc="http://schemas.openxmlformats.org/markup-compatibility/2006">
              <mc:Choice xmlns:v="urn:schemas-microsoft-com:vml" Requires="v">
                <p:oleObj name="Packager Shell Object" showAsIcon="1" r:id="rId2" imgW="2212200" imgH="349200" progId="Package">
                  <p:embed/>
                </p:oleObj>
              </mc:Choice>
              <mc:Fallback>
                <p:oleObj name="Packager Shell Object" showAsIcon="1" r:id="rId2" imgW="2212200" imgH="349200" progId="Package">
                  <p:embed/>
                  <p:pic>
                    <p:nvPicPr>
                      <p:cNvPr id="0" name=""/>
                      <p:cNvPicPr/>
                      <p:nvPr/>
                    </p:nvPicPr>
                    <p:blipFill>
                      <a:blip r:embed="rId3"/>
                      <a:stretch>
                        <a:fillRect/>
                      </a:stretch>
                    </p:blipFill>
                    <p:spPr>
                      <a:xfrm>
                        <a:off x="6467106" y="4730894"/>
                        <a:ext cx="6051022" cy="983763"/>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CF8B86E0-E7FC-128B-80CE-C9EF38FCD1CE}"/>
              </a:ext>
            </a:extLst>
          </p:cNvPr>
          <p:cNvSpPr txBox="1"/>
          <p:nvPr/>
        </p:nvSpPr>
        <p:spPr>
          <a:xfrm>
            <a:off x="6938082" y="5761144"/>
            <a:ext cx="4968393" cy="369332"/>
          </a:xfrm>
          <a:prstGeom prst="rect">
            <a:avLst/>
          </a:prstGeom>
          <a:noFill/>
        </p:spPr>
        <p:txBody>
          <a:bodyPr wrap="square" rtlCol="0">
            <a:spAutoFit/>
          </a:bodyPr>
          <a:lstStyle/>
          <a:p>
            <a:r>
              <a:rPr lang="en-US" dirty="0"/>
              <a:t>Appendix 4: Percentage of Women in Sample Data</a:t>
            </a:r>
            <a:endParaRPr lang="en-IN" dirty="0"/>
          </a:p>
        </p:txBody>
      </p:sp>
    </p:spTree>
    <p:extLst>
      <p:ext uri="{BB962C8B-B14F-4D97-AF65-F5344CB8AC3E}">
        <p14:creationId xmlns:p14="http://schemas.microsoft.com/office/powerpoint/2010/main" val="43498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407-B1AB-D9B7-B3BC-6779D19C53C4}"/>
              </a:ext>
            </a:extLst>
          </p:cNvPr>
          <p:cNvSpPr>
            <a:spLocks noGrp="1"/>
          </p:cNvSpPr>
          <p:nvPr>
            <p:ph type="title"/>
          </p:nvPr>
        </p:nvSpPr>
        <p:spPr/>
        <p:txBody>
          <a:bodyPr/>
          <a:lstStyle/>
          <a:p>
            <a:pPr algn="r"/>
            <a:r>
              <a:rPr lang="en-US" dirty="0"/>
              <a:t>2. Descriptive Statistics.</a:t>
            </a:r>
            <a:endParaRPr lang="en-IN" dirty="0"/>
          </a:p>
        </p:txBody>
      </p:sp>
      <p:sp>
        <p:nvSpPr>
          <p:cNvPr id="3" name="Content Placeholder 2">
            <a:extLst>
              <a:ext uri="{FF2B5EF4-FFF2-40B4-BE49-F238E27FC236}">
                <a16:creationId xmlns:a16="http://schemas.microsoft.com/office/drawing/2014/main" id="{B0512804-B2B7-8912-9050-2C2323DA0B15}"/>
              </a:ext>
            </a:extLst>
          </p:cNvPr>
          <p:cNvSpPr>
            <a:spLocks noGrp="1"/>
          </p:cNvSpPr>
          <p:nvPr>
            <p:ph idx="1"/>
          </p:nvPr>
        </p:nvSpPr>
        <p:spPr>
          <a:xfrm>
            <a:off x="2031024" y="1690688"/>
            <a:ext cx="9322776" cy="3901220"/>
          </a:xfrm>
        </p:spPr>
        <p:txBody>
          <a:bodyPr>
            <a:normAutofit/>
          </a:bodyPr>
          <a:lstStyle/>
          <a:p>
            <a:pPr marL="0" indent="0" algn="r">
              <a:buNone/>
            </a:pPr>
            <a:r>
              <a:rPr lang="en-US" dirty="0">
                <a:solidFill>
                  <a:srgbClr val="373A3C"/>
                </a:solidFill>
                <a:latin typeface="arial" panose="020B0604020202020204" pitchFamily="34" charset="0"/>
              </a:rPr>
              <a:t>D. </a:t>
            </a:r>
            <a:r>
              <a:rPr lang="en-US" b="0" i="0" dirty="0">
                <a:solidFill>
                  <a:srgbClr val="373A3C"/>
                </a:solidFill>
                <a:effectLst/>
                <a:latin typeface="arial" panose="020B0604020202020204" pitchFamily="34" charset="0"/>
              </a:rPr>
              <a:t>What is the highest educational level?</a:t>
            </a:r>
          </a:p>
          <a:p>
            <a:pPr marL="0" indent="0" algn="r">
              <a:buNone/>
            </a:pPr>
            <a:endParaRPr lang="en-US" b="0" i="0" dirty="0">
              <a:solidFill>
                <a:srgbClr val="373A3C"/>
              </a:solidFill>
              <a:effectLst/>
              <a:latin typeface="arial" panose="020B0604020202020204" pitchFamily="34" charset="0"/>
            </a:endParaRPr>
          </a:p>
          <a:p>
            <a:pPr marL="0" indent="0" algn="r">
              <a:buNone/>
            </a:pPr>
            <a:r>
              <a:rPr lang="en-US" dirty="0">
                <a:solidFill>
                  <a:srgbClr val="373A3C"/>
                </a:solidFill>
                <a:latin typeface="arial" panose="020B0604020202020204" pitchFamily="34" charset="0"/>
              </a:rPr>
              <a:t>We stored the output from sample data into a variable highest_educ_level.</a:t>
            </a:r>
          </a:p>
          <a:p>
            <a:pPr marL="0" indent="0" algn="r">
              <a:buNone/>
            </a:pPr>
            <a:endParaRPr lang="en-US" dirty="0">
              <a:solidFill>
                <a:srgbClr val="373A3C"/>
              </a:solidFill>
              <a:latin typeface="arial" panose="020B0604020202020204" pitchFamily="34" charset="0"/>
            </a:endParaRPr>
          </a:p>
          <a:p>
            <a:pPr marL="0" indent="0" algn="r">
              <a:buNone/>
            </a:pPr>
            <a:r>
              <a:rPr lang="en-US" dirty="0">
                <a:solidFill>
                  <a:srgbClr val="373A3C"/>
                </a:solidFill>
                <a:latin typeface="arial" panose="020B0604020202020204" pitchFamily="34" charset="0"/>
              </a:rPr>
              <a:t>We then executed the variable for output.</a:t>
            </a:r>
          </a:p>
          <a:p>
            <a:pPr marL="0" indent="0" algn="r">
              <a:buNone/>
            </a:pPr>
            <a:endParaRPr lang="en-US" dirty="0">
              <a:solidFill>
                <a:srgbClr val="373A3C"/>
              </a:solidFill>
              <a:latin typeface="arial" panose="020B0604020202020204" pitchFamily="34" charset="0"/>
            </a:endParaRPr>
          </a:p>
          <a:p>
            <a:pPr marL="0" indent="0" algn="r">
              <a:buNone/>
            </a:pPr>
            <a:r>
              <a:rPr lang="en-US" dirty="0">
                <a:solidFill>
                  <a:srgbClr val="373A3C"/>
                </a:solidFill>
                <a:latin typeface="arial" panose="020B0604020202020204" pitchFamily="34" charset="0"/>
              </a:rPr>
              <a:t>Double click icon to enlarge code with output.</a:t>
            </a:r>
          </a:p>
        </p:txBody>
      </p:sp>
      <p:graphicFrame>
        <p:nvGraphicFramePr>
          <p:cNvPr id="5" name="Object 4">
            <a:extLst>
              <a:ext uri="{FF2B5EF4-FFF2-40B4-BE49-F238E27FC236}">
                <a16:creationId xmlns:a16="http://schemas.microsoft.com/office/drawing/2014/main" id="{1FEB6D4B-2819-C207-CC7E-F122DA1A37B0}"/>
              </a:ext>
            </a:extLst>
          </p:cNvPr>
          <p:cNvGraphicFramePr>
            <a:graphicFrameLocks noChangeAspect="1"/>
          </p:cNvGraphicFramePr>
          <p:nvPr>
            <p:extLst>
              <p:ext uri="{D42A27DB-BD31-4B8C-83A1-F6EECF244321}">
                <p14:modId xmlns:p14="http://schemas.microsoft.com/office/powerpoint/2010/main" val="1748094736"/>
              </p:ext>
            </p:extLst>
          </p:nvPr>
        </p:nvGraphicFramePr>
        <p:xfrm>
          <a:off x="137377" y="4791807"/>
          <a:ext cx="4111667" cy="907073"/>
        </p:xfrm>
        <a:graphic>
          <a:graphicData uri="http://schemas.openxmlformats.org/presentationml/2006/ole">
            <mc:AlternateContent xmlns:mc="http://schemas.openxmlformats.org/markup-compatibility/2006">
              <mc:Choice xmlns:v="urn:schemas-microsoft-com:vml" Requires="v">
                <p:oleObj name="Packager Shell Object" showAsIcon="1" r:id="rId2" imgW="1580400" imgH="349200" progId="Package">
                  <p:embed/>
                </p:oleObj>
              </mc:Choice>
              <mc:Fallback>
                <p:oleObj name="Packager Shell Object" showAsIcon="1" r:id="rId2" imgW="1580400" imgH="349200" progId="Package">
                  <p:embed/>
                  <p:pic>
                    <p:nvPicPr>
                      <p:cNvPr id="0" name=""/>
                      <p:cNvPicPr/>
                      <p:nvPr/>
                    </p:nvPicPr>
                    <p:blipFill>
                      <a:blip r:embed="rId3"/>
                      <a:stretch>
                        <a:fillRect/>
                      </a:stretch>
                    </p:blipFill>
                    <p:spPr>
                      <a:xfrm>
                        <a:off x="137377" y="4791807"/>
                        <a:ext cx="4111667" cy="907073"/>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321F52B3-F257-2CD3-EEAC-11A2FAE1BEA3}"/>
              </a:ext>
            </a:extLst>
          </p:cNvPr>
          <p:cNvSpPr txBox="1"/>
          <p:nvPr/>
        </p:nvSpPr>
        <p:spPr>
          <a:xfrm>
            <a:off x="399797" y="5698880"/>
            <a:ext cx="4207371" cy="369332"/>
          </a:xfrm>
          <a:prstGeom prst="rect">
            <a:avLst/>
          </a:prstGeom>
          <a:noFill/>
        </p:spPr>
        <p:txBody>
          <a:bodyPr wrap="square" rtlCol="0">
            <a:spAutoFit/>
          </a:bodyPr>
          <a:lstStyle/>
          <a:p>
            <a:r>
              <a:rPr lang="en-US" dirty="0"/>
              <a:t>Appendix 5: Highest Education Level</a:t>
            </a:r>
            <a:endParaRPr lang="en-IN" dirty="0"/>
          </a:p>
        </p:txBody>
      </p:sp>
    </p:spTree>
    <p:extLst>
      <p:ext uri="{BB962C8B-B14F-4D97-AF65-F5344CB8AC3E}">
        <p14:creationId xmlns:p14="http://schemas.microsoft.com/office/powerpoint/2010/main" val="131890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407-B1AB-D9B7-B3BC-6779D19C53C4}"/>
              </a:ext>
            </a:extLst>
          </p:cNvPr>
          <p:cNvSpPr>
            <a:spLocks noGrp="1"/>
          </p:cNvSpPr>
          <p:nvPr>
            <p:ph type="title"/>
          </p:nvPr>
        </p:nvSpPr>
        <p:spPr/>
        <p:txBody>
          <a:bodyPr/>
          <a:lstStyle/>
          <a:p>
            <a:r>
              <a:rPr lang="en-US" dirty="0"/>
              <a:t>2. Descriptive Statistics.</a:t>
            </a:r>
            <a:endParaRPr lang="en-IN" dirty="0"/>
          </a:p>
        </p:txBody>
      </p:sp>
      <p:sp>
        <p:nvSpPr>
          <p:cNvPr id="3" name="Content Placeholder 2">
            <a:extLst>
              <a:ext uri="{FF2B5EF4-FFF2-40B4-BE49-F238E27FC236}">
                <a16:creationId xmlns:a16="http://schemas.microsoft.com/office/drawing/2014/main" id="{B0512804-B2B7-8912-9050-2C2323DA0B15}"/>
              </a:ext>
            </a:extLst>
          </p:cNvPr>
          <p:cNvSpPr>
            <a:spLocks noGrp="1"/>
          </p:cNvSpPr>
          <p:nvPr>
            <p:ph idx="1"/>
          </p:nvPr>
        </p:nvSpPr>
        <p:spPr>
          <a:xfrm>
            <a:off x="838200" y="1825625"/>
            <a:ext cx="8930054" cy="4351338"/>
          </a:xfrm>
        </p:spPr>
        <p:txBody>
          <a:bodyPr>
            <a:normAutofit/>
          </a:bodyPr>
          <a:lstStyle/>
          <a:p>
            <a:pPr marL="0" indent="0">
              <a:buNone/>
            </a:pPr>
            <a:r>
              <a:rPr lang="en-US" b="0" i="0" dirty="0">
                <a:solidFill>
                  <a:srgbClr val="373A3C"/>
                </a:solidFill>
                <a:effectLst/>
                <a:latin typeface="arial" panose="020B0604020202020204" pitchFamily="34" charset="0"/>
              </a:rPr>
              <a:t>E. What is percentage of divorced and separated people?</a:t>
            </a:r>
          </a:p>
          <a:p>
            <a:pPr marL="0" indent="0">
              <a:buNone/>
            </a:pPr>
            <a:endParaRPr lang="en-US" b="0" i="0" dirty="0">
              <a:solidFill>
                <a:srgbClr val="373A3C"/>
              </a:solidFill>
              <a:effectLst/>
              <a:latin typeface="arial" panose="020B0604020202020204" pitchFamily="34" charset="0"/>
            </a:endParaRPr>
          </a:p>
          <a:p>
            <a:pPr marL="0" indent="0">
              <a:buNone/>
            </a:pPr>
            <a:r>
              <a:rPr lang="en-US" b="0" i="0" dirty="0">
                <a:solidFill>
                  <a:srgbClr val="373A3C"/>
                </a:solidFill>
                <a:effectLst/>
                <a:latin typeface="arial" panose="020B0604020202020204" pitchFamily="34" charset="0"/>
              </a:rPr>
              <a:t>First, we determined the levels associated with separated and divorced (4 and 5, namely) in the marstatc variable in the data.</a:t>
            </a:r>
          </a:p>
          <a:p>
            <a:pPr marL="0" indent="0">
              <a:buNone/>
            </a:pPr>
            <a:r>
              <a:rPr lang="en-US" dirty="0">
                <a:solidFill>
                  <a:srgbClr val="373A3C"/>
                </a:solidFill>
                <a:latin typeface="arial" panose="020B0604020202020204" pitchFamily="34" charset="0"/>
              </a:rPr>
              <a:t>Then used CrossTable to find out percentage of the levels.</a:t>
            </a:r>
          </a:p>
          <a:p>
            <a:pPr marL="0" indent="0">
              <a:buNone/>
            </a:pPr>
            <a:r>
              <a:rPr lang="en-US" dirty="0">
                <a:solidFill>
                  <a:srgbClr val="373A3C"/>
                </a:solidFill>
                <a:latin typeface="arial" panose="020B0604020202020204" pitchFamily="34" charset="0"/>
              </a:rPr>
              <a:t>Double Click to enlarge images to find out levels and percentages respectively.</a:t>
            </a:r>
            <a:endParaRPr lang="en-US" b="0" i="0" dirty="0">
              <a:solidFill>
                <a:srgbClr val="373A3C"/>
              </a:solidFill>
              <a:effectLst/>
              <a:latin typeface="arial" panose="020B0604020202020204" pitchFamily="34" charset="0"/>
            </a:endParaRPr>
          </a:p>
          <a:p>
            <a:pPr marL="0" indent="0">
              <a:buNone/>
            </a:pPr>
            <a:endParaRPr lang="en-US" dirty="0">
              <a:solidFill>
                <a:srgbClr val="373A3C"/>
              </a:solidFill>
              <a:latin typeface="arial" panose="020B0604020202020204" pitchFamily="34" charset="0"/>
            </a:endParaRPr>
          </a:p>
        </p:txBody>
      </p:sp>
      <p:graphicFrame>
        <p:nvGraphicFramePr>
          <p:cNvPr id="5" name="Object 4">
            <a:extLst>
              <a:ext uri="{FF2B5EF4-FFF2-40B4-BE49-F238E27FC236}">
                <a16:creationId xmlns:a16="http://schemas.microsoft.com/office/drawing/2014/main" id="{B7608711-1E35-0FA3-A9D5-B9E9E06BABB5}"/>
              </a:ext>
            </a:extLst>
          </p:cNvPr>
          <p:cNvGraphicFramePr>
            <a:graphicFrameLocks noChangeAspect="1"/>
          </p:cNvGraphicFramePr>
          <p:nvPr>
            <p:extLst>
              <p:ext uri="{D42A27DB-BD31-4B8C-83A1-F6EECF244321}">
                <p14:modId xmlns:p14="http://schemas.microsoft.com/office/powerpoint/2010/main" val="332755921"/>
              </p:ext>
            </p:extLst>
          </p:nvPr>
        </p:nvGraphicFramePr>
        <p:xfrm>
          <a:off x="899746" y="4762778"/>
          <a:ext cx="2286000" cy="820737"/>
        </p:xfrm>
        <a:graphic>
          <a:graphicData uri="http://schemas.openxmlformats.org/presentationml/2006/ole">
            <mc:AlternateContent xmlns:mc="http://schemas.openxmlformats.org/markup-compatibility/2006">
              <mc:Choice xmlns:v="urn:schemas-microsoft-com:vml" Requires="v">
                <p:oleObj name="Packager Shell Object" showAsIcon="1" r:id="rId2" imgW="973800" imgH="349200" progId="Package">
                  <p:embed/>
                </p:oleObj>
              </mc:Choice>
              <mc:Fallback>
                <p:oleObj name="Packager Shell Object" showAsIcon="1" r:id="rId2" imgW="973800" imgH="349200" progId="Package">
                  <p:embed/>
                  <p:pic>
                    <p:nvPicPr>
                      <p:cNvPr id="0" name=""/>
                      <p:cNvPicPr/>
                      <p:nvPr/>
                    </p:nvPicPr>
                    <p:blipFill>
                      <a:blip r:embed="rId3"/>
                      <a:stretch>
                        <a:fillRect/>
                      </a:stretch>
                    </p:blipFill>
                    <p:spPr>
                      <a:xfrm>
                        <a:off x="899746" y="4762778"/>
                        <a:ext cx="2286000" cy="82073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E7276E5-FE18-2355-18EA-78B66F9CD8AE}"/>
              </a:ext>
            </a:extLst>
          </p:cNvPr>
          <p:cNvGraphicFramePr>
            <a:graphicFrameLocks noChangeAspect="1"/>
          </p:cNvGraphicFramePr>
          <p:nvPr>
            <p:extLst>
              <p:ext uri="{D42A27DB-BD31-4B8C-83A1-F6EECF244321}">
                <p14:modId xmlns:p14="http://schemas.microsoft.com/office/powerpoint/2010/main" val="1083358827"/>
              </p:ext>
            </p:extLst>
          </p:nvPr>
        </p:nvGraphicFramePr>
        <p:xfrm>
          <a:off x="9257580" y="4762778"/>
          <a:ext cx="1703387" cy="682625"/>
        </p:xfrm>
        <a:graphic>
          <a:graphicData uri="http://schemas.openxmlformats.org/presentationml/2006/ole">
            <mc:AlternateContent xmlns:mc="http://schemas.openxmlformats.org/markup-compatibility/2006">
              <mc:Choice xmlns:v="urn:schemas-microsoft-com:vml" Requires="v">
                <p:oleObj name="Packager Shell Object" showAsIcon="1" r:id="rId4" imgW="870840" imgH="349200" progId="Package">
                  <p:embed/>
                </p:oleObj>
              </mc:Choice>
              <mc:Fallback>
                <p:oleObj name="Packager Shell Object" showAsIcon="1" r:id="rId4" imgW="870840" imgH="349200" progId="Package">
                  <p:embed/>
                  <p:pic>
                    <p:nvPicPr>
                      <p:cNvPr id="0" name=""/>
                      <p:cNvPicPr/>
                      <p:nvPr/>
                    </p:nvPicPr>
                    <p:blipFill>
                      <a:blip r:embed="rId5"/>
                      <a:stretch>
                        <a:fillRect/>
                      </a:stretch>
                    </p:blipFill>
                    <p:spPr>
                      <a:xfrm>
                        <a:off x="9257580" y="4762778"/>
                        <a:ext cx="1703387" cy="68262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78E91F48-40D3-E864-69DC-15431A645F1E}"/>
              </a:ext>
            </a:extLst>
          </p:cNvPr>
          <p:cNvSpPr txBox="1"/>
          <p:nvPr/>
        </p:nvSpPr>
        <p:spPr>
          <a:xfrm>
            <a:off x="7239109" y="5626517"/>
            <a:ext cx="5058289" cy="369332"/>
          </a:xfrm>
          <a:prstGeom prst="rect">
            <a:avLst/>
          </a:prstGeom>
          <a:noFill/>
        </p:spPr>
        <p:txBody>
          <a:bodyPr wrap="square" rtlCol="0">
            <a:spAutoFit/>
          </a:bodyPr>
          <a:lstStyle/>
          <a:p>
            <a:r>
              <a:rPr lang="en-US" dirty="0"/>
              <a:t>Appendix 7: Percentage of Divorced and Separated </a:t>
            </a:r>
            <a:endParaRPr lang="en-IN" dirty="0"/>
          </a:p>
        </p:txBody>
      </p:sp>
      <p:sp>
        <p:nvSpPr>
          <p:cNvPr id="10" name="TextBox 9">
            <a:extLst>
              <a:ext uri="{FF2B5EF4-FFF2-40B4-BE49-F238E27FC236}">
                <a16:creationId xmlns:a16="http://schemas.microsoft.com/office/drawing/2014/main" id="{E84A61EB-5A15-BBEF-1573-4CE018EBF63D}"/>
              </a:ext>
            </a:extLst>
          </p:cNvPr>
          <p:cNvSpPr txBox="1"/>
          <p:nvPr/>
        </p:nvSpPr>
        <p:spPr>
          <a:xfrm>
            <a:off x="0" y="5583515"/>
            <a:ext cx="4243536" cy="369332"/>
          </a:xfrm>
          <a:prstGeom prst="rect">
            <a:avLst/>
          </a:prstGeom>
          <a:noFill/>
        </p:spPr>
        <p:txBody>
          <a:bodyPr wrap="square" rtlCol="0">
            <a:spAutoFit/>
          </a:bodyPr>
          <a:lstStyle/>
          <a:p>
            <a:r>
              <a:rPr lang="en-US" dirty="0"/>
              <a:t>Appendix 6: Divorced and Separated Levels</a:t>
            </a:r>
            <a:endParaRPr lang="en-IN" dirty="0"/>
          </a:p>
        </p:txBody>
      </p:sp>
    </p:spTree>
    <p:extLst>
      <p:ext uri="{BB962C8B-B14F-4D97-AF65-F5344CB8AC3E}">
        <p14:creationId xmlns:p14="http://schemas.microsoft.com/office/powerpoint/2010/main" val="165673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407-B1AB-D9B7-B3BC-6779D19C53C4}"/>
              </a:ext>
            </a:extLst>
          </p:cNvPr>
          <p:cNvSpPr>
            <a:spLocks noGrp="1"/>
          </p:cNvSpPr>
          <p:nvPr>
            <p:ph type="title"/>
          </p:nvPr>
        </p:nvSpPr>
        <p:spPr/>
        <p:txBody>
          <a:bodyPr/>
          <a:lstStyle/>
          <a:p>
            <a:pPr algn="r"/>
            <a:r>
              <a:rPr lang="en-US" dirty="0"/>
              <a:t>2. Descriptive Statistics.</a:t>
            </a:r>
            <a:endParaRPr lang="en-IN" dirty="0"/>
          </a:p>
        </p:txBody>
      </p:sp>
      <p:sp>
        <p:nvSpPr>
          <p:cNvPr id="3" name="Content Placeholder 2">
            <a:extLst>
              <a:ext uri="{FF2B5EF4-FFF2-40B4-BE49-F238E27FC236}">
                <a16:creationId xmlns:a16="http://schemas.microsoft.com/office/drawing/2014/main" id="{B0512804-B2B7-8912-9050-2C2323DA0B15}"/>
              </a:ext>
            </a:extLst>
          </p:cNvPr>
          <p:cNvSpPr>
            <a:spLocks noGrp="1"/>
          </p:cNvSpPr>
          <p:nvPr>
            <p:ph idx="1"/>
          </p:nvPr>
        </p:nvSpPr>
        <p:spPr>
          <a:xfrm>
            <a:off x="2031024" y="1690688"/>
            <a:ext cx="9322776" cy="3901220"/>
          </a:xfrm>
        </p:spPr>
        <p:txBody>
          <a:bodyPr>
            <a:normAutofit/>
          </a:bodyPr>
          <a:lstStyle/>
          <a:p>
            <a:pPr marL="0" indent="0" algn="r">
              <a:buNone/>
            </a:pPr>
            <a:r>
              <a:rPr lang="en-US" dirty="0">
                <a:solidFill>
                  <a:srgbClr val="373A3C"/>
                </a:solidFill>
                <a:latin typeface="arial" panose="020B0604020202020204" pitchFamily="34" charset="0"/>
              </a:rPr>
              <a:t>F. </a:t>
            </a:r>
            <a:r>
              <a:rPr lang="en-US" b="0" i="0" dirty="0">
                <a:solidFill>
                  <a:srgbClr val="373A3C"/>
                </a:solidFill>
                <a:effectLst/>
                <a:latin typeface="arial" panose="020B0604020202020204" pitchFamily="34" charset="0"/>
              </a:rPr>
              <a:t>Find the mean, median, mode, minimum, maximum, range and standard deviation of household size, BMI and age at last birthday.</a:t>
            </a:r>
          </a:p>
          <a:p>
            <a:pPr marL="0" indent="0" algn="r">
              <a:buNone/>
            </a:pPr>
            <a:r>
              <a:rPr lang="en-US" dirty="0">
                <a:solidFill>
                  <a:srgbClr val="373A3C"/>
                </a:solidFill>
                <a:latin typeface="arial" panose="020B0604020202020204" pitchFamily="34" charset="0"/>
              </a:rPr>
              <a:t>Double click on images to view</a:t>
            </a:r>
          </a:p>
          <a:p>
            <a:pPr marL="0" indent="0" algn="r">
              <a:buNone/>
            </a:pPr>
            <a:r>
              <a:rPr lang="en-US" dirty="0">
                <a:solidFill>
                  <a:srgbClr val="373A3C"/>
                </a:solidFill>
                <a:latin typeface="arial" panose="020B0604020202020204" pitchFamily="34" charset="0"/>
              </a:rPr>
              <a:t>code and o</a:t>
            </a:r>
            <a:r>
              <a:rPr lang="en-US" b="0" i="0" dirty="0">
                <a:solidFill>
                  <a:srgbClr val="373A3C"/>
                </a:solidFill>
                <a:effectLst/>
                <a:latin typeface="arial" panose="020B0604020202020204" pitchFamily="34" charset="0"/>
              </a:rPr>
              <a:t>utputs.</a:t>
            </a:r>
          </a:p>
        </p:txBody>
      </p:sp>
      <p:graphicFrame>
        <p:nvGraphicFramePr>
          <p:cNvPr id="4" name="Table 5">
            <a:extLst>
              <a:ext uri="{FF2B5EF4-FFF2-40B4-BE49-F238E27FC236}">
                <a16:creationId xmlns:a16="http://schemas.microsoft.com/office/drawing/2014/main" id="{C0BD9467-F93A-F0DA-08F4-42B810C08447}"/>
              </a:ext>
            </a:extLst>
          </p:cNvPr>
          <p:cNvGraphicFramePr>
            <a:graphicFrameLocks noGrp="1"/>
          </p:cNvGraphicFramePr>
          <p:nvPr>
            <p:extLst>
              <p:ext uri="{D42A27DB-BD31-4B8C-83A1-F6EECF244321}">
                <p14:modId xmlns:p14="http://schemas.microsoft.com/office/powerpoint/2010/main" val="1340854715"/>
              </p:ext>
            </p:extLst>
          </p:nvPr>
        </p:nvGraphicFramePr>
        <p:xfrm>
          <a:off x="313102" y="2318178"/>
          <a:ext cx="6051064" cy="3540876"/>
        </p:xfrm>
        <a:graphic>
          <a:graphicData uri="http://schemas.openxmlformats.org/drawingml/2006/table">
            <a:tbl>
              <a:tblPr firstRow="1" bandRow="1">
                <a:tableStyleId>{5C22544A-7EE6-4342-B048-85BDC9FD1C3A}</a:tableStyleId>
              </a:tblPr>
              <a:tblGrid>
                <a:gridCol w="1512766">
                  <a:extLst>
                    <a:ext uri="{9D8B030D-6E8A-4147-A177-3AD203B41FA5}">
                      <a16:colId xmlns:a16="http://schemas.microsoft.com/office/drawing/2014/main" val="2377641728"/>
                    </a:ext>
                  </a:extLst>
                </a:gridCol>
                <a:gridCol w="1512766">
                  <a:extLst>
                    <a:ext uri="{9D8B030D-6E8A-4147-A177-3AD203B41FA5}">
                      <a16:colId xmlns:a16="http://schemas.microsoft.com/office/drawing/2014/main" val="1889190162"/>
                    </a:ext>
                  </a:extLst>
                </a:gridCol>
                <a:gridCol w="1512766">
                  <a:extLst>
                    <a:ext uri="{9D8B030D-6E8A-4147-A177-3AD203B41FA5}">
                      <a16:colId xmlns:a16="http://schemas.microsoft.com/office/drawing/2014/main" val="474327319"/>
                    </a:ext>
                  </a:extLst>
                </a:gridCol>
                <a:gridCol w="1512766">
                  <a:extLst>
                    <a:ext uri="{9D8B030D-6E8A-4147-A177-3AD203B41FA5}">
                      <a16:colId xmlns:a16="http://schemas.microsoft.com/office/drawing/2014/main" val="2495044238"/>
                    </a:ext>
                  </a:extLst>
                </a:gridCol>
              </a:tblGrid>
              <a:tr h="595928">
                <a:tc>
                  <a:txBody>
                    <a:bodyPr/>
                    <a:lstStyle/>
                    <a:p>
                      <a:r>
                        <a:rPr lang="en-US" dirty="0"/>
                        <a:t>Stats/variables</a:t>
                      </a:r>
                      <a:endParaRPr lang="en-IN" dirty="0"/>
                    </a:p>
                  </a:txBody>
                  <a:tcPr/>
                </a:tc>
                <a:tc>
                  <a:txBody>
                    <a:bodyPr/>
                    <a:lstStyle/>
                    <a:p>
                      <a:r>
                        <a:rPr lang="en-US" dirty="0"/>
                        <a:t>Household Size</a:t>
                      </a:r>
                      <a:endParaRPr lang="en-IN" dirty="0"/>
                    </a:p>
                  </a:txBody>
                  <a:tcPr/>
                </a:tc>
                <a:tc>
                  <a:txBody>
                    <a:bodyPr/>
                    <a:lstStyle/>
                    <a:p>
                      <a:r>
                        <a:rPr lang="en-US" dirty="0"/>
                        <a:t>BMI</a:t>
                      </a:r>
                      <a:endParaRPr lang="en-IN" dirty="0"/>
                    </a:p>
                  </a:txBody>
                  <a:tcPr/>
                </a:tc>
                <a:tc>
                  <a:txBody>
                    <a:bodyPr/>
                    <a:lstStyle/>
                    <a:p>
                      <a:r>
                        <a:rPr lang="en-US" dirty="0"/>
                        <a:t>Age at Last Birthday</a:t>
                      </a:r>
                      <a:endParaRPr lang="en-IN" dirty="0"/>
                    </a:p>
                  </a:txBody>
                  <a:tcPr/>
                </a:tc>
                <a:extLst>
                  <a:ext uri="{0D108BD9-81ED-4DB2-BD59-A6C34878D82A}">
                    <a16:rowId xmlns:a16="http://schemas.microsoft.com/office/drawing/2014/main" val="2490751134"/>
                  </a:ext>
                </a:extLst>
              </a:tr>
              <a:tr h="340530">
                <a:tc>
                  <a:txBody>
                    <a:bodyPr/>
                    <a:lstStyle/>
                    <a:p>
                      <a:r>
                        <a:rPr lang="en-US" dirty="0"/>
                        <a:t>Mean</a:t>
                      </a:r>
                      <a:endParaRPr lang="en-IN" dirty="0"/>
                    </a:p>
                  </a:txBody>
                  <a:tcPr/>
                </a:tc>
                <a:tc>
                  <a:txBody>
                    <a:bodyPr/>
                    <a:lstStyle/>
                    <a:p>
                      <a:r>
                        <a:rPr lang="en-IN" dirty="0"/>
                        <a:t>2.854286</a:t>
                      </a:r>
                    </a:p>
                  </a:txBody>
                  <a:tcPr/>
                </a:tc>
                <a:tc>
                  <a:txBody>
                    <a:bodyPr/>
                    <a:lstStyle/>
                    <a:p>
                      <a:r>
                        <a:rPr lang="en-IN" dirty="0"/>
                        <a:t>25.85482</a:t>
                      </a:r>
                    </a:p>
                  </a:txBody>
                  <a:tcPr/>
                </a:tc>
                <a:tc>
                  <a:txBody>
                    <a:bodyPr/>
                    <a:lstStyle/>
                    <a:p>
                      <a:r>
                        <a:rPr lang="en-IN" dirty="0"/>
                        <a:t>41.48243</a:t>
                      </a:r>
                    </a:p>
                  </a:txBody>
                  <a:tcPr/>
                </a:tc>
                <a:extLst>
                  <a:ext uri="{0D108BD9-81ED-4DB2-BD59-A6C34878D82A}">
                    <a16:rowId xmlns:a16="http://schemas.microsoft.com/office/drawing/2014/main" val="315807472"/>
                  </a:ext>
                </a:extLst>
              </a:tr>
              <a:tr h="340530">
                <a:tc>
                  <a:txBody>
                    <a:bodyPr/>
                    <a:lstStyle/>
                    <a:p>
                      <a:r>
                        <a:rPr lang="en-US" dirty="0"/>
                        <a:t>Median</a:t>
                      </a:r>
                      <a:endParaRPr lang="en-IN" dirty="0"/>
                    </a:p>
                  </a:txBody>
                  <a:tcPr/>
                </a:tc>
                <a:tc>
                  <a:txBody>
                    <a:bodyPr/>
                    <a:lstStyle/>
                    <a:p>
                      <a:r>
                        <a:rPr lang="en-US" dirty="0"/>
                        <a:t>3</a:t>
                      </a:r>
                      <a:endParaRPr lang="en-IN" dirty="0"/>
                    </a:p>
                  </a:txBody>
                  <a:tcPr/>
                </a:tc>
                <a:tc>
                  <a:txBody>
                    <a:bodyPr/>
                    <a:lstStyle/>
                    <a:p>
                      <a:r>
                        <a:rPr lang="en-IN" dirty="0"/>
                        <a:t>25.52844</a:t>
                      </a:r>
                    </a:p>
                  </a:txBody>
                  <a:tcPr/>
                </a:tc>
                <a:tc>
                  <a:txBody>
                    <a:bodyPr/>
                    <a:lstStyle/>
                    <a:p>
                      <a:r>
                        <a:rPr lang="en-US" dirty="0"/>
                        <a:t>42</a:t>
                      </a:r>
                      <a:endParaRPr lang="en-IN" dirty="0"/>
                    </a:p>
                  </a:txBody>
                  <a:tcPr/>
                </a:tc>
                <a:extLst>
                  <a:ext uri="{0D108BD9-81ED-4DB2-BD59-A6C34878D82A}">
                    <a16:rowId xmlns:a16="http://schemas.microsoft.com/office/drawing/2014/main" val="1609186082"/>
                  </a:ext>
                </a:extLst>
              </a:tr>
              <a:tr h="431916">
                <a:tc>
                  <a:txBody>
                    <a:bodyPr/>
                    <a:lstStyle/>
                    <a:p>
                      <a:r>
                        <a:rPr lang="en-US" dirty="0"/>
                        <a:t>Mode</a:t>
                      </a:r>
                      <a:endParaRPr lang="en-IN" dirty="0"/>
                    </a:p>
                  </a:txBody>
                  <a:tcPr/>
                </a:tc>
                <a:tc>
                  <a:txBody>
                    <a:bodyPr/>
                    <a:lstStyle/>
                    <a:p>
                      <a:r>
                        <a:rPr lang="en-US" dirty="0"/>
                        <a:t>2</a:t>
                      </a:r>
                      <a:endParaRPr lang="en-IN" dirty="0"/>
                    </a:p>
                  </a:txBody>
                  <a:tcPr/>
                </a:tc>
                <a:tc>
                  <a:txBody>
                    <a:bodyPr/>
                    <a:lstStyle/>
                    <a:p>
                      <a:endParaRPr lang="en-IN" dirty="0"/>
                    </a:p>
                  </a:txBody>
                  <a:tcPr/>
                </a:tc>
                <a:tc>
                  <a:txBody>
                    <a:bodyPr/>
                    <a:lstStyle/>
                    <a:p>
                      <a:r>
                        <a:rPr lang="en-US" dirty="0"/>
                        <a:t>42</a:t>
                      </a:r>
                      <a:endParaRPr lang="en-IN" dirty="0"/>
                    </a:p>
                  </a:txBody>
                  <a:tcPr/>
                </a:tc>
                <a:extLst>
                  <a:ext uri="{0D108BD9-81ED-4DB2-BD59-A6C34878D82A}">
                    <a16:rowId xmlns:a16="http://schemas.microsoft.com/office/drawing/2014/main" val="140850980"/>
                  </a:ext>
                </a:extLst>
              </a:tr>
              <a:tr h="340530">
                <a:tc>
                  <a:txBody>
                    <a:bodyPr/>
                    <a:lstStyle/>
                    <a:p>
                      <a:r>
                        <a:rPr lang="en-US" dirty="0"/>
                        <a:t>Minimum</a:t>
                      </a:r>
                      <a:endParaRPr lang="en-IN" dirty="0"/>
                    </a:p>
                  </a:txBody>
                  <a:tcPr/>
                </a:tc>
                <a:tc>
                  <a:txBody>
                    <a:bodyPr/>
                    <a:lstStyle/>
                    <a:p>
                      <a:r>
                        <a:rPr lang="en-US" dirty="0"/>
                        <a:t>1</a:t>
                      </a:r>
                      <a:endParaRPr lang="en-IN" dirty="0"/>
                    </a:p>
                  </a:txBody>
                  <a:tcPr/>
                </a:tc>
                <a:tc>
                  <a:txBody>
                    <a:bodyPr/>
                    <a:lstStyle/>
                    <a:p>
                      <a:r>
                        <a:rPr lang="en-IN" dirty="0"/>
                        <a:t>8.34011</a:t>
                      </a:r>
                    </a:p>
                  </a:txBody>
                  <a:tcPr/>
                </a:tc>
                <a:tc>
                  <a:txBody>
                    <a:bodyPr/>
                    <a:lstStyle/>
                    <a:p>
                      <a:r>
                        <a:rPr lang="en-US" dirty="0"/>
                        <a:t>0</a:t>
                      </a:r>
                      <a:endParaRPr lang="en-IN" dirty="0"/>
                    </a:p>
                  </a:txBody>
                  <a:tcPr/>
                </a:tc>
                <a:extLst>
                  <a:ext uri="{0D108BD9-81ED-4DB2-BD59-A6C34878D82A}">
                    <a16:rowId xmlns:a16="http://schemas.microsoft.com/office/drawing/2014/main" val="3918691934"/>
                  </a:ext>
                </a:extLst>
              </a:tr>
              <a:tr h="340530">
                <a:tc>
                  <a:txBody>
                    <a:bodyPr/>
                    <a:lstStyle/>
                    <a:p>
                      <a:r>
                        <a:rPr lang="en-US" dirty="0"/>
                        <a:t>Maximum</a:t>
                      </a:r>
                      <a:endParaRPr lang="en-IN" dirty="0"/>
                    </a:p>
                  </a:txBody>
                  <a:tcPr/>
                </a:tc>
                <a:tc>
                  <a:txBody>
                    <a:bodyPr/>
                    <a:lstStyle/>
                    <a:p>
                      <a:r>
                        <a:rPr lang="en-US" dirty="0"/>
                        <a:t>10</a:t>
                      </a:r>
                      <a:endParaRPr lang="en-IN" dirty="0"/>
                    </a:p>
                  </a:txBody>
                  <a:tcPr/>
                </a:tc>
                <a:tc>
                  <a:txBody>
                    <a:bodyPr/>
                    <a:lstStyle/>
                    <a:p>
                      <a:r>
                        <a:rPr lang="en-IN" dirty="0"/>
                        <a:t>65.27721</a:t>
                      </a:r>
                    </a:p>
                  </a:txBody>
                  <a:tcPr/>
                </a:tc>
                <a:tc>
                  <a:txBody>
                    <a:bodyPr/>
                    <a:lstStyle/>
                    <a:p>
                      <a:r>
                        <a:rPr lang="en-US" dirty="0"/>
                        <a:t>96</a:t>
                      </a:r>
                      <a:endParaRPr lang="en-IN" dirty="0"/>
                    </a:p>
                  </a:txBody>
                  <a:tcPr/>
                </a:tc>
                <a:extLst>
                  <a:ext uri="{0D108BD9-81ED-4DB2-BD59-A6C34878D82A}">
                    <a16:rowId xmlns:a16="http://schemas.microsoft.com/office/drawing/2014/main" val="2479942801"/>
                  </a:ext>
                </a:extLst>
              </a:tr>
              <a:tr h="340530">
                <a:tc>
                  <a:txBody>
                    <a:bodyPr/>
                    <a:lstStyle/>
                    <a:p>
                      <a:r>
                        <a:rPr lang="en-US" dirty="0"/>
                        <a:t>Range</a:t>
                      </a:r>
                      <a:endParaRPr lang="en-IN" dirty="0"/>
                    </a:p>
                  </a:txBody>
                  <a:tcPr/>
                </a:tc>
                <a:tc>
                  <a:txBody>
                    <a:bodyPr/>
                    <a:lstStyle/>
                    <a:p>
                      <a:r>
                        <a:rPr lang="en-US" dirty="0"/>
                        <a:t>9</a:t>
                      </a:r>
                      <a:endParaRPr lang="en-IN" dirty="0"/>
                    </a:p>
                  </a:txBody>
                  <a:tcPr/>
                </a:tc>
                <a:tc>
                  <a:txBody>
                    <a:bodyPr/>
                    <a:lstStyle/>
                    <a:p>
                      <a:r>
                        <a:rPr lang="en-IN" dirty="0"/>
                        <a:t>56.9371</a:t>
                      </a:r>
                    </a:p>
                  </a:txBody>
                  <a:tcPr/>
                </a:tc>
                <a:tc>
                  <a:txBody>
                    <a:bodyPr/>
                    <a:lstStyle/>
                    <a:p>
                      <a:r>
                        <a:rPr lang="en-US" dirty="0"/>
                        <a:t>96</a:t>
                      </a:r>
                      <a:endParaRPr lang="en-IN" dirty="0"/>
                    </a:p>
                  </a:txBody>
                  <a:tcPr/>
                </a:tc>
                <a:extLst>
                  <a:ext uri="{0D108BD9-81ED-4DB2-BD59-A6C34878D82A}">
                    <a16:rowId xmlns:a16="http://schemas.microsoft.com/office/drawing/2014/main" val="1925777352"/>
                  </a:ext>
                </a:extLst>
              </a:tr>
              <a:tr h="595928">
                <a:tc>
                  <a:txBody>
                    <a:bodyPr/>
                    <a:lstStyle/>
                    <a:p>
                      <a:r>
                        <a:rPr lang="en-US" dirty="0"/>
                        <a:t>Standard Deviation</a:t>
                      </a:r>
                      <a:endParaRPr lang="en-IN" dirty="0"/>
                    </a:p>
                  </a:txBody>
                  <a:tcPr/>
                </a:tc>
                <a:tc>
                  <a:txBody>
                    <a:bodyPr/>
                    <a:lstStyle/>
                    <a:p>
                      <a:r>
                        <a:rPr lang="en-IN" dirty="0"/>
                        <a:t>1.365872</a:t>
                      </a:r>
                    </a:p>
                  </a:txBody>
                  <a:tcPr/>
                </a:tc>
                <a:tc>
                  <a:txBody>
                    <a:bodyPr/>
                    <a:lstStyle/>
                    <a:p>
                      <a:r>
                        <a:rPr lang="en-IN" dirty="0"/>
                        <a:t>6.160253</a:t>
                      </a:r>
                    </a:p>
                  </a:txBody>
                  <a:tcPr/>
                </a:tc>
                <a:tc>
                  <a:txBody>
                    <a:bodyPr/>
                    <a:lstStyle/>
                    <a:p>
                      <a:r>
                        <a:rPr lang="en-IN" dirty="0"/>
                        <a:t>23.98486</a:t>
                      </a:r>
                    </a:p>
                  </a:txBody>
                  <a:tcPr/>
                </a:tc>
                <a:extLst>
                  <a:ext uri="{0D108BD9-81ED-4DB2-BD59-A6C34878D82A}">
                    <a16:rowId xmlns:a16="http://schemas.microsoft.com/office/drawing/2014/main" val="2873397473"/>
                  </a:ext>
                </a:extLst>
              </a:tr>
            </a:tbl>
          </a:graphicData>
        </a:graphic>
      </p:graphicFrame>
      <p:graphicFrame>
        <p:nvGraphicFramePr>
          <p:cNvPr id="6" name="Object 5">
            <a:extLst>
              <a:ext uri="{FF2B5EF4-FFF2-40B4-BE49-F238E27FC236}">
                <a16:creationId xmlns:a16="http://schemas.microsoft.com/office/drawing/2014/main" id="{4009AC57-2422-9811-B8AE-5E9F1FA24C67}"/>
              </a:ext>
            </a:extLst>
          </p:cNvPr>
          <p:cNvGraphicFramePr>
            <a:graphicFrameLocks noChangeAspect="1"/>
          </p:cNvGraphicFramePr>
          <p:nvPr>
            <p:extLst>
              <p:ext uri="{D42A27DB-BD31-4B8C-83A1-F6EECF244321}">
                <p14:modId xmlns:p14="http://schemas.microsoft.com/office/powerpoint/2010/main" val="2795582905"/>
              </p:ext>
            </p:extLst>
          </p:nvPr>
        </p:nvGraphicFramePr>
        <p:xfrm>
          <a:off x="3241919" y="3738561"/>
          <a:ext cx="1345222" cy="420199"/>
        </p:xfrm>
        <a:graphic>
          <a:graphicData uri="http://schemas.openxmlformats.org/presentationml/2006/ole">
            <mc:AlternateContent xmlns:mc="http://schemas.openxmlformats.org/markup-compatibility/2006">
              <mc:Choice xmlns:v="urn:schemas-microsoft-com:vml" Requires="v">
                <p:oleObj name="Packager Shell Object" showAsIcon="1" r:id="rId2" imgW="658080" imgH="349200" progId="Package">
                  <p:embed/>
                </p:oleObj>
              </mc:Choice>
              <mc:Fallback>
                <p:oleObj name="Packager Shell Object" showAsIcon="1" r:id="rId2" imgW="658080" imgH="349200" progId="Package">
                  <p:embed/>
                  <p:pic>
                    <p:nvPicPr>
                      <p:cNvPr id="0" name=""/>
                      <p:cNvPicPr/>
                      <p:nvPr/>
                    </p:nvPicPr>
                    <p:blipFill>
                      <a:blip r:embed="rId3"/>
                      <a:stretch>
                        <a:fillRect/>
                      </a:stretch>
                    </p:blipFill>
                    <p:spPr>
                      <a:xfrm>
                        <a:off x="3241919" y="3738561"/>
                        <a:ext cx="1345222" cy="420199"/>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58CF5CF-B6DE-3A06-7E60-047E1623EB0C}"/>
              </a:ext>
            </a:extLst>
          </p:cNvPr>
          <p:cNvGraphicFramePr>
            <a:graphicFrameLocks noChangeAspect="1"/>
          </p:cNvGraphicFramePr>
          <p:nvPr>
            <p:extLst>
              <p:ext uri="{D42A27DB-BD31-4B8C-83A1-F6EECF244321}">
                <p14:modId xmlns:p14="http://schemas.microsoft.com/office/powerpoint/2010/main" val="22129260"/>
              </p:ext>
            </p:extLst>
          </p:nvPr>
        </p:nvGraphicFramePr>
        <p:xfrm>
          <a:off x="6953861" y="4546537"/>
          <a:ext cx="4925037" cy="840398"/>
        </p:xfrm>
        <a:graphic>
          <a:graphicData uri="http://schemas.openxmlformats.org/presentationml/2006/ole">
            <mc:AlternateContent xmlns:mc="http://schemas.openxmlformats.org/markup-compatibility/2006">
              <mc:Choice xmlns:v="urn:schemas-microsoft-com:vml" Requires="v">
                <p:oleObj name="Packager Shell Object" showAsIcon="1" r:id="rId4" imgW="2102760" imgH="349200" progId="Package">
                  <p:embed/>
                </p:oleObj>
              </mc:Choice>
              <mc:Fallback>
                <p:oleObj name="Packager Shell Object" showAsIcon="1" r:id="rId4" imgW="2102760" imgH="349200" progId="Package">
                  <p:embed/>
                  <p:pic>
                    <p:nvPicPr>
                      <p:cNvPr id="0" name=""/>
                      <p:cNvPicPr/>
                      <p:nvPr/>
                    </p:nvPicPr>
                    <p:blipFill>
                      <a:blip r:embed="rId5"/>
                      <a:stretch>
                        <a:fillRect/>
                      </a:stretch>
                    </p:blipFill>
                    <p:spPr>
                      <a:xfrm>
                        <a:off x="6953861" y="4546537"/>
                        <a:ext cx="4925037" cy="840398"/>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5E67126E-4FB8-D5E6-CADA-2F9EAB9D2E37}"/>
              </a:ext>
            </a:extLst>
          </p:cNvPr>
          <p:cNvSpPr txBox="1"/>
          <p:nvPr/>
        </p:nvSpPr>
        <p:spPr>
          <a:xfrm>
            <a:off x="7730585" y="5334181"/>
            <a:ext cx="3885764" cy="369332"/>
          </a:xfrm>
          <a:prstGeom prst="rect">
            <a:avLst/>
          </a:prstGeom>
          <a:noFill/>
        </p:spPr>
        <p:txBody>
          <a:bodyPr wrap="square" rtlCol="0">
            <a:spAutoFit/>
          </a:bodyPr>
          <a:lstStyle/>
          <a:p>
            <a:r>
              <a:rPr lang="en-US" dirty="0"/>
              <a:t>Appendix 8: Summary Statistics Code</a:t>
            </a:r>
            <a:endParaRPr lang="en-IN" dirty="0"/>
          </a:p>
        </p:txBody>
      </p:sp>
      <p:sp>
        <p:nvSpPr>
          <p:cNvPr id="11" name="TextBox 10">
            <a:extLst>
              <a:ext uri="{FF2B5EF4-FFF2-40B4-BE49-F238E27FC236}">
                <a16:creationId xmlns:a16="http://schemas.microsoft.com/office/drawing/2014/main" id="{544534DB-EE64-5CA8-E664-3C68EB92A54A}"/>
              </a:ext>
            </a:extLst>
          </p:cNvPr>
          <p:cNvSpPr txBox="1"/>
          <p:nvPr/>
        </p:nvSpPr>
        <p:spPr>
          <a:xfrm>
            <a:off x="1395752" y="5907357"/>
            <a:ext cx="3885764" cy="369332"/>
          </a:xfrm>
          <a:prstGeom prst="rect">
            <a:avLst/>
          </a:prstGeom>
          <a:noFill/>
        </p:spPr>
        <p:txBody>
          <a:bodyPr wrap="square" rtlCol="0">
            <a:spAutoFit/>
          </a:bodyPr>
          <a:lstStyle/>
          <a:p>
            <a:r>
              <a:rPr lang="en-US" dirty="0"/>
              <a:t>Table1: Summary Statistics of variables</a:t>
            </a:r>
            <a:endParaRPr lang="en-IN" dirty="0"/>
          </a:p>
        </p:txBody>
      </p:sp>
    </p:spTree>
    <p:extLst>
      <p:ext uri="{BB962C8B-B14F-4D97-AF65-F5344CB8AC3E}">
        <p14:creationId xmlns:p14="http://schemas.microsoft.com/office/powerpoint/2010/main" val="80827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F407-B1AB-D9B7-B3BC-6779D19C53C4}"/>
              </a:ext>
            </a:extLst>
          </p:cNvPr>
          <p:cNvSpPr>
            <a:spLocks noGrp="1"/>
          </p:cNvSpPr>
          <p:nvPr>
            <p:ph type="title"/>
          </p:nvPr>
        </p:nvSpPr>
        <p:spPr/>
        <p:txBody>
          <a:bodyPr/>
          <a:lstStyle/>
          <a:p>
            <a:r>
              <a:rPr lang="en-US" dirty="0"/>
              <a:t>3. Inferential Statistics.</a:t>
            </a:r>
            <a:endParaRPr lang="en-IN" dirty="0"/>
          </a:p>
        </p:txBody>
      </p:sp>
      <p:sp>
        <p:nvSpPr>
          <p:cNvPr id="3" name="Content Placeholder 2">
            <a:extLst>
              <a:ext uri="{FF2B5EF4-FFF2-40B4-BE49-F238E27FC236}">
                <a16:creationId xmlns:a16="http://schemas.microsoft.com/office/drawing/2014/main" id="{B0512804-B2B7-8912-9050-2C2323DA0B15}"/>
              </a:ext>
            </a:extLst>
          </p:cNvPr>
          <p:cNvSpPr>
            <a:spLocks noGrp="1"/>
          </p:cNvSpPr>
          <p:nvPr>
            <p:ph idx="1"/>
          </p:nvPr>
        </p:nvSpPr>
        <p:spPr>
          <a:xfrm>
            <a:off x="838200" y="1825625"/>
            <a:ext cx="8930054" cy="4351338"/>
          </a:xfrm>
        </p:spPr>
        <p:txBody>
          <a:bodyPr>
            <a:normAutofit/>
          </a:bodyPr>
          <a:lstStyle/>
          <a:p>
            <a:pPr marL="0" indent="0">
              <a:buNone/>
            </a:pPr>
            <a:r>
              <a:rPr lang="en-US" b="0" i="0" dirty="0">
                <a:solidFill>
                  <a:srgbClr val="373A3C"/>
                </a:solidFill>
                <a:effectLst/>
                <a:latin typeface="arial" panose="020B0604020202020204" pitchFamily="34" charset="0"/>
              </a:rPr>
              <a:t>A. Run a significance test to find out which gender drinks more alcohol.</a:t>
            </a:r>
          </a:p>
          <a:p>
            <a:pPr marL="0" indent="0">
              <a:buNone/>
            </a:pPr>
            <a:endParaRPr lang="en-US" b="0" i="0" dirty="0">
              <a:solidFill>
                <a:srgbClr val="373A3C"/>
              </a:solidFill>
              <a:effectLst/>
              <a:latin typeface="arial" panose="020B0604020202020204" pitchFamily="34" charset="0"/>
            </a:endParaRPr>
          </a:p>
          <a:p>
            <a:pPr marL="0" indent="0">
              <a:buNone/>
            </a:pPr>
            <a:r>
              <a:rPr lang="en-US" dirty="0">
                <a:solidFill>
                  <a:srgbClr val="373A3C"/>
                </a:solidFill>
                <a:latin typeface="arial" panose="020B0604020202020204" pitchFamily="34" charset="0"/>
              </a:rPr>
              <a:t>We used chi-squared test to determine whether gender plays a role in consumption of alcohol or not.</a:t>
            </a:r>
          </a:p>
          <a:p>
            <a:pPr marL="0" indent="0">
              <a:buNone/>
            </a:pPr>
            <a:endParaRPr lang="en-US" b="0" i="0" dirty="0">
              <a:solidFill>
                <a:srgbClr val="373A3C"/>
              </a:solidFill>
              <a:effectLst/>
              <a:latin typeface="arial" panose="020B0604020202020204" pitchFamily="34" charset="0"/>
            </a:endParaRPr>
          </a:p>
          <a:p>
            <a:pPr marL="0" indent="0">
              <a:buNone/>
            </a:pPr>
            <a:r>
              <a:rPr lang="en-US" dirty="0">
                <a:solidFill>
                  <a:srgbClr val="373A3C"/>
                </a:solidFill>
                <a:latin typeface="arial" panose="020B0604020202020204" pitchFamily="34" charset="0"/>
              </a:rPr>
              <a:t>Double click on image to find out code and outputs of the test.</a:t>
            </a:r>
            <a:endParaRPr lang="en-US" b="0" i="0" dirty="0">
              <a:solidFill>
                <a:srgbClr val="373A3C"/>
              </a:solidFill>
              <a:effectLst/>
              <a:latin typeface="arial" panose="020B0604020202020204" pitchFamily="34" charset="0"/>
            </a:endParaRPr>
          </a:p>
        </p:txBody>
      </p:sp>
      <p:graphicFrame>
        <p:nvGraphicFramePr>
          <p:cNvPr id="4" name="Object 3">
            <a:extLst>
              <a:ext uri="{FF2B5EF4-FFF2-40B4-BE49-F238E27FC236}">
                <a16:creationId xmlns:a16="http://schemas.microsoft.com/office/drawing/2014/main" id="{ED012227-4EC6-15CE-8D14-7003CBE5CC38}"/>
              </a:ext>
            </a:extLst>
          </p:cNvPr>
          <p:cNvGraphicFramePr>
            <a:graphicFrameLocks noChangeAspect="1"/>
          </p:cNvGraphicFramePr>
          <p:nvPr>
            <p:extLst>
              <p:ext uri="{D42A27DB-BD31-4B8C-83A1-F6EECF244321}">
                <p14:modId xmlns:p14="http://schemas.microsoft.com/office/powerpoint/2010/main" val="2735879085"/>
              </p:ext>
            </p:extLst>
          </p:nvPr>
        </p:nvGraphicFramePr>
        <p:xfrm>
          <a:off x="8481659" y="5214938"/>
          <a:ext cx="3336925" cy="795337"/>
        </p:xfrm>
        <a:graphic>
          <a:graphicData uri="http://schemas.openxmlformats.org/presentationml/2006/ole">
            <mc:AlternateContent xmlns:mc="http://schemas.openxmlformats.org/markup-compatibility/2006">
              <mc:Choice xmlns:v="urn:schemas-microsoft-com:vml" Requires="v">
                <p:oleObj name="Packager Shell Object" showAsIcon="1" r:id="rId2" imgW="1464120" imgH="349200" progId="Package">
                  <p:embed/>
                </p:oleObj>
              </mc:Choice>
              <mc:Fallback>
                <p:oleObj name="Packager Shell Object" showAsIcon="1" r:id="rId2" imgW="1464120" imgH="349200" progId="Package">
                  <p:embed/>
                  <p:pic>
                    <p:nvPicPr>
                      <p:cNvPr id="0" name=""/>
                      <p:cNvPicPr/>
                      <p:nvPr/>
                    </p:nvPicPr>
                    <p:blipFill>
                      <a:blip r:embed="rId3"/>
                      <a:stretch>
                        <a:fillRect/>
                      </a:stretch>
                    </p:blipFill>
                    <p:spPr>
                      <a:xfrm>
                        <a:off x="8481659" y="5214938"/>
                        <a:ext cx="3336925" cy="795337"/>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5862FD54-0400-7F6C-B7A5-EC1CC26D2C2B}"/>
              </a:ext>
            </a:extLst>
          </p:cNvPr>
          <p:cNvSpPr txBox="1"/>
          <p:nvPr/>
        </p:nvSpPr>
        <p:spPr>
          <a:xfrm>
            <a:off x="8044962" y="6010275"/>
            <a:ext cx="4210320" cy="369332"/>
          </a:xfrm>
          <a:prstGeom prst="rect">
            <a:avLst/>
          </a:prstGeom>
          <a:noFill/>
        </p:spPr>
        <p:txBody>
          <a:bodyPr wrap="square" rtlCol="0">
            <a:spAutoFit/>
          </a:bodyPr>
          <a:lstStyle/>
          <a:p>
            <a:r>
              <a:rPr lang="en-US" dirty="0"/>
              <a:t>Appendix 9: Gender Alcohol Consumption</a:t>
            </a:r>
            <a:endParaRPr lang="en-IN" dirty="0"/>
          </a:p>
        </p:txBody>
      </p:sp>
    </p:spTree>
    <p:extLst>
      <p:ext uri="{BB962C8B-B14F-4D97-AF65-F5344CB8AC3E}">
        <p14:creationId xmlns:p14="http://schemas.microsoft.com/office/powerpoint/2010/main" val="165117048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380</TotalTime>
  <Words>1318</Words>
  <Application>Microsoft Office PowerPoint</Application>
  <PresentationFormat>Widescreen</PresentationFormat>
  <Paragraphs>184</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Calibri Light</vt:lpstr>
      <vt:lpstr>Retrospect</vt:lpstr>
      <vt:lpstr>Package</vt:lpstr>
      <vt:lpstr>Statistical Analysis Presentation</vt:lpstr>
      <vt:lpstr>1. A Brief Introduction.</vt:lpstr>
      <vt:lpstr>2. Descriptive Statistics.</vt:lpstr>
      <vt:lpstr>2. Descriptive Statistics.</vt:lpstr>
      <vt:lpstr>2. Descriptive Statistics.</vt:lpstr>
      <vt:lpstr>2. Descriptive Statistics.</vt:lpstr>
      <vt:lpstr>2. Descriptive Statistics.</vt:lpstr>
      <vt:lpstr>2. Descriptive Statistics.</vt:lpstr>
      <vt:lpstr>3. Inferential Statistics.</vt:lpstr>
      <vt:lpstr>3. Inferential Statistics.</vt:lpstr>
      <vt:lpstr>3. Inferential Statistics.</vt:lpstr>
      <vt:lpstr>3C. Inferential Statistics.</vt:lpstr>
      <vt:lpstr>3. Inferential Statistics.</vt:lpstr>
      <vt:lpstr>4. A discussion with reference to relevant literature on gender and alcohol in the UK.  </vt:lpstr>
      <vt:lpstr>Conclusions and Recommendations</vt:lpstr>
      <vt:lpstr>Conclusions and Recommendations</vt:lpstr>
      <vt:lpstr>References</vt:lpstr>
      <vt:lpstr>Tables</vt:lpstr>
      <vt:lpstr>Appendices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Presentation</dc:title>
  <dc:creator>Lakshmi Narayana Bharadwaj Ganapavarapu</dc:creator>
  <cp:lastModifiedBy>Lakshmi Narayana Bharadwaj Ganapavarapu</cp:lastModifiedBy>
  <cp:revision>44</cp:revision>
  <dcterms:created xsi:type="dcterms:W3CDTF">2022-09-05T05:13:43Z</dcterms:created>
  <dcterms:modified xsi:type="dcterms:W3CDTF">2022-09-05T11:55:07Z</dcterms:modified>
</cp:coreProperties>
</file>