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9"/>
    <p:restoredTop sz="94694"/>
  </p:normalViewPr>
  <p:slideViewPr>
    <p:cSldViewPr snapToGrid="0" snapToObjects="1">
      <p:cViewPr varScale="1">
        <p:scale>
          <a:sx n="121" d="100"/>
          <a:sy n="121" d="100"/>
        </p:scale>
        <p:origin x="5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BE8D-9E3C-194B-8D24-E9BD071A0C0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161A2C2-5AFE-0A4A-B385-0EF50BCA01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462731-8A89-E249-9762-039A99BD9A7D}"/>
              </a:ext>
            </a:extLst>
          </p:cNvPr>
          <p:cNvSpPr>
            <a:spLocks noGrp="1"/>
          </p:cNvSpPr>
          <p:nvPr>
            <p:ph type="dt" sz="half" idx="10"/>
          </p:nvPr>
        </p:nvSpPr>
        <p:spPr/>
        <p:txBody>
          <a:bodyPr/>
          <a:lstStyle/>
          <a:p>
            <a:fld id="{497FE135-F9AA-044C-953A-172DE03AB590}" type="datetimeFigureOut">
              <a:rPr lang="en-US" smtClean="0"/>
              <a:t>10/20/21</a:t>
            </a:fld>
            <a:endParaRPr lang="en-US"/>
          </a:p>
        </p:txBody>
      </p:sp>
      <p:sp>
        <p:nvSpPr>
          <p:cNvPr id="5" name="Footer Placeholder 4">
            <a:extLst>
              <a:ext uri="{FF2B5EF4-FFF2-40B4-BE49-F238E27FC236}">
                <a16:creationId xmlns:a16="http://schemas.microsoft.com/office/drawing/2014/main" id="{82092A2E-0B04-F24C-9E73-6A7F88846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758B1-8DAC-3A47-9863-23087E201EBE}"/>
              </a:ext>
            </a:extLst>
          </p:cNvPr>
          <p:cNvSpPr>
            <a:spLocks noGrp="1"/>
          </p:cNvSpPr>
          <p:nvPr>
            <p:ph type="sldNum" sz="quarter" idx="12"/>
          </p:nvPr>
        </p:nvSpPr>
        <p:spPr/>
        <p:txBody>
          <a:bodyPr/>
          <a:lstStyle/>
          <a:p>
            <a:fld id="{4E707C07-D430-6D4D-8119-C53F10FED35C}" type="slidenum">
              <a:rPr lang="en-US" smtClean="0"/>
              <a:t>‹#›</a:t>
            </a:fld>
            <a:endParaRPr lang="en-US"/>
          </a:p>
        </p:txBody>
      </p:sp>
    </p:spTree>
    <p:extLst>
      <p:ext uri="{BB962C8B-B14F-4D97-AF65-F5344CB8AC3E}">
        <p14:creationId xmlns:p14="http://schemas.microsoft.com/office/powerpoint/2010/main" val="122893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6B52-CA91-DC44-8858-07B5FDB383B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45BAEB1-82CE-B342-915F-8050953730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059DF1-658D-E94F-8498-3B234F967020}"/>
              </a:ext>
            </a:extLst>
          </p:cNvPr>
          <p:cNvSpPr>
            <a:spLocks noGrp="1"/>
          </p:cNvSpPr>
          <p:nvPr>
            <p:ph type="dt" sz="half" idx="10"/>
          </p:nvPr>
        </p:nvSpPr>
        <p:spPr/>
        <p:txBody>
          <a:bodyPr/>
          <a:lstStyle/>
          <a:p>
            <a:fld id="{497FE135-F9AA-044C-953A-172DE03AB590}" type="datetimeFigureOut">
              <a:rPr lang="en-US" smtClean="0"/>
              <a:t>10/20/21</a:t>
            </a:fld>
            <a:endParaRPr lang="en-US"/>
          </a:p>
        </p:txBody>
      </p:sp>
      <p:sp>
        <p:nvSpPr>
          <p:cNvPr id="5" name="Footer Placeholder 4">
            <a:extLst>
              <a:ext uri="{FF2B5EF4-FFF2-40B4-BE49-F238E27FC236}">
                <a16:creationId xmlns:a16="http://schemas.microsoft.com/office/drawing/2014/main" id="{1CA22671-F257-214A-862B-858E63496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DF43C-1B4F-1B43-9A0A-BA487D751466}"/>
              </a:ext>
            </a:extLst>
          </p:cNvPr>
          <p:cNvSpPr>
            <a:spLocks noGrp="1"/>
          </p:cNvSpPr>
          <p:nvPr>
            <p:ph type="sldNum" sz="quarter" idx="12"/>
          </p:nvPr>
        </p:nvSpPr>
        <p:spPr/>
        <p:txBody>
          <a:bodyPr/>
          <a:lstStyle/>
          <a:p>
            <a:fld id="{4E707C07-D430-6D4D-8119-C53F10FED35C}" type="slidenum">
              <a:rPr lang="en-US" smtClean="0"/>
              <a:t>‹#›</a:t>
            </a:fld>
            <a:endParaRPr lang="en-US"/>
          </a:p>
        </p:txBody>
      </p:sp>
    </p:spTree>
    <p:extLst>
      <p:ext uri="{BB962C8B-B14F-4D97-AF65-F5344CB8AC3E}">
        <p14:creationId xmlns:p14="http://schemas.microsoft.com/office/powerpoint/2010/main" val="135223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42682D-CBCC-564C-95FC-81FB689385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E9DAF00-52C0-0C45-8B3C-6BDC0B26D66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56BD54-228C-AF4F-AE1D-EA2A6D1804AD}"/>
              </a:ext>
            </a:extLst>
          </p:cNvPr>
          <p:cNvSpPr>
            <a:spLocks noGrp="1"/>
          </p:cNvSpPr>
          <p:nvPr>
            <p:ph type="dt" sz="half" idx="10"/>
          </p:nvPr>
        </p:nvSpPr>
        <p:spPr/>
        <p:txBody>
          <a:bodyPr/>
          <a:lstStyle/>
          <a:p>
            <a:fld id="{497FE135-F9AA-044C-953A-172DE03AB590}" type="datetimeFigureOut">
              <a:rPr lang="en-US" smtClean="0"/>
              <a:t>10/20/21</a:t>
            </a:fld>
            <a:endParaRPr lang="en-US"/>
          </a:p>
        </p:txBody>
      </p:sp>
      <p:sp>
        <p:nvSpPr>
          <p:cNvPr id="5" name="Footer Placeholder 4">
            <a:extLst>
              <a:ext uri="{FF2B5EF4-FFF2-40B4-BE49-F238E27FC236}">
                <a16:creationId xmlns:a16="http://schemas.microsoft.com/office/drawing/2014/main" id="{3E01F27B-90A7-0F45-AF9F-90D908580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4F755-FA87-704B-A93F-C4BE1E7842EB}"/>
              </a:ext>
            </a:extLst>
          </p:cNvPr>
          <p:cNvSpPr>
            <a:spLocks noGrp="1"/>
          </p:cNvSpPr>
          <p:nvPr>
            <p:ph type="sldNum" sz="quarter" idx="12"/>
          </p:nvPr>
        </p:nvSpPr>
        <p:spPr/>
        <p:txBody>
          <a:bodyPr/>
          <a:lstStyle/>
          <a:p>
            <a:fld id="{4E707C07-D430-6D4D-8119-C53F10FED35C}" type="slidenum">
              <a:rPr lang="en-US" smtClean="0"/>
              <a:t>‹#›</a:t>
            </a:fld>
            <a:endParaRPr lang="en-US"/>
          </a:p>
        </p:txBody>
      </p:sp>
    </p:spTree>
    <p:extLst>
      <p:ext uri="{BB962C8B-B14F-4D97-AF65-F5344CB8AC3E}">
        <p14:creationId xmlns:p14="http://schemas.microsoft.com/office/powerpoint/2010/main" val="67317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7E56-6BC8-CD42-8D5C-1FACFEC6A0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1D6352D-93F0-C447-9FCA-59E577C0633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8AFA575-9DA3-1E49-81F5-FAB2A3CE2568}"/>
              </a:ext>
            </a:extLst>
          </p:cNvPr>
          <p:cNvSpPr>
            <a:spLocks noGrp="1"/>
          </p:cNvSpPr>
          <p:nvPr>
            <p:ph type="dt" sz="half" idx="10"/>
          </p:nvPr>
        </p:nvSpPr>
        <p:spPr/>
        <p:txBody>
          <a:bodyPr/>
          <a:lstStyle/>
          <a:p>
            <a:fld id="{497FE135-F9AA-044C-953A-172DE03AB590}" type="datetimeFigureOut">
              <a:rPr lang="en-US" smtClean="0"/>
              <a:t>10/20/21</a:t>
            </a:fld>
            <a:endParaRPr lang="en-US"/>
          </a:p>
        </p:txBody>
      </p:sp>
      <p:sp>
        <p:nvSpPr>
          <p:cNvPr id="5" name="Footer Placeholder 4">
            <a:extLst>
              <a:ext uri="{FF2B5EF4-FFF2-40B4-BE49-F238E27FC236}">
                <a16:creationId xmlns:a16="http://schemas.microsoft.com/office/drawing/2014/main" id="{CC33E321-9731-D14B-9434-4FD9E6B3B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6F29F-9E4F-5F4F-A1F9-A882F9589FCF}"/>
              </a:ext>
            </a:extLst>
          </p:cNvPr>
          <p:cNvSpPr>
            <a:spLocks noGrp="1"/>
          </p:cNvSpPr>
          <p:nvPr>
            <p:ph type="sldNum" sz="quarter" idx="12"/>
          </p:nvPr>
        </p:nvSpPr>
        <p:spPr/>
        <p:txBody>
          <a:bodyPr/>
          <a:lstStyle/>
          <a:p>
            <a:fld id="{4E707C07-D430-6D4D-8119-C53F10FED35C}" type="slidenum">
              <a:rPr lang="en-US" smtClean="0"/>
              <a:t>‹#›</a:t>
            </a:fld>
            <a:endParaRPr lang="en-US"/>
          </a:p>
        </p:txBody>
      </p:sp>
    </p:spTree>
    <p:extLst>
      <p:ext uri="{BB962C8B-B14F-4D97-AF65-F5344CB8AC3E}">
        <p14:creationId xmlns:p14="http://schemas.microsoft.com/office/powerpoint/2010/main" val="183316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724E-CCAD-5F40-BD1E-B43E01F2D7C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690EBE-7CD4-704B-A015-DBF06B259B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F375BCD-88E5-204C-8ACA-3B6E7E077383}"/>
              </a:ext>
            </a:extLst>
          </p:cNvPr>
          <p:cNvSpPr>
            <a:spLocks noGrp="1"/>
          </p:cNvSpPr>
          <p:nvPr>
            <p:ph type="dt" sz="half" idx="10"/>
          </p:nvPr>
        </p:nvSpPr>
        <p:spPr/>
        <p:txBody>
          <a:bodyPr/>
          <a:lstStyle/>
          <a:p>
            <a:fld id="{497FE135-F9AA-044C-953A-172DE03AB590}" type="datetimeFigureOut">
              <a:rPr lang="en-US" smtClean="0"/>
              <a:t>10/20/21</a:t>
            </a:fld>
            <a:endParaRPr lang="en-US"/>
          </a:p>
        </p:txBody>
      </p:sp>
      <p:sp>
        <p:nvSpPr>
          <p:cNvPr id="5" name="Footer Placeholder 4">
            <a:extLst>
              <a:ext uri="{FF2B5EF4-FFF2-40B4-BE49-F238E27FC236}">
                <a16:creationId xmlns:a16="http://schemas.microsoft.com/office/drawing/2014/main" id="{BA03F04E-12C0-EA48-8666-8F71E9058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69477-5517-AB47-890F-C6BBAE44EED9}"/>
              </a:ext>
            </a:extLst>
          </p:cNvPr>
          <p:cNvSpPr>
            <a:spLocks noGrp="1"/>
          </p:cNvSpPr>
          <p:nvPr>
            <p:ph type="sldNum" sz="quarter" idx="12"/>
          </p:nvPr>
        </p:nvSpPr>
        <p:spPr/>
        <p:txBody>
          <a:bodyPr/>
          <a:lstStyle/>
          <a:p>
            <a:fld id="{4E707C07-D430-6D4D-8119-C53F10FED35C}" type="slidenum">
              <a:rPr lang="en-US" smtClean="0"/>
              <a:t>‹#›</a:t>
            </a:fld>
            <a:endParaRPr lang="en-US"/>
          </a:p>
        </p:txBody>
      </p:sp>
    </p:spTree>
    <p:extLst>
      <p:ext uri="{BB962C8B-B14F-4D97-AF65-F5344CB8AC3E}">
        <p14:creationId xmlns:p14="http://schemas.microsoft.com/office/powerpoint/2010/main" val="3498047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F8B0-899D-E546-B6CE-CCDF0DFE96F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89AC9DD-51CD-9441-AF1E-B2F73924ED0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BD6A9BA-055A-914D-A1EC-ECD6038B2E2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F5E5709-2023-1742-A046-B6AA82EA0FAA}"/>
              </a:ext>
            </a:extLst>
          </p:cNvPr>
          <p:cNvSpPr>
            <a:spLocks noGrp="1"/>
          </p:cNvSpPr>
          <p:nvPr>
            <p:ph type="dt" sz="half" idx="10"/>
          </p:nvPr>
        </p:nvSpPr>
        <p:spPr/>
        <p:txBody>
          <a:bodyPr/>
          <a:lstStyle/>
          <a:p>
            <a:fld id="{497FE135-F9AA-044C-953A-172DE03AB590}" type="datetimeFigureOut">
              <a:rPr lang="en-US" smtClean="0"/>
              <a:t>10/20/21</a:t>
            </a:fld>
            <a:endParaRPr lang="en-US"/>
          </a:p>
        </p:txBody>
      </p:sp>
      <p:sp>
        <p:nvSpPr>
          <p:cNvPr id="6" name="Footer Placeholder 5">
            <a:extLst>
              <a:ext uri="{FF2B5EF4-FFF2-40B4-BE49-F238E27FC236}">
                <a16:creationId xmlns:a16="http://schemas.microsoft.com/office/drawing/2014/main" id="{B4C9B1ED-9038-9645-94C3-F94AA7F410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A7EC23-07D7-6F44-B063-264C6FF08E21}"/>
              </a:ext>
            </a:extLst>
          </p:cNvPr>
          <p:cNvSpPr>
            <a:spLocks noGrp="1"/>
          </p:cNvSpPr>
          <p:nvPr>
            <p:ph type="sldNum" sz="quarter" idx="12"/>
          </p:nvPr>
        </p:nvSpPr>
        <p:spPr/>
        <p:txBody>
          <a:bodyPr/>
          <a:lstStyle/>
          <a:p>
            <a:fld id="{4E707C07-D430-6D4D-8119-C53F10FED35C}" type="slidenum">
              <a:rPr lang="en-US" smtClean="0"/>
              <a:t>‹#›</a:t>
            </a:fld>
            <a:endParaRPr lang="en-US"/>
          </a:p>
        </p:txBody>
      </p:sp>
    </p:spTree>
    <p:extLst>
      <p:ext uri="{BB962C8B-B14F-4D97-AF65-F5344CB8AC3E}">
        <p14:creationId xmlns:p14="http://schemas.microsoft.com/office/powerpoint/2010/main" val="3081329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D580-71EF-AD49-B9B6-1EC9CC49AB3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31631B9-0B9F-F445-8E31-E80B7CEB4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BB3886B-5C42-B846-8838-D3395B12613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EED7AE5-4BF5-0A41-B2B0-1296592C7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BC137F-B096-A34C-8B0E-78F7803E912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2EA9A59-8563-4F4A-A280-79E210755658}"/>
              </a:ext>
            </a:extLst>
          </p:cNvPr>
          <p:cNvSpPr>
            <a:spLocks noGrp="1"/>
          </p:cNvSpPr>
          <p:nvPr>
            <p:ph type="dt" sz="half" idx="10"/>
          </p:nvPr>
        </p:nvSpPr>
        <p:spPr/>
        <p:txBody>
          <a:bodyPr/>
          <a:lstStyle/>
          <a:p>
            <a:fld id="{497FE135-F9AA-044C-953A-172DE03AB590}" type="datetimeFigureOut">
              <a:rPr lang="en-US" smtClean="0"/>
              <a:t>10/20/21</a:t>
            </a:fld>
            <a:endParaRPr lang="en-US"/>
          </a:p>
        </p:txBody>
      </p:sp>
      <p:sp>
        <p:nvSpPr>
          <p:cNvPr id="8" name="Footer Placeholder 7">
            <a:extLst>
              <a:ext uri="{FF2B5EF4-FFF2-40B4-BE49-F238E27FC236}">
                <a16:creationId xmlns:a16="http://schemas.microsoft.com/office/drawing/2014/main" id="{77842BDE-485A-E841-8D99-DDEBD2A72E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0C639-F177-F849-9B41-18FD3776F525}"/>
              </a:ext>
            </a:extLst>
          </p:cNvPr>
          <p:cNvSpPr>
            <a:spLocks noGrp="1"/>
          </p:cNvSpPr>
          <p:nvPr>
            <p:ph type="sldNum" sz="quarter" idx="12"/>
          </p:nvPr>
        </p:nvSpPr>
        <p:spPr/>
        <p:txBody>
          <a:bodyPr/>
          <a:lstStyle/>
          <a:p>
            <a:fld id="{4E707C07-D430-6D4D-8119-C53F10FED35C}" type="slidenum">
              <a:rPr lang="en-US" smtClean="0"/>
              <a:t>‹#›</a:t>
            </a:fld>
            <a:endParaRPr lang="en-US"/>
          </a:p>
        </p:txBody>
      </p:sp>
    </p:spTree>
    <p:extLst>
      <p:ext uri="{BB962C8B-B14F-4D97-AF65-F5344CB8AC3E}">
        <p14:creationId xmlns:p14="http://schemas.microsoft.com/office/powerpoint/2010/main" val="319102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7206-9D77-F14D-B92E-006516C52A5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C98EB9E-BA5B-1B49-8783-16205CFF46BB}"/>
              </a:ext>
            </a:extLst>
          </p:cNvPr>
          <p:cNvSpPr>
            <a:spLocks noGrp="1"/>
          </p:cNvSpPr>
          <p:nvPr>
            <p:ph type="dt" sz="half" idx="10"/>
          </p:nvPr>
        </p:nvSpPr>
        <p:spPr/>
        <p:txBody>
          <a:bodyPr/>
          <a:lstStyle/>
          <a:p>
            <a:fld id="{497FE135-F9AA-044C-953A-172DE03AB590}" type="datetimeFigureOut">
              <a:rPr lang="en-US" smtClean="0"/>
              <a:t>10/20/21</a:t>
            </a:fld>
            <a:endParaRPr lang="en-US"/>
          </a:p>
        </p:txBody>
      </p:sp>
      <p:sp>
        <p:nvSpPr>
          <p:cNvPr id="4" name="Footer Placeholder 3">
            <a:extLst>
              <a:ext uri="{FF2B5EF4-FFF2-40B4-BE49-F238E27FC236}">
                <a16:creationId xmlns:a16="http://schemas.microsoft.com/office/drawing/2014/main" id="{F4B5E491-6EAB-6547-B467-F6CC29AEB8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1161C-0503-C149-AF39-10153B96A510}"/>
              </a:ext>
            </a:extLst>
          </p:cNvPr>
          <p:cNvSpPr>
            <a:spLocks noGrp="1"/>
          </p:cNvSpPr>
          <p:nvPr>
            <p:ph type="sldNum" sz="quarter" idx="12"/>
          </p:nvPr>
        </p:nvSpPr>
        <p:spPr/>
        <p:txBody>
          <a:bodyPr/>
          <a:lstStyle/>
          <a:p>
            <a:fld id="{4E707C07-D430-6D4D-8119-C53F10FED35C}" type="slidenum">
              <a:rPr lang="en-US" smtClean="0"/>
              <a:t>‹#›</a:t>
            </a:fld>
            <a:endParaRPr lang="en-US"/>
          </a:p>
        </p:txBody>
      </p:sp>
    </p:spTree>
    <p:extLst>
      <p:ext uri="{BB962C8B-B14F-4D97-AF65-F5344CB8AC3E}">
        <p14:creationId xmlns:p14="http://schemas.microsoft.com/office/powerpoint/2010/main" val="169137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A61D2-EB39-724E-9BA8-608E37442AF6}"/>
              </a:ext>
            </a:extLst>
          </p:cNvPr>
          <p:cNvSpPr>
            <a:spLocks noGrp="1"/>
          </p:cNvSpPr>
          <p:nvPr>
            <p:ph type="dt" sz="half" idx="10"/>
          </p:nvPr>
        </p:nvSpPr>
        <p:spPr/>
        <p:txBody>
          <a:bodyPr/>
          <a:lstStyle/>
          <a:p>
            <a:fld id="{497FE135-F9AA-044C-953A-172DE03AB590}" type="datetimeFigureOut">
              <a:rPr lang="en-US" smtClean="0"/>
              <a:t>10/20/21</a:t>
            </a:fld>
            <a:endParaRPr lang="en-US"/>
          </a:p>
        </p:txBody>
      </p:sp>
      <p:sp>
        <p:nvSpPr>
          <p:cNvPr id="3" name="Footer Placeholder 2">
            <a:extLst>
              <a:ext uri="{FF2B5EF4-FFF2-40B4-BE49-F238E27FC236}">
                <a16:creationId xmlns:a16="http://schemas.microsoft.com/office/drawing/2014/main" id="{823DBB71-0C14-9649-8F80-AF4EA31761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72F97A-9674-2542-B5B3-541D42319565}"/>
              </a:ext>
            </a:extLst>
          </p:cNvPr>
          <p:cNvSpPr>
            <a:spLocks noGrp="1"/>
          </p:cNvSpPr>
          <p:nvPr>
            <p:ph type="sldNum" sz="quarter" idx="12"/>
          </p:nvPr>
        </p:nvSpPr>
        <p:spPr/>
        <p:txBody>
          <a:bodyPr/>
          <a:lstStyle/>
          <a:p>
            <a:fld id="{4E707C07-D430-6D4D-8119-C53F10FED35C}" type="slidenum">
              <a:rPr lang="en-US" smtClean="0"/>
              <a:t>‹#›</a:t>
            </a:fld>
            <a:endParaRPr lang="en-US"/>
          </a:p>
        </p:txBody>
      </p:sp>
    </p:spTree>
    <p:extLst>
      <p:ext uri="{BB962C8B-B14F-4D97-AF65-F5344CB8AC3E}">
        <p14:creationId xmlns:p14="http://schemas.microsoft.com/office/powerpoint/2010/main" val="233091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65A8-C77D-F649-8897-AAD4E61ADC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58ECF60-92E0-AA43-8BB2-93224DAB04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5145796-80EB-1049-9D55-993270BD65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FAEC696-6475-0E45-8C4E-169F0CA8E4B8}"/>
              </a:ext>
            </a:extLst>
          </p:cNvPr>
          <p:cNvSpPr>
            <a:spLocks noGrp="1"/>
          </p:cNvSpPr>
          <p:nvPr>
            <p:ph type="dt" sz="half" idx="10"/>
          </p:nvPr>
        </p:nvSpPr>
        <p:spPr/>
        <p:txBody>
          <a:bodyPr/>
          <a:lstStyle/>
          <a:p>
            <a:fld id="{497FE135-F9AA-044C-953A-172DE03AB590}" type="datetimeFigureOut">
              <a:rPr lang="en-US" smtClean="0"/>
              <a:t>10/20/21</a:t>
            </a:fld>
            <a:endParaRPr lang="en-US"/>
          </a:p>
        </p:txBody>
      </p:sp>
      <p:sp>
        <p:nvSpPr>
          <p:cNvPr id="6" name="Footer Placeholder 5">
            <a:extLst>
              <a:ext uri="{FF2B5EF4-FFF2-40B4-BE49-F238E27FC236}">
                <a16:creationId xmlns:a16="http://schemas.microsoft.com/office/drawing/2014/main" id="{3288B1BE-FF8C-484F-B598-60CF75C92F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5277D-6567-834B-9848-64F5C807123D}"/>
              </a:ext>
            </a:extLst>
          </p:cNvPr>
          <p:cNvSpPr>
            <a:spLocks noGrp="1"/>
          </p:cNvSpPr>
          <p:nvPr>
            <p:ph type="sldNum" sz="quarter" idx="12"/>
          </p:nvPr>
        </p:nvSpPr>
        <p:spPr/>
        <p:txBody>
          <a:bodyPr/>
          <a:lstStyle/>
          <a:p>
            <a:fld id="{4E707C07-D430-6D4D-8119-C53F10FED35C}" type="slidenum">
              <a:rPr lang="en-US" smtClean="0"/>
              <a:t>‹#›</a:t>
            </a:fld>
            <a:endParaRPr lang="en-US"/>
          </a:p>
        </p:txBody>
      </p:sp>
    </p:spTree>
    <p:extLst>
      <p:ext uri="{BB962C8B-B14F-4D97-AF65-F5344CB8AC3E}">
        <p14:creationId xmlns:p14="http://schemas.microsoft.com/office/powerpoint/2010/main" val="3317347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DC21-3F1D-5A48-A62E-643676BA469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1551996-A4D1-1F4E-B489-718B6AD848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5FE957-AA70-184A-BD8B-0FBD7601D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7094C2-B43D-894D-97B8-90B76002396C}"/>
              </a:ext>
            </a:extLst>
          </p:cNvPr>
          <p:cNvSpPr>
            <a:spLocks noGrp="1"/>
          </p:cNvSpPr>
          <p:nvPr>
            <p:ph type="dt" sz="half" idx="10"/>
          </p:nvPr>
        </p:nvSpPr>
        <p:spPr/>
        <p:txBody>
          <a:bodyPr/>
          <a:lstStyle/>
          <a:p>
            <a:fld id="{497FE135-F9AA-044C-953A-172DE03AB590}" type="datetimeFigureOut">
              <a:rPr lang="en-US" smtClean="0"/>
              <a:t>10/20/21</a:t>
            </a:fld>
            <a:endParaRPr lang="en-US"/>
          </a:p>
        </p:txBody>
      </p:sp>
      <p:sp>
        <p:nvSpPr>
          <p:cNvPr id="6" name="Footer Placeholder 5">
            <a:extLst>
              <a:ext uri="{FF2B5EF4-FFF2-40B4-BE49-F238E27FC236}">
                <a16:creationId xmlns:a16="http://schemas.microsoft.com/office/drawing/2014/main" id="{B25C6943-AC0D-F941-A5F1-42848AA63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1BD5E-1CC2-8040-8560-8C8DFEDAFDB6}"/>
              </a:ext>
            </a:extLst>
          </p:cNvPr>
          <p:cNvSpPr>
            <a:spLocks noGrp="1"/>
          </p:cNvSpPr>
          <p:nvPr>
            <p:ph type="sldNum" sz="quarter" idx="12"/>
          </p:nvPr>
        </p:nvSpPr>
        <p:spPr/>
        <p:txBody>
          <a:bodyPr/>
          <a:lstStyle/>
          <a:p>
            <a:fld id="{4E707C07-D430-6D4D-8119-C53F10FED35C}" type="slidenum">
              <a:rPr lang="en-US" smtClean="0"/>
              <a:t>‹#›</a:t>
            </a:fld>
            <a:endParaRPr lang="en-US"/>
          </a:p>
        </p:txBody>
      </p:sp>
    </p:spTree>
    <p:extLst>
      <p:ext uri="{BB962C8B-B14F-4D97-AF65-F5344CB8AC3E}">
        <p14:creationId xmlns:p14="http://schemas.microsoft.com/office/powerpoint/2010/main" val="232699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BDEA45-7C27-5943-8EFC-77A21E2E33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C8F060F-7F99-8245-A6A7-1C1003072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8C7CA5-D5C8-8B4A-8EDA-3FA555273A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FE135-F9AA-044C-953A-172DE03AB590}" type="datetimeFigureOut">
              <a:rPr lang="en-US" smtClean="0"/>
              <a:t>10/20/21</a:t>
            </a:fld>
            <a:endParaRPr lang="en-US"/>
          </a:p>
        </p:txBody>
      </p:sp>
      <p:sp>
        <p:nvSpPr>
          <p:cNvPr id="5" name="Footer Placeholder 4">
            <a:extLst>
              <a:ext uri="{FF2B5EF4-FFF2-40B4-BE49-F238E27FC236}">
                <a16:creationId xmlns:a16="http://schemas.microsoft.com/office/drawing/2014/main" id="{92B9FB35-26C9-5B46-93B6-22858BF86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576999-D1B0-4049-8810-A9738BC0F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07C07-D430-6D4D-8119-C53F10FED35C}" type="slidenum">
              <a:rPr lang="en-US" smtClean="0"/>
              <a:t>‹#›</a:t>
            </a:fld>
            <a:endParaRPr lang="en-US"/>
          </a:p>
        </p:txBody>
      </p:sp>
    </p:spTree>
    <p:extLst>
      <p:ext uri="{BB962C8B-B14F-4D97-AF65-F5344CB8AC3E}">
        <p14:creationId xmlns:p14="http://schemas.microsoft.com/office/powerpoint/2010/main" val="3505556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ATM_(Nordea_minibank)_Bergen_Storsenter,_Bergen,_Norway_2017-10-23_b.jpg"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A375-5F3D-B049-8C07-783D0682A89B}"/>
              </a:ext>
            </a:extLst>
          </p:cNvPr>
          <p:cNvSpPr>
            <a:spLocks noGrp="1"/>
          </p:cNvSpPr>
          <p:nvPr>
            <p:ph type="ctrTitle"/>
          </p:nvPr>
        </p:nvSpPr>
        <p:spPr>
          <a:xfrm>
            <a:off x="7464614" y="1783959"/>
            <a:ext cx="4087306" cy="1147863"/>
          </a:xfrm>
        </p:spPr>
        <p:txBody>
          <a:bodyPr anchor="b">
            <a:normAutofit/>
          </a:bodyPr>
          <a:lstStyle/>
          <a:p>
            <a:r>
              <a:rPr lang="en-US" sz="5400" dirty="0"/>
              <a:t>Case Study </a:t>
            </a:r>
          </a:p>
        </p:txBody>
      </p:sp>
      <p:sp>
        <p:nvSpPr>
          <p:cNvPr id="3" name="Subtitle 2">
            <a:extLst>
              <a:ext uri="{FF2B5EF4-FFF2-40B4-BE49-F238E27FC236}">
                <a16:creationId xmlns:a16="http://schemas.microsoft.com/office/drawing/2014/main" id="{0B6F3EFD-0EF0-B542-9386-84D5FE33EE96}"/>
              </a:ext>
            </a:extLst>
          </p:cNvPr>
          <p:cNvSpPr>
            <a:spLocks noGrp="1"/>
          </p:cNvSpPr>
          <p:nvPr>
            <p:ph type="subTitle" idx="1"/>
          </p:nvPr>
        </p:nvSpPr>
        <p:spPr>
          <a:xfrm>
            <a:off x="7464612" y="2931823"/>
            <a:ext cx="4087305" cy="626923"/>
          </a:xfrm>
        </p:spPr>
        <p:txBody>
          <a:bodyPr anchor="t">
            <a:normAutofit/>
          </a:bodyPr>
          <a:lstStyle/>
          <a:p>
            <a:r>
              <a:rPr lang="en-US" sz="3600" dirty="0"/>
              <a:t>ATM</a:t>
            </a:r>
          </a:p>
        </p:txBody>
      </p:sp>
      <p:sp>
        <p:nvSpPr>
          <p:cNvPr id="16" name="Freeform: Shape 15">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A close-up of a cash register&#10;&#10;Description automatically generated with medium confidence">
            <a:extLst>
              <a:ext uri="{FF2B5EF4-FFF2-40B4-BE49-F238E27FC236}">
                <a16:creationId xmlns:a16="http://schemas.microsoft.com/office/drawing/2014/main" id="{8A72549F-F952-444D-B308-07A742EA043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20406" r="-1" b="6413"/>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11" name="TextBox 10">
            <a:extLst>
              <a:ext uri="{FF2B5EF4-FFF2-40B4-BE49-F238E27FC236}">
                <a16:creationId xmlns:a16="http://schemas.microsoft.com/office/drawing/2014/main" id="{E9F74FB1-1309-FE46-8C98-3C0781E7E980}"/>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commons.wikimedia.org/wiki/File:ATM_(Nordea_minibank)_Bergen_Storsenter,_Bergen,_Norway_2017-10-23_b.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3" name="TextBox 12">
            <a:extLst>
              <a:ext uri="{FF2B5EF4-FFF2-40B4-BE49-F238E27FC236}">
                <a16:creationId xmlns:a16="http://schemas.microsoft.com/office/drawing/2014/main" id="{9F9686C0-6A62-A642-8440-45F60280AD56}"/>
              </a:ext>
            </a:extLst>
          </p:cNvPr>
          <p:cNvSpPr txBox="1"/>
          <p:nvPr/>
        </p:nvSpPr>
        <p:spPr>
          <a:xfrm>
            <a:off x="10173282" y="5384690"/>
            <a:ext cx="2307042" cy="646331"/>
          </a:xfrm>
          <a:prstGeom prst="rect">
            <a:avLst/>
          </a:prstGeom>
          <a:noFill/>
        </p:spPr>
        <p:txBody>
          <a:bodyPr wrap="square" rtlCol="0">
            <a:spAutoFit/>
          </a:bodyPr>
          <a:lstStyle/>
          <a:p>
            <a:r>
              <a:rPr lang="en-US" dirty="0">
                <a:solidFill>
                  <a:srgbClr val="FF0000"/>
                </a:solidFill>
              </a:rPr>
              <a:t>Vuppala Bharadwaj</a:t>
            </a:r>
          </a:p>
          <a:p>
            <a:r>
              <a:rPr lang="en-US" dirty="0">
                <a:solidFill>
                  <a:srgbClr val="FF0000"/>
                </a:solidFill>
              </a:rPr>
              <a:t>CS20B051</a:t>
            </a:r>
          </a:p>
        </p:txBody>
      </p:sp>
    </p:spTree>
    <p:extLst>
      <p:ext uri="{BB962C8B-B14F-4D97-AF65-F5344CB8AC3E}">
        <p14:creationId xmlns:p14="http://schemas.microsoft.com/office/powerpoint/2010/main" val="13518744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AA5A7F87-73EB-8F47-97E7-86385DBC5209}"/>
              </a:ext>
            </a:extLst>
          </p:cNvPr>
          <p:cNvSpPr/>
          <p:nvPr/>
        </p:nvSpPr>
        <p:spPr>
          <a:xfrm>
            <a:off x="6248683" y="3131597"/>
            <a:ext cx="1309816" cy="9391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ATM</a:t>
            </a:r>
          </a:p>
        </p:txBody>
      </p:sp>
      <p:sp>
        <p:nvSpPr>
          <p:cNvPr id="4" name="Rounded Rectangle 3">
            <a:extLst>
              <a:ext uri="{FF2B5EF4-FFF2-40B4-BE49-F238E27FC236}">
                <a16:creationId xmlns:a16="http://schemas.microsoft.com/office/drawing/2014/main" id="{2E1B8238-AFB6-2847-8FD9-3C373FD2B433}"/>
              </a:ext>
            </a:extLst>
          </p:cNvPr>
          <p:cNvSpPr/>
          <p:nvPr/>
        </p:nvSpPr>
        <p:spPr>
          <a:xfrm>
            <a:off x="8705797" y="554340"/>
            <a:ext cx="1155349" cy="6319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Screen</a:t>
            </a:r>
          </a:p>
        </p:txBody>
      </p:sp>
      <p:sp>
        <p:nvSpPr>
          <p:cNvPr id="5" name="Rounded Rectangle 4">
            <a:extLst>
              <a:ext uri="{FF2B5EF4-FFF2-40B4-BE49-F238E27FC236}">
                <a16:creationId xmlns:a16="http://schemas.microsoft.com/office/drawing/2014/main" id="{34BF050F-7D1A-6C49-A960-4094FC9ECB5A}"/>
              </a:ext>
            </a:extLst>
          </p:cNvPr>
          <p:cNvSpPr/>
          <p:nvPr/>
        </p:nvSpPr>
        <p:spPr>
          <a:xfrm>
            <a:off x="5971588" y="1841574"/>
            <a:ext cx="982133" cy="5388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Entry</a:t>
            </a:r>
          </a:p>
        </p:txBody>
      </p:sp>
      <p:sp>
        <p:nvSpPr>
          <p:cNvPr id="6" name="Rounded Rectangle 5">
            <a:extLst>
              <a:ext uri="{FF2B5EF4-FFF2-40B4-BE49-F238E27FC236}">
                <a16:creationId xmlns:a16="http://schemas.microsoft.com/office/drawing/2014/main" id="{BB1C4103-7F94-FD4C-BB0D-0ACEA00D58EB}"/>
              </a:ext>
            </a:extLst>
          </p:cNvPr>
          <p:cNvSpPr/>
          <p:nvPr/>
        </p:nvSpPr>
        <p:spPr>
          <a:xfrm>
            <a:off x="7153521" y="1841573"/>
            <a:ext cx="1197626" cy="5388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Withdraw Menu</a:t>
            </a:r>
          </a:p>
        </p:txBody>
      </p:sp>
      <p:sp>
        <p:nvSpPr>
          <p:cNvPr id="7" name="Rounded Rectangle 6">
            <a:extLst>
              <a:ext uri="{FF2B5EF4-FFF2-40B4-BE49-F238E27FC236}">
                <a16:creationId xmlns:a16="http://schemas.microsoft.com/office/drawing/2014/main" id="{DAF0A71D-6196-144C-A2FD-D5DAA348DAFA}"/>
              </a:ext>
            </a:extLst>
          </p:cNvPr>
          <p:cNvSpPr/>
          <p:nvPr/>
        </p:nvSpPr>
        <p:spPr>
          <a:xfrm>
            <a:off x="8442187" y="1841573"/>
            <a:ext cx="1155349" cy="5388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Deposit</a:t>
            </a:r>
          </a:p>
          <a:p>
            <a:pPr algn="ctr"/>
            <a:r>
              <a:rPr lang="en-US" dirty="0"/>
              <a:t>Menu</a:t>
            </a:r>
          </a:p>
        </p:txBody>
      </p:sp>
      <p:sp>
        <p:nvSpPr>
          <p:cNvPr id="8" name="Rounded Rectangle 7">
            <a:extLst>
              <a:ext uri="{FF2B5EF4-FFF2-40B4-BE49-F238E27FC236}">
                <a16:creationId xmlns:a16="http://schemas.microsoft.com/office/drawing/2014/main" id="{BA1DFFD3-B4D7-154B-982C-6424B329E507}"/>
              </a:ext>
            </a:extLst>
          </p:cNvPr>
          <p:cNvSpPr/>
          <p:nvPr/>
        </p:nvSpPr>
        <p:spPr>
          <a:xfrm>
            <a:off x="9688577" y="1841573"/>
            <a:ext cx="982133" cy="5388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Fund</a:t>
            </a:r>
          </a:p>
          <a:p>
            <a:pPr algn="ctr"/>
            <a:r>
              <a:rPr lang="en-US" dirty="0"/>
              <a:t>Menu</a:t>
            </a:r>
          </a:p>
        </p:txBody>
      </p:sp>
      <p:sp>
        <p:nvSpPr>
          <p:cNvPr id="9" name="Rounded Rectangle 8">
            <a:extLst>
              <a:ext uri="{FF2B5EF4-FFF2-40B4-BE49-F238E27FC236}">
                <a16:creationId xmlns:a16="http://schemas.microsoft.com/office/drawing/2014/main" id="{188C1C00-D1FD-9E43-B3B3-B966BDC9BF23}"/>
              </a:ext>
            </a:extLst>
          </p:cNvPr>
          <p:cNvSpPr/>
          <p:nvPr/>
        </p:nvSpPr>
        <p:spPr>
          <a:xfrm>
            <a:off x="10795742" y="1806834"/>
            <a:ext cx="1155349" cy="5736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 Pin Menu</a:t>
            </a:r>
          </a:p>
        </p:txBody>
      </p:sp>
      <p:sp>
        <p:nvSpPr>
          <p:cNvPr id="10" name="Rounded Rectangle 9">
            <a:extLst>
              <a:ext uri="{FF2B5EF4-FFF2-40B4-BE49-F238E27FC236}">
                <a16:creationId xmlns:a16="http://schemas.microsoft.com/office/drawing/2014/main" id="{72CFA444-7E05-F849-A52B-CE6F35E21F64}"/>
              </a:ext>
            </a:extLst>
          </p:cNvPr>
          <p:cNvSpPr/>
          <p:nvPr/>
        </p:nvSpPr>
        <p:spPr>
          <a:xfrm>
            <a:off x="2139021" y="4001033"/>
            <a:ext cx="1355124" cy="9391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transaction</a:t>
            </a:r>
          </a:p>
        </p:txBody>
      </p:sp>
      <p:sp>
        <p:nvSpPr>
          <p:cNvPr id="11" name="Rounded Rectangle 10">
            <a:extLst>
              <a:ext uri="{FF2B5EF4-FFF2-40B4-BE49-F238E27FC236}">
                <a16:creationId xmlns:a16="http://schemas.microsoft.com/office/drawing/2014/main" id="{330BEF15-13EC-9B43-9FBD-75A85CC41B03}"/>
              </a:ext>
            </a:extLst>
          </p:cNvPr>
          <p:cNvSpPr/>
          <p:nvPr/>
        </p:nvSpPr>
        <p:spPr>
          <a:xfrm>
            <a:off x="74021" y="5692346"/>
            <a:ext cx="1441215" cy="6382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Withdrawal</a:t>
            </a:r>
          </a:p>
        </p:txBody>
      </p:sp>
      <p:sp>
        <p:nvSpPr>
          <p:cNvPr id="12" name="Rounded Rectangle 11">
            <a:extLst>
              <a:ext uri="{FF2B5EF4-FFF2-40B4-BE49-F238E27FC236}">
                <a16:creationId xmlns:a16="http://schemas.microsoft.com/office/drawing/2014/main" id="{04C8F54A-0F3A-224F-A37D-C23A3446A751}"/>
              </a:ext>
            </a:extLst>
          </p:cNvPr>
          <p:cNvSpPr/>
          <p:nvPr/>
        </p:nvSpPr>
        <p:spPr>
          <a:xfrm>
            <a:off x="1656674" y="5666261"/>
            <a:ext cx="1071535" cy="6555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Deposit</a:t>
            </a:r>
          </a:p>
        </p:txBody>
      </p:sp>
      <p:sp>
        <p:nvSpPr>
          <p:cNvPr id="13" name="Rounded Rectangle 12">
            <a:extLst>
              <a:ext uri="{FF2B5EF4-FFF2-40B4-BE49-F238E27FC236}">
                <a16:creationId xmlns:a16="http://schemas.microsoft.com/office/drawing/2014/main" id="{D5E15540-FACC-3E41-81D7-3DC156CFB3A0}"/>
              </a:ext>
            </a:extLst>
          </p:cNvPr>
          <p:cNvSpPr/>
          <p:nvPr/>
        </p:nvSpPr>
        <p:spPr>
          <a:xfrm>
            <a:off x="4617347" y="5683651"/>
            <a:ext cx="1165731" cy="6555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Fund Transfer</a:t>
            </a:r>
          </a:p>
        </p:txBody>
      </p:sp>
      <p:sp>
        <p:nvSpPr>
          <p:cNvPr id="14" name="Rounded Rectangle 13">
            <a:extLst>
              <a:ext uri="{FF2B5EF4-FFF2-40B4-BE49-F238E27FC236}">
                <a16:creationId xmlns:a16="http://schemas.microsoft.com/office/drawing/2014/main" id="{D951047F-1315-FE4A-BD9C-8741D553BF34}"/>
              </a:ext>
            </a:extLst>
          </p:cNvPr>
          <p:cNvSpPr/>
          <p:nvPr/>
        </p:nvSpPr>
        <p:spPr>
          <a:xfrm>
            <a:off x="3123433" y="5683652"/>
            <a:ext cx="1211039" cy="6555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 PIN</a:t>
            </a:r>
          </a:p>
        </p:txBody>
      </p:sp>
      <p:sp>
        <p:nvSpPr>
          <p:cNvPr id="15" name="Rounded Rectangle 14">
            <a:extLst>
              <a:ext uri="{FF2B5EF4-FFF2-40B4-BE49-F238E27FC236}">
                <a16:creationId xmlns:a16="http://schemas.microsoft.com/office/drawing/2014/main" id="{FE157C21-F956-5A46-9706-F12989490486}"/>
              </a:ext>
            </a:extLst>
          </p:cNvPr>
          <p:cNvSpPr/>
          <p:nvPr/>
        </p:nvSpPr>
        <p:spPr>
          <a:xfrm>
            <a:off x="9726835" y="5511549"/>
            <a:ext cx="1309816" cy="9391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Slip</a:t>
            </a:r>
          </a:p>
        </p:txBody>
      </p:sp>
      <p:sp>
        <p:nvSpPr>
          <p:cNvPr id="16" name="Rounded Rectangle 15">
            <a:extLst>
              <a:ext uri="{FF2B5EF4-FFF2-40B4-BE49-F238E27FC236}">
                <a16:creationId xmlns:a16="http://schemas.microsoft.com/office/drawing/2014/main" id="{D9D4C4C8-1822-F04F-8FDD-5CEF02F3EDC8}"/>
              </a:ext>
            </a:extLst>
          </p:cNvPr>
          <p:cNvSpPr/>
          <p:nvPr/>
        </p:nvSpPr>
        <p:spPr>
          <a:xfrm>
            <a:off x="361244" y="891802"/>
            <a:ext cx="4191107" cy="12192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Bank Database</a:t>
            </a:r>
          </a:p>
        </p:txBody>
      </p:sp>
      <p:sp>
        <p:nvSpPr>
          <p:cNvPr id="17" name="Rounded Rectangle 16">
            <a:extLst>
              <a:ext uri="{FF2B5EF4-FFF2-40B4-BE49-F238E27FC236}">
                <a16:creationId xmlns:a16="http://schemas.microsoft.com/office/drawing/2014/main" id="{6165F835-C09C-5B47-B3FD-0D5FA901976D}"/>
              </a:ext>
            </a:extLst>
          </p:cNvPr>
          <p:cNvSpPr/>
          <p:nvPr/>
        </p:nvSpPr>
        <p:spPr>
          <a:xfrm>
            <a:off x="9659263" y="3601154"/>
            <a:ext cx="1309816" cy="9391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Account</a:t>
            </a:r>
          </a:p>
        </p:txBody>
      </p:sp>
      <p:sp>
        <p:nvSpPr>
          <p:cNvPr id="18" name="TextBox 17">
            <a:extLst>
              <a:ext uri="{FF2B5EF4-FFF2-40B4-BE49-F238E27FC236}">
                <a16:creationId xmlns:a16="http://schemas.microsoft.com/office/drawing/2014/main" id="{9AD98F67-E8C7-C14A-A676-F14CEB4582A6}"/>
              </a:ext>
            </a:extLst>
          </p:cNvPr>
          <p:cNvSpPr txBox="1"/>
          <p:nvPr/>
        </p:nvSpPr>
        <p:spPr>
          <a:xfrm>
            <a:off x="8705797" y="304800"/>
            <a:ext cx="1307447" cy="307777"/>
          </a:xfrm>
          <a:prstGeom prst="rect">
            <a:avLst/>
          </a:prstGeom>
          <a:noFill/>
        </p:spPr>
        <p:txBody>
          <a:bodyPr wrap="square" rtlCol="0">
            <a:spAutoFit/>
          </a:bodyPr>
          <a:lstStyle/>
          <a:p>
            <a:r>
              <a:rPr lang="en-US" sz="1400" dirty="0">
                <a:solidFill>
                  <a:srgbClr val="00B050"/>
                </a:solidFill>
              </a:rPr>
              <a:t>Abstract Class</a:t>
            </a:r>
          </a:p>
        </p:txBody>
      </p:sp>
      <p:sp>
        <p:nvSpPr>
          <p:cNvPr id="19" name="TextBox 18">
            <a:extLst>
              <a:ext uri="{FF2B5EF4-FFF2-40B4-BE49-F238E27FC236}">
                <a16:creationId xmlns:a16="http://schemas.microsoft.com/office/drawing/2014/main" id="{03EA949C-C3F3-6647-AD09-33BFFC6500CC}"/>
              </a:ext>
            </a:extLst>
          </p:cNvPr>
          <p:cNvSpPr txBox="1"/>
          <p:nvPr/>
        </p:nvSpPr>
        <p:spPr>
          <a:xfrm>
            <a:off x="2186931" y="3762934"/>
            <a:ext cx="1355124" cy="307777"/>
          </a:xfrm>
          <a:prstGeom prst="rect">
            <a:avLst/>
          </a:prstGeom>
          <a:noFill/>
        </p:spPr>
        <p:txBody>
          <a:bodyPr wrap="square" rtlCol="0">
            <a:spAutoFit/>
          </a:bodyPr>
          <a:lstStyle/>
          <a:p>
            <a:pPr algn="ctr"/>
            <a:r>
              <a:rPr lang="en-US" sz="1400" dirty="0">
                <a:solidFill>
                  <a:srgbClr val="00B0F0"/>
                </a:solidFill>
              </a:rPr>
              <a:t>Interface</a:t>
            </a:r>
          </a:p>
        </p:txBody>
      </p:sp>
      <p:cxnSp>
        <p:nvCxnSpPr>
          <p:cNvPr id="44" name="Curved Connector 43">
            <a:extLst>
              <a:ext uri="{FF2B5EF4-FFF2-40B4-BE49-F238E27FC236}">
                <a16:creationId xmlns:a16="http://schemas.microsoft.com/office/drawing/2014/main" id="{F492E995-36F3-3A4A-A981-A67ECC1D961B}"/>
              </a:ext>
            </a:extLst>
          </p:cNvPr>
          <p:cNvCxnSpPr>
            <a:stCxn id="10" idx="1"/>
            <a:endCxn id="11" idx="0"/>
          </p:cNvCxnSpPr>
          <p:nvPr/>
        </p:nvCxnSpPr>
        <p:spPr>
          <a:xfrm rot="10800000" flipV="1">
            <a:off x="794629" y="4470590"/>
            <a:ext cx="1344392" cy="122175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a:extLst>
              <a:ext uri="{FF2B5EF4-FFF2-40B4-BE49-F238E27FC236}">
                <a16:creationId xmlns:a16="http://schemas.microsoft.com/office/drawing/2014/main" id="{717ED811-204C-024F-A04E-8E684C1CD111}"/>
              </a:ext>
            </a:extLst>
          </p:cNvPr>
          <p:cNvCxnSpPr/>
          <p:nvPr/>
        </p:nvCxnSpPr>
        <p:spPr>
          <a:xfrm rot="5400000">
            <a:off x="1708135" y="5102149"/>
            <a:ext cx="743504" cy="41950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DE008C2C-E27D-114A-A23A-F03D68DC4E5B}"/>
              </a:ext>
            </a:extLst>
          </p:cNvPr>
          <p:cNvCxnSpPr>
            <a:cxnSpLocks/>
            <a:endCxn id="14" idx="0"/>
          </p:cNvCxnSpPr>
          <p:nvPr/>
        </p:nvCxnSpPr>
        <p:spPr>
          <a:xfrm rot="16200000" flipH="1">
            <a:off x="3070615" y="5025314"/>
            <a:ext cx="752200" cy="5644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urved Connector 58">
            <a:extLst>
              <a:ext uri="{FF2B5EF4-FFF2-40B4-BE49-F238E27FC236}">
                <a16:creationId xmlns:a16="http://schemas.microsoft.com/office/drawing/2014/main" id="{655CD436-F1A9-7E49-9FA7-8003116178C3}"/>
              </a:ext>
            </a:extLst>
          </p:cNvPr>
          <p:cNvCxnSpPr>
            <a:cxnSpLocks/>
            <a:stCxn id="10" idx="3"/>
            <a:endCxn id="13" idx="0"/>
          </p:cNvCxnSpPr>
          <p:nvPr/>
        </p:nvCxnSpPr>
        <p:spPr>
          <a:xfrm>
            <a:off x="3494145" y="4470590"/>
            <a:ext cx="1706068" cy="121306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53D078DE-FA7D-5F4D-A4C9-5708AF4C30B6}"/>
              </a:ext>
            </a:extLst>
          </p:cNvPr>
          <p:cNvCxnSpPr>
            <a:endCxn id="5" idx="0"/>
          </p:cNvCxnSpPr>
          <p:nvPr/>
        </p:nvCxnSpPr>
        <p:spPr>
          <a:xfrm rot="10800000" flipV="1">
            <a:off x="6462655" y="1174348"/>
            <a:ext cx="2382762" cy="66722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82E027FE-F17E-D549-B88B-9CDE3D63DDA3}"/>
              </a:ext>
            </a:extLst>
          </p:cNvPr>
          <p:cNvCxnSpPr>
            <a:cxnSpLocks/>
            <a:endCxn id="6" idx="0"/>
          </p:cNvCxnSpPr>
          <p:nvPr/>
        </p:nvCxnSpPr>
        <p:spPr>
          <a:xfrm rot="10800000" flipV="1">
            <a:off x="7752335" y="1180295"/>
            <a:ext cx="1337769" cy="6612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64">
            <a:extLst>
              <a:ext uri="{FF2B5EF4-FFF2-40B4-BE49-F238E27FC236}">
                <a16:creationId xmlns:a16="http://schemas.microsoft.com/office/drawing/2014/main" id="{7BA405AE-BA4C-3640-ABFD-1C1D8243EEC2}"/>
              </a:ext>
            </a:extLst>
          </p:cNvPr>
          <p:cNvCxnSpPr>
            <a:stCxn id="4" idx="2"/>
            <a:endCxn id="7" idx="0"/>
          </p:cNvCxnSpPr>
          <p:nvPr/>
        </p:nvCxnSpPr>
        <p:spPr>
          <a:xfrm rot="5400000">
            <a:off x="8824003" y="1382103"/>
            <a:ext cx="655329" cy="26361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E4686ACF-C5E4-A940-92A9-9F11852B089B}"/>
              </a:ext>
            </a:extLst>
          </p:cNvPr>
          <p:cNvCxnSpPr>
            <a:endCxn id="8" idx="0"/>
          </p:cNvCxnSpPr>
          <p:nvPr/>
        </p:nvCxnSpPr>
        <p:spPr>
          <a:xfrm>
            <a:off x="9331162" y="1174347"/>
            <a:ext cx="848482" cy="66722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a:extLst>
              <a:ext uri="{FF2B5EF4-FFF2-40B4-BE49-F238E27FC236}">
                <a16:creationId xmlns:a16="http://schemas.microsoft.com/office/drawing/2014/main" id="{4A2D1475-F04C-0F4A-9F2D-35A52C5FDF4D}"/>
              </a:ext>
            </a:extLst>
          </p:cNvPr>
          <p:cNvCxnSpPr>
            <a:endCxn id="9" idx="0"/>
          </p:cNvCxnSpPr>
          <p:nvPr/>
        </p:nvCxnSpPr>
        <p:spPr>
          <a:xfrm>
            <a:off x="9620237" y="1174347"/>
            <a:ext cx="1753180" cy="63248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Rounded Rectangle 151">
            <a:extLst>
              <a:ext uri="{FF2B5EF4-FFF2-40B4-BE49-F238E27FC236}">
                <a16:creationId xmlns:a16="http://schemas.microsoft.com/office/drawing/2014/main" id="{73236295-48BE-E349-97FC-22F6E63FAD61}"/>
              </a:ext>
            </a:extLst>
          </p:cNvPr>
          <p:cNvSpPr/>
          <p:nvPr/>
        </p:nvSpPr>
        <p:spPr>
          <a:xfrm>
            <a:off x="33697" y="3762934"/>
            <a:ext cx="5909621" cy="309506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53" name="Rounded Rectangle 152">
            <a:extLst>
              <a:ext uri="{FF2B5EF4-FFF2-40B4-BE49-F238E27FC236}">
                <a16:creationId xmlns:a16="http://schemas.microsoft.com/office/drawing/2014/main" id="{CD16A1BD-B7D5-FF48-BE70-7E7790210642}"/>
              </a:ext>
            </a:extLst>
          </p:cNvPr>
          <p:cNvSpPr/>
          <p:nvPr/>
        </p:nvSpPr>
        <p:spPr>
          <a:xfrm>
            <a:off x="5771789" y="189629"/>
            <a:ext cx="6307322" cy="2652889"/>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59" name="Elbow Connector 158">
            <a:extLst>
              <a:ext uri="{FF2B5EF4-FFF2-40B4-BE49-F238E27FC236}">
                <a16:creationId xmlns:a16="http://schemas.microsoft.com/office/drawing/2014/main" id="{B8A8F069-3705-5D4D-A11C-827C4100951C}"/>
              </a:ext>
            </a:extLst>
          </p:cNvPr>
          <p:cNvCxnSpPr>
            <a:endCxn id="16" idx="2"/>
          </p:cNvCxnSpPr>
          <p:nvPr/>
        </p:nvCxnSpPr>
        <p:spPr>
          <a:xfrm rot="10800000">
            <a:off x="2456799" y="2111022"/>
            <a:ext cx="3791885" cy="11627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Elbow Connector 160">
            <a:extLst>
              <a:ext uri="{FF2B5EF4-FFF2-40B4-BE49-F238E27FC236}">
                <a16:creationId xmlns:a16="http://schemas.microsoft.com/office/drawing/2014/main" id="{D6FEB7DD-9503-AD45-8DF4-FB79C3B19474}"/>
              </a:ext>
            </a:extLst>
          </p:cNvPr>
          <p:cNvCxnSpPr/>
          <p:nvPr/>
        </p:nvCxnSpPr>
        <p:spPr>
          <a:xfrm rot="5400000" flipH="1" flipV="1">
            <a:off x="65866" y="2936978"/>
            <a:ext cx="165191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Elbow Connector 162">
            <a:extLst>
              <a:ext uri="{FF2B5EF4-FFF2-40B4-BE49-F238E27FC236}">
                <a16:creationId xmlns:a16="http://schemas.microsoft.com/office/drawing/2014/main" id="{A655DBFD-8829-2946-A609-B20F577522AE}"/>
              </a:ext>
            </a:extLst>
          </p:cNvPr>
          <p:cNvCxnSpPr>
            <a:endCxn id="16" idx="3"/>
          </p:cNvCxnSpPr>
          <p:nvPr/>
        </p:nvCxnSpPr>
        <p:spPr>
          <a:xfrm rot="10800000" flipV="1">
            <a:off x="4552352" y="891802"/>
            <a:ext cx="1230727" cy="6096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Elbow Connector 164">
            <a:extLst>
              <a:ext uri="{FF2B5EF4-FFF2-40B4-BE49-F238E27FC236}">
                <a16:creationId xmlns:a16="http://schemas.microsoft.com/office/drawing/2014/main" id="{6E809B16-9737-5D48-99DE-FA871C1D64E3}"/>
              </a:ext>
            </a:extLst>
          </p:cNvPr>
          <p:cNvCxnSpPr>
            <a:stCxn id="153" idx="2"/>
            <a:endCxn id="17" idx="1"/>
          </p:cNvCxnSpPr>
          <p:nvPr/>
        </p:nvCxnSpPr>
        <p:spPr>
          <a:xfrm rot="16200000" flipH="1">
            <a:off x="8678260" y="3089707"/>
            <a:ext cx="1228193" cy="7338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Elbow Connector 166">
            <a:extLst>
              <a:ext uri="{FF2B5EF4-FFF2-40B4-BE49-F238E27FC236}">
                <a16:creationId xmlns:a16="http://schemas.microsoft.com/office/drawing/2014/main" id="{B2C1637D-AFF3-4F45-8F95-DED9237AB793}"/>
              </a:ext>
            </a:extLst>
          </p:cNvPr>
          <p:cNvCxnSpPr>
            <a:stCxn id="152" idx="3"/>
            <a:endCxn id="15" idx="1"/>
          </p:cNvCxnSpPr>
          <p:nvPr/>
        </p:nvCxnSpPr>
        <p:spPr>
          <a:xfrm>
            <a:off x="5943318" y="5310467"/>
            <a:ext cx="3783517" cy="6706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Elbow Connector 168">
            <a:extLst>
              <a:ext uri="{FF2B5EF4-FFF2-40B4-BE49-F238E27FC236}">
                <a16:creationId xmlns:a16="http://schemas.microsoft.com/office/drawing/2014/main" id="{BE38F1BE-C22E-8444-B121-E65B5822DBC4}"/>
              </a:ext>
            </a:extLst>
          </p:cNvPr>
          <p:cNvCxnSpPr/>
          <p:nvPr/>
        </p:nvCxnSpPr>
        <p:spPr>
          <a:xfrm flipV="1">
            <a:off x="5942669" y="4323644"/>
            <a:ext cx="3745908" cy="4947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Elbow Connector 170">
            <a:extLst>
              <a:ext uri="{FF2B5EF4-FFF2-40B4-BE49-F238E27FC236}">
                <a16:creationId xmlns:a16="http://schemas.microsoft.com/office/drawing/2014/main" id="{15E1C229-BD9A-9241-8A48-1716977C204F}"/>
              </a:ext>
            </a:extLst>
          </p:cNvPr>
          <p:cNvCxnSpPr/>
          <p:nvPr/>
        </p:nvCxnSpPr>
        <p:spPr>
          <a:xfrm>
            <a:off x="7558499" y="3769285"/>
            <a:ext cx="2130078" cy="4640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8F65988-A6BF-B047-9967-63170B3CD50D}"/>
              </a:ext>
            </a:extLst>
          </p:cNvPr>
          <p:cNvCxnSpPr/>
          <p:nvPr/>
        </p:nvCxnSpPr>
        <p:spPr>
          <a:xfrm>
            <a:off x="7558499" y="3446750"/>
            <a:ext cx="917679" cy="18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7E9E5D8B-2195-AF44-8C48-0C99717E0EC7}"/>
              </a:ext>
            </a:extLst>
          </p:cNvPr>
          <p:cNvCxnSpPr/>
          <p:nvPr/>
        </p:nvCxnSpPr>
        <p:spPr>
          <a:xfrm flipV="1">
            <a:off x="8442187" y="2826293"/>
            <a:ext cx="0" cy="63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Elbow Connector 181">
            <a:extLst>
              <a:ext uri="{FF2B5EF4-FFF2-40B4-BE49-F238E27FC236}">
                <a16:creationId xmlns:a16="http://schemas.microsoft.com/office/drawing/2014/main" id="{CAAB9FD6-003D-6E4C-86E0-7DF4451FE5E7}"/>
              </a:ext>
            </a:extLst>
          </p:cNvPr>
          <p:cNvCxnSpPr>
            <a:stCxn id="2" idx="2"/>
          </p:cNvCxnSpPr>
          <p:nvPr/>
        </p:nvCxnSpPr>
        <p:spPr>
          <a:xfrm rot="5400000">
            <a:off x="6188352" y="3825028"/>
            <a:ext cx="469557" cy="9609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26B79FD-2EC4-024D-8DF5-FF144D47575F}"/>
              </a:ext>
            </a:extLst>
          </p:cNvPr>
          <p:cNvCxnSpPr/>
          <p:nvPr/>
        </p:nvCxnSpPr>
        <p:spPr>
          <a:xfrm>
            <a:off x="1986455" y="3464889"/>
            <a:ext cx="4109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4A29B51-44BA-9D48-A238-CAA45D13CFD5}"/>
              </a:ext>
            </a:extLst>
          </p:cNvPr>
          <p:cNvCxnSpPr/>
          <p:nvPr/>
        </p:nvCxnSpPr>
        <p:spPr>
          <a:xfrm>
            <a:off x="6096000" y="3429000"/>
            <a:ext cx="0" cy="2892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853542F-E4B4-9F49-A676-9A932B49317C}"/>
              </a:ext>
            </a:extLst>
          </p:cNvPr>
          <p:cNvCxnSpPr/>
          <p:nvPr/>
        </p:nvCxnSpPr>
        <p:spPr>
          <a:xfrm>
            <a:off x="6096000" y="6321856"/>
            <a:ext cx="3630835" cy="8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1B07A4-F0B4-1B4C-98EA-48631231857E}"/>
              </a:ext>
            </a:extLst>
          </p:cNvPr>
          <p:cNvCxnSpPr/>
          <p:nvPr/>
        </p:nvCxnSpPr>
        <p:spPr>
          <a:xfrm flipV="1">
            <a:off x="1986455" y="2117371"/>
            <a:ext cx="0" cy="1339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43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C8C052-46C8-F049-8E7D-34269A8BF970}"/>
              </a:ext>
            </a:extLst>
          </p:cNvPr>
          <p:cNvSpPr txBox="1"/>
          <p:nvPr/>
        </p:nvSpPr>
        <p:spPr>
          <a:xfrm>
            <a:off x="0" y="0"/>
            <a:ext cx="12192000" cy="7294305"/>
          </a:xfrm>
          <a:prstGeom prst="rect">
            <a:avLst/>
          </a:prstGeom>
          <a:noFill/>
        </p:spPr>
        <p:txBody>
          <a:bodyPr wrap="square" rtlCol="0">
            <a:spAutoFit/>
          </a:bodyPr>
          <a:lstStyle/>
          <a:p>
            <a:pPr algn="ctr"/>
            <a:r>
              <a:rPr lang="en-US" sz="2000" dirty="0"/>
              <a:t>Applications of OOP concept in my design</a:t>
            </a:r>
          </a:p>
          <a:p>
            <a:r>
              <a:rPr lang="en-US" sz="1600" dirty="0">
                <a:solidFill>
                  <a:srgbClr val="FF0000"/>
                </a:solidFill>
              </a:rPr>
              <a:t>Inheritance and Polymorphism</a:t>
            </a:r>
            <a:r>
              <a:rPr lang="en-US" sz="1600" dirty="0"/>
              <a:t>:</a:t>
            </a:r>
          </a:p>
          <a:p>
            <a:pPr marL="285750" indent="-285750">
              <a:buFont typeface="Arial" panose="020B0604020202020204" pitchFamily="34" charset="0"/>
              <a:buChar char="•"/>
            </a:pPr>
            <a:r>
              <a:rPr lang="en-US" sz="1600" dirty="0"/>
              <a:t>I have used Abstract class and Interference in my design.</a:t>
            </a:r>
          </a:p>
          <a:p>
            <a:pPr marL="285750" indent="-285750">
              <a:buFont typeface="Arial" panose="020B0604020202020204" pitchFamily="34" charset="0"/>
              <a:buChar char="•"/>
            </a:pPr>
            <a:r>
              <a:rPr lang="en-US" sz="1600" dirty="0"/>
              <a:t>Abstract class </a:t>
            </a:r>
            <a:r>
              <a:rPr lang="en-US" sz="1600" b="1" dirty="0"/>
              <a:t>Screen</a:t>
            </a:r>
            <a:r>
              <a:rPr lang="en-US" sz="1600" dirty="0"/>
              <a:t> is the parent class of many classes like entry, withdraw menu, deposit menu, fund menu and change pin menu. So, it is </a:t>
            </a:r>
            <a:r>
              <a:rPr lang="en-US" sz="1600" b="1" dirty="0"/>
              <a:t>Inheritance</a:t>
            </a:r>
          </a:p>
          <a:p>
            <a:pPr marL="285750" indent="-285750">
              <a:buFont typeface="Arial" panose="020B0604020202020204" pitchFamily="34" charset="0"/>
              <a:buChar char="•"/>
            </a:pPr>
            <a:r>
              <a:rPr lang="en-US" sz="1600" dirty="0"/>
              <a:t>Similarly, interface </a:t>
            </a:r>
            <a:r>
              <a:rPr lang="en-US" sz="1600" b="1" dirty="0"/>
              <a:t>transaction</a:t>
            </a:r>
            <a:r>
              <a:rPr lang="en-US" sz="1600" dirty="0"/>
              <a:t> has many subclasses like Withdraw, deposit, change pin and fund transfer. This is </a:t>
            </a:r>
            <a:r>
              <a:rPr lang="en-US" sz="1600" b="1" dirty="0"/>
              <a:t>Inheritance</a:t>
            </a:r>
          </a:p>
          <a:p>
            <a:pPr marL="285750" indent="-285750">
              <a:buFont typeface="Arial" panose="020B0604020202020204" pitchFamily="34" charset="0"/>
              <a:buChar char="•"/>
            </a:pPr>
            <a:r>
              <a:rPr lang="en-US" sz="1600" dirty="0"/>
              <a:t>In abstract class </a:t>
            </a:r>
            <a:r>
              <a:rPr lang="en-US" sz="1600" b="1" dirty="0"/>
              <a:t>Screen</a:t>
            </a:r>
            <a:r>
              <a:rPr lang="en-US" sz="1600" dirty="0"/>
              <a:t>, an abstract method display(Scanner scan) is declared. This abstract method has different implementations in different subclasses. So, it is </a:t>
            </a:r>
            <a:r>
              <a:rPr lang="en-US" sz="1600" b="1" dirty="0"/>
              <a:t>Polymorphism</a:t>
            </a:r>
            <a:r>
              <a:rPr lang="en-US" sz="1600" dirty="0"/>
              <a:t>.</a:t>
            </a:r>
          </a:p>
          <a:p>
            <a:pPr marL="285750" indent="-285750">
              <a:buFont typeface="Arial" panose="020B0604020202020204" pitchFamily="34" charset="0"/>
              <a:buChar char="•"/>
            </a:pPr>
            <a:r>
              <a:rPr lang="en-US" sz="1600" dirty="0"/>
              <a:t>In the interface, </a:t>
            </a:r>
            <a:r>
              <a:rPr lang="en-US" sz="1600" b="1" dirty="0"/>
              <a:t>transaction</a:t>
            </a:r>
            <a:r>
              <a:rPr lang="en-US" sz="1600" dirty="0"/>
              <a:t>, a method execute() is declared. This method has different implementations in different subclasses. So, it is </a:t>
            </a:r>
            <a:r>
              <a:rPr lang="en-US" sz="1600" b="1" dirty="0"/>
              <a:t>Polymorphism.</a:t>
            </a:r>
          </a:p>
          <a:p>
            <a:endParaRPr lang="en-US" sz="1600" b="1" dirty="0"/>
          </a:p>
          <a:p>
            <a:r>
              <a:rPr lang="en-US" sz="1600" dirty="0">
                <a:solidFill>
                  <a:srgbClr val="FF0000"/>
                </a:solidFill>
              </a:rPr>
              <a:t>Encapsulation:</a:t>
            </a:r>
          </a:p>
          <a:p>
            <a:pPr marL="285750" indent="-285750">
              <a:buFont typeface="Arial" panose="020B0604020202020204" pitchFamily="34" charset="0"/>
              <a:buChar char="•"/>
            </a:pPr>
            <a:r>
              <a:rPr lang="en-US" sz="1600" dirty="0"/>
              <a:t>In the class </a:t>
            </a:r>
            <a:r>
              <a:rPr lang="en-US" sz="1600" b="1" dirty="0"/>
              <a:t>Account, </a:t>
            </a:r>
            <a:r>
              <a:rPr lang="en-US" sz="1600" dirty="0"/>
              <a:t>all the variables are private. They cannot be accessed from other classes. Many getter and setter functions are used to access those variables. This is </a:t>
            </a:r>
            <a:r>
              <a:rPr lang="en-US" sz="1600" b="1" dirty="0"/>
              <a:t>Encapsulation.</a:t>
            </a:r>
            <a:endParaRPr lang="en-US" sz="1600" dirty="0"/>
          </a:p>
          <a:p>
            <a:pPr marL="285750" indent="-285750">
              <a:buFont typeface="Arial" panose="020B0604020202020204" pitchFamily="34" charset="0"/>
              <a:buChar char="•"/>
            </a:pPr>
            <a:r>
              <a:rPr lang="en-US" sz="1600" dirty="0"/>
              <a:t>In the class </a:t>
            </a:r>
            <a:r>
              <a:rPr lang="en-US" sz="1600" b="1" dirty="0"/>
              <a:t>BankDatabase,</a:t>
            </a:r>
            <a:r>
              <a:rPr lang="en-US" sz="1600" dirty="0"/>
              <a:t> all the variables are private. They cannot be accessed from other classes. Many getter and setter functions are used to access those variables. This is </a:t>
            </a:r>
            <a:r>
              <a:rPr lang="en-US" sz="1600" b="1" dirty="0"/>
              <a:t>Encapsulation.</a:t>
            </a:r>
            <a:endParaRPr lang="en-US" sz="1600" dirty="0"/>
          </a:p>
          <a:p>
            <a:endParaRPr lang="en-US" sz="1600" dirty="0"/>
          </a:p>
          <a:p>
            <a:r>
              <a:rPr lang="en-US" sz="1600" dirty="0">
                <a:solidFill>
                  <a:srgbClr val="FF0000"/>
                </a:solidFill>
              </a:rPr>
              <a:t>Data Abstraction:</a:t>
            </a:r>
          </a:p>
          <a:p>
            <a:pPr marL="285750" indent="-285750">
              <a:buFont typeface="Arial" panose="020B0604020202020204" pitchFamily="34" charset="0"/>
              <a:buChar char="•"/>
            </a:pPr>
            <a:r>
              <a:rPr lang="en-US" sz="1600" dirty="0"/>
              <a:t>Various methods like display(),execute() are called, using objects, in the ATM class. These methods does some specific task. These are not shown here. This is </a:t>
            </a:r>
            <a:r>
              <a:rPr lang="en-US" sz="1600" b="1" dirty="0"/>
              <a:t>Data Abstraction.</a:t>
            </a:r>
          </a:p>
          <a:p>
            <a:pPr marL="285750" indent="-285750">
              <a:buFont typeface="Arial" panose="020B0604020202020204" pitchFamily="34" charset="0"/>
              <a:buChar char="•"/>
            </a:pPr>
            <a:r>
              <a:rPr lang="en-US" sz="1600" dirty="0"/>
              <a:t>All the tasks, like withdrawal, deposit etc., are performed by calling methods of those classes. This is  </a:t>
            </a:r>
            <a:r>
              <a:rPr lang="en-US" sz="1600" b="1" dirty="0"/>
              <a:t>Data Abstraction.</a:t>
            </a:r>
            <a:endParaRPr lang="en-US" sz="1600" dirty="0"/>
          </a:p>
          <a:p>
            <a:pPr marL="285750" indent="-285750">
              <a:buFont typeface="Arial" panose="020B0604020202020204" pitchFamily="34" charset="0"/>
              <a:buChar char="•"/>
            </a:pPr>
            <a:r>
              <a:rPr lang="en-US" sz="1600" dirty="0"/>
              <a:t>Some methods in BankDatabase like </a:t>
            </a:r>
            <a:r>
              <a:rPr lang="en-US" sz="1600" b="1" dirty="0"/>
              <a:t>checkpin(),checkAccountNumber(),changePin() </a:t>
            </a:r>
            <a:r>
              <a:rPr lang="en-US" sz="1600" dirty="0"/>
              <a:t>are called at various stages in the code.</a:t>
            </a:r>
          </a:p>
          <a:p>
            <a:pPr marL="285750" indent="-285750">
              <a:buFont typeface="Arial" panose="020B0604020202020204" pitchFamily="34" charset="0"/>
              <a:buChar char="•"/>
            </a:pPr>
            <a:r>
              <a:rPr lang="en-US" sz="1600" dirty="0"/>
              <a:t>Similarly various methods of </a:t>
            </a:r>
            <a:r>
              <a:rPr lang="en-US" sz="1600" b="1" dirty="0"/>
              <a:t>Accounts</a:t>
            </a:r>
            <a:r>
              <a:rPr lang="en-US" sz="1600" dirty="0"/>
              <a:t> class and </a:t>
            </a:r>
            <a:r>
              <a:rPr lang="en-US" sz="1600" b="1" dirty="0"/>
              <a:t>BankDatabase</a:t>
            </a:r>
            <a:r>
              <a:rPr lang="en-US" sz="1600" dirty="0"/>
              <a:t> class are called in other classes to access the private variables. Some of these methods are supposed to take the input and set them to private variables. This process is not shown. This is  </a:t>
            </a:r>
            <a:r>
              <a:rPr lang="en-US" sz="1600" b="1" dirty="0"/>
              <a:t>Data Abstraction.</a:t>
            </a:r>
          </a:p>
          <a:p>
            <a:endParaRPr lang="en-US" sz="1600" dirty="0"/>
          </a:p>
          <a:p>
            <a:pPr marL="285750" indent="-285750">
              <a:buFont typeface="Arial" panose="020B0604020202020204" pitchFamily="34" charset="0"/>
              <a:buChar char="•"/>
            </a:pPr>
            <a:endParaRPr lang="en-US" sz="1600" dirty="0"/>
          </a:p>
          <a:p>
            <a:endParaRPr lang="en-US" sz="1600" dirty="0"/>
          </a:p>
          <a:p>
            <a:endParaRPr lang="en-US" sz="1600" dirty="0"/>
          </a:p>
        </p:txBody>
      </p:sp>
    </p:spTree>
    <p:extLst>
      <p:ext uri="{BB962C8B-B14F-4D97-AF65-F5344CB8AC3E}">
        <p14:creationId xmlns:p14="http://schemas.microsoft.com/office/powerpoint/2010/main" val="367606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C540AF-B230-9B49-AC8D-88006F6A2880}"/>
              </a:ext>
            </a:extLst>
          </p:cNvPr>
          <p:cNvSpPr txBox="1"/>
          <p:nvPr/>
        </p:nvSpPr>
        <p:spPr>
          <a:xfrm>
            <a:off x="0" y="0"/>
            <a:ext cx="12192000" cy="7386638"/>
          </a:xfrm>
          <a:prstGeom prst="rect">
            <a:avLst/>
          </a:prstGeom>
          <a:noFill/>
        </p:spPr>
        <p:txBody>
          <a:bodyPr wrap="square" rtlCol="0">
            <a:spAutoFit/>
          </a:bodyPr>
          <a:lstStyle/>
          <a:p>
            <a:pPr algn="ctr"/>
            <a:r>
              <a:rPr lang="en-US" sz="2400" dirty="0"/>
              <a:t>Functionalities of my ATM</a:t>
            </a:r>
          </a:p>
          <a:p>
            <a:pPr marL="285750" indent="-285750">
              <a:buFont typeface="Arial" panose="020B0604020202020204" pitchFamily="34" charset="0"/>
              <a:buChar char="•"/>
            </a:pPr>
            <a:r>
              <a:rPr lang="en-US" dirty="0"/>
              <a:t>My ATM has 5 functions.</a:t>
            </a:r>
          </a:p>
          <a:p>
            <a:pPr lvl="1"/>
            <a:r>
              <a:rPr lang="en-US" dirty="0"/>
              <a:t>a)Withdrawal of cash-Can take the cash from your account</a:t>
            </a:r>
          </a:p>
          <a:p>
            <a:pPr lvl="1"/>
            <a:endParaRPr lang="en-US" dirty="0"/>
          </a:p>
          <a:p>
            <a:pPr lvl="1"/>
            <a:r>
              <a:rPr lang="en-US" dirty="0"/>
              <a:t>b)Cash deposit- Can deposit cash to your account</a:t>
            </a:r>
          </a:p>
          <a:p>
            <a:pPr lvl="1"/>
            <a:endParaRPr lang="en-US" dirty="0"/>
          </a:p>
          <a:p>
            <a:pPr lvl="1"/>
            <a:r>
              <a:rPr lang="en-US" dirty="0"/>
              <a:t>c)Fund transfer to other accounts.- Can transfer the amount from your account to some other account</a:t>
            </a:r>
          </a:p>
          <a:p>
            <a:pPr lvl="1"/>
            <a:endParaRPr lang="en-US" dirty="0"/>
          </a:p>
          <a:p>
            <a:pPr lvl="1"/>
            <a:r>
              <a:rPr lang="en-US" dirty="0"/>
              <a:t>d)View the bank balance.- Can view and print the balance</a:t>
            </a:r>
          </a:p>
          <a:p>
            <a:pPr lvl="1"/>
            <a:endParaRPr lang="en-US" dirty="0"/>
          </a:p>
          <a:p>
            <a:pPr lvl="1"/>
            <a:r>
              <a:rPr lang="en-US" dirty="0"/>
              <a:t>e)Change the ATM Pin number.- You can change your ATM Pin.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My ATM first asks for user’s </a:t>
            </a:r>
            <a:r>
              <a:rPr lang="en-US" b="1" dirty="0"/>
              <a:t>Account number </a:t>
            </a:r>
            <a:r>
              <a:rPr lang="en-US" dirty="0"/>
              <a:t>and </a:t>
            </a:r>
            <a:r>
              <a:rPr lang="en-US" b="1" dirty="0"/>
              <a:t>ATM pin.  </a:t>
            </a:r>
            <a:r>
              <a:rPr lang="en-US" dirty="0"/>
              <a:t>ATM verifies whether these inputs are correct or not. If these inputs(both) matches with the account numbers and corresponding pin numbers present in the Bank Database, user’s </a:t>
            </a:r>
            <a:r>
              <a:rPr lang="en-US" b="1" dirty="0"/>
              <a:t>Name </a:t>
            </a:r>
            <a:r>
              <a:rPr lang="en-US" dirty="0"/>
              <a:t>is displayed, and various options are displayed.</a:t>
            </a:r>
          </a:p>
          <a:p>
            <a:pPr marL="285750" indent="-285750">
              <a:buFont typeface="Arial" panose="020B0604020202020204" pitchFamily="34" charset="0"/>
              <a:buChar char="•"/>
            </a:pPr>
            <a:r>
              <a:rPr lang="en-US" dirty="0"/>
              <a:t>User needs to choose any one option. There is an exit option also. Based on the input selected by the user, ATM performs the task. </a:t>
            </a:r>
          </a:p>
          <a:p>
            <a:pPr marL="285750" indent="-285750">
              <a:buFont typeface="Arial" panose="020B0604020202020204" pitchFamily="34" charset="0"/>
              <a:buChar char="•"/>
            </a:pPr>
            <a:r>
              <a:rPr lang="en-US" dirty="0"/>
              <a:t>At the end, a </a:t>
            </a:r>
            <a:r>
              <a:rPr lang="en-US" b="1" dirty="0"/>
              <a:t>Slip </a:t>
            </a:r>
            <a:r>
              <a:rPr lang="en-US" dirty="0"/>
              <a:t>is generated showing the task performed, account number, </a:t>
            </a:r>
            <a:r>
              <a:rPr lang="en-US" dirty="0" err="1"/>
              <a:t>name,initial</a:t>
            </a:r>
            <a:r>
              <a:rPr lang="en-US" dirty="0"/>
              <a:t> balance, credited amount, debited amount and final balance.</a:t>
            </a:r>
          </a:p>
          <a:p>
            <a:pPr marL="285750" indent="-285750">
              <a:buFont typeface="Arial" panose="020B0604020202020204" pitchFamily="34" charset="0"/>
              <a:buChar char="•"/>
            </a:pPr>
            <a:r>
              <a:rPr lang="en-US" dirty="0"/>
              <a:t>After completing every task, my ATM automatically logs out.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767802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B84074-9B72-C84E-BC5E-839313D0A390}"/>
              </a:ext>
            </a:extLst>
          </p:cNvPr>
          <p:cNvSpPr txBox="1"/>
          <p:nvPr/>
        </p:nvSpPr>
        <p:spPr>
          <a:xfrm>
            <a:off x="0" y="0"/>
            <a:ext cx="12192000" cy="7017306"/>
          </a:xfrm>
          <a:prstGeom prst="rect">
            <a:avLst/>
          </a:prstGeom>
          <a:noFill/>
        </p:spPr>
        <p:txBody>
          <a:bodyPr wrap="square" rtlCol="0">
            <a:spAutoFit/>
          </a:bodyPr>
          <a:lstStyle/>
          <a:p>
            <a:r>
              <a:rPr lang="en-US" sz="2400" dirty="0"/>
              <a:t>Assumptions:</a:t>
            </a:r>
          </a:p>
          <a:p>
            <a:pPr marL="342900" indent="-342900">
              <a:buFont typeface="Arial" panose="020B0604020202020204" pitchFamily="34" charset="0"/>
              <a:buChar char="•"/>
            </a:pPr>
            <a:r>
              <a:rPr lang="en-US" dirty="0"/>
              <a:t>ATM has only keypad. User can enter the integer values only. User cannot enter letters </a:t>
            </a:r>
            <a:r>
              <a:rPr lang="en-US"/>
              <a:t>or symbols.</a:t>
            </a:r>
            <a:endParaRPr lang="en-US" dirty="0"/>
          </a:p>
          <a:p>
            <a:endParaRPr lang="en-US" dirty="0"/>
          </a:p>
          <a:p>
            <a:r>
              <a:rPr lang="en-US" sz="2400" dirty="0"/>
              <a:t>Advantages:</a:t>
            </a:r>
          </a:p>
          <a:p>
            <a:pPr marL="342900" indent="-342900">
              <a:buFont typeface="Arial" panose="020B0604020202020204" pitchFamily="34" charset="0"/>
              <a:buChar char="•"/>
            </a:pPr>
            <a:r>
              <a:rPr lang="en-US" dirty="0"/>
              <a:t>This ATM has a fund transfer and change pin feature.</a:t>
            </a:r>
          </a:p>
          <a:p>
            <a:pPr marL="342900" indent="-342900">
              <a:buFont typeface="Arial" panose="020B0604020202020204" pitchFamily="34" charset="0"/>
              <a:buChar char="•"/>
            </a:pPr>
            <a:r>
              <a:rPr lang="en-US" dirty="0"/>
              <a:t>This ATM is very robust. After performing every task, the ATM automatically logs out and asks user to enter his credentials again.</a:t>
            </a:r>
          </a:p>
          <a:p>
            <a:pPr marL="342900" indent="-342900">
              <a:buFont typeface="Arial" panose="020B0604020202020204" pitchFamily="34" charset="0"/>
              <a:buChar char="•"/>
            </a:pPr>
            <a:r>
              <a:rPr lang="en-US" dirty="0"/>
              <a:t>The ATM program will not end. It is auto generated after every task.</a:t>
            </a:r>
          </a:p>
          <a:p>
            <a:pPr marL="342900" indent="-342900">
              <a:buFont typeface="Arial" panose="020B0604020202020204" pitchFamily="34" charset="0"/>
              <a:buChar char="•"/>
            </a:pPr>
            <a:r>
              <a:rPr lang="en-US" dirty="0"/>
              <a:t>From the given menu(user must choose from 1 to 6 choices) if user enters random value(like 201 </a:t>
            </a:r>
            <a:r>
              <a:rPr lang="en-US" dirty="0" err="1"/>
              <a:t>etc</a:t>
            </a:r>
            <a:r>
              <a:rPr lang="en-US" dirty="0"/>
              <a:t>), ATM automatically logs out. We get no error.</a:t>
            </a:r>
          </a:p>
          <a:p>
            <a:pPr marL="342900" indent="-342900">
              <a:buFont typeface="Arial" panose="020B0604020202020204" pitchFamily="34" charset="0"/>
              <a:buChar char="•"/>
            </a:pPr>
            <a:r>
              <a:rPr lang="en-US" dirty="0"/>
              <a:t>In the withdrawal, deposit or fund transfer if user enter negative values of amount, the ATM recognizes and logs out saying that the value entered is wrong.</a:t>
            </a:r>
          </a:p>
          <a:p>
            <a:pPr marL="342900" indent="-342900">
              <a:buFont typeface="Arial" panose="020B0604020202020204" pitchFamily="34" charset="0"/>
              <a:buChar char="•"/>
            </a:pPr>
            <a:r>
              <a:rPr lang="en-US" dirty="0"/>
              <a:t>While doing withdrawal or fund transfer, if the entered amount is greater than your bank balance, you get a message saying insufficient funds and the ATM logs out.</a:t>
            </a:r>
          </a:p>
          <a:p>
            <a:pPr marL="342900" indent="-342900">
              <a:buFont typeface="Arial" panose="020B0604020202020204" pitchFamily="34" charset="0"/>
              <a:buChar char="•"/>
            </a:pPr>
            <a:r>
              <a:rPr lang="en-US" dirty="0"/>
              <a:t>At every stage there is an option of cancelling the process. User can cancel any process at any stage.</a:t>
            </a:r>
          </a:p>
          <a:p>
            <a:pPr marL="342900" indent="-342900">
              <a:buFont typeface="Arial" panose="020B0604020202020204" pitchFamily="34" charset="0"/>
              <a:buChar char="•"/>
            </a:pPr>
            <a:r>
              <a:rPr lang="en-US" dirty="0"/>
              <a:t>There is a slip generated at the end of every task(except change pin, as it cannot be printed on the slip ),giving the complete information about the task and what is done.</a:t>
            </a:r>
          </a:p>
          <a:p>
            <a:pPr marL="342900" indent="-342900">
              <a:buFont typeface="Arial" panose="020B0604020202020204" pitchFamily="34" charset="0"/>
              <a:buChar char="•"/>
            </a:pPr>
            <a:r>
              <a:rPr lang="en-US" dirty="0"/>
              <a:t>In the change pin task also, new pin should be within the range of 1000 and 9999. If user enters any value out of this range, the process will be cancelled.</a:t>
            </a:r>
          </a:p>
          <a:p>
            <a:pPr marL="342900" indent="-342900">
              <a:buFont typeface="Arial" panose="020B0604020202020204" pitchFamily="34" charset="0"/>
              <a:buChar char="•"/>
            </a:pPr>
            <a:r>
              <a:rPr lang="en-US" dirty="0"/>
              <a:t>There is very little chance(almost 0) of getting error.</a:t>
            </a:r>
          </a:p>
          <a:p>
            <a:r>
              <a:rPr lang="en-US" sz="2400" dirty="0"/>
              <a:t>Disadvantage:</a:t>
            </a:r>
          </a:p>
          <a:p>
            <a:pPr marL="285750" indent="-285750">
              <a:buFont typeface="Arial" panose="020B0604020202020204" pitchFamily="34" charset="0"/>
              <a:buChar char="•"/>
            </a:pPr>
            <a:r>
              <a:rPr lang="en-US" dirty="0"/>
              <a:t>The only disadvantage is, if user enters input other than integers(like and letters or symbols), we get an error. This is because in my ATM design I have assumed that ATM keypad has only numbers from 0 to 9.</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606711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904</Words>
  <Application>Microsoft Macintosh PowerPoint</Application>
  <PresentationFormat>Widescreen</PresentationFormat>
  <Paragraphs>79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Case Study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dc:title>
  <dc:creator>CS20B051 VUPPALA BHARADWAJ</dc:creator>
  <cp:lastModifiedBy>CS20B051 VUPPALA BHARADWAJ</cp:lastModifiedBy>
  <cp:revision>6</cp:revision>
  <dcterms:created xsi:type="dcterms:W3CDTF">2021-10-19T07:12:37Z</dcterms:created>
  <dcterms:modified xsi:type="dcterms:W3CDTF">2021-10-20T15:56:27Z</dcterms:modified>
</cp:coreProperties>
</file>