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8" r:id="rId1"/>
  </p:sldMasterIdLst>
  <p:sldIdLst>
    <p:sldId id="256" r:id="rId2"/>
    <p:sldId id="258" r:id="rId3"/>
    <p:sldId id="259" r:id="rId4"/>
    <p:sldId id="260" r:id="rId5"/>
    <p:sldId id="261" r:id="rId6"/>
    <p:sldId id="262" r:id="rId7"/>
    <p:sldId id="263" r:id="rId8"/>
    <p:sldId id="264" r:id="rId9"/>
    <p:sldId id="265" r:id="rId10"/>
    <p:sldId id="267" r:id="rId11"/>
    <p:sldId id="266"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6421AF-FBAA-4919-B2B7-DCF5B0F83376}" v="94" dt="2025-09-08T19:52:48.0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6444479B-705B-4489-957E-7E8A228BDFA0}" type="datetime1">
              <a:rPr lang="en-US" smtClean="0"/>
              <a:t>9/8/2025</a:t>
            </a:fld>
            <a:endParaRPr lang="en-US"/>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2999021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B66AD-7C08-490A-ADA4-B47E10FB2407}" type="datetime1">
              <a:rPr lang="en-US" smtClean="0"/>
              <a:t>9/8/2025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3042814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95027-4255-49E7-9841-CD21BCC99996}" type="datetime1">
              <a:rPr lang="en-US" smtClean="0"/>
              <a:t>9/8/2025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0509698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89F774-3FA6-43B8-9241-99959C8FD463}" type="datetime1">
              <a:rPr lang="en-US" smtClean="0"/>
              <a:t>9/8/2025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5251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504452-5DCC-4FE2-A5C9-8A5EF6714D65}" type="datetime1">
              <a:rPr lang="en-US" smtClean="0"/>
              <a:t>9/8/2025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95594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9ABC2-0180-4F3A-A895-A85BC724D472}" type="datetime1">
              <a:rPr lang="en-US" smtClean="0"/>
              <a:t>9/8/2025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3487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EA9BA-4E8F-439E-BEA4-91FBA01E3F5F}" type="datetime1">
              <a:rPr lang="en-US" smtClean="0"/>
              <a:t>9/8/2025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9955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5BF18-0007-481C-AA29-413124BC3EE7}" type="datetime1">
              <a:rPr lang="en-US" smtClean="0"/>
              <a:t>9/8/2025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419102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E9870-3748-43AD-B547-02A075CB4A1D}" type="datetime1">
              <a:rPr lang="en-US" smtClean="0"/>
              <a:t>9/8/2025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42088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558E7897-33C5-4F1A-9307-D068E37F3DC7}" type="datetime1">
              <a:rPr lang="en-US" smtClean="0"/>
              <a:t>9/8/2025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797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82E171BA-CC09-47C8-A6DF-F5C5CB59CEEC}" type="datetime1">
              <a:rPr lang="en-US" smtClean="0"/>
              <a:t>9/8/2025</a:t>
            </a:fld>
            <a:endParaRPr lang="en-US"/>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US" dirty="0"/>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179197292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DA38F49-B3E2-4BF0-BEC7-C30D34ABBB8D}" type="datetime1">
              <a:rPr lang="en-US" smtClean="0"/>
              <a:t>9/8/2025</a:t>
            </a:fld>
            <a:endParaRPr lang="en-US"/>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US" dirty="0"/>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70C12960-6E85-460F-B6E3-5B82CB31AF3D}" type="slidenum">
              <a:rPr lang="en-US" smtClean="0"/>
              <a:t>‹#›</a:t>
            </a:fld>
            <a:endParaRPr lang="en-US"/>
          </a:p>
        </p:txBody>
      </p:sp>
    </p:spTree>
    <p:extLst>
      <p:ext uri="{BB962C8B-B14F-4D97-AF65-F5344CB8AC3E}">
        <p14:creationId xmlns:p14="http://schemas.microsoft.com/office/powerpoint/2010/main" val="2039850980"/>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 id="2147483799" r:id="rId11"/>
  </p:sldLayoutIdLst>
  <p:hf sldNum="0" hdr="0" ftr="0" dt="0"/>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7E67FCED-4CF2-BDBC-7CAC-9D86553C06E2}"/>
              </a:ext>
            </a:extLst>
          </p:cNvPr>
          <p:cNvPicPr>
            <a:picLocks noChangeAspect="1"/>
          </p:cNvPicPr>
          <p:nvPr/>
        </p:nvPicPr>
        <p:blipFill>
          <a:blip r:embed="rId2">
            <a:duotone>
              <a:schemeClr val="accent1">
                <a:shade val="45000"/>
                <a:satMod val="135000"/>
              </a:schemeClr>
              <a:prstClr val="white"/>
            </a:duotone>
            <a:alphaModFix amt="25000"/>
          </a:blip>
          <a:srcRect t="15730"/>
          <a:stretch>
            <a:fillRect/>
          </a:stretch>
        </p:blipFill>
        <p:spPr>
          <a:xfrm>
            <a:off x="20" y="10"/>
            <a:ext cx="12191979" cy="6857990"/>
          </a:xfrm>
          <a:prstGeom prst="rect">
            <a:avLst/>
          </a:prstGeom>
        </p:spPr>
      </p:pic>
      <p:sp>
        <p:nvSpPr>
          <p:cNvPr id="2" name="Title 1">
            <a:extLst>
              <a:ext uri="{FF2B5EF4-FFF2-40B4-BE49-F238E27FC236}">
                <a16:creationId xmlns:a16="http://schemas.microsoft.com/office/drawing/2014/main" id="{BEDE8F0C-AA73-4E72-1FC1-843296A5F2F2}"/>
              </a:ext>
            </a:extLst>
          </p:cNvPr>
          <p:cNvSpPr>
            <a:spLocks noGrp="1"/>
          </p:cNvSpPr>
          <p:nvPr>
            <p:ph type="ctrTitle"/>
          </p:nvPr>
        </p:nvSpPr>
        <p:spPr>
          <a:xfrm>
            <a:off x="554343" y="318183"/>
            <a:ext cx="10782300" cy="3352800"/>
          </a:xfrm>
        </p:spPr>
        <p:txBody>
          <a:bodyPr>
            <a:normAutofit/>
          </a:bodyPr>
          <a:lstStyle/>
          <a:p>
            <a:pPr algn="ctr"/>
            <a:r>
              <a:rPr lang="en-US" sz="9600" b="1" dirty="0">
                <a:solidFill>
                  <a:schemeClr val="tx1"/>
                </a:solidFill>
                <a:latin typeface="Times New Roman" panose="02020603050405020304" pitchFamily="18" charset="0"/>
                <a:ea typeface="Poppins"/>
                <a:cs typeface="Times New Roman" panose="02020603050405020304" pitchFamily="18" charset="0"/>
                <a:sym typeface="Poppins"/>
              </a:rPr>
              <a:t>B Stack DEMO</a:t>
            </a:r>
            <a:br>
              <a:rPr lang="en-US" sz="9600" dirty="0">
                <a:latin typeface="Poppins"/>
                <a:ea typeface="Poppins"/>
                <a:cs typeface="Poppins"/>
                <a:sym typeface="Poppins"/>
              </a:rPr>
            </a:br>
            <a:r>
              <a:rPr lang="en-US" dirty="0"/>
              <a:t> </a:t>
            </a:r>
          </a:p>
        </p:txBody>
      </p:sp>
      <p:sp>
        <p:nvSpPr>
          <p:cNvPr id="3" name="Subtitle 2">
            <a:extLst>
              <a:ext uri="{FF2B5EF4-FFF2-40B4-BE49-F238E27FC236}">
                <a16:creationId xmlns:a16="http://schemas.microsoft.com/office/drawing/2014/main" id="{556BFAA4-C98D-99DB-1F79-B2627BB7AA30}"/>
              </a:ext>
            </a:extLst>
          </p:cNvPr>
          <p:cNvSpPr>
            <a:spLocks noGrp="1"/>
          </p:cNvSpPr>
          <p:nvPr>
            <p:ph type="subTitle" idx="1"/>
          </p:nvPr>
        </p:nvSpPr>
        <p:spPr>
          <a:xfrm>
            <a:off x="3337405" y="4718800"/>
            <a:ext cx="8854595" cy="1091382"/>
          </a:xfrm>
        </p:spPr>
        <p:txBody>
          <a:bodyPr>
            <a:normAutofit/>
          </a:bodyPr>
          <a:lstStyle/>
          <a:p>
            <a:r>
              <a:rPr lang="en-US" b="1" spc="742" dirty="0">
                <a:solidFill>
                  <a:srgbClr val="FFFFFF"/>
                </a:solidFill>
                <a:latin typeface="Times New Roman" panose="02020603050405020304" pitchFamily="18" charset="0"/>
                <a:ea typeface="Poppins"/>
                <a:cs typeface="Times New Roman" panose="02020603050405020304" pitchFamily="18" charset="0"/>
                <a:sym typeface="Poppins"/>
              </a:rPr>
              <a:t>UNDER GUIDENCE OF MRS.VAISHALI SONANIS MAM.</a:t>
            </a:r>
          </a:p>
          <a:p>
            <a:endParaRPr lang="en-US" dirty="0"/>
          </a:p>
        </p:txBody>
      </p:sp>
    </p:spTree>
    <p:extLst>
      <p:ext uri="{BB962C8B-B14F-4D97-AF65-F5344CB8AC3E}">
        <p14:creationId xmlns:p14="http://schemas.microsoft.com/office/powerpoint/2010/main" val="22510385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C870BB-3025-9896-11F9-F25BBB7D064D}"/>
            </a:ext>
          </a:extLst>
        </p:cNvPr>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FDA5E955-76A4-9DD0-34B9-5344B1DDB908}"/>
              </a:ext>
            </a:extLst>
          </p:cNvPr>
          <p:cNvPicPr>
            <a:picLocks noChangeAspect="1"/>
          </p:cNvPicPr>
          <p:nvPr/>
        </p:nvPicPr>
        <p:blipFill>
          <a:blip r:embed="rId2">
            <a:duotone>
              <a:schemeClr val="accent1">
                <a:shade val="45000"/>
                <a:satMod val="135000"/>
              </a:schemeClr>
              <a:prstClr val="white"/>
            </a:duotone>
            <a:alphaModFix amt="25000"/>
          </a:blip>
          <a:srcRect t="15730"/>
          <a:stretch>
            <a:fillRect/>
          </a:stretch>
        </p:blipFill>
        <p:spPr>
          <a:xfrm>
            <a:off x="0" y="0"/>
            <a:ext cx="12191979" cy="6857990"/>
          </a:xfrm>
          <a:prstGeom prst="rect">
            <a:avLst/>
          </a:prstGeom>
        </p:spPr>
      </p:pic>
      <p:sp>
        <p:nvSpPr>
          <p:cNvPr id="8" name="TextBox 7">
            <a:extLst>
              <a:ext uri="{FF2B5EF4-FFF2-40B4-BE49-F238E27FC236}">
                <a16:creationId xmlns:a16="http://schemas.microsoft.com/office/drawing/2014/main" id="{4CA72A03-6FFC-2965-5E36-67A80087B6E5}"/>
              </a:ext>
            </a:extLst>
          </p:cNvPr>
          <p:cNvSpPr txBox="1"/>
          <p:nvPr/>
        </p:nvSpPr>
        <p:spPr>
          <a:xfrm>
            <a:off x="5737124" y="3849816"/>
            <a:ext cx="914400" cy="914400"/>
          </a:xfrm>
          <a:prstGeom prst="rect">
            <a:avLst/>
          </a:prstGeom>
          <a:noFill/>
        </p:spPr>
        <p:txBody>
          <a:bodyPr wrap="square" rtlCol="0">
            <a:spAutoFit/>
          </a:bodyPr>
          <a:lstStyle/>
          <a:p>
            <a:endParaRPr lang="en-US" dirty="0"/>
          </a:p>
        </p:txBody>
      </p:sp>
      <p:pic>
        <p:nvPicPr>
          <p:cNvPr id="5" name="Picture 4">
            <a:extLst>
              <a:ext uri="{FF2B5EF4-FFF2-40B4-BE49-F238E27FC236}">
                <a16:creationId xmlns:a16="http://schemas.microsoft.com/office/drawing/2014/main" id="{CADB40ED-2FCA-7977-DD4F-F38D117CCEA5}"/>
              </a:ext>
            </a:extLst>
          </p:cNvPr>
          <p:cNvPicPr>
            <a:picLocks noChangeAspect="1"/>
          </p:cNvPicPr>
          <p:nvPr/>
        </p:nvPicPr>
        <p:blipFill>
          <a:blip r:embed="rId3"/>
          <a:stretch>
            <a:fillRect/>
          </a:stretch>
        </p:blipFill>
        <p:spPr>
          <a:xfrm>
            <a:off x="-68869" y="0"/>
            <a:ext cx="6307341" cy="4247535"/>
          </a:xfrm>
          <a:prstGeom prst="rect">
            <a:avLst/>
          </a:prstGeom>
        </p:spPr>
      </p:pic>
      <p:pic>
        <p:nvPicPr>
          <p:cNvPr id="7" name="Picture 6">
            <a:extLst>
              <a:ext uri="{FF2B5EF4-FFF2-40B4-BE49-F238E27FC236}">
                <a16:creationId xmlns:a16="http://schemas.microsoft.com/office/drawing/2014/main" id="{4B843E2B-D72F-2EB7-AC13-D6CBDA684F06}"/>
              </a:ext>
            </a:extLst>
          </p:cNvPr>
          <p:cNvPicPr>
            <a:picLocks noChangeAspect="1"/>
          </p:cNvPicPr>
          <p:nvPr/>
        </p:nvPicPr>
        <p:blipFill>
          <a:blip r:embed="rId4"/>
          <a:stretch>
            <a:fillRect/>
          </a:stretch>
        </p:blipFill>
        <p:spPr>
          <a:xfrm>
            <a:off x="6263148" y="1976886"/>
            <a:ext cx="5904176" cy="4881114"/>
          </a:xfrm>
          <a:prstGeom prst="rect">
            <a:avLst/>
          </a:prstGeom>
        </p:spPr>
      </p:pic>
    </p:spTree>
    <p:extLst>
      <p:ext uri="{BB962C8B-B14F-4D97-AF65-F5344CB8AC3E}">
        <p14:creationId xmlns:p14="http://schemas.microsoft.com/office/powerpoint/2010/main" val="116519529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A3778F-0A0E-5902-2A99-660267C171D1}"/>
            </a:ext>
          </a:extLst>
        </p:cNvPr>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51FDDD8E-0AD8-2911-7E64-EE6AD57BF9B3}"/>
              </a:ext>
            </a:extLst>
          </p:cNvPr>
          <p:cNvPicPr>
            <a:picLocks noChangeAspect="1"/>
          </p:cNvPicPr>
          <p:nvPr/>
        </p:nvPicPr>
        <p:blipFill>
          <a:blip r:embed="rId2">
            <a:duotone>
              <a:schemeClr val="accent1">
                <a:shade val="45000"/>
                <a:satMod val="135000"/>
              </a:schemeClr>
              <a:prstClr val="white"/>
            </a:duotone>
            <a:alphaModFix amt="25000"/>
          </a:blip>
          <a:srcRect t="15730"/>
          <a:stretch>
            <a:fillRect/>
          </a:stretch>
        </p:blipFill>
        <p:spPr>
          <a:xfrm>
            <a:off x="0" y="0"/>
            <a:ext cx="12191979" cy="6857990"/>
          </a:xfrm>
          <a:prstGeom prst="rect">
            <a:avLst/>
          </a:prstGeom>
        </p:spPr>
      </p:pic>
      <p:sp>
        <p:nvSpPr>
          <p:cNvPr id="8" name="TextBox 7">
            <a:extLst>
              <a:ext uri="{FF2B5EF4-FFF2-40B4-BE49-F238E27FC236}">
                <a16:creationId xmlns:a16="http://schemas.microsoft.com/office/drawing/2014/main" id="{46D54AB8-8723-9399-0588-00B7B6B712D2}"/>
              </a:ext>
            </a:extLst>
          </p:cNvPr>
          <p:cNvSpPr txBox="1"/>
          <p:nvPr/>
        </p:nvSpPr>
        <p:spPr>
          <a:xfrm>
            <a:off x="5737124" y="3849816"/>
            <a:ext cx="914400" cy="914400"/>
          </a:xfrm>
          <a:prstGeom prst="rect">
            <a:avLst/>
          </a:prstGeom>
          <a:noFill/>
        </p:spPr>
        <p:txBody>
          <a:bodyPr wrap="square" rtlCol="0">
            <a:spAutoFit/>
          </a:bodyPr>
          <a:lstStyle/>
          <a:p>
            <a:endParaRPr lang="en-US" dirty="0"/>
          </a:p>
        </p:txBody>
      </p:sp>
      <p:sp>
        <p:nvSpPr>
          <p:cNvPr id="2" name="TextBox 2">
            <a:extLst>
              <a:ext uri="{FF2B5EF4-FFF2-40B4-BE49-F238E27FC236}">
                <a16:creationId xmlns:a16="http://schemas.microsoft.com/office/drawing/2014/main" id="{ABFB9504-4430-A1BA-E6EC-5F8CE3D38C21}"/>
              </a:ext>
            </a:extLst>
          </p:cNvPr>
          <p:cNvSpPr txBox="1"/>
          <p:nvPr/>
        </p:nvSpPr>
        <p:spPr>
          <a:xfrm>
            <a:off x="850057" y="-196645"/>
            <a:ext cx="9351322" cy="79829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7279"/>
              </a:lnSpc>
            </a:pPr>
            <a:r>
              <a:rPr lang="en-US" sz="3200" b="1" dirty="0">
                <a:solidFill>
                  <a:srgbClr val="FFFFFF"/>
                </a:solidFill>
                <a:latin typeface="Times New Roman" panose="02020603050405020304" pitchFamily="18" charset="0"/>
                <a:ea typeface="Canva Sans Bold"/>
                <a:cs typeface="Times New Roman" panose="02020603050405020304" pitchFamily="18" charset="0"/>
                <a:sym typeface="Canva Sans Bold"/>
              </a:rPr>
              <a:t>Defect identifier :- D_002</a:t>
            </a:r>
          </a:p>
        </p:txBody>
      </p:sp>
      <p:sp>
        <p:nvSpPr>
          <p:cNvPr id="5" name="Rectangle 1">
            <a:extLst>
              <a:ext uri="{FF2B5EF4-FFF2-40B4-BE49-F238E27FC236}">
                <a16:creationId xmlns:a16="http://schemas.microsoft.com/office/drawing/2014/main" id="{7EDE6266-A63F-717D-FF7C-DAC859B46E28}"/>
              </a:ext>
            </a:extLst>
          </p:cNvPr>
          <p:cNvSpPr>
            <a:spLocks noChangeArrowheads="1"/>
          </p:cNvSpPr>
          <p:nvPr/>
        </p:nvSpPr>
        <p:spPr bwMode="auto">
          <a:xfrm>
            <a:off x="137631" y="202502"/>
            <a:ext cx="12054348" cy="655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tabLst/>
            </a:pPr>
            <a:endParaRPr lang="en-US" altLang="en-US" sz="2000" b="1" dirty="0">
              <a:latin typeface="Arial" panose="020B0604020202020204" pitchFamily="34" charset="0"/>
            </a:endParaRPr>
          </a:p>
          <a:p>
            <a:pPr marL="0" marR="0" lvl="0" indent="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0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DEFECT SUMMARY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Expected result is when we click on a product image, it should redirect to the product details page. Currently, no redirection happens.</a:t>
            </a:r>
          </a:p>
          <a:p>
            <a:pPr marL="0" marR="0" lvl="0" indent="0" algn="l" defTabSz="914400" rtl="0" eaLnBrk="0" fontAlgn="base" latinLnBrk="0" hangingPunct="0">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ID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TC_002</a:t>
            </a: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 NAME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TC_Product_Image_Click</a:t>
            </a: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 NAME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Product Catalog / Product Details</a:t>
            </a: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REPRODUCIBLE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spcBef>
                <a:spcPct val="0"/>
              </a:spcBef>
              <a:spcAft>
                <a:spcPct val="0"/>
              </a:spcAft>
              <a:buClrTx/>
              <a:buSzTx/>
              <a:buFontTx/>
              <a:buAutoNum type="arabicPeriod"/>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Login to the application.</a:t>
            </a:r>
          </a:p>
          <a:p>
            <a:pPr marL="0" marR="0" lvl="0" indent="0" algn="l" defTabSz="914400" rtl="0" eaLnBrk="0" fontAlgn="base" latinLnBrk="0" hangingPunct="0">
              <a:spcBef>
                <a:spcPct val="0"/>
              </a:spcBef>
              <a:spcAft>
                <a:spcPct val="0"/>
              </a:spcAft>
              <a:buClrTx/>
              <a:buSzTx/>
              <a:buFontTx/>
              <a:buAutoNum type="arabicPeriod" startAt="2"/>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Search for a product (e.g., </a:t>
            </a:r>
            <a:r>
              <a:rPr kumimoji="0" lang="en-US" altLang="en-US" sz="2000" b="0" i="1"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iPhone</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spcBef>
                <a:spcPct val="0"/>
              </a:spcBef>
              <a:spcAft>
                <a:spcPct val="0"/>
              </a:spcAft>
              <a:buClrTx/>
              <a:buSzTx/>
              <a:buFontTx/>
              <a:buAutoNum type="arabicPeriod" startAt="3"/>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Click on the product image.</a:t>
            </a:r>
          </a:p>
          <a:p>
            <a:pPr marL="0" marR="0" lvl="0" indent="0" algn="l" defTabSz="914400" rtl="0" eaLnBrk="0" fontAlgn="base" latinLnBrk="0" hangingPunct="0">
              <a:spcBef>
                <a:spcPct val="0"/>
              </a:spcBef>
              <a:spcAft>
                <a:spcPct val="0"/>
              </a:spcAft>
              <a:buClrTx/>
              <a:buSzTx/>
              <a:buFontTx/>
              <a:buAutoNum type="arabicPeriod" startAt="4"/>
              <a:tabLst/>
            </a:pP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Observe that it does not redirect to the product details page.</a:t>
            </a: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SEVERITY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HIGH</a:t>
            </a: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PRIORITY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HIGH</a:t>
            </a: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RAISED BY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Bharadwaj </a:t>
            </a:r>
            <a:r>
              <a:rPr kumimoji="0" lang="en-US" altLang="en-US" sz="20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Achimsetty</a:t>
            </a: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ASSIGNED TO</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Developer</a:t>
            </a: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DATE OF ASSIGNMENT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STATUS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PENDING</a:t>
            </a: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FIXED BY</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Developer</a:t>
            </a:r>
          </a:p>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DATE OF FIXING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28293066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3E2ADD-A545-11EE-CDAE-B40CA686C135}"/>
            </a:ext>
          </a:extLst>
        </p:cNvPr>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CD19E1D7-5339-118B-079C-1FA8E68565AB}"/>
              </a:ext>
            </a:extLst>
          </p:cNvPr>
          <p:cNvPicPr>
            <a:picLocks noChangeAspect="1"/>
          </p:cNvPicPr>
          <p:nvPr/>
        </p:nvPicPr>
        <p:blipFill>
          <a:blip r:embed="rId2">
            <a:duotone>
              <a:schemeClr val="accent1">
                <a:shade val="45000"/>
                <a:satMod val="135000"/>
              </a:schemeClr>
              <a:prstClr val="white"/>
            </a:duotone>
            <a:alphaModFix amt="25000"/>
          </a:blip>
          <a:srcRect t="15730"/>
          <a:stretch>
            <a:fillRect/>
          </a:stretch>
        </p:blipFill>
        <p:spPr>
          <a:xfrm>
            <a:off x="0" y="10"/>
            <a:ext cx="12191979" cy="6857990"/>
          </a:xfrm>
          <a:prstGeom prst="rect">
            <a:avLst/>
          </a:prstGeom>
        </p:spPr>
      </p:pic>
      <p:sp>
        <p:nvSpPr>
          <p:cNvPr id="8" name="TextBox 7">
            <a:extLst>
              <a:ext uri="{FF2B5EF4-FFF2-40B4-BE49-F238E27FC236}">
                <a16:creationId xmlns:a16="http://schemas.microsoft.com/office/drawing/2014/main" id="{089DEDD5-94A9-2D4B-CBC9-BC8702FCEA7C}"/>
              </a:ext>
            </a:extLst>
          </p:cNvPr>
          <p:cNvSpPr txBox="1"/>
          <p:nvPr/>
        </p:nvSpPr>
        <p:spPr>
          <a:xfrm>
            <a:off x="5737124" y="3849816"/>
            <a:ext cx="914400" cy="914400"/>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099C5BA6-E84D-503E-5324-C2E01FB2CA39}"/>
              </a:ext>
            </a:extLst>
          </p:cNvPr>
          <p:cNvPicPr>
            <a:picLocks noChangeAspect="1"/>
          </p:cNvPicPr>
          <p:nvPr/>
        </p:nvPicPr>
        <p:blipFill>
          <a:blip r:embed="rId3"/>
          <a:stretch>
            <a:fillRect/>
          </a:stretch>
        </p:blipFill>
        <p:spPr>
          <a:xfrm>
            <a:off x="0" y="631520"/>
            <a:ext cx="12192000" cy="5594959"/>
          </a:xfrm>
          <a:prstGeom prst="rect">
            <a:avLst/>
          </a:prstGeom>
        </p:spPr>
      </p:pic>
    </p:spTree>
    <p:extLst>
      <p:ext uri="{BB962C8B-B14F-4D97-AF65-F5344CB8AC3E}">
        <p14:creationId xmlns:p14="http://schemas.microsoft.com/office/powerpoint/2010/main" val="1450842394"/>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05B359-A2DD-CA50-D46B-68D6ABBED1E7}"/>
            </a:ext>
          </a:extLst>
        </p:cNvPr>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9E1F5A1C-AA04-36BF-15F1-3E2572278966}"/>
              </a:ext>
            </a:extLst>
          </p:cNvPr>
          <p:cNvPicPr>
            <a:picLocks noChangeAspect="1"/>
          </p:cNvPicPr>
          <p:nvPr/>
        </p:nvPicPr>
        <p:blipFill>
          <a:blip r:embed="rId2">
            <a:duotone>
              <a:schemeClr val="accent1">
                <a:shade val="45000"/>
                <a:satMod val="135000"/>
              </a:schemeClr>
              <a:prstClr val="white"/>
            </a:duotone>
            <a:alphaModFix amt="25000"/>
          </a:blip>
          <a:srcRect t="15730"/>
          <a:stretch>
            <a:fillRect/>
          </a:stretch>
        </p:blipFill>
        <p:spPr>
          <a:xfrm>
            <a:off x="0" y="10"/>
            <a:ext cx="12191979" cy="6857990"/>
          </a:xfrm>
          <a:prstGeom prst="rect">
            <a:avLst/>
          </a:prstGeom>
        </p:spPr>
      </p:pic>
      <p:sp>
        <p:nvSpPr>
          <p:cNvPr id="8" name="TextBox 7">
            <a:extLst>
              <a:ext uri="{FF2B5EF4-FFF2-40B4-BE49-F238E27FC236}">
                <a16:creationId xmlns:a16="http://schemas.microsoft.com/office/drawing/2014/main" id="{8777C0C8-3BD1-1010-2583-F4F8F15714F2}"/>
              </a:ext>
            </a:extLst>
          </p:cNvPr>
          <p:cNvSpPr txBox="1"/>
          <p:nvPr/>
        </p:nvSpPr>
        <p:spPr>
          <a:xfrm>
            <a:off x="5737124" y="3849816"/>
            <a:ext cx="914400" cy="914400"/>
          </a:xfrm>
          <a:prstGeom prst="rect">
            <a:avLst/>
          </a:prstGeom>
          <a:noFill/>
        </p:spPr>
        <p:txBody>
          <a:bodyPr wrap="square" rtlCol="0">
            <a:spAutoFit/>
          </a:bodyPr>
          <a:lstStyle/>
          <a:p>
            <a:endParaRPr lang="en-US" dirty="0"/>
          </a:p>
        </p:txBody>
      </p:sp>
      <p:sp>
        <p:nvSpPr>
          <p:cNvPr id="2" name="TextBox 2">
            <a:extLst>
              <a:ext uri="{FF2B5EF4-FFF2-40B4-BE49-F238E27FC236}">
                <a16:creationId xmlns:a16="http://schemas.microsoft.com/office/drawing/2014/main" id="{24E99586-1303-F2D7-0464-4C8A0BC26838}"/>
              </a:ext>
            </a:extLst>
          </p:cNvPr>
          <p:cNvSpPr txBox="1"/>
          <p:nvPr/>
        </p:nvSpPr>
        <p:spPr>
          <a:xfrm>
            <a:off x="850057" y="-196645"/>
            <a:ext cx="9351322" cy="79829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7279"/>
              </a:lnSpc>
            </a:pPr>
            <a:r>
              <a:rPr lang="en-US" sz="3200" b="1" dirty="0">
                <a:solidFill>
                  <a:srgbClr val="FFFFFF"/>
                </a:solidFill>
                <a:latin typeface="Times New Roman" panose="02020603050405020304" pitchFamily="18" charset="0"/>
                <a:ea typeface="Canva Sans Bold"/>
                <a:cs typeface="Times New Roman" panose="02020603050405020304" pitchFamily="18" charset="0"/>
                <a:sym typeface="Canva Sans Bold"/>
              </a:rPr>
              <a:t>Defect identifier :- D_003</a:t>
            </a:r>
          </a:p>
        </p:txBody>
      </p:sp>
      <p:sp>
        <p:nvSpPr>
          <p:cNvPr id="3" name="Rectangle 1">
            <a:extLst>
              <a:ext uri="{FF2B5EF4-FFF2-40B4-BE49-F238E27FC236}">
                <a16:creationId xmlns:a16="http://schemas.microsoft.com/office/drawing/2014/main" id="{DFC3CC03-F8DD-04F5-4329-236765016E10}"/>
              </a:ext>
            </a:extLst>
          </p:cNvPr>
          <p:cNvSpPr>
            <a:spLocks noChangeArrowheads="1"/>
          </p:cNvSpPr>
          <p:nvPr/>
        </p:nvSpPr>
        <p:spPr bwMode="auto">
          <a:xfrm>
            <a:off x="152401" y="714590"/>
            <a:ext cx="12083845" cy="5940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DEFECT SUMMARY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When clicking on "Subscribe to newsletter", it should accept the email ID and provide a submit button. However, the submit button is missing, and the email cannot be submitted.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ID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TC_001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TEST CASE NAME : </a:t>
            </a:r>
            <a:r>
              <a:rPr kumimoji="0" lang="en-US" altLang="en-US" sz="2000" b="0" i="0" u="none" strike="noStrike" cap="none" normalizeH="0" baseline="0" dirty="0" err="1">
                <a:ln>
                  <a:noFill/>
                </a:ln>
                <a:solidFill>
                  <a:schemeClr val="bg1"/>
                </a:solidFill>
                <a:effectLst/>
                <a:latin typeface="Times New Roman" panose="02020603050405020304" pitchFamily="18" charset="0"/>
                <a:cs typeface="Times New Roman" panose="02020603050405020304" pitchFamily="18" charset="0"/>
              </a:rPr>
              <a:t>TC_Subscribe_Newsletter</a:t>
            </a:r>
            <a:endPar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MODULE NAME :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Newsletter Subscription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REPRODUCIBLE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Navigate to the website home page.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Enter a valid email ID in the "Subscribe to newsletter" field.</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Try to submit the email.</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200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Observe that there is no submit button, so the subscription cannot proceed.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SEVERITY :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HIGH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PRIORITY :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HIGH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RAISED BY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ASSIGNED TO :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Developer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DATE OF ASSIGNMENT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STATUS :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PENDING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FIXED BY : </a:t>
            </a:r>
            <a:r>
              <a:rPr kumimoji="0" lang="en-US" altLang="en-US" sz="2000" b="0" i="0" u="none" strike="noStrike" cap="none" normalizeH="0" baseline="0" dirty="0">
                <a:ln>
                  <a:noFill/>
                </a:ln>
                <a:solidFill>
                  <a:schemeClr val="bg1"/>
                </a:solidFill>
                <a:effectLst/>
                <a:latin typeface="Times New Roman" panose="02020603050405020304" pitchFamily="18" charset="0"/>
                <a:cs typeface="Times New Roman" panose="02020603050405020304" pitchFamily="18" charset="0"/>
              </a:rPr>
              <a:t>Developer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DATE OF FIXING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lang="en-US"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5229642"/>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2D8599-CF97-CAA8-29E1-04174F478E5B}"/>
            </a:ext>
          </a:extLst>
        </p:cNvPr>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3312BDED-59ED-4527-BA4C-F59A751E4F86}"/>
              </a:ext>
            </a:extLst>
          </p:cNvPr>
          <p:cNvPicPr>
            <a:picLocks noChangeAspect="1"/>
          </p:cNvPicPr>
          <p:nvPr/>
        </p:nvPicPr>
        <p:blipFill>
          <a:blip r:embed="rId2">
            <a:duotone>
              <a:schemeClr val="accent1">
                <a:shade val="45000"/>
                <a:satMod val="135000"/>
              </a:schemeClr>
              <a:prstClr val="white"/>
            </a:duotone>
            <a:alphaModFix amt="25000"/>
          </a:blip>
          <a:srcRect t="15730"/>
          <a:stretch>
            <a:fillRect/>
          </a:stretch>
        </p:blipFill>
        <p:spPr>
          <a:xfrm>
            <a:off x="0" y="10"/>
            <a:ext cx="12191979" cy="6857990"/>
          </a:xfrm>
          <a:prstGeom prst="rect">
            <a:avLst/>
          </a:prstGeom>
        </p:spPr>
      </p:pic>
      <p:sp>
        <p:nvSpPr>
          <p:cNvPr id="8" name="TextBox 7">
            <a:extLst>
              <a:ext uri="{FF2B5EF4-FFF2-40B4-BE49-F238E27FC236}">
                <a16:creationId xmlns:a16="http://schemas.microsoft.com/office/drawing/2014/main" id="{5B9E19D9-5BD5-CCDE-5CA3-C9C29CEE83C8}"/>
              </a:ext>
            </a:extLst>
          </p:cNvPr>
          <p:cNvSpPr txBox="1"/>
          <p:nvPr/>
        </p:nvSpPr>
        <p:spPr>
          <a:xfrm>
            <a:off x="5737124" y="3849816"/>
            <a:ext cx="914400" cy="914400"/>
          </a:xfrm>
          <a:prstGeom prst="rect">
            <a:avLst/>
          </a:prstGeom>
          <a:noFill/>
        </p:spPr>
        <p:txBody>
          <a:bodyPr wrap="square" rtlCol="0">
            <a:spAutoFit/>
          </a:bodyPr>
          <a:lstStyle/>
          <a:p>
            <a:endParaRPr lang="en-US" dirty="0"/>
          </a:p>
        </p:txBody>
      </p:sp>
      <p:pic>
        <p:nvPicPr>
          <p:cNvPr id="6" name="Picture 5">
            <a:extLst>
              <a:ext uri="{FF2B5EF4-FFF2-40B4-BE49-F238E27FC236}">
                <a16:creationId xmlns:a16="http://schemas.microsoft.com/office/drawing/2014/main" id="{43ACEA1A-3101-F3A9-AEAB-171B36A311CC}"/>
              </a:ext>
            </a:extLst>
          </p:cNvPr>
          <p:cNvPicPr>
            <a:picLocks noChangeAspect="1"/>
          </p:cNvPicPr>
          <p:nvPr/>
        </p:nvPicPr>
        <p:blipFill>
          <a:blip r:embed="rId3"/>
          <a:stretch>
            <a:fillRect/>
          </a:stretch>
        </p:blipFill>
        <p:spPr>
          <a:xfrm>
            <a:off x="0" y="787529"/>
            <a:ext cx="12192000" cy="5282941"/>
          </a:xfrm>
          <a:prstGeom prst="rect">
            <a:avLst/>
          </a:prstGeom>
        </p:spPr>
      </p:pic>
    </p:spTree>
    <p:extLst>
      <p:ext uri="{BB962C8B-B14F-4D97-AF65-F5344CB8AC3E}">
        <p14:creationId xmlns:p14="http://schemas.microsoft.com/office/powerpoint/2010/main" val="271538738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387BF64-E3F8-80F6-4F2E-42ADE510EC93}"/>
            </a:ext>
          </a:extLst>
        </p:cNvPr>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31603DAF-E820-5098-980D-EF58F450C6A6}"/>
              </a:ext>
            </a:extLst>
          </p:cNvPr>
          <p:cNvPicPr>
            <a:picLocks noChangeAspect="1"/>
          </p:cNvPicPr>
          <p:nvPr/>
        </p:nvPicPr>
        <p:blipFill>
          <a:blip r:embed="rId2">
            <a:duotone>
              <a:schemeClr val="accent1">
                <a:shade val="45000"/>
                <a:satMod val="135000"/>
              </a:schemeClr>
              <a:prstClr val="white"/>
            </a:duotone>
            <a:alphaModFix amt="25000"/>
          </a:blip>
          <a:srcRect t="15730"/>
          <a:stretch>
            <a:fillRect/>
          </a:stretch>
        </p:blipFill>
        <p:spPr>
          <a:xfrm>
            <a:off x="0" y="10"/>
            <a:ext cx="12191979" cy="6857990"/>
          </a:xfrm>
          <a:prstGeom prst="rect">
            <a:avLst/>
          </a:prstGeom>
        </p:spPr>
      </p:pic>
      <p:sp>
        <p:nvSpPr>
          <p:cNvPr id="8" name="TextBox 7">
            <a:extLst>
              <a:ext uri="{FF2B5EF4-FFF2-40B4-BE49-F238E27FC236}">
                <a16:creationId xmlns:a16="http://schemas.microsoft.com/office/drawing/2014/main" id="{6BC91D49-1485-58A6-247E-D0CD0B3925DE}"/>
              </a:ext>
            </a:extLst>
          </p:cNvPr>
          <p:cNvSpPr txBox="1"/>
          <p:nvPr/>
        </p:nvSpPr>
        <p:spPr>
          <a:xfrm>
            <a:off x="5737124" y="3849816"/>
            <a:ext cx="914400" cy="914400"/>
          </a:xfrm>
          <a:prstGeom prst="rect">
            <a:avLst/>
          </a:prstGeom>
          <a:noFill/>
        </p:spPr>
        <p:txBody>
          <a:bodyPr wrap="square" rtlCol="0">
            <a:spAutoFit/>
          </a:bodyPr>
          <a:lstStyle/>
          <a:p>
            <a:endParaRPr lang="en-US" dirty="0"/>
          </a:p>
        </p:txBody>
      </p:sp>
      <p:sp>
        <p:nvSpPr>
          <p:cNvPr id="2" name="TextBox 2">
            <a:extLst>
              <a:ext uri="{FF2B5EF4-FFF2-40B4-BE49-F238E27FC236}">
                <a16:creationId xmlns:a16="http://schemas.microsoft.com/office/drawing/2014/main" id="{41C73454-F2AC-E2CB-DB5B-B20F84D2AA34}"/>
              </a:ext>
            </a:extLst>
          </p:cNvPr>
          <p:cNvSpPr txBox="1"/>
          <p:nvPr/>
        </p:nvSpPr>
        <p:spPr>
          <a:xfrm>
            <a:off x="1877961" y="-98332"/>
            <a:ext cx="8008786" cy="1734449"/>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7279"/>
              </a:lnSpc>
            </a:pPr>
            <a:r>
              <a:rPr lang="en-US" sz="3200" b="1" dirty="0">
                <a:solidFill>
                  <a:srgbClr val="FFFFFF"/>
                </a:solidFill>
                <a:latin typeface="Times New Roman" panose="02020603050405020304" pitchFamily="18" charset="0"/>
                <a:ea typeface="Canva Sans Bold"/>
                <a:cs typeface="Times New Roman" panose="02020603050405020304" pitchFamily="18" charset="0"/>
                <a:sym typeface="Canva Sans Bold"/>
              </a:rPr>
              <a:t>CHALLENGES</a:t>
            </a:r>
          </a:p>
          <a:p>
            <a:pPr algn="ctr">
              <a:lnSpc>
                <a:spcPts val="7279"/>
              </a:lnSpc>
            </a:pPr>
            <a:endParaRPr lang="en-US" sz="3200" b="1" dirty="0">
              <a:solidFill>
                <a:srgbClr val="FFFFFF"/>
              </a:solidFill>
              <a:latin typeface="Times New Roman" panose="02020603050405020304" pitchFamily="18" charset="0"/>
              <a:ea typeface="Canva Sans Bold"/>
              <a:cs typeface="Times New Roman" panose="02020603050405020304" pitchFamily="18" charset="0"/>
              <a:sym typeface="Canva Sans Bold"/>
            </a:endParaRPr>
          </a:p>
        </p:txBody>
      </p:sp>
      <p:sp>
        <p:nvSpPr>
          <p:cNvPr id="7" name="Rectangle 2">
            <a:extLst>
              <a:ext uri="{FF2B5EF4-FFF2-40B4-BE49-F238E27FC236}">
                <a16:creationId xmlns:a16="http://schemas.microsoft.com/office/drawing/2014/main" id="{A851FB76-098A-1C25-A845-21EEE83D44B3}"/>
              </a:ext>
            </a:extLst>
          </p:cNvPr>
          <p:cNvSpPr>
            <a:spLocks noChangeArrowheads="1"/>
          </p:cNvSpPr>
          <p:nvPr/>
        </p:nvSpPr>
        <p:spPr bwMode="auto">
          <a:xfrm>
            <a:off x="152401" y="2256525"/>
            <a:ext cx="12039599" cy="24316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Faced multiple issues during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login automation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such as inability to send keys to the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username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password</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fields.</a:t>
            </a:r>
          </a:p>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Geo-location  based offers section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created challenges during test execution.</a:t>
            </a:r>
          </a:p>
          <a:p>
            <a:pPr marL="0" marR="0" lvl="0" indent="0" algn="l" defTabSz="914400" rtl="0" eaLnBrk="0" fontAlgn="base" latinLnBrk="0" hangingPunct="0">
              <a:lnSpc>
                <a:spcPct val="3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Some elements were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not interactable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example,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dropdown fields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during automation.</a:t>
            </a:r>
          </a:p>
        </p:txBody>
      </p:sp>
    </p:spTree>
    <p:extLst>
      <p:ext uri="{BB962C8B-B14F-4D97-AF65-F5344CB8AC3E}">
        <p14:creationId xmlns:p14="http://schemas.microsoft.com/office/powerpoint/2010/main" val="1090782135"/>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2E31F6-033C-A737-EBB2-39AAA4C459E5}"/>
            </a:ext>
          </a:extLst>
        </p:cNvPr>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DFD843CE-A68B-55F2-CFF1-FC314F576150}"/>
              </a:ext>
            </a:extLst>
          </p:cNvPr>
          <p:cNvPicPr>
            <a:picLocks noChangeAspect="1"/>
          </p:cNvPicPr>
          <p:nvPr/>
        </p:nvPicPr>
        <p:blipFill>
          <a:blip r:embed="rId2">
            <a:duotone>
              <a:schemeClr val="accent1">
                <a:shade val="45000"/>
                <a:satMod val="135000"/>
              </a:schemeClr>
              <a:prstClr val="white"/>
            </a:duotone>
            <a:alphaModFix amt="25000"/>
          </a:blip>
          <a:srcRect t="15730"/>
          <a:stretch>
            <a:fillRect/>
          </a:stretch>
        </p:blipFill>
        <p:spPr>
          <a:xfrm>
            <a:off x="-44244" y="0"/>
            <a:ext cx="12191979" cy="6857990"/>
          </a:xfrm>
          <a:prstGeom prst="rect">
            <a:avLst/>
          </a:prstGeom>
        </p:spPr>
      </p:pic>
      <p:sp>
        <p:nvSpPr>
          <p:cNvPr id="8" name="TextBox 7">
            <a:extLst>
              <a:ext uri="{FF2B5EF4-FFF2-40B4-BE49-F238E27FC236}">
                <a16:creationId xmlns:a16="http://schemas.microsoft.com/office/drawing/2014/main" id="{70AC9FFA-815A-C8D6-42B0-92191BE049F1}"/>
              </a:ext>
            </a:extLst>
          </p:cNvPr>
          <p:cNvSpPr txBox="1"/>
          <p:nvPr/>
        </p:nvSpPr>
        <p:spPr>
          <a:xfrm>
            <a:off x="5737124" y="3849816"/>
            <a:ext cx="914400" cy="914400"/>
          </a:xfrm>
          <a:prstGeom prst="rect">
            <a:avLst/>
          </a:prstGeom>
          <a:noFill/>
        </p:spPr>
        <p:txBody>
          <a:bodyPr wrap="square" rtlCol="0">
            <a:spAutoFit/>
          </a:bodyPr>
          <a:lstStyle/>
          <a:p>
            <a:endParaRPr lang="en-US" dirty="0"/>
          </a:p>
        </p:txBody>
      </p:sp>
      <p:sp>
        <p:nvSpPr>
          <p:cNvPr id="2" name="TextBox 2">
            <a:extLst>
              <a:ext uri="{FF2B5EF4-FFF2-40B4-BE49-F238E27FC236}">
                <a16:creationId xmlns:a16="http://schemas.microsoft.com/office/drawing/2014/main" id="{26247C12-C32F-7221-E791-C7756CAB71D7}"/>
              </a:ext>
            </a:extLst>
          </p:cNvPr>
          <p:cNvSpPr txBox="1"/>
          <p:nvPr/>
        </p:nvSpPr>
        <p:spPr>
          <a:xfrm>
            <a:off x="1607798" y="86751"/>
            <a:ext cx="7829590" cy="82234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7279"/>
              </a:lnSpc>
            </a:pPr>
            <a:r>
              <a:rPr lang="en-US" sz="4000" b="1" dirty="0">
                <a:solidFill>
                  <a:srgbClr val="FFFFFF"/>
                </a:solidFill>
                <a:latin typeface="Times New Roman" panose="02020603050405020304" pitchFamily="18" charset="0"/>
                <a:ea typeface="Impact"/>
                <a:cs typeface="Times New Roman" panose="02020603050405020304" pitchFamily="18" charset="0"/>
                <a:sym typeface="Impact"/>
              </a:rPr>
              <a:t>EXPERIENCE</a:t>
            </a:r>
            <a:endParaRPr lang="en-US" sz="4000" b="1" dirty="0">
              <a:solidFill>
                <a:srgbClr val="FFFFFF"/>
              </a:solidFill>
              <a:latin typeface="Times New Roman" panose="02020603050405020304" pitchFamily="18" charset="0"/>
              <a:ea typeface="Canva Sans Bold"/>
              <a:cs typeface="Times New Roman" panose="02020603050405020304" pitchFamily="18" charset="0"/>
              <a:sym typeface="Canva Sans Bold"/>
            </a:endParaRPr>
          </a:p>
        </p:txBody>
      </p:sp>
      <p:sp>
        <p:nvSpPr>
          <p:cNvPr id="7" name="Rectangle 2">
            <a:extLst>
              <a:ext uri="{FF2B5EF4-FFF2-40B4-BE49-F238E27FC236}">
                <a16:creationId xmlns:a16="http://schemas.microsoft.com/office/drawing/2014/main" id="{EDD8E5BE-DFA9-B2B3-04A7-EA698CA4C565}"/>
              </a:ext>
            </a:extLst>
          </p:cNvPr>
          <p:cNvSpPr>
            <a:spLocks noChangeArrowheads="1"/>
          </p:cNvSpPr>
          <p:nvPr/>
        </p:nvSpPr>
        <p:spPr bwMode="auto">
          <a:xfrm>
            <a:off x="152401" y="1841027"/>
            <a:ext cx="12039599" cy="3262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300000"/>
              </a:lnSpc>
              <a:spcBef>
                <a:spcPct val="0"/>
              </a:spcBef>
              <a:spcAft>
                <a:spcPct val="0"/>
              </a:spcAft>
              <a:buFontTx/>
              <a:buChar char="•"/>
            </a:pPr>
            <a:r>
              <a:rPr lang="en-US" dirty="0">
                <a:solidFill>
                  <a:srgbClr val="FFFFFF"/>
                </a:solidFill>
                <a:latin typeface="Times New Roman" panose="02020603050405020304" pitchFamily="18" charset="0"/>
                <a:ea typeface="Poppins"/>
                <a:cs typeface="Times New Roman" panose="02020603050405020304" pitchFamily="18" charset="0"/>
                <a:sym typeface="Poppins"/>
              </a:rPr>
              <a:t>GAINED HANDS-ON EXPERIENCE IN MOBILE E-COMMERCE TESTING BY WORKING ON B Stack DEMO Website.</a:t>
            </a:r>
          </a:p>
          <a:p>
            <a:pPr defTabSz="914400" eaLnBrk="0" fontAlgn="base" hangingPunct="0">
              <a:lnSpc>
                <a:spcPct val="300000"/>
              </a:lnSpc>
              <a:spcBef>
                <a:spcPct val="0"/>
              </a:spcBef>
              <a:spcAft>
                <a:spcPct val="0"/>
              </a:spcAft>
              <a:buFontTx/>
              <a:buChar char="•"/>
            </a:pPr>
            <a:r>
              <a:rPr lang="en-US" dirty="0">
                <a:solidFill>
                  <a:srgbClr val="FFFFFF"/>
                </a:solidFill>
                <a:latin typeface="Times New Roman" panose="02020603050405020304" pitchFamily="18" charset="0"/>
                <a:ea typeface="Poppins"/>
                <a:cs typeface="Times New Roman" panose="02020603050405020304" pitchFamily="18" charset="0"/>
                <a:sym typeface="Poppins"/>
              </a:rPr>
              <a:t>LEARNED TO WRITE AND EXECUTE AUTOMATION TEST CASES FOR PRODUCT BUYING, SEARCH, CART, AND CHECKOUT FLOWS.</a:t>
            </a:r>
          </a:p>
          <a:p>
            <a:pPr marL="0" marR="0" lvl="0" indent="0" algn="l" defTabSz="914400" rtl="0" eaLnBrk="0" fontAlgn="base" latinLnBrk="0" hangingPunct="0">
              <a:lnSpc>
                <a:spcPct val="3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8886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5526B7-9021-4780-E987-49383F2BCE6F}"/>
            </a:ext>
          </a:extLst>
        </p:cNvPr>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2C19DBB5-9980-A74B-94D4-DA23689ED574}"/>
              </a:ext>
            </a:extLst>
          </p:cNvPr>
          <p:cNvPicPr>
            <a:picLocks noChangeAspect="1"/>
          </p:cNvPicPr>
          <p:nvPr/>
        </p:nvPicPr>
        <p:blipFill>
          <a:blip r:embed="rId2">
            <a:duotone>
              <a:schemeClr val="accent1">
                <a:shade val="45000"/>
                <a:satMod val="135000"/>
              </a:schemeClr>
              <a:prstClr val="white"/>
            </a:duotone>
            <a:alphaModFix amt="25000"/>
          </a:blip>
          <a:srcRect t="15730"/>
          <a:stretch>
            <a:fillRect/>
          </a:stretch>
        </p:blipFill>
        <p:spPr>
          <a:xfrm>
            <a:off x="-44244" y="0"/>
            <a:ext cx="12191979" cy="6857990"/>
          </a:xfrm>
          <a:prstGeom prst="rect">
            <a:avLst/>
          </a:prstGeom>
        </p:spPr>
      </p:pic>
      <p:sp>
        <p:nvSpPr>
          <p:cNvPr id="8" name="TextBox 7">
            <a:extLst>
              <a:ext uri="{FF2B5EF4-FFF2-40B4-BE49-F238E27FC236}">
                <a16:creationId xmlns:a16="http://schemas.microsoft.com/office/drawing/2014/main" id="{B15E8159-FF7C-E931-5EBF-4E4E3FEBB5EE}"/>
              </a:ext>
            </a:extLst>
          </p:cNvPr>
          <p:cNvSpPr txBox="1"/>
          <p:nvPr/>
        </p:nvSpPr>
        <p:spPr>
          <a:xfrm>
            <a:off x="5737124" y="3849816"/>
            <a:ext cx="914400" cy="914400"/>
          </a:xfrm>
          <a:prstGeom prst="rect">
            <a:avLst/>
          </a:prstGeom>
          <a:noFill/>
        </p:spPr>
        <p:txBody>
          <a:bodyPr wrap="square" rtlCol="0">
            <a:spAutoFit/>
          </a:bodyPr>
          <a:lstStyle/>
          <a:p>
            <a:endParaRPr lang="en-US" dirty="0"/>
          </a:p>
        </p:txBody>
      </p:sp>
      <p:pic>
        <p:nvPicPr>
          <p:cNvPr id="4098" name="Picture 2" descr="Thank you message for card, presentation, business. Expressing gratitude, acknowledgment and appreciation. Minimalist abstract design with white cut out paper on blue background. Thank you message for card, presentation, business. Expressing gratitude, acknowledgment and appreciation. Minimalist abstract design with white cut out paper on blue background. thank you presentation stock pictures, royalty-free photos &amp; images">
            <a:extLst>
              <a:ext uri="{FF2B5EF4-FFF2-40B4-BE49-F238E27FC236}">
                <a16:creationId xmlns:a16="http://schemas.microsoft.com/office/drawing/2014/main" id="{E50C909A-C53C-A49E-AE0C-AECC6FE6F9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6056" y="1000289"/>
            <a:ext cx="6702136" cy="3651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E1BEBF4-8AAC-05D2-C03C-E07D39FBADCC}"/>
              </a:ext>
            </a:extLst>
          </p:cNvPr>
          <p:cNvSpPr txBox="1"/>
          <p:nvPr/>
        </p:nvSpPr>
        <p:spPr>
          <a:xfrm>
            <a:off x="7025016" y="5751174"/>
            <a:ext cx="5122719" cy="461665"/>
          </a:xfrm>
          <a:prstGeom prst="rect">
            <a:avLst/>
          </a:prstGeom>
          <a:noFill/>
        </p:spPr>
        <p:txBody>
          <a:bodyPr wrap="square" rtlCol="0">
            <a:spAutoFit/>
          </a:bodyPr>
          <a:lstStyle/>
          <a:p>
            <a:r>
              <a:rPr lang="en-US" sz="2400" b="1" dirty="0">
                <a:solidFill>
                  <a:srgbClr val="FF3399"/>
                </a:solidFill>
                <a:latin typeface="Times New Roman" panose="02020603050405020304" pitchFamily="18" charset="0"/>
                <a:cs typeface="Times New Roman" panose="02020603050405020304" pitchFamily="18" charset="0"/>
              </a:rPr>
              <a:t>NAME: </a:t>
            </a:r>
            <a:r>
              <a:rPr lang="en-US" b="1" dirty="0">
                <a:solidFill>
                  <a:schemeClr val="bg1"/>
                </a:solidFill>
                <a:latin typeface="Times New Roman" panose="02020603050405020304" pitchFamily="18" charset="0"/>
                <a:cs typeface="Times New Roman" panose="02020603050405020304" pitchFamily="18" charset="0"/>
              </a:rPr>
              <a:t>BHARADWAJ ACHIMSETTY</a:t>
            </a:r>
          </a:p>
        </p:txBody>
      </p:sp>
    </p:spTree>
    <p:extLst>
      <p:ext uri="{BB962C8B-B14F-4D97-AF65-F5344CB8AC3E}">
        <p14:creationId xmlns:p14="http://schemas.microsoft.com/office/powerpoint/2010/main" val="1307055341"/>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26FA8DE-A276-F559-DDD8-45310DEDD3E7}"/>
            </a:ext>
          </a:extLst>
        </p:cNvPr>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5E6B0B5E-E277-5DF2-2710-C498B374EF2D}"/>
              </a:ext>
            </a:extLst>
          </p:cNvPr>
          <p:cNvPicPr>
            <a:picLocks noChangeAspect="1"/>
          </p:cNvPicPr>
          <p:nvPr/>
        </p:nvPicPr>
        <p:blipFill>
          <a:blip r:embed="rId2">
            <a:duotone>
              <a:schemeClr val="accent1">
                <a:shade val="45000"/>
                <a:satMod val="135000"/>
              </a:schemeClr>
              <a:prstClr val="white"/>
            </a:duotone>
            <a:alphaModFix amt="25000"/>
          </a:blip>
          <a:srcRect t="15730"/>
          <a:stretch>
            <a:fillRect/>
          </a:stretch>
        </p:blipFill>
        <p:spPr>
          <a:xfrm>
            <a:off x="0" y="10"/>
            <a:ext cx="12191979" cy="6857990"/>
          </a:xfrm>
          <a:prstGeom prst="rect">
            <a:avLst/>
          </a:prstGeom>
        </p:spPr>
      </p:pic>
      <p:sp>
        <p:nvSpPr>
          <p:cNvPr id="2" name="Title 1">
            <a:extLst>
              <a:ext uri="{FF2B5EF4-FFF2-40B4-BE49-F238E27FC236}">
                <a16:creationId xmlns:a16="http://schemas.microsoft.com/office/drawing/2014/main" id="{113F820C-BACE-53A5-C183-E35D5BDB600C}"/>
              </a:ext>
            </a:extLst>
          </p:cNvPr>
          <p:cNvSpPr>
            <a:spLocks noGrp="1"/>
          </p:cNvSpPr>
          <p:nvPr>
            <p:ph type="ctrTitle"/>
          </p:nvPr>
        </p:nvSpPr>
        <p:spPr>
          <a:xfrm>
            <a:off x="3382296" y="1047138"/>
            <a:ext cx="4109885" cy="2074606"/>
          </a:xfrm>
        </p:spPr>
        <p:txBody>
          <a:bodyPr>
            <a:normAutofit/>
          </a:bodyPr>
          <a:lstStyle/>
          <a:p>
            <a:pPr algn="ctr"/>
            <a:r>
              <a:rPr lang="en-US" sz="4000" b="1" dirty="0">
                <a:latin typeface="Times New Roman" panose="02020603050405020304" pitchFamily="18" charset="0"/>
                <a:ea typeface="Poppins"/>
                <a:cs typeface="Times New Roman" panose="02020603050405020304" pitchFamily="18" charset="0"/>
                <a:sym typeface="Poppins"/>
              </a:rPr>
              <a:t>INTRODUCTION</a:t>
            </a:r>
            <a:br>
              <a:rPr lang="en-US" sz="9600" dirty="0">
                <a:latin typeface="Poppins"/>
                <a:ea typeface="Poppins"/>
                <a:cs typeface="Poppins"/>
                <a:sym typeface="Poppins"/>
              </a:rPr>
            </a:br>
            <a:r>
              <a:rPr lang="en-US" dirty="0"/>
              <a:t> </a:t>
            </a:r>
          </a:p>
        </p:txBody>
      </p:sp>
      <p:sp>
        <p:nvSpPr>
          <p:cNvPr id="3" name="Subtitle 2">
            <a:extLst>
              <a:ext uri="{FF2B5EF4-FFF2-40B4-BE49-F238E27FC236}">
                <a16:creationId xmlns:a16="http://schemas.microsoft.com/office/drawing/2014/main" id="{71128513-80A5-9226-6614-FF396A48DA70}"/>
              </a:ext>
            </a:extLst>
          </p:cNvPr>
          <p:cNvSpPr>
            <a:spLocks noGrp="1"/>
          </p:cNvSpPr>
          <p:nvPr>
            <p:ph type="subTitle" idx="1"/>
          </p:nvPr>
        </p:nvSpPr>
        <p:spPr>
          <a:xfrm>
            <a:off x="550595" y="2733369"/>
            <a:ext cx="11090787" cy="2438400"/>
          </a:xfrm>
        </p:spPr>
        <p:txBody>
          <a:bodyPr>
            <a:normAutofit/>
          </a:bodyPr>
          <a:lstStyle/>
          <a:p>
            <a:pPr>
              <a:lnSpc>
                <a:spcPct val="100000"/>
              </a:lnSpc>
            </a:pPr>
            <a:r>
              <a:rPr lang="en-US" dirty="0">
                <a:latin typeface="Times New Roman" panose="02020603050405020304" pitchFamily="18" charset="0"/>
                <a:cs typeface="Times New Roman" panose="02020603050405020304" pitchFamily="18" charset="0"/>
              </a:rPr>
              <a:t>The Browser Stack Demo Website Is A Sample E-commerce Web Application Provided By Browser Stack. It Is Mainly Designed For Practicing Selenium, Cucumber, Playwright, Cypress, And Other Automation Testing Tools</a:t>
            </a:r>
            <a:r>
              <a:rPr lang="en-US" spc="742" dirty="0">
                <a:solidFill>
                  <a:srgbClr val="FFFFFF"/>
                </a:solidFill>
                <a:latin typeface="Times New Roman" panose="02020603050405020304" pitchFamily="18" charset="0"/>
                <a:cs typeface="Times New Roman" panose="02020603050405020304" pitchFamily="18" charset="0"/>
                <a:sym typeface="Poppins"/>
              </a:rPr>
              <a:t>.</a:t>
            </a:r>
            <a:endParaRPr lang="en-US" spc="742" dirty="0">
              <a:solidFill>
                <a:srgbClr val="FFFFFF"/>
              </a:solidFill>
              <a:latin typeface="Times New Roman" panose="02020603050405020304" pitchFamily="18" charset="0"/>
              <a:ea typeface="Poppins"/>
              <a:cs typeface="Times New Roman" panose="02020603050405020304" pitchFamily="18" charset="0"/>
              <a:sym typeface="Poppins"/>
            </a:endParaRPr>
          </a:p>
          <a:p>
            <a:endParaRPr lang="en-US" dirty="0"/>
          </a:p>
        </p:txBody>
      </p:sp>
    </p:spTree>
    <p:extLst>
      <p:ext uri="{BB962C8B-B14F-4D97-AF65-F5344CB8AC3E}">
        <p14:creationId xmlns:p14="http://schemas.microsoft.com/office/powerpoint/2010/main" val="192586223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AD5366-32F1-E68A-3D06-05923CD563B6}"/>
            </a:ext>
          </a:extLst>
        </p:cNvPr>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0CE4D5A8-8117-590A-1A84-6129862960D0}"/>
              </a:ext>
            </a:extLst>
          </p:cNvPr>
          <p:cNvPicPr>
            <a:picLocks noChangeAspect="1"/>
          </p:cNvPicPr>
          <p:nvPr/>
        </p:nvPicPr>
        <p:blipFill>
          <a:blip r:embed="rId2">
            <a:duotone>
              <a:schemeClr val="accent1">
                <a:shade val="45000"/>
                <a:satMod val="135000"/>
              </a:schemeClr>
              <a:prstClr val="white"/>
            </a:duotone>
            <a:alphaModFix amt="25000"/>
          </a:blip>
          <a:srcRect t="15730"/>
          <a:stretch>
            <a:fillRect/>
          </a:stretch>
        </p:blipFill>
        <p:spPr>
          <a:xfrm>
            <a:off x="21" y="10"/>
            <a:ext cx="12191979" cy="6857990"/>
          </a:xfrm>
          <a:prstGeom prst="rect">
            <a:avLst/>
          </a:prstGeom>
        </p:spPr>
      </p:pic>
      <p:sp>
        <p:nvSpPr>
          <p:cNvPr id="3" name="Subtitle 2">
            <a:extLst>
              <a:ext uri="{FF2B5EF4-FFF2-40B4-BE49-F238E27FC236}">
                <a16:creationId xmlns:a16="http://schemas.microsoft.com/office/drawing/2014/main" id="{609AC09C-1836-9004-0AE3-C6B530EB81FE}"/>
              </a:ext>
            </a:extLst>
          </p:cNvPr>
          <p:cNvSpPr>
            <a:spLocks noGrp="1"/>
          </p:cNvSpPr>
          <p:nvPr>
            <p:ph type="subTitle" idx="1"/>
          </p:nvPr>
        </p:nvSpPr>
        <p:spPr>
          <a:xfrm>
            <a:off x="432620" y="2020532"/>
            <a:ext cx="11543071" cy="4296697"/>
          </a:xfrm>
        </p:spPr>
        <p:txBody>
          <a:bodyPr>
            <a:normAutofit/>
          </a:bodyPr>
          <a:lstStyle/>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Browser Stack is a cloud-based testing platform that allows developers and testers to run tests on real browsers and devices without the need for physical infrastructure.</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my project, I have set up a demo using Browser Stack to demonstrate its capabilities.</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helps users gain hands-on experience with cross-browser and cross-device testing. Browser Stack provides instant access to thousands of browsers, operating systems, and mobile devices.</a:t>
            </a:r>
          </a:p>
          <a:p>
            <a:pPr marL="0" marR="0" lvl="0" indent="0" algn="l" defTabSz="914400" rtl="0" eaLnBrk="1" fontAlgn="auto" latinLnBrk="0" hangingPunct="1">
              <a:lnSpc>
                <a:spcPct val="85000"/>
              </a:lnSpc>
              <a:spcBef>
                <a:spcPts val="1300"/>
              </a:spcBef>
              <a:spcAft>
                <a:spcPts val="0"/>
              </a:spcAft>
              <a:buClrTx/>
              <a:buSzTx/>
              <a:buFont typeface="Arial" pitchFamily="34" charset="0"/>
              <a:buNone/>
              <a:tabLst/>
              <a:defRPr/>
            </a:pPr>
            <a:r>
              <a:rPr kumimoji="0" lang="en-US" sz="2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platform supports both manual and automated testing, with built-in integrations for popular tools like Selenium, TestNG, Cucumber, and Jenkins.</a:t>
            </a:r>
          </a:p>
          <a:p>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513A19B5-9953-E878-D70C-E0294DB186DA}"/>
              </a:ext>
            </a:extLst>
          </p:cNvPr>
          <p:cNvSpPr txBox="1"/>
          <p:nvPr/>
        </p:nvSpPr>
        <p:spPr>
          <a:xfrm>
            <a:off x="4031226" y="540771"/>
            <a:ext cx="259571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OVERVIEW</a:t>
            </a:r>
          </a:p>
        </p:txBody>
      </p:sp>
      <p:sp>
        <p:nvSpPr>
          <p:cNvPr id="8" name="TextBox 7">
            <a:extLst>
              <a:ext uri="{FF2B5EF4-FFF2-40B4-BE49-F238E27FC236}">
                <a16:creationId xmlns:a16="http://schemas.microsoft.com/office/drawing/2014/main" id="{F6F696AC-38BE-D71F-0407-B42DD4689D9C}"/>
              </a:ext>
            </a:extLst>
          </p:cNvPr>
          <p:cNvSpPr txBox="1"/>
          <p:nvPr/>
        </p:nvSpPr>
        <p:spPr>
          <a:xfrm>
            <a:off x="5638800" y="2974258"/>
            <a:ext cx="914400"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351E3465-BC4B-4D48-8793-A425BACDBF0C}"/>
              </a:ext>
            </a:extLst>
          </p:cNvPr>
          <p:cNvSpPr txBox="1"/>
          <p:nvPr/>
        </p:nvSpPr>
        <p:spPr>
          <a:xfrm>
            <a:off x="403123" y="1280651"/>
            <a:ext cx="3628103"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What is </a:t>
            </a:r>
            <a:r>
              <a:rPr lang="en-US" sz="3200" b="1" dirty="0" err="1">
                <a:latin typeface="Times New Roman" panose="02020603050405020304" pitchFamily="18" charset="0"/>
                <a:cs typeface="Times New Roman" panose="02020603050405020304" pitchFamily="18" charset="0"/>
              </a:rPr>
              <a:t>BStack</a:t>
            </a:r>
            <a:r>
              <a:rPr lang="en-US" sz="3200" b="1"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4865049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AE141E-2E09-2759-8874-4F523A7D22CF}"/>
            </a:ext>
          </a:extLst>
        </p:cNvPr>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86619C7E-9C11-D4C4-1550-B498C6CB5FB2}"/>
              </a:ext>
            </a:extLst>
          </p:cNvPr>
          <p:cNvPicPr>
            <a:picLocks noChangeAspect="1"/>
          </p:cNvPicPr>
          <p:nvPr/>
        </p:nvPicPr>
        <p:blipFill>
          <a:blip r:embed="rId2">
            <a:duotone>
              <a:schemeClr val="accent1">
                <a:shade val="45000"/>
                <a:satMod val="135000"/>
              </a:schemeClr>
              <a:prstClr val="white"/>
            </a:duotone>
            <a:alphaModFix amt="25000"/>
          </a:blip>
          <a:srcRect t="15730"/>
          <a:stretch>
            <a:fillRect/>
          </a:stretch>
        </p:blipFill>
        <p:spPr>
          <a:xfrm>
            <a:off x="0" y="10"/>
            <a:ext cx="12191979" cy="6857990"/>
          </a:xfrm>
          <a:prstGeom prst="rect">
            <a:avLst/>
          </a:prstGeom>
        </p:spPr>
      </p:pic>
      <p:sp>
        <p:nvSpPr>
          <p:cNvPr id="3" name="Subtitle 2">
            <a:extLst>
              <a:ext uri="{FF2B5EF4-FFF2-40B4-BE49-F238E27FC236}">
                <a16:creationId xmlns:a16="http://schemas.microsoft.com/office/drawing/2014/main" id="{9C84285A-DE76-8B50-D1D7-992DB092493B}"/>
              </a:ext>
            </a:extLst>
          </p:cNvPr>
          <p:cNvSpPr>
            <a:spLocks noGrp="1"/>
          </p:cNvSpPr>
          <p:nvPr>
            <p:ph type="subTitle" idx="1"/>
          </p:nvPr>
        </p:nvSpPr>
        <p:spPr>
          <a:xfrm>
            <a:off x="452284" y="1805773"/>
            <a:ext cx="10982632" cy="799775"/>
          </a:xfrm>
        </p:spPr>
        <p:txBody>
          <a:bodyPr>
            <a:normAutofit/>
          </a:bodyPr>
          <a:lstStyle/>
          <a:p>
            <a:pPr marL="0" marR="0" lvl="0" indent="0" algn="ctr" defTabSz="457200" rtl="0" eaLnBrk="1" fontAlgn="auto" latinLnBrk="0" hangingPunct="1">
              <a:lnSpc>
                <a:spcPts val="4040"/>
              </a:lnSpc>
              <a:spcBef>
                <a:spcPts val="0"/>
              </a:spcBef>
              <a:spcAft>
                <a:spcPts val="0"/>
              </a:spcAft>
              <a:buClrTx/>
              <a:buSzTx/>
              <a:buFontTx/>
              <a:buNone/>
              <a:tabLst/>
              <a:defRPr/>
            </a:pPr>
            <a:r>
              <a:rPr kumimoji="0" lang="en-US" sz="2400" b="0" i="0" u="none" strike="noStrike" kern="1200" cap="none" spc="0" normalizeH="0" baseline="0" noProof="0" dirty="0">
                <a:ln>
                  <a:noFill/>
                </a:ln>
                <a:effectLst/>
                <a:uLnTx/>
                <a:uFillTx/>
                <a:latin typeface="Times New Roman" panose="02020603050405020304" pitchFamily="18" charset="0"/>
                <a:ea typeface="Poppins"/>
                <a:cs typeface="Times New Roman" panose="02020603050405020304" pitchFamily="18" charset="0"/>
                <a:sym typeface="Poppins"/>
              </a:rPr>
              <a:t>Checked the functionalities of username and password  in the sign in page for login.</a:t>
            </a:r>
          </a:p>
          <a:p>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F83D9CA-A9EB-C873-F6BA-3B1B087D88E5}"/>
              </a:ext>
            </a:extLst>
          </p:cNvPr>
          <p:cNvSpPr txBox="1"/>
          <p:nvPr/>
        </p:nvSpPr>
        <p:spPr>
          <a:xfrm>
            <a:off x="4060723" y="337005"/>
            <a:ext cx="259571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MODULES</a:t>
            </a:r>
          </a:p>
        </p:txBody>
      </p:sp>
      <p:sp>
        <p:nvSpPr>
          <p:cNvPr id="8" name="TextBox 7">
            <a:extLst>
              <a:ext uri="{FF2B5EF4-FFF2-40B4-BE49-F238E27FC236}">
                <a16:creationId xmlns:a16="http://schemas.microsoft.com/office/drawing/2014/main" id="{407C6381-6C52-CDB9-49BC-5BA0ACD5857B}"/>
              </a:ext>
            </a:extLst>
          </p:cNvPr>
          <p:cNvSpPr txBox="1"/>
          <p:nvPr/>
        </p:nvSpPr>
        <p:spPr>
          <a:xfrm>
            <a:off x="5638800" y="2974258"/>
            <a:ext cx="914400"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35574548-2E19-4EAA-8F0E-63F161D417B2}"/>
              </a:ext>
            </a:extLst>
          </p:cNvPr>
          <p:cNvSpPr txBox="1"/>
          <p:nvPr/>
        </p:nvSpPr>
        <p:spPr>
          <a:xfrm>
            <a:off x="-639098" y="1020670"/>
            <a:ext cx="5034118" cy="686213"/>
          </a:xfrm>
          <a:prstGeom prst="rect">
            <a:avLst/>
          </a:prstGeom>
          <a:noFill/>
        </p:spPr>
        <p:txBody>
          <a:bodyPr wrap="square" rtlCol="0">
            <a:spAutoFit/>
          </a:bodyPr>
          <a:lstStyle/>
          <a:p>
            <a:pPr marL="0" marR="0" lvl="0" indent="0" algn="ctr" defTabSz="457200" rtl="0" eaLnBrk="1" fontAlgn="auto" latinLnBrk="0" hangingPunct="1">
              <a:lnSpc>
                <a:spcPts val="5305"/>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Poppins"/>
                <a:cs typeface="Times New Roman" panose="02020603050405020304" pitchFamily="18" charset="0"/>
                <a:sym typeface="Poppins"/>
              </a:rPr>
              <a:t>MODULE 1: LOGIN</a:t>
            </a:r>
          </a:p>
        </p:txBody>
      </p:sp>
      <p:sp>
        <p:nvSpPr>
          <p:cNvPr id="2" name="TextBox 1">
            <a:extLst>
              <a:ext uri="{FF2B5EF4-FFF2-40B4-BE49-F238E27FC236}">
                <a16:creationId xmlns:a16="http://schemas.microsoft.com/office/drawing/2014/main" id="{9CE38C81-7C0E-730C-540B-C72ADB5529DB}"/>
              </a:ext>
            </a:extLst>
          </p:cNvPr>
          <p:cNvSpPr txBox="1"/>
          <p:nvPr/>
        </p:nvSpPr>
        <p:spPr>
          <a:xfrm>
            <a:off x="0" y="2811125"/>
            <a:ext cx="4119716" cy="686213"/>
          </a:xfrm>
          <a:prstGeom prst="rect">
            <a:avLst/>
          </a:prstGeom>
          <a:noFill/>
        </p:spPr>
        <p:txBody>
          <a:bodyPr wrap="square" rtlCol="0">
            <a:spAutoFit/>
          </a:bodyPr>
          <a:lstStyle/>
          <a:p>
            <a:pPr marL="0" marR="0" lvl="0" indent="0" algn="ctr" defTabSz="457200" rtl="0" eaLnBrk="1" fontAlgn="auto" latinLnBrk="0" hangingPunct="1">
              <a:lnSpc>
                <a:spcPts val="5305"/>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Poppins"/>
                <a:cs typeface="Times New Roman" panose="02020603050405020304" pitchFamily="18" charset="0"/>
                <a:sym typeface="Poppins"/>
              </a:rPr>
              <a:t>MODULE 2: SEARCH</a:t>
            </a:r>
          </a:p>
        </p:txBody>
      </p:sp>
      <p:sp>
        <p:nvSpPr>
          <p:cNvPr id="5" name="Subtitle 2">
            <a:extLst>
              <a:ext uri="{FF2B5EF4-FFF2-40B4-BE49-F238E27FC236}">
                <a16:creationId xmlns:a16="http://schemas.microsoft.com/office/drawing/2014/main" id="{EC93A687-2F38-D3A8-F002-B8701758ABEE}"/>
              </a:ext>
            </a:extLst>
          </p:cNvPr>
          <p:cNvSpPr txBox="1">
            <a:spLocks/>
          </p:cNvSpPr>
          <p:nvPr/>
        </p:nvSpPr>
        <p:spPr>
          <a:xfrm>
            <a:off x="688259" y="3860176"/>
            <a:ext cx="10982632" cy="762912"/>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r>
              <a:rPr lang="en-US" sz="2400" dirty="0">
                <a:latin typeface="Times New Roman" panose="02020603050405020304" pitchFamily="18" charset="0"/>
                <a:ea typeface="Poppins"/>
                <a:cs typeface="Times New Roman" panose="02020603050405020304" pitchFamily="18" charset="0"/>
                <a:sym typeface="Poppins"/>
              </a:rPr>
              <a:t>Checked the functionality of search field and button by giving search input. </a:t>
            </a:r>
          </a:p>
          <a:p>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A713D0B-820B-ECEB-2811-EB3341B26CE0}"/>
              </a:ext>
            </a:extLst>
          </p:cNvPr>
          <p:cNvSpPr txBox="1"/>
          <p:nvPr/>
        </p:nvSpPr>
        <p:spPr>
          <a:xfrm>
            <a:off x="68826" y="4623088"/>
            <a:ext cx="5034117" cy="686213"/>
          </a:xfrm>
          <a:prstGeom prst="rect">
            <a:avLst/>
          </a:prstGeom>
          <a:noFill/>
        </p:spPr>
        <p:txBody>
          <a:bodyPr wrap="square" rtlCol="0">
            <a:spAutoFit/>
          </a:bodyPr>
          <a:lstStyle/>
          <a:p>
            <a:pPr marL="0" marR="0" lvl="0" indent="0" algn="ctr" defTabSz="457200" rtl="0" eaLnBrk="1" fontAlgn="auto" latinLnBrk="0" hangingPunct="1">
              <a:lnSpc>
                <a:spcPts val="5305"/>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Poppins"/>
                <a:cs typeface="Times New Roman" panose="02020603050405020304" pitchFamily="18" charset="0"/>
                <a:sym typeface="Poppins"/>
              </a:rPr>
              <a:t>MODULE 3: ADDTOCART</a:t>
            </a:r>
          </a:p>
        </p:txBody>
      </p:sp>
      <p:sp>
        <p:nvSpPr>
          <p:cNvPr id="10" name="Subtitle 2">
            <a:extLst>
              <a:ext uri="{FF2B5EF4-FFF2-40B4-BE49-F238E27FC236}">
                <a16:creationId xmlns:a16="http://schemas.microsoft.com/office/drawing/2014/main" id="{99CF172E-8D1E-33FC-FC0B-F37A1206D18D}"/>
              </a:ext>
            </a:extLst>
          </p:cNvPr>
          <p:cNvSpPr txBox="1">
            <a:spLocks/>
          </p:cNvSpPr>
          <p:nvPr/>
        </p:nvSpPr>
        <p:spPr>
          <a:xfrm>
            <a:off x="604673" y="5629034"/>
            <a:ext cx="10982632" cy="762912"/>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r>
              <a:rPr lang="en-US" sz="2400" dirty="0">
                <a:latin typeface="Times New Roman" panose="02020603050405020304" pitchFamily="18" charset="0"/>
                <a:ea typeface="Poppins"/>
                <a:cs typeface="Times New Roman" panose="02020603050405020304" pitchFamily="18" charset="0"/>
                <a:sym typeface="Poppins"/>
              </a:rPr>
              <a:t>Checked the functionalities of cart like adding an item to cart and deleting button in cart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892952"/>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DD204FC-8BAD-E7E1-4977-059482E0FE62}"/>
            </a:ext>
          </a:extLst>
        </p:cNvPr>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384F11D3-F111-7793-911F-833CC9ED11AB}"/>
              </a:ext>
            </a:extLst>
          </p:cNvPr>
          <p:cNvPicPr>
            <a:picLocks noChangeAspect="1"/>
          </p:cNvPicPr>
          <p:nvPr/>
        </p:nvPicPr>
        <p:blipFill>
          <a:blip r:embed="rId2">
            <a:duotone>
              <a:schemeClr val="accent1">
                <a:shade val="45000"/>
                <a:satMod val="135000"/>
              </a:schemeClr>
              <a:prstClr val="white"/>
            </a:duotone>
            <a:alphaModFix amt="25000"/>
          </a:blip>
          <a:srcRect t="15730"/>
          <a:stretch>
            <a:fillRect/>
          </a:stretch>
        </p:blipFill>
        <p:spPr>
          <a:xfrm>
            <a:off x="0" y="10"/>
            <a:ext cx="12191979" cy="6857990"/>
          </a:xfrm>
          <a:prstGeom prst="rect">
            <a:avLst/>
          </a:prstGeom>
        </p:spPr>
      </p:pic>
      <p:sp>
        <p:nvSpPr>
          <p:cNvPr id="3" name="Subtitle 2">
            <a:extLst>
              <a:ext uri="{FF2B5EF4-FFF2-40B4-BE49-F238E27FC236}">
                <a16:creationId xmlns:a16="http://schemas.microsoft.com/office/drawing/2014/main" id="{2E47844E-8FC3-0285-9483-4C7D11659DFE}"/>
              </a:ext>
            </a:extLst>
          </p:cNvPr>
          <p:cNvSpPr>
            <a:spLocks noGrp="1"/>
          </p:cNvSpPr>
          <p:nvPr>
            <p:ph type="subTitle" idx="1"/>
          </p:nvPr>
        </p:nvSpPr>
        <p:spPr>
          <a:xfrm>
            <a:off x="604673" y="1920249"/>
            <a:ext cx="10815484" cy="505704"/>
          </a:xfrm>
        </p:spPr>
        <p:txBody>
          <a:bodyPr>
            <a:normAutofit/>
          </a:bodyPr>
          <a:lstStyle/>
          <a:p>
            <a:r>
              <a:rPr lang="en-US" sz="2400" dirty="0">
                <a:latin typeface="Times New Roman" panose="02020603050405020304" pitchFamily="18" charset="0"/>
                <a:ea typeface="Poppins"/>
                <a:cs typeface="Times New Roman" panose="02020603050405020304" pitchFamily="18" charset="0"/>
                <a:sym typeface="Poppins"/>
              </a:rPr>
              <a:t>Checked the functionalities of checkout button.</a:t>
            </a:r>
          </a:p>
          <a:p>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CB5CDD5-90CA-C9C5-D3BA-F1EF0491D5F1}"/>
              </a:ext>
            </a:extLst>
          </p:cNvPr>
          <p:cNvSpPr txBox="1"/>
          <p:nvPr/>
        </p:nvSpPr>
        <p:spPr>
          <a:xfrm>
            <a:off x="4060723" y="337005"/>
            <a:ext cx="259571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MODULES</a:t>
            </a:r>
          </a:p>
        </p:txBody>
      </p:sp>
      <p:sp>
        <p:nvSpPr>
          <p:cNvPr id="8" name="TextBox 7">
            <a:extLst>
              <a:ext uri="{FF2B5EF4-FFF2-40B4-BE49-F238E27FC236}">
                <a16:creationId xmlns:a16="http://schemas.microsoft.com/office/drawing/2014/main" id="{B15C8A83-4C36-751D-3D54-B7B0AD659B1D}"/>
              </a:ext>
            </a:extLst>
          </p:cNvPr>
          <p:cNvSpPr txBox="1"/>
          <p:nvPr/>
        </p:nvSpPr>
        <p:spPr>
          <a:xfrm>
            <a:off x="5638800" y="2974258"/>
            <a:ext cx="914400"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B65D86F4-B4CB-F773-1527-F08A5E7DA564}"/>
              </a:ext>
            </a:extLst>
          </p:cNvPr>
          <p:cNvSpPr txBox="1"/>
          <p:nvPr/>
        </p:nvSpPr>
        <p:spPr>
          <a:xfrm>
            <a:off x="-176982" y="998479"/>
            <a:ext cx="5034118" cy="686213"/>
          </a:xfrm>
          <a:prstGeom prst="rect">
            <a:avLst/>
          </a:prstGeom>
          <a:noFill/>
        </p:spPr>
        <p:txBody>
          <a:bodyPr wrap="square" rtlCol="0">
            <a:spAutoFit/>
          </a:bodyPr>
          <a:lstStyle/>
          <a:p>
            <a:pPr marL="0" marR="0" lvl="0" indent="0" algn="ctr" defTabSz="457200" rtl="0" eaLnBrk="1" fontAlgn="auto" latinLnBrk="0" hangingPunct="1">
              <a:lnSpc>
                <a:spcPts val="5305"/>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Poppins"/>
                <a:cs typeface="Times New Roman" panose="02020603050405020304" pitchFamily="18" charset="0"/>
                <a:sym typeface="Poppins"/>
              </a:rPr>
              <a:t>MODULE 4: CHECKOUT</a:t>
            </a:r>
          </a:p>
        </p:txBody>
      </p:sp>
      <p:sp>
        <p:nvSpPr>
          <p:cNvPr id="2" name="TextBox 1">
            <a:extLst>
              <a:ext uri="{FF2B5EF4-FFF2-40B4-BE49-F238E27FC236}">
                <a16:creationId xmlns:a16="http://schemas.microsoft.com/office/drawing/2014/main" id="{5A0943E3-535D-BB7F-83C1-E10A067A451E}"/>
              </a:ext>
            </a:extLst>
          </p:cNvPr>
          <p:cNvSpPr txBox="1"/>
          <p:nvPr/>
        </p:nvSpPr>
        <p:spPr>
          <a:xfrm>
            <a:off x="0" y="2683161"/>
            <a:ext cx="5919019" cy="698909"/>
          </a:xfrm>
          <a:prstGeom prst="rect">
            <a:avLst/>
          </a:prstGeom>
          <a:noFill/>
        </p:spPr>
        <p:txBody>
          <a:bodyPr wrap="square" rtlCol="0">
            <a:spAutoFit/>
          </a:bodyPr>
          <a:lstStyle/>
          <a:p>
            <a:pPr lvl="0" algn="ctr">
              <a:lnSpc>
                <a:spcPts val="5305"/>
              </a:lnSpc>
              <a:spcBef>
                <a:spcPct val="0"/>
              </a:spcBef>
              <a:defRPr/>
            </a:pPr>
            <a:r>
              <a:rPr kumimoji="0" 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Poppins"/>
                <a:cs typeface="Times New Roman" panose="02020603050405020304" pitchFamily="18" charset="0"/>
                <a:sym typeface="Poppins"/>
              </a:rPr>
              <a:t>MODULE 5: </a:t>
            </a:r>
            <a:r>
              <a:rPr lang="en-US" sz="2800" b="1" dirty="0">
                <a:solidFill>
                  <a:srgbClr val="FFFFFF"/>
                </a:solidFill>
                <a:latin typeface="Times New Roman" panose="02020603050405020304" pitchFamily="18" charset="0"/>
                <a:ea typeface="Poppins"/>
                <a:cs typeface="Times New Roman" panose="02020603050405020304" pitchFamily="18" charset="0"/>
                <a:sym typeface="Poppins"/>
              </a:rPr>
              <a:t>SHIPPING ADDRESS</a:t>
            </a:r>
            <a:endParaRPr kumimoji="0" 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Poppins"/>
              <a:cs typeface="Times New Roman" panose="02020603050405020304" pitchFamily="18" charset="0"/>
              <a:sym typeface="Poppins"/>
            </a:endParaRPr>
          </a:p>
        </p:txBody>
      </p:sp>
      <p:sp>
        <p:nvSpPr>
          <p:cNvPr id="5" name="Subtitle 2">
            <a:extLst>
              <a:ext uri="{FF2B5EF4-FFF2-40B4-BE49-F238E27FC236}">
                <a16:creationId xmlns:a16="http://schemas.microsoft.com/office/drawing/2014/main" id="{5195A743-0719-8C9B-5298-DA93C11ACDA9}"/>
              </a:ext>
            </a:extLst>
          </p:cNvPr>
          <p:cNvSpPr txBox="1">
            <a:spLocks/>
          </p:cNvSpPr>
          <p:nvPr/>
        </p:nvSpPr>
        <p:spPr>
          <a:xfrm>
            <a:off x="604673" y="3604931"/>
            <a:ext cx="10982632" cy="762912"/>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r>
              <a:rPr lang="en-US" sz="2400" dirty="0">
                <a:latin typeface="Times New Roman" panose="02020603050405020304" pitchFamily="18" charset="0"/>
                <a:ea typeface="Poppins"/>
                <a:cs typeface="Times New Roman" panose="02020603050405020304" pitchFamily="18" charset="0"/>
                <a:sym typeface="Poppins"/>
              </a:rPr>
              <a:t>Checked the functionality of search field and button by giving search input . </a:t>
            </a:r>
          </a:p>
          <a:p>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62EB4444-23BF-C39E-C988-95A7E7B47160}"/>
              </a:ext>
            </a:extLst>
          </p:cNvPr>
          <p:cNvSpPr txBox="1"/>
          <p:nvPr/>
        </p:nvSpPr>
        <p:spPr>
          <a:xfrm>
            <a:off x="0" y="4517108"/>
            <a:ext cx="5034117" cy="686213"/>
          </a:xfrm>
          <a:prstGeom prst="rect">
            <a:avLst/>
          </a:prstGeom>
          <a:noFill/>
        </p:spPr>
        <p:txBody>
          <a:bodyPr wrap="square" rtlCol="0">
            <a:spAutoFit/>
          </a:bodyPr>
          <a:lstStyle/>
          <a:p>
            <a:pPr marL="0" marR="0" lvl="0" indent="0" algn="ctr" defTabSz="457200" rtl="0" eaLnBrk="1" fontAlgn="auto" latinLnBrk="0" hangingPunct="1">
              <a:lnSpc>
                <a:spcPts val="5305"/>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Poppins"/>
                <a:cs typeface="Times New Roman" panose="02020603050405020304" pitchFamily="18" charset="0"/>
                <a:sym typeface="Poppins"/>
              </a:rPr>
              <a:t>MODULE 6: FAVOURITES</a:t>
            </a:r>
          </a:p>
        </p:txBody>
      </p:sp>
      <p:sp>
        <p:nvSpPr>
          <p:cNvPr id="10" name="Subtitle 2">
            <a:extLst>
              <a:ext uri="{FF2B5EF4-FFF2-40B4-BE49-F238E27FC236}">
                <a16:creationId xmlns:a16="http://schemas.microsoft.com/office/drawing/2014/main" id="{5DB87FED-C336-94C5-F9D7-F665914F5433}"/>
              </a:ext>
            </a:extLst>
          </p:cNvPr>
          <p:cNvSpPr txBox="1">
            <a:spLocks/>
          </p:cNvSpPr>
          <p:nvPr/>
        </p:nvSpPr>
        <p:spPr>
          <a:xfrm>
            <a:off x="604673" y="5460845"/>
            <a:ext cx="10982632" cy="762912"/>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r>
              <a:rPr lang="en-US" sz="2400" dirty="0">
                <a:latin typeface="Times New Roman" panose="02020603050405020304" pitchFamily="18" charset="0"/>
                <a:ea typeface="Poppins"/>
                <a:cs typeface="Times New Roman" panose="02020603050405020304" pitchFamily="18" charset="0"/>
                <a:sym typeface="Poppins"/>
              </a:rPr>
              <a:t>Checked the functionality of </a:t>
            </a:r>
            <a:r>
              <a:rPr lang="en-US" sz="2400" dirty="0" err="1">
                <a:latin typeface="Times New Roman" panose="02020603050405020304" pitchFamily="18" charset="0"/>
                <a:ea typeface="Poppins"/>
                <a:cs typeface="Times New Roman" panose="02020603050405020304" pitchFamily="18" charset="0"/>
                <a:sym typeface="Poppins"/>
              </a:rPr>
              <a:t>Favourite’s</a:t>
            </a:r>
            <a:r>
              <a:rPr lang="en-US" sz="2400" dirty="0">
                <a:latin typeface="Times New Roman" panose="02020603050405020304" pitchFamily="18" charset="0"/>
                <a:ea typeface="Poppins"/>
                <a:cs typeface="Times New Roman" panose="02020603050405020304" pitchFamily="18" charset="0"/>
                <a:sym typeface="Poppins"/>
              </a:rPr>
              <a:t> by adding  an item to </a:t>
            </a:r>
            <a:r>
              <a:rPr lang="en-US" sz="2400" dirty="0" err="1">
                <a:latin typeface="Times New Roman" panose="02020603050405020304" pitchFamily="18" charset="0"/>
                <a:ea typeface="Poppins"/>
                <a:cs typeface="Times New Roman" panose="02020603050405020304" pitchFamily="18" charset="0"/>
                <a:sym typeface="Poppins"/>
              </a:rPr>
              <a:t>Favourite’s</a:t>
            </a:r>
            <a:r>
              <a:rPr lang="en-US" sz="2400" dirty="0">
                <a:latin typeface="Times New Roman" panose="02020603050405020304" pitchFamily="18" charset="0"/>
                <a:ea typeface="Poppins"/>
                <a:cs typeface="Times New Roman" panose="02020603050405020304" pitchFamily="18" charset="0"/>
                <a:sym typeface="Poppins"/>
              </a:rPr>
              <a:t> list</a:t>
            </a:r>
            <a:r>
              <a:rPr lang="en-US" sz="2400" dirty="0">
                <a:latin typeface="Poppins"/>
                <a:ea typeface="Poppins"/>
                <a:cs typeface="Poppins"/>
                <a:sym typeface="Poppins"/>
              </a:rPr>
              <a:t>.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30910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92CFD32-F5C2-E5CE-D96C-F6D44B3FE9E9}"/>
            </a:ext>
          </a:extLst>
        </p:cNvPr>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FAE6A53A-AFD2-3703-ABE0-D2248B4A2BB7}"/>
              </a:ext>
            </a:extLst>
          </p:cNvPr>
          <p:cNvPicPr>
            <a:picLocks noChangeAspect="1"/>
          </p:cNvPicPr>
          <p:nvPr/>
        </p:nvPicPr>
        <p:blipFill>
          <a:blip r:embed="rId2">
            <a:duotone>
              <a:schemeClr val="accent1">
                <a:shade val="45000"/>
                <a:satMod val="135000"/>
              </a:schemeClr>
              <a:prstClr val="white"/>
            </a:duotone>
            <a:alphaModFix amt="25000"/>
          </a:blip>
          <a:srcRect t="15730"/>
          <a:stretch>
            <a:fillRect/>
          </a:stretch>
        </p:blipFill>
        <p:spPr>
          <a:xfrm>
            <a:off x="21" y="0"/>
            <a:ext cx="12191979" cy="6857990"/>
          </a:xfrm>
          <a:prstGeom prst="rect">
            <a:avLst/>
          </a:prstGeom>
        </p:spPr>
      </p:pic>
      <p:sp>
        <p:nvSpPr>
          <p:cNvPr id="3" name="Subtitle 2">
            <a:extLst>
              <a:ext uri="{FF2B5EF4-FFF2-40B4-BE49-F238E27FC236}">
                <a16:creationId xmlns:a16="http://schemas.microsoft.com/office/drawing/2014/main" id="{018B1574-9A9F-63CF-AA74-BA0E2AE36D84}"/>
              </a:ext>
            </a:extLst>
          </p:cNvPr>
          <p:cNvSpPr>
            <a:spLocks noGrp="1"/>
          </p:cNvSpPr>
          <p:nvPr>
            <p:ph type="subTitle" idx="1"/>
          </p:nvPr>
        </p:nvSpPr>
        <p:spPr>
          <a:xfrm>
            <a:off x="324464" y="1951275"/>
            <a:ext cx="10815484" cy="505704"/>
          </a:xfrm>
        </p:spPr>
        <p:txBody>
          <a:bodyPr>
            <a:noAutofit/>
          </a:bodyPr>
          <a:lstStyle/>
          <a:p>
            <a:pPr lvl="0" algn="ctr">
              <a:lnSpc>
                <a:spcPts val="4045"/>
              </a:lnSpc>
              <a:spcBef>
                <a:spcPct val="0"/>
              </a:spcBef>
              <a:defRPr/>
            </a:pPr>
            <a:r>
              <a:rPr lang="en-US" sz="2400" dirty="0">
                <a:latin typeface="Times New Roman" panose="02020603050405020304" pitchFamily="18" charset="0"/>
                <a:ea typeface="Poppins"/>
                <a:cs typeface="Times New Roman" panose="02020603050405020304" pitchFamily="18" charset="0"/>
                <a:sym typeface="Poppins"/>
              </a:rPr>
              <a:t>Checked the functionality of offers button and validate message in that page.</a:t>
            </a:r>
          </a:p>
          <a:p>
            <a:pPr lvl="0" algn="ctr">
              <a:lnSpc>
                <a:spcPts val="4045"/>
              </a:lnSpc>
              <a:spcBef>
                <a:spcPct val="0"/>
              </a:spcBef>
              <a:defRPr/>
            </a:pPr>
            <a:r>
              <a:rPr lang="en-US" sz="2400" dirty="0">
                <a:latin typeface="Times New Roman" panose="02020603050405020304" pitchFamily="18" charset="0"/>
                <a:ea typeface="Poppins"/>
                <a:cs typeface="Times New Roman" panose="02020603050405020304" pitchFamily="18" charset="0"/>
                <a:sym typeface="Poppins"/>
              </a:rPr>
              <a:t> </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9BAB8307-9DB5-DDE5-973D-0247A62133C2}"/>
              </a:ext>
            </a:extLst>
          </p:cNvPr>
          <p:cNvSpPr txBox="1"/>
          <p:nvPr/>
        </p:nvSpPr>
        <p:spPr>
          <a:xfrm>
            <a:off x="4060723" y="337005"/>
            <a:ext cx="259571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MODULES</a:t>
            </a:r>
          </a:p>
        </p:txBody>
      </p:sp>
      <p:sp>
        <p:nvSpPr>
          <p:cNvPr id="8" name="TextBox 7">
            <a:extLst>
              <a:ext uri="{FF2B5EF4-FFF2-40B4-BE49-F238E27FC236}">
                <a16:creationId xmlns:a16="http://schemas.microsoft.com/office/drawing/2014/main" id="{C1849A0B-7D2B-3D06-2071-95385BEDF99E}"/>
              </a:ext>
            </a:extLst>
          </p:cNvPr>
          <p:cNvSpPr txBox="1"/>
          <p:nvPr/>
        </p:nvSpPr>
        <p:spPr>
          <a:xfrm>
            <a:off x="5638800" y="2974258"/>
            <a:ext cx="914400"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739B62AF-7FEF-171B-F124-D40B4FBBD9C4}"/>
              </a:ext>
            </a:extLst>
          </p:cNvPr>
          <p:cNvSpPr txBox="1"/>
          <p:nvPr/>
        </p:nvSpPr>
        <p:spPr>
          <a:xfrm>
            <a:off x="-403123" y="1009624"/>
            <a:ext cx="5034118" cy="686213"/>
          </a:xfrm>
          <a:prstGeom prst="rect">
            <a:avLst/>
          </a:prstGeom>
          <a:noFill/>
        </p:spPr>
        <p:txBody>
          <a:bodyPr wrap="square" rtlCol="0">
            <a:spAutoFit/>
          </a:bodyPr>
          <a:lstStyle/>
          <a:p>
            <a:pPr marL="0" marR="0" lvl="0" indent="0" algn="ctr" defTabSz="457200" rtl="0" eaLnBrk="1" fontAlgn="auto" latinLnBrk="0" hangingPunct="1">
              <a:lnSpc>
                <a:spcPts val="5305"/>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Poppins"/>
                <a:cs typeface="Times New Roman" panose="02020603050405020304" pitchFamily="18" charset="0"/>
                <a:sym typeface="Poppins"/>
              </a:rPr>
              <a:t>MODULE 7: OFFER</a:t>
            </a:r>
          </a:p>
        </p:txBody>
      </p:sp>
      <p:sp>
        <p:nvSpPr>
          <p:cNvPr id="2" name="TextBox 1">
            <a:extLst>
              <a:ext uri="{FF2B5EF4-FFF2-40B4-BE49-F238E27FC236}">
                <a16:creationId xmlns:a16="http://schemas.microsoft.com/office/drawing/2014/main" id="{05C47CDA-277C-B4B7-8666-E8485A39BEB3}"/>
              </a:ext>
            </a:extLst>
          </p:cNvPr>
          <p:cNvSpPr txBox="1"/>
          <p:nvPr/>
        </p:nvSpPr>
        <p:spPr>
          <a:xfrm>
            <a:off x="0" y="2661676"/>
            <a:ext cx="5919019" cy="698909"/>
          </a:xfrm>
          <a:prstGeom prst="rect">
            <a:avLst/>
          </a:prstGeom>
          <a:noFill/>
        </p:spPr>
        <p:txBody>
          <a:bodyPr wrap="square" rtlCol="0">
            <a:spAutoFit/>
          </a:bodyPr>
          <a:lstStyle/>
          <a:p>
            <a:pPr lvl="0" algn="ctr">
              <a:lnSpc>
                <a:spcPts val="5305"/>
              </a:lnSpc>
              <a:spcBef>
                <a:spcPct val="0"/>
              </a:spcBef>
              <a:defRPr/>
            </a:pPr>
            <a:r>
              <a:rPr kumimoji="0" 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Poppins"/>
                <a:cs typeface="Times New Roman" panose="02020603050405020304" pitchFamily="18" charset="0"/>
                <a:sym typeface="Poppins"/>
              </a:rPr>
              <a:t>MODULE 8: </a:t>
            </a:r>
            <a:r>
              <a:rPr lang="en-US" sz="2800" b="1" dirty="0">
                <a:solidFill>
                  <a:srgbClr val="FFFFFF"/>
                </a:solidFill>
                <a:latin typeface="Times New Roman" panose="02020603050405020304" pitchFamily="18" charset="0"/>
                <a:ea typeface="Poppins"/>
                <a:cs typeface="Times New Roman" panose="02020603050405020304" pitchFamily="18" charset="0"/>
                <a:sym typeface="Poppins"/>
              </a:rPr>
              <a:t>BRAND SHOPPING</a:t>
            </a:r>
            <a:endParaRPr kumimoji="0" 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Poppins"/>
              <a:cs typeface="Times New Roman" panose="02020603050405020304" pitchFamily="18" charset="0"/>
              <a:sym typeface="Poppins"/>
            </a:endParaRPr>
          </a:p>
        </p:txBody>
      </p:sp>
      <p:sp>
        <p:nvSpPr>
          <p:cNvPr id="5" name="Subtitle 2">
            <a:extLst>
              <a:ext uri="{FF2B5EF4-FFF2-40B4-BE49-F238E27FC236}">
                <a16:creationId xmlns:a16="http://schemas.microsoft.com/office/drawing/2014/main" id="{C50DD680-FB9A-6FAC-AE60-1E257F4680C5}"/>
              </a:ext>
            </a:extLst>
          </p:cNvPr>
          <p:cNvSpPr txBox="1">
            <a:spLocks/>
          </p:cNvSpPr>
          <p:nvPr/>
        </p:nvSpPr>
        <p:spPr>
          <a:xfrm>
            <a:off x="948803" y="3530383"/>
            <a:ext cx="10982632" cy="762912"/>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r>
              <a:rPr lang="en-US" sz="2400" dirty="0">
                <a:latin typeface="Times New Roman" panose="02020603050405020304" pitchFamily="18" charset="0"/>
                <a:ea typeface="Poppins"/>
                <a:cs typeface="Times New Roman" panose="02020603050405020304" pitchFamily="18" charset="0"/>
                <a:sym typeface="Poppins"/>
              </a:rPr>
              <a:t>Checked the functionality of shopping by selecting brands like Apple, Samsung, Google, OnePlus.</a:t>
            </a:r>
          </a:p>
          <a:p>
            <a:endParaRPr lang="en-US" sz="24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2EE7532A-24CC-297A-FAA2-16C2B072EE4E}"/>
              </a:ext>
            </a:extLst>
          </p:cNvPr>
          <p:cNvSpPr txBox="1"/>
          <p:nvPr/>
        </p:nvSpPr>
        <p:spPr>
          <a:xfrm>
            <a:off x="-403122" y="4506313"/>
            <a:ext cx="5034117" cy="686213"/>
          </a:xfrm>
          <a:prstGeom prst="rect">
            <a:avLst/>
          </a:prstGeom>
          <a:noFill/>
        </p:spPr>
        <p:txBody>
          <a:bodyPr wrap="square" rtlCol="0">
            <a:spAutoFit/>
          </a:bodyPr>
          <a:lstStyle/>
          <a:p>
            <a:pPr marL="0" marR="0" lvl="0" indent="0" algn="ctr" defTabSz="457200" rtl="0" eaLnBrk="1" fontAlgn="auto" latinLnBrk="0" hangingPunct="1">
              <a:lnSpc>
                <a:spcPts val="5305"/>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Poppins"/>
                <a:cs typeface="Times New Roman" panose="02020603050405020304" pitchFamily="18" charset="0"/>
                <a:sym typeface="Poppins"/>
              </a:rPr>
              <a:t>MODULE 9: FILTER</a:t>
            </a:r>
          </a:p>
        </p:txBody>
      </p:sp>
      <p:sp>
        <p:nvSpPr>
          <p:cNvPr id="10" name="Subtitle 2">
            <a:extLst>
              <a:ext uri="{FF2B5EF4-FFF2-40B4-BE49-F238E27FC236}">
                <a16:creationId xmlns:a16="http://schemas.microsoft.com/office/drawing/2014/main" id="{8BAD0C69-03F5-6C20-08B4-DEC64CEFADAE}"/>
              </a:ext>
            </a:extLst>
          </p:cNvPr>
          <p:cNvSpPr txBox="1">
            <a:spLocks/>
          </p:cNvSpPr>
          <p:nvPr/>
        </p:nvSpPr>
        <p:spPr>
          <a:xfrm>
            <a:off x="791496" y="5466920"/>
            <a:ext cx="10982632" cy="762912"/>
          </a:xfrm>
          <a:prstGeom prst="rect">
            <a:avLst/>
          </a:prstGeom>
        </p:spPr>
        <p:txBody>
          <a:bodyPr vert="horz" lIns="91440" tIns="45720" rIns="91440" bIns="45720" rtlCol="0">
            <a:normAutofit/>
          </a:bodyPr>
          <a:lstStyle>
            <a:lvl1pPr marL="0" indent="0" algn="l" defTabSz="914400" rtl="0" eaLnBrk="1" latinLnBrk="0" hangingPunct="1">
              <a:lnSpc>
                <a:spcPct val="85000"/>
              </a:lnSpc>
              <a:spcBef>
                <a:spcPts val="1300"/>
              </a:spcBef>
              <a:buFont typeface="Arial" pitchFamily="34" charset="0"/>
              <a:buNone/>
              <a:defRPr sz="3200" kern="1200">
                <a:solidFill>
                  <a:schemeClr val="bg1"/>
                </a:solidFill>
                <a:latin typeface="+mj-lt"/>
                <a:ea typeface="+mn-ea"/>
                <a:cs typeface="+mn-cs"/>
              </a:defRPr>
            </a:lvl1pPr>
            <a:lvl2pPr marL="457200" indent="0" algn="ctr" defTabSz="914400" rtl="0" eaLnBrk="1" latinLnBrk="0" hangingPunct="1">
              <a:lnSpc>
                <a:spcPct val="85000"/>
              </a:lnSpc>
              <a:spcBef>
                <a:spcPts val="600"/>
              </a:spcBef>
              <a:buFont typeface="Arial" pitchFamily="34" charset="0"/>
              <a:buNone/>
              <a:defRPr sz="2800" kern="1200">
                <a:solidFill>
                  <a:schemeClr val="tx1">
                    <a:lumMod val="85000"/>
                    <a:lumOff val="15000"/>
                  </a:schemeClr>
                </a:solidFill>
                <a:latin typeface="+mn-lt"/>
                <a:ea typeface="+mn-ea"/>
                <a:cs typeface="+mn-cs"/>
              </a:defRPr>
            </a:lvl2pPr>
            <a:lvl3pPr marL="914400" indent="0" algn="ctr" defTabSz="914400" rtl="0" eaLnBrk="1" latinLnBrk="0" hangingPunct="1">
              <a:lnSpc>
                <a:spcPct val="85000"/>
              </a:lnSpc>
              <a:spcBef>
                <a:spcPts val="600"/>
              </a:spcBef>
              <a:buFont typeface="Arial" pitchFamily="34" charset="0"/>
              <a:buNone/>
              <a:defRPr sz="2400" i="1" kern="1200">
                <a:solidFill>
                  <a:schemeClr val="tx1">
                    <a:lumMod val="85000"/>
                    <a:lumOff val="15000"/>
                  </a:schemeClr>
                </a:solidFill>
                <a:latin typeface="+mn-lt"/>
                <a:ea typeface="+mn-ea"/>
                <a:cs typeface="+mn-cs"/>
              </a:defRPr>
            </a:lvl3pPr>
            <a:lvl4pPr marL="1371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4pPr>
            <a:lvl5pPr marL="18288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5pPr>
            <a:lvl6pPr marL="22860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6pPr>
            <a:lvl7pPr marL="27432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7pPr>
            <a:lvl8pPr marL="32004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8pPr>
            <a:lvl9pPr marL="3657600" indent="0" algn="ctr" defTabSz="914400" rtl="0" eaLnBrk="1" latinLnBrk="0" hangingPunct="1">
              <a:lnSpc>
                <a:spcPct val="85000"/>
              </a:lnSpc>
              <a:spcBef>
                <a:spcPts val="600"/>
              </a:spcBef>
              <a:buFont typeface="Arial" pitchFamily="34" charset="0"/>
              <a:buNone/>
              <a:defRPr sz="2000" kern="1200">
                <a:solidFill>
                  <a:schemeClr val="tx1">
                    <a:lumMod val="85000"/>
                    <a:lumOff val="15000"/>
                  </a:schemeClr>
                </a:solidFill>
                <a:latin typeface="+mn-lt"/>
                <a:ea typeface="+mn-ea"/>
                <a:cs typeface="+mn-cs"/>
              </a:defRPr>
            </a:lvl9pPr>
          </a:lstStyle>
          <a:p>
            <a:r>
              <a:rPr lang="en-US" sz="2400" dirty="0">
                <a:latin typeface="Times New Roman" panose="02020603050405020304" pitchFamily="18" charset="0"/>
                <a:ea typeface="Poppins"/>
                <a:cs typeface="Times New Roman" panose="02020603050405020304" pitchFamily="18" charset="0"/>
                <a:sym typeface="Poppins"/>
              </a:rPr>
              <a:t>Checked the functionality of Filters like selecting low to high and selecting high to low buttons.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4825922"/>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A4A060-1E6C-91B9-265B-AD6C3BBA122A}"/>
            </a:ext>
          </a:extLst>
        </p:cNvPr>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0C12791E-F1A7-A038-1509-4CD99EEE5F44}"/>
              </a:ext>
            </a:extLst>
          </p:cNvPr>
          <p:cNvPicPr>
            <a:picLocks noChangeAspect="1"/>
          </p:cNvPicPr>
          <p:nvPr/>
        </p:nvPicPr>
        <p:blipFill>
          <a:blip r:embed="rId2">
            <a:duotone>
              <a:schemeClr val="accent1">
                <a:shade val="45000"/>
                <a:satMod val="135000"/>
              </a:schemeClr>
              <a:prstClr val="white"/>
            </a:duotone>
            <a:alphaModFix amt="25000"/>
          </a:blip>
          <a:srcRect t="15730"/>
          <a:stretch>
            <a:fillRect/>
          </a:stretch>
        </p:blipFill>
        <p:spPr>
          <a:xfrm>
            <a:off x="0" y="0"/>
            <a:ext cx="12191979" cy="6857990"/>
          </a:xfrm>
          <a:prstGeom prst="rect">
            <a:avLst/>
          </a:prstGeom>
        </p:spPr>
      </p:pic>
      <p:sp>
        <p:nvSpPr>
          <p:cNvPr id="3" name="Subtitle 2">
            <a:extLst>
              <a:ext uri="{FF2B5EF4-FFF2-40B4-BE49-F238E27FC236}">
                <a16:creationId xmlns:a16="http://schemas.microsoft.com/office/drawing/2014/main" id="{BAE10924-6A26-F319-5259-EBFCF8FFFB59}"/>
              </a:ext>
            </a:extLst>
          </p:cNvPr>
          <p:cNvSpPr>
            <a:spLocks noGrp="1"/>
          </p:cNvSpPr>
          <p:nvPr>
            <p:ph type="subTitle" idx="1"/>
          </p:nvPr>
        </p:nvSpPr>
        <p:spPr>
          <a:xfrm>
            <a:off x="855395" y="3079138"/>
            <a:ext cx="10815484" cy="505704"/>
          </a:xfrm>
        </p:spPr>
        <p:txBody>
          <a:bodyPr>
            <a:noAutofit/>
          </a:bodyPr>
          <a:lstStyle/>
          <a:p>
            <a:r>
              <a:rPr lang="en-US" sz="2400" dirty="0">
                <a:latin typeface="Times New Roman" panose="02020603050405020304" pitchFamily="18" charset="0"/>
                <a:ea typeface="Poppins"/>
                <a:cs typeface="Times New Roman" panose="02020603050405020304" pitchFamily="18" charset="0"/>
                <a:sym typeface="Poppins"/>
              </a:rPr>
              <a:t>Checked the functionality of logout button.</a:t>
            </a:r>
          </a:p>
          <a:p>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4ABC6D0-DDD8-EB5F-57CB-89DDA5A85910}"/>
              </a:ext>
            </a:extLst>
          </p:cNvPr>
          <p:cNvSpPr txBox="1"/>
          <p:nvPr/>
        </p:nvSpPr>
        <p:spPr>
          <a:xfrm>
            <a:off x="4060723" y="337005"/>
            <a:ext cx="259571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MODULES</a:t>
            </a:r>
          </a:p>
        </p:txBody>
      </p:sp>
      <p:sp>
        <p:nvSpPr>
          <p:cNvPr id="8" name="TextBox 7">
            <a:extLst>
              <a:ext uri="{FF2B5EF4-FFF2-40B4-BE49-F238E27FC236}">
                <a16:creationId xmlns:a16="http://schemas.microsoft.com/office/drawing/2014/main" id="{AE9F4265-26B6-9AF7-10D6-71225998E662}"/>
              </a:ext>
            </a:extLst>
          </p:cNvPr>
          <p:cNvSpPr txBox="1"/>
          <p:nvPr/>
        </p:nvSpPr>
        <p:spPr>
          <a:xfrm>
            <a:off x="5638800" y="2974258"/>
            <a:ext cx="914400"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280F7359-A3D0-13F0-636A-D57A98D9DF4A}"/>
              </a:ext>
            </a:extLst>
          </p:cNvPr>
          <p:cNvSpPr txBox="1"/>
          <p:nvPr/>
        </p:nvSpPr>
        <p:spPr>
          <a:xfrm>
            <a:off x="-167148" y="1997379"/>
            <a:ext cx="5034118" cy="686213"/>
          </a:xfrm>
          <a:prstGeom prst="rect">
            <a:avLst/>
          </a:prstGeom>
          <a:noFill/>
        </p:spPr>
        <p:txBody>
          <a:bodyPr wrap="square" rtlCol="0">
            <a:spAutoFit/>
          </a:bodyPr>
          <a:lstStyle/>
          <a:p>
            <a:pPr marL="0" marR="0" lvl="0" indent="0" algn="ctr" defTabSz="457200" rtl="0" eaLnBrk="1" fontAlgn="auto" latinLnBrk="0" hangingPunct="1">
              <a:lnSpc>
                <a:spcPts val="5305"/>
              </a:lnSpc>
              <a:spcBef>
                <a:spcPct val="0"/>
              </a:spcBef>
              <a:spcAft>
                <a:spcPts val="0"/>
              </a:spcAft>
              <a:buClrTx/>
              <a:buSzTx/>
              <a:buFontTx/>
              <a:buNone/>
              <a:tabLst/>
              <a:defRPr/>
            </a:pPr>
            <a:r>
              <a:rPr kumimoji="0" lang="en-US" sz="2800" b="1" i="0" u="none" strike="noStrike" kern="1200" cap="none" spc="0" normalizeH="0" baseline="0" noProof="0" dirty="0">
                <a:ln>
                  <a:noFill/>
                </a:ln>
                <a:solidFill>
                  <a:srgbClr val="FFFFFF"/>
                </a:solidFill>
                <a:effectLst/>
                <a:uLnTx/>
                <a:uFillTx/>
                <a:latin typeface="Times New Roman" panose="02020603050405020304" pitchFamily="18" charset="0"/>
                <a:ea typeface="Poppins"/>
                <a:cs typeface="Times New Roman" panose="02020603050405020304" pitchFamily="18" charset="0"/>
                <a:sym typeface="Poppins"/>
              </a:rPr>
              <a:t>MODULE 10: LOGOUT</a:t>
            </a:r>
          </a:p>
        </p:txBody>
      </p:sp>
    </p:spTree>
    <p:extLst>
      <p:ext uri="{BB962C8B-B14F-4D97-AF65-F5344CB8AC3E}">
        <p14:creationId xmlns:p14="http://schemas.microsoft.com/office/powerpoint/2010/main" val="355189671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498D994-0F7A-A2F6-B9B1-91BB48998631}"/>
            </a:ext>
          </a:extLst>
        </p:cNvPr>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9FAE7FB1-A1F7-1DC0-0F75-9B7E48F167F5}"/>
              </a:ext>
            </a:extLst>
          </p:cNvPr>
          <p:cNvPicPr>
            <a:picLocks noChangeAspect="1"/>
          </p:cNvPicPr>
          <p:nvPr/>
        </p:nvPicPr>
        <p:blipFill>
          <a:blip r:embed="rId2">
            <a:duotone>
              <a:schemeClr val="accent1">
                <a:shade val="45000"/>
                <a:satMod val="135000"/>
              </a:schemeClr>
              <a:prstClr val="white"/>
            </a:duotone>
            <a:alphaModFix amt="25000"/>
          </a:blip>
          <a:srcRect t="15730"/>
          <a:stretch>
            <a:fillRect/>
          </a:stretch>
        </p:blipFill>
        <p:spPr>
          <a:xfrm>
            <a:off x="0" y="0"/>
            <a:ext cx="12191979" cy="6857990"/>
          </a:xfrm>
          <a:prstGeom prst="rect">
            <a:avLst/>
          </a:prstGeom>
        </p:spPr>
      </p:pic>
      <p:sp>
        <p:nvSpPr>
          <p:cNvPr id="7" name="TextBox 6">
            <a:extLst>
              <a:ext uri="{FF2B5EF4-FFF2-40B4-BE49-F238E27FC236}">
                <a16:creationId xmlns:a16="http://schemas.microsoft.com/office/drawing/2014/main" id="{7F87598D-0A0E-6C76-FF66-32A03CFA6538}"/>
              </a:ext>
            </a:extLst>
          </p:cNvPr>
          <p:cNvSpPr txBox="1"/>
          <p:nvPr/>
        </p:nvSpPr>
        <p:spPr>
          <a:xfrm>
            <a:off x="4355690" y="438056"/>
            <a:ext cx="2595717"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DEFECTS</a:t>
            </a:r>
          </a:p>
        </p:txBody>
      </p:sp>
      <p:sp>
        <p:nvSpPr>
          <p:cNvPr id="8" name="TextBox 7">
            <a:extLst>
              <a:ext uri="{FF2B5EF4-FFF2-40B4-BE49-F238E27FC236}">
                <a16:creationId xmlns:a16="http://schemas.microsoft.com/office/drawing/2014/main" id="{973EF841-A628-CBF2-FAE0-481D8451F621}"/>
              </a:ext>
            </a:extLst>
          </p:cNvPr>
          <p:cNvSpPr txBox="1"/>
          <p:nvPr/>
        </p:nvSpPr>
        <p:spPr>
          <a:xfrm>
            <a:off x="5737124" y="3849816"/>
            <a:ext cx="914400"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99A4F216-3D27-26DE-24CA-F60389FA4772}"/>
              </a:ext>
            </a:extLst>
          </p:cNvPr>
          <p:cNvSpPr txBox="1"/>
          <p:nvPr/>
        </p:nvSpPr>
        <p:spPr>
          <a:xfrm>
            <a:off x="294967" y="1460886"/>
            <a:ext cx="11238272" cy="3892861"/>
          </a:xfrm>
          <a:prstGeom prst="rect">
            <a:avLst/>
          </a:prstGeom>
          <a:noFill/>
        </p:spPr>
        <p:txBody>
          <a:bodyPr wrap="square" rtlCol="0">
            <a:spAutoFit/>
          </a:bodyPr>
          <a:lstStyle/>
          <a:p>
            <a:pPr marL="457200" indent="-457200">
              <a:lnSpc>
                <a:spcPct val="15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Search Engine is not working.</a:t>
            </a:r>
          </a:p>
          <a:p>
            <a:pPr marL="457200" indent="-457200">
              <a:lnSpc>
                <a:spcPct val="15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Add to cart is when we click on product </a:t>
            </a:r>
            <a:r>
              <a:rPr lang="en-US" sz="2800" dirty="0" err="1">
                <a:solidFill>
                  <a:schemeClr val="bg1"/>
                </a:solidFill>
                <a:latin typeface="Times New Roman" panose="02020603050405020304" pitchFamily="18" charset="0"/>
                <a:cs typeface="Times New Roman" panose="02020603050405020304" pitchFamily="18" charset="0"/>
              </a:rPr>
              <a:t>Img</a:t>
            </a:r>
            <a:r>
              <a:rPr lang="en-US" sz="2800" dirty="0">
                <a:solidFill>
                  <a:schemeClr val="bg1"/>
                </a:solidFill>
                <a:latin typeface="Times New Roman" panose="02020603050405020304" pitchFamily="18" charset="0"/>
                <a:cs typeface="Times New Roman" panose="02020603050405020304" pitchFamily="18" charset="0"/>
              </a:rPr>
              <a:t> it need to redirect to product details.</a:t>
            </a:r>
          </a:p>
          <a:p>
            <a:pPr marL="457200" indent="-457200">
              <a:lnSpc>
                <a:spcPct val="150000"/>
              </a:lnSpc>
              <a:buFont typeface="Arial" panose="020B0604020202020204" pitchFamily="34" charset="0"/>
              <a:buChar char="•"/>
            </a:pPr>
            <a:r>
              <a:rPr lang="en-US" sz="2800" dirty="0">
                <a:solidFill>
                  <a:schemeClr val="bg1"/>
                </a:solidFill>
                <a:latin typeface="Times New Roman" panose="02020603050405020304" pitchFamily="18" charset="0"/>
                <a:cs typeface="Times New Roman" panose="02020603050405020304" pitchFamily="18" charset="0"/>
              </a:rPr>
              <a:t>Subscribe to newsletter is when we click on  subscribe to newsletter it need to accept the email id and it need to take and it has a submit button but it does not have submit button.</a:t>
            </a:r>
          </a:p>
        </p:txBody>
      </p:sp>
    </p:spTree>
    <p:extLst>
      <p:ext uri="{BB962C8B-B14F-4D97-AF65-F5344CB8AC3E}">
        <p14:creationId xmlns:p14="http://schemas.microsoft.com/office/powerpoint/2010/main" val="149107333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61F631-F42B-06FD-AD87-EE4CEBC8B7BE}"/>
            </a:ext>
          </a:extLst>
        </p:cNvPr>
        <p:cNvGrpSpPr/>
        <p:nvPr/>
      </p:nvGrpSpPr>
      <p:grpSpPr>
        <a:xfrm>
          <a:off x="0" y="0"/>
          <a:ext cx="0" cy="0"/>
          <a:chOff x="0" y="0"/>
          <a:chExt cx="0" cy="0"/>
        </a:xfrm>
      </p:grpSpPr>
      <p:pic>
        <p:nvPicPr>
          <p:cNvPr id="4" name="Picture 3" descr="Triangular abstract background">
            <a:extLst>
              <a:ext uri="{FF2B5EF4-FFF2-40B4-BE49-F238E27FC236}">
                <a16:creationId xmlns:a16="http://schemas.microsoft.com/office/drawing/2014/main" id="{7F3A8EBF-AE93-9F26-9020-BFEF3B0DA6F2}"/>
              </a:ext>
            </a:extLst>
          </p:cNvPr>
          <p:cNvPicPr>
            <a:picLocks noChangeAspect="1"/>
          </p:cNvPicPr>
          <p:nvPr/>
        </p:nvPicPr>
        <p:blipFill>
          <a:blip r:embed="rId2">
            <a:duotone>
              <a:schemeClr val="accent1">
                <a:shade val="45000"/>
                <a:satMod val="135000"/>
              </a:schemeClr>
              <a:prstClr val="white"/>
            </a:duotone>
            <a:alphaModFix amt="25000"/>
          </a:blip>
          <a:srcRect t="15730"/>
          <a:stretch>
            <a:fillRect/>
          </a:stretch>
        </p:blipFill>
        <p:spPr>
          <a:xfrm>
            <a:off x="0" y="0"/>
            <a:ext cx="12191979" cy="6857990"/>
          </a:xfrm>
          <a:prstGeom prst="rect">
            <a:avLst/>
          </a:prstGeom>
        </p:spPr>
      </p:pic>
      <p:sp>
        <p:nvSpPr>
          <p:cNvPr id="8" name="TextBox 7">
            <a:extLst>
              <a:ext uri="{FF2B5EF4-FFF2-40B4-BE49-F238E27FC236}">
                <a16:creationId xmlns:a16="http://schemas.microsoft.com/office/drawing/2014/main" id="{3761E72E-8FB5-ECCF-0817-99EFA0E94555}"/>
              </a:ext>
            </a:extLst>
          </p:cNvPr>
          <p:cNvSpPr txBox="1"/>
          <p:nvPr/>
        </p:nvSpPr>
        <p:spPr>
          <a:xfrm>
            <a:off x="5737124" y="3849816"/>
            <a:ext cx="914400" cy="914400"/>
          </a:xfrm>
          <a:prstGeom prst="rect">
            <a:avLst/>
          </a:prstGeom>
          <a:noFill/>
        </p:spPr>
        <p:txBody>
          <a:bodyPr wrap="square" rtlCol="0">
            <a:spAutoFit/>
          </a:bodyPr>
          <a:lstStyle/>
          <a:p>
            <a:endParaRPr lang="en-US" dirty="0"/>
          </a:p>
        </p:txBody>
      </p:sp>
      <p:sp>
        <p:nvSpPr>
          <p:cNvPr id="9" name="TextBox 8">
            <a:extLst>
              <a:ext uri="{FF2B5EF4-FFF2-40B4-BE49-F238E27FC236}">
                <a16:creationId xmlns:a16="http://schemas.microsoft.com/office/drawing/2014/main" id="{86AD7099-E1FB-2FF6-AAB5-F7716D20AF38}"/>
              </a:ext>
            </a:extLst>
          </p:cNvPr>
          <p:cNvSpPr txBox="1"/>
          <p:nvPr/>
        </p:nvSpPr>
        <p:spPr>
          <a:xfrm>
            <a:off x="0" y="601651"/>
            <a:ext cx="12260826" cy="6182718"/>
          </a:xfrm>
          <a:prstGeom prst="rect">
            <a:avLst/>
          </a:prstGeom>
          <a:noFill/>
        </p:spPr>
        <p:txBody>
          <a:bodyPr wrap="square" rtlCol="0">
            <a:spAutoFit/>
          </a:bodyPr>
          <a:lstStyle/>
          <a:p>
            <a:pPr marL="457200" indent="-457200" algn="just">
              <a:lnSpc>
                <a:spcPct val="150000"/>
              </a:lnSpc>
              <a:buFont typeface="Arial" panose="020B0604020202020204" pitchFamily="34" charset="0"/>
              <a:buChar char="•"/>
            </a:pPr>
            <a:r>
              <a:rPr lang="en-US" b="1" dirty="0">
                <a:solidFill>
                  <a:srgbClr val="FFFFFF"/>
                </a:solidFill>
                <a:latin typeface="Times New Roman" panose="02020603050405020304" pitchFamily="18" charset="0"/>
                <a:ea typeface="Poppins"/>
                <a:cs typeface="Times New Roman" panose="02020603050405020304" pitchFamily="18" charset="0"/>
                <a:sym typeface="Poppins"/>
              </a:rPr>
              <a:t>DEFECT SUMMARY </a:t>
            </a:r>
            <a:r>
              <a:rPr lang="en-US" dirty="0">
                <a:solidFill>
                  <a:srgbClr val="FFFFFF"/>
                </a:solidFill>
                <a:latin typeface="Times New Roman" panose="02020603050405020304" pitchFamily="18" charset="0"/>
                <a:ea typeface="Poppins"/>
                <a:cs typeface="Times New Roman" panose="02020603050405020304" pitchFamily="18" charset="0"/>
                <a:sym typeface="Poppins"/>
              </a:rPr>
              <a:t>: </a:t>
            </a:r>
            <a:r>
              <a:rPr lang="en-US" dirty="0">
                <a:solidFill>
                  <a:schemeClr val="bg1"/>
                </a:solidFill>
                <a:latin typeface="Times New Roman" panose="02020603050405020304" pitchFamily="18" charset="0"/>
                <a:ea typeface="Poppins"/>
                <a:cs typeface="Times New Roman" panose="02020603050405020304" pitchFamily="18" charset="0"/>
                <a:sym typeface="Poppins"/>
              </a:rPr>
              <a:t>Expected result is when "Search" is used for an input Product list should show it's related products but it is navigating to home page. Therefore "Search engine" is not working and No Length limit for  input.</a:t>
            </a:r>
          </a:p>
          <a:p>
            <a:pPr marL="457200" indent="-457200" algn="just">
              <a:lnSpc>
                <a:spcPct val="150000"/>
              </a:lnSpc>
              <a:buFont typeface="Arial" panose="020B0604020202020204" pitchFamily="34" charset="0"/>
              <a:buChar char="•"/>
            </a:pPr>
            <a:r>
              <a:rPr lang="en-US" b="1" dirty="0">
                <a:solidFill>
                  <a:srgbClr val="FFFFFF"/>
                </a:solidFill>
                <a:latin typeface="Times New Roman" panose="02020603050405020304" pitchFamily="18" charset="0"/>
                <a:ea typeface="Poppins"/>
                <a:cs typeface="Times New Roman" panose="02020603050405020304" pitchFamily="18" charset="0"/>
                <a:sym typeface="Poppins"/>
              </a:rPr>
              <a:t>TEST ID </a:t>
            </a:r>
            <a:r>
              <a:rPr lang="en-US" sz="2400" dirty="0">
                <a:solidFill>
                  <a:srgbClr val="FFFFFF"/>
                </a:solidFill>
                <a:latin typeface="Times New Roman" panose="02020603050405020304" pitchFamily="18" charset="0"/>
                <a:ea typeface="Poppins"/>
                <a:cs typeface="Times New Roman" panose="02020603050405020304" pitchFamily="18" charset="0"/>
                <a:sym typeface="Poppins"/>
              </a:rPr>
              <a:t>: </a:t>
            </a:r>
            <a:r>
              <a:rPr lang="fr-FR" dirty="0">
                <a:solidFill>
                  <a:schemeClr val="bg1"/>
                </a:solidFill>
                <a:latin typeface="Times New Roman" panose="02020603050405020304" pitchFamily="18" charset="0"/>
                <a:ea typeface="Poppins"/>
                <a:cs typeface="Times New Roman" panose="02020603050405020304" pitchFamily="18" charset="0"/>
                <a:sym typeface="Poppins"/>
              </a:rPr>
              <a:t>TC_001,TC_002,TC_003,TC_004.</a:t>
            </a:r>
          </a:p>
          <a:p>
            <a:pPr marL="457200" indent="-457200" algn="just">
              <a:lnSpc>
                <a:spcPct val="150000"/>
              </a:lnSpc>
              <a:buFont typeface="Arial" panose="020B0604020202020204" pitchFamily="34" charset="0"/>
              <a:buChar char="•"/>
            </a:pPr>
            <a:r>
              <a:rPr lang="en-US" b="1" dirty="0">
                <a:solidFill>
                  <a:srgbClr val="FFFFFF"/>
                </a:solidFill>
                <a:latin typeface="Times New Roman" panose="02020603050405020304" pitchFamily="18" charset="0"/>
                <a:ea typeface="Poppins"/>
                <a:cs typeface="Times New Roman" panose="02020603050405020304" pitchFamily="18" charset="0"/>
                <a:sym typeface="Poppins"/>
              </a:rPr>
              <a:t>TEST CASE NAME </a:t>
            </a:r>
            <a:r>
              <a:rPr lang="en-US" sz="2400" b="1" dirty="0">
                <a:solidFill>
                  <a:srgbClr val="FFFFFF"/>
                </a:solidFill>
                <a:latin typeface="Times New Roman" panose="02020603050405020304" pitchFamily="18" charset="0"/>
                <a:ea typeface="Poppins"/>
                <a:cs typeface="Times New Roman" panose="02020603050405020304" pitchFamily="18" charset="0"/>
                <a:sym typeface="Poppins"/>
              </a:rPr>
              <a:t>: </a:t>
            </a:r>
            <a:r>
              <a:rPr lang="en-US" dirty="0" err="1">
                <a:solidFill>
                  <a:schemeClr val="bg1"/>
                </a:solidFill>
                <a:latin typeface="Times New Roman" panose="02020603050405020304" pitchFamily="18" charset="0"/>
                <a:ea typeface="Poppins"/>
                <a:cs typeface="Times New Roman" panose="02020603050405020304" pitchFamily="18" charset="0"/>
                <a:sym typeface="Poppins"/>
              </a:rPr>
              <a:t>TC_Search_Valid</a:t>
            </a:r>
            <a:r>
              <a:rPr lang="en-US" dirty="0">
                <a:solidFill>
                  <a:schemeClr val="bg1"/>
                </a:solidFill>
                <a:latin typeface="Times New Roman" panose="02020603050405020304" pitchFamily="18" charset="0"/>
                <a:ea typeface="Poppins"/>
                <a:cs typeface="Times New Roman" panose="02020603050405020304" pitchFamily="18" charset="0"/>
                <a:sym typeface="Poppins"/>
              </a:rPr>
              <a:t>, TC_Search_Invalid, </a:t>
            </a:r>
            <a:r>
              <a:rPr lang="en-US" dirty="0" err="1">
                <a:solidFill>
                  <a:schemeClr val="bg1"/>
                </a:solidFill>
                <a:latin typeface="Times New Roman" panose="02020603050405020304" pitchFamily="18" charset="0"/>
                <a:ea typeface="Poppins"/>
                <a:cs typeface="Times New Roman" panose="02020603050405020304" pitchFamily="18" charset="0"/>
                <a:sym typeface="Poppins"/>
              </a:rPr>
              <a:t>TC_BStack</a:t>
            </a:r>
            <a:r>
              <a:rPr lang="en-US" dirty="0">
                <a:solidFill>
                  <a:schemeClr val="bg1"/>
                </a:solidFill>
                <a:latin typeface="Times New Roman" panose="02020603050405020304" pitchFamily="18" charset="0"/>
                <a:ea typeface="Poppins"/>
                <a:cs typeface="Times New Roman" panose="02020603050405020304" pitchFamily="18" charset="0"/>
                <a:sym typeface="Poppins"/>
              </a:rPr>
              <a:t>-Search-</a:t>
            </a:r>
            <a:r>
              <a:rPr lang="en-US" dirty="0" err="1">
                <a:solidFill>
                  <a:schemeClr val="bg1"/>
                </a:solidFill>
                <a:latin typeface="Times New Roman" panose="02020603050405020304" pitchFamily="18" charset="0"/>
                <a:ea typeface="Poppins"/>
                <a:cs typeface="Times New Roman" panose="02020603050405020304" pitchFamily="18" charset="0"/>
                <a:sym typeface="Poppins"/>
              </a:rPr>
              <a:t>PartialMatch</a:t>
            </a:r>
            <a:r>
              <a:rPr lang="en-US" dirty="0">
                <a:solidFill>
                  <a:schemeClr val="bg1"/>
                </a:solidFill>
                <a:latin typeface="Times New Roman" panose="02020603050405020304" pitchFamily="18" charset="0"/>
                <a:ea typeface="Poppins"/>
                <a:cs typeface="Times New Roman" panose="02020603050405020304" pitchFamily="18" charset="0"/>
                <a:sym typeface="Poppins"/>
              </a:rPr>
              <a:t>, </a:t>
            </a:r>
            <a:r>
              <a:rPr lang="en-US" dirty="0" err="1">
                <a:solidFill>
                  <a:schemeClr val="bg1"/>
                </a:solidFill>
                <a:latin typeface="Times New Roman" panose="02020603050405020304" pitchFamily="18" charset="0"/>
                <a:ea typeface="Poppins"/>
                <a:cs typeface="Times New Roman" panose="02020603050405020304" pitchFamily="18" charset="0"/>
                <a:sym typeface="Poppins"/>
              </a:rPr>
              <a:t>TC_Search_Blank</a:t>
            </a:r>
            <a:r>
              <a:rPr lang="en-US" dirty="0">
                <a:solidFill>
                  <a:schemeClr val="bg1"/>
                </a:solidFill>
                <a:latin typeface="Times New Roman" panose="02020603050405020304" pitchFamily="18" charset="0"/>
                <a:ea typeface="Poppins"/>
                <a:cs typeface="Times New Roman" panose="02020603050405020304" pitchFamily="18" charset="0"/>
                <a:sym typeface="Poppins"/>
              </a:rPr>
              <a:t>.</a:t>
            </a:r>
          </a:p>
          <a:p>
            <a:pPr marL="457200" indent="-457200" algn="just">
              <a:lnSpc>
                <a:spcPct val="150000"/>
              </a:lnSpc>
              <a:buFont typeface="Arial" panose="020B0604020202020204" pitchFamily="34" charset="0"/>
              <a:buChar char="•"/>
            </a:pPr>
            <a:r>
              <a:rPr lang="en-US" b="1" dirty="0">
                <a:solidFill>
                  <a:srgbClr val="FFFFFF"/>
                </a:solidFill>
                <a:latin typeface="Times New Roman" panose="02020603050405020304" pitchFamily="18" charset="0"/>
                <a:ea typeface="Poppins"/>
                <a:cs typeface="Times New Roman" panose="02020603050405020304" pitchFamily="18" charset="0"/>
                <a:sym typeface="Poppins"/>
              </a:rPr>
              <a:t>MODULE NAME  </a:t>
            </a:r>
            <a:r>
              <a:rPr lang="en-US" sz="2000" dirty="0">
                <a:solidFill>
                  <a:srgbClr val="FFFFFF"/>
                </a:solidFill>
                <a:latin typeface="Poppins"/>
                <a:ea typeface="Poppins"/>
                <a:cs typeface="Poppins"/>
                <a:sym typeface="Poppins"/>
              </a:rPr>
              <a:t>: </a:t>
            </a:r>
            <a:r>
              <a:rPr lang="en-US" sz="2000" dirty="0">
                <a:solidFill>
                  <a:schemeClr val="bg1"/>
                </a:solidFill>
                <a:latin typeface="Times New Roman" panose="02020603050405020304" pitchFamily="18" charset="0"/>
                <a:ea typeface="Poppins"/>
                <a:cs typeface="Times New Roman" panose="02020603050405020304" pitchFamily="18" charset="0"/>
                <a:sym typeface="Poppins"/>
              </a:rPr>
              <a:t>Search.</a:t>
            </a:r>
          </a:p>
          <a:p>
            <a:pPr marL="457200" indent="-457200" algn="just">
              <a:lnSpc>
                <a:spcPct val="150000"/>
              </a:lnSpc>
              <a:buFont typeface="Arial" panose="020B0604020202020204" pitchFamily="34" charset="0"/>
              <a:buChar char="•"/>
            </a:pPr>
            <a:r>
              <a:rPr lang="en-US" b="1" dirty="0">
                <a:solidFill>
                  <a:srgbClr val="FFFFFF"/>
                </a:solidFill>
                <a:latin typeface="Times New Roman" panose="02020603050405020304" pitchFamily="18" charset="0"/>
                <a:ea typeface="Poppins"/>
                <a:cs typeface="Times New Roman" panose="02020603050405020304" pitchFamily="18" charset="0"/>
                <a:sym typeface="Poppins"/>
              </a:rPr>
              <a:t>REPRODUCIBLE : </a:t>
            </a:r>
            <a:r>
              <a:rPr lang="en-US" dirty="0">
                <a:solidFill>
                  <a:schemeClr val="bg1"/>
                </a:solidFill>
                <a:latin typeface="Times New Roman" panose="02020603050405020304" pitchFamily="18" charset="0"/>
                <a:ea typeface="Poppins"/>
                <a:cs typeface="Times New Roman" panose="02020603050405020304" pitchFamily="18" charset="0"/>
                <a:sym typeface="Poppins"/>
              </a:rPr>
              <a:t>When we search iPhone in search Product list shows iPhone or related products. </a:t>
            </a:r>
          </a:p>
          <a:p>
            <a:pPr marL="457200" indent="-457200" algn="just">
              <a:lnSpc>
                <a:spcPct val="150000"/>
              </a:lnSpc>
              <a:buFont typeface="Arial" panose="020B0604020202020204" pitchFamily="34" charset="0"/>
              <a:buChar char="•"/>
            </a:pPr>
            <a:r>
              <a:rPr lang="en-US" b="1" dirty="0">
                <a:solidFill>
                  <a:srgbClr val="FFFFFF"/>
                </a:solidFill>
                <a:latin typeface="Times New Roman" panose="02020603050405020304" pitchFamily="18" charset="0"/>
                <a:ea typeface="Poppins"/>
                <a:cs typeface="Times New Roman" panose="02020603050405020304" pitchFamily="18" charset="0"/>
                <a:sym typeface="Poppins"/>
              </a:rPr>
              <a:t>SEVERITY   :    </a:t>
            </a:r>
            <a:r>
              <a:rPr lang="en-US" dirty="0">
                <a:solidFill>
                  <a:schemeClr val="bg1"/>
                </a:solidFill>
                <a:latin typeface="Times New Roman" panose="02020603050405020304" pitchFamily="18" charset="0"/>
                <a:ea typeface="Poppins"/>
                <a:cs typeface="Times New Roman" panose="02020603050405020304" pitchFamily="18" charset="0"/>
                <a:sym typeface="Poppins"/>
              </a:rPr>
              <a:t>HIGH.</a:t>
            </a:r>
          </a:p>
          <a:p>
            <a:pPr marL="457200" indent="-457200" algn="just">
              <a:lnSpc>
                <a:spcPct val="150000"/>
              </a:lnSpc>
              <a:buFont typeface="Arial" panose="020B0604020202020204" pitchFamily="34" charset="0"/>
              <a:buChar char="•"/>
            </a:pPr>
            <a:r>
              <a:rPr lang="en-US" b="1" dirty="0">
                <a:solidFill>
                  <a:srgbClr val="FFFFFF"/>
                </a:solidFill>
                <a:latin typeface="Times New Roman" panose="02020603050405020304" pitchFamily="18" charset="0"/>
                <a:ea typeface="Poppins"/>
                <a:cs typeface="Times New Roman" panose="02020603050405020304" pitchFamily="18" charset="0"/>
                <a:sym typeface="Poppins"/>
              </a:rPr>
              <a:t>PRIORITY  :    </a:t>
            </a:r>
            <a:r>
              <a:rPr lang="en-US" dirty="0">
                <a:solidFill>
                  <a:schemeClr val="bg1"/>
                </a:solidFill>
                <a:latin typeface="Times New Roman" panose="02020603050405020304" pitchFamily="18" charset="0"/>
                <a:ea typeface="Poppins"/>
                <a:cs typeface="Times New Roman" panose="02020603050405020304" pitchFamily="18" charset="0"/>
                <a:sym typeface="Poppins"/>
              </a:rPr>
              <a:t>HIGH.</a:t>
            </a:r>
          </a:p>
          <a:p>
            <a:pPr marL="457200" indent="-457200" algn="just">
              <a:lnSpc>
                <a:spcPct val="150000"/>
              </a:lnSpc>
              <a:buFont typeface="Arial" panose="020B0604020202020204" pitchFamily="34" charset="0"/>
              <a:buChar char="•"/>
            </a:pPr>
            <a:r>
              <a:rPr lang="en-US" b="1" dirty="0">
                <a:solidFill>
                  <a:srgbClr val="FFFFFF"/>
                </a:solidFill>
                <a:latin typeface="Times New Roman" panose="02020603050405020304" pitchFamily="18" charset="0"/>
                <a:ea typeface="Poppins"/>
                <a:cs typeface="Times New Roman" panose="02020603050405020304" pitchFamily="18" charset="0"/>
                <a:sym typeface="Poppins"/>
              </a:rPr>
              <a:t>RAISED BY  : </a:t>
            </a:r>
            <a:r>
              <a:rPr lang="en-US" dirty="0">
                <a:solidFill>
                  <a:schemeClr val="bg1"/>
                </a:solidFill>
                <a:latin typeface="Times New Roman" panose="02020603050405020304" pitchFamily="18" charset="0"/>
                <a:ea typeface="Poppins"/>
                <a:cs typeface="Times New Roman" panose="02020603050405020304" pitchFamily="18" charset="0"/>
                <a:sym typeface="Poppins"/>
              </a:rPr>
              <a:t>Bharadwaj </a:t>
            </a:r>
            <a:r>
              <a:rPr lang="en-US" dirty="0" err="1">
                <a:solidFill>
                  <a:schemeClr val="bg1"/>
                </a:solidFill>
                <a:latin typeface="Times New Roman" panose="02020603050405020304" pitchFamily="18" charset="0"/>
                <a:ea typeface="Poppins"/>
                <a:cs typeface="Times New Roman" panose="02020603050405020304" pitchFamily="18" charset="0"/>
                <a:sym typeface="Poppins"/>
              </a:rPr>
              <a:t>Achimsetty</a:t>
            </a:r>
            <a:r>
              <a:rPr lang="en-US" dirty="0">
                <a:solidFill>
                  <a:schemeClr val="bg1"/>
                </a:solidFill>
                <a:latin typeface="Times New Roman" panose="02020603050405020304" pitchFamily="18" charset="0"/>
                <a:ea typeface="Poppins"/>
                <a:cs typeface="Times New Roman" panose="02020603050405020304" pitchFamily="18" charset="0"/>
                <a:sym typeface="Poppins"/>
              </a:rPr>
              <a:t> </a:t>
            </a:r>
          </a:p>
          <a:p>
            <a:pPr marL="457200" indent="-457200" algn="just">
              <a:lnSpc>
                <a:spcPct val="150000"/>
              </a:lnSpc>
              <a:buFont typeface="Arial" panose="020B0604020202020204" pitchFamily="34" charset="0"/>
              <a:buChar char="•"/>
            </a:pPr>
            <a:r>
              <a:rPr lang="en-US" b="1" dirty="0">
                <a:solidFill>
                  <a:srgbClr val="FFFFFF"/>
                </a:solidFill>
                <a:latin typeface="Times New Roman" panose="02020603050405020304" pitchFamily="18" charset="0"/>
                <a:ea typeface="Poppins"/>
                <a:cs typeface="Times New Roman" panose="02020603050405020304" pitchFamily="18" charset="0"/>
                <a:sym typeface="Poppins"/>
              </a:rPr>
              <a:t>ASSIGNED TO  : </a:t>
            </a:r>
            <a:r>
              <a:rPr lang="en-US" dirty="0">
                <a:solidFill>
                  <a:schemeClr val="bg1"/>
                </a:solidFill>
                <a:latin typeface="Times New Roman" panose="02020603050405020304" pitchFamily="18" charset="0"/>
                <a:ea typeface="Poppins"/>
                <a:cs typeface="Times New Roman" panose="02020603050405020304" pitchFamily="18" charset="0"/>
                <a:sym typeface="Poppins"/>
              </a:rPr>
              <a:t>DEVELOPER </a:t>
            </a:r>
          </a:p>
          <a:p>
            <a:pPr marL="457200" indent="-457200" algn="just">
              <a:lnSpc>
                <a:spcPct val="150000"/>
              </a:lnSpc>
              <a:buFont typeface="Arial" panose="020B0604020202020204" pitchFamily="34" charset="0"/>
              <a:buChar char="•"/>
            </a:pPr>
            <a:r>
              <a:rPr lang="en-US" b="1" dirty="0">
                <a:solidFill>
                  <a:srgbClr val="FFFFFF"/>
                </a:solidFill>
                <a:latin typeface="Times New Roman" panose="02020603050405020304" pitchFamily="18" charset="0"/>
                <a:ea typeface="Poppins"/>
                <a:cs typeface="Times New Roman" panose="02020603050405020304" pitchFamily="18" charset="0"/>
                <a:sym typeface="Poppins"/>
              </a:rPr>
              <a:t>DATE OF ASSIGNMENT :</a:t>
            </a:r>
          </a:p>
          <a:p>
            <a:pPr marL="457200" indent="-457200" algn="just">
              <a:lnSpc>
                <a:spcPct val="150000"/>
              </a:lnSpc>
              <a:buFont typeface="Arial" panose="020B0604020202020204" pitchFamily="34" charset="0"/>
              <a:buChar char="•"/>
            </a:pPr>
            <a:r>
              <a:rPr lang="en-US" b="1" dirty="0">
                <a:solidFill>
                  <a:srgbClr val="FFFFFF"/>
                </a:solidFill>
                <a:latin typeface="Times New Roman" panose="02020603050405020304" pitchFamily="18" charset="0"/>
                <a:ea typeface="Poppins"/>
                <a:cs typeface="Times New Roman" panose="02020603050405020304" pitchFamily="18" charset="0"/>
                <a:sym typeface="Poppins"/>
              </a:rPr>
              <a:t>STATUS : </a:t>
            </a:r>
            <a:r>
              <a:rPr lang="en-US" dirty="0">
                <a:solidFill>
                  <a:schemeClr val="bg1"/>
                </a:solidFill>
                <a:latin typeface="Times New Roman" panose="02020603050405020304" pitchFamily="18" charset="0"/>
                <a:ea typeface="Poppins"/>
                <a:cs typeface="Times New Roman" panose="02020603050405020304" pitchFamily="18" charset="0"/>
                <a:sym typeface="Poppins"/>
              </a:rPr>
              <a:t>PENDING</a:t>
            </a:r>
          </a:p>
          <a:p>
            <a:pPr marL="457200" indent="-457200" algn="just">
              <a:lnSpc>
                <a:spcPct val="150000"/>
              </a:lnSpc>
              <a:buFont typeface="Arial" panose="020B0604020202020204" pitchFamily="34" charset="0"/>
              <a:buChar char="•"/>
            </a:pPr>
            <a:r>
              <a:rPr lang="en-US" b="1" dirty="0">
                <a:solidFill>
                  <a:srgbClr val="FFFFFF"/>
                </a:solidFill>
                <a:latin typeface="Times New Roman" panose="02020603050405020304" pitchFamily="18" charset="0"/>
                <a:ea typeface="Poppins"/>
                <a:cs typeface="Times New Roman" panose="02020603050405020304" pitchFamily="18" charset="0"/>
                <a:sym typeface="Poppins"/>
              </a:rPr>
              <a:t>FIXED BY : </a:t>
            </a:r>
            <a:r>
              <a:rPr lang="en-US" dirty="0">
                <a:solidFill>
                  <a:schemeClr val="bg1"/>
                </a:solidFill>
                <a:latin typeface="Times New Roman" panose="02020603050405020304" pitchFamily="18" charset="0"/>
                <a:ea typeface="Poppins"/>
                <a:cs typeface="Times New Roman" panose="02020603050405020304" pitchFamily="18" charset="0"/>
                <a:sym typeface="Poppins"/>
              </a:rPr>
              <a:t>DEVELOPER</a:t>
            </a:r>
          </a:p>
          <a:p>
            <a:pPr marL="457200" indent="-457200" algn="just">
              <a:lnSpc>
                <a:spcPct val="150000"/>
              </a:lnSpc>
              <a:buFont typeface="Arial" panose="020B0604020202020204" pitchFamily="34" charset="0"/>
              <a:buChar char="•"/>
            </a:pPr>
            <a:r>
              <a:rPr lang="en-US" b="1" dirty="0">
                <a:latin typeface="Times New Roman" panose="02020603050405020304" pitchFamily="18" charset="0"/>
                <a:ea typeface="Poppins"/>
                <a:cs typeface="Times New Roman" panose="02020603050405020304" pitchFamily="18" charset="0"/>
                <a:sym typeface="Poppins"/>
              </a:rPr>
              <a:t>Date of fixing: </a:t>
            </a:r>
          </a:p>
        </p:txBody>
      </p:sp>
      <p:sp>
        <p:nvSpPr>
          <p:cNvPr id="2" name="TextBox 2">
            <a:extLst>
              <a:ext uri="{FF2B5EF4-FFF2-40B4-BE49-F238E27FC236}">
                <a16:creationId xmlns:a16="http://schemas.microsoft.com/office/drawing/2014/main" id="{C224ED53-8055-0917-219C-51E77A66D7F3}"/>
              </a:ext>
            </a:extLst>
          </p:cNvPr>
          <p:cNvSpPr txBox="1"/>
          <p:nvPr/>
        </p:nvSpPr>
        <p:spPr>
          <a:xfrm>
            <a:off x="850057" y="-196645"/>
            <a:ext cx="9351322" cy="79829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7279"/>
              </a:lnSpc>
            </a:pPr>
            <a:r>
              <a:rPr lang="en-US" sz="3200" b="1" dirty="0">
                <a:solidFill>
                  <a:srgbClr val="FFFFFF"/>
                </a:solidFill>
                <a:latin typeface="Times New Roman" panose="02020603050405020304" pitchFamily="18" charset="0"/>
                <a:ea typeface="Canva Sans Bold"/>
                <a:cs typeface="Times New Roman" panose="02020603050405020304" pitchFamily="18" charset="0"/>
                <a:sym typeface="Canva Sans Bold"/>
              </a:rPr>
              <a:t>Defect identifier :- D_001</a:t>
            </a:r>
          </a:p>
        </p:txBody>
      </p:sp>
    </p:spTree>
    <p:extLst>
      <p:ext uri="{BB962C8B-B14F-4D97-AF65-F5344CB8AC3E}">
        <p14:creationId xmlns:p14="http://schemas.microsoft.com/office/powerpoint/2010/main" val="2338094809"/>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173</TotalTime>
  <Words>893</Words>
  <Application>Microsoft Office PowerPoint</Application>
  <PresentationFormat>Widescreen</PresentationFormat>
  <Paragraphs>101</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 Light</vt:lpstr>
      <vt:lpstr>Poppins</vt:lpstr>
      <vt:lpstr>Times New Roman</vt:lpstr>
      <vt:lpstr>Metropolitan</vt:lpstr>
      <vt:lpstr>B Stack DEMO  </vt:lpstr>
      <vt:lpstr>INTRODUCTION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BHARADWAJ003 ACHIMSETTY</dc:creator>
  <cp:lastModifiedBy>BHARADWAJ003 ACHIMSETTY</cp:lastModifiedBy>
  <cp:revision>2</cp:revision>
  <dcterms:created xsi:type="dcterms:W3CDTF">2025-09-08T17:01:14Z</dcterms:created>
  <dcterms:modified xsi:type="dcterms:W3CDTF">2025-09-08T19:54:31Z</dcterms:modified>
</cp:coreProperties>
</file>