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31_12EFFE36.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305" r:id="rId5"/>
    <p:sldId id="306" r:id="rId6"/>
    <p:sldId id="314" r:id="rId7"/>
    <p:sldId id="310" r:id="rId8"/>
    <p:sldId id="321" r:id="rId9"/>
    <p:sldId id="324" r:id="rId10"/>
    <p:sldId id="325" r:id="rId11"/>
    <p:sldId id="322" r:id="rId12"/>
    <p:sldId id="323" r:id="rId13"/>
    <p:sldId id="320" r:id="rId14"/>
    <p:sldId id="342" r:id="rId15"/>
    <p:sldId id="319" r:id="rId16"/>
    <p:sldId id="343" r:id="rId17"/>
    <p:sldId id="318" r:id="rId18"/>
    <p:sldId id="344" r:id="rId19"/>
    <p:sldId id="327" r:id="rId20"/>
    <p:sldId id="345" r:id="rId21"/>
    <p:sldId id="329" r:id="rId22"/>
    <p:sldId id="346" r:id="rId23"/>
    <p:sldId id="328" r:id="rId24"/>
    <p:sldId id="347" r:id="rId25"/>
    <p:sldId id="331" r:id="rId26"/>
    <p:sldId id="348" r:id="rId27"/>
    <p:sldId id="317" r:id="rId28"/>
    <p:sldId id="337" r:id="rId29"/>
    <p:sldId id="338" r:id="rId30"/>
    <p:sldId id="341" r:id="rId31"/>
    <p:sldId id="340" r:id="rId32"/>
    <p:sldId id="339" r:id="rId33"/>
    <p:sldId id="326" r:id="rId34"/>
    <p:sldId id="33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86E19621-D030-686B-F430-60524A12FB17}" name="B BHARADWAJ" initials="BB" userId="7114429cba724ed8"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320" autoAdjust="0"/>
  </p:normalViewPr>
  <p:slideViewPr>
    <p:cSldViewPr snapToGrid="0">
      <p:cViewPr>
        <p:scale>
          <a:sx n="69" d="100"/>
          <a:sy n="69" d="100"/>
        </p:scale>
        <p:origin x="1234" y="13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 BHARADWAJ" userId="7114429cba724ed8" providerId="LiveId" clId="{94C9A1B9-860E-4EEB-A9E8-9113D05E653D}"/>
    <pc:docChg chg="">
      <pc:chgData name="B BHARADWAJ" userId="7114429cba724ed8" providerId="LiveId" clId="{94C9A1B9-860E-4EEB-A9E8-9113D05E653D}" dt="2023-05-13T20:59:41.393" v="0"/>
      <pc:docMkLst>
        <pc:docMk/>
      </pc:docMkLst>
      <pc:sldChg chg="addCm">
        <pc:chgData name="B BHARADWAJ" userId="7114429cba724ed8" providerId="LiveId" clId="{94C9A1B9-860E-4EEB-A9E8-9113D05E653D}" dt="2023-05-13T20:59:41.393" v="0"/>
        <pc:sldMkLst>
          <pc:docMk/>
          <pc:sldMk cId="317718070" sldId="305"/>
        </pc:sldMkLst>
        <pc:extLst>
          <p:ext xmlns:p="http://schemas.openxmlformats.org/presentationml/2006/main" uri="{D6D511B9-2390-475A-947B-AFAB55BFBCF1}">
            <pc226:cmChg xmlns:pc226="http://schemas.microsoft.com/office/powerpoint/2022/06/main/command" chg="add">
              <pc226:chgData name="B BHARADWAJ" userId="7114429cba724ed8" providerId="LiveId" clId="{94C9A1B9-860E-4EEB-A9E8-9113D05E653D}" dt="2023-05-13T20:59:41.393" v="0"/>
              <pc2:cmMkLst xmlns:pc2="http://schemas.microsoft.com/office/powerpoint/2019/9/main/command">
                <pc:docMk/>
                <pc:sldMk cId="317718070" sldId="305"/>
                <pc2:cmMk id="{62C6CE0A-5692-4154-BE41-E63F050A158D}"/>
              </pc2:cmMkLst>
            </pc226:cmChg>
          </p:ext>
        </pc:extLst>
      </pc:sldChg>
    </pc:docChg>
  </pc:docChgLst>
</pc:chgInfo>
</file>

<file path=ppt/comments/modernComment_131_12EFFE36.xml><?xml version="1.0" encoding="utf-8"?>
<p188:cmLst xmlns:a="http://schemas.openxmlformats.org/drawingml/2006/main" xmlns:r="http://schemas.openxmlformats.org/officeDocument/2006/relationships" xmlns:p188="http://schemas.microsoft.com/office/powerpoint/2018/8/main">
  <p188:cm id="{62C6CE0A-5692-4154-BE41-E63F050A158D}" authorId="{86E19621-D030-686B-F430-60524A12FB17}" created="2023-05-13T20:59:41.393">
    <pc:sldMkLst xmlns:pc="http://schemas.microsoft.com/office/powerpoint/2013/main/command">
      <pc:docMk/>
      <pc:sldMk cId="317718070" sldId="305"/>
    </pc:sldMkLst>
    <p188:txBody>
      <a:bodyPr/>
      <a:lstStyle/>
      <a:p>
        <a:r>
          <a:rPr lang="en-IN"/>
          <a:t>nn</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5/14/2023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5/14/2023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8/10/relationships/comments" Target="../comments/modernComment_131_12EFFE36.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2788173" y="1996246"/>
            <a:ext cx="6693408" cy="662978"/>
          </a:xfrm>
        </p:spPr>
        <p:txBody>
          <a:bodyPr/>
          <a:lstStyle/>
          <a:p>
            <a:r>
              <a:rPr lang="en-US" dirty="0"/>
              <a:t>DBMS PROJECT</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a:xfrm>
            <a:off x="3965509" y="2659224"/>
            <a:ext cx="4217437" cy="2370723"/>
          </a:xfrm>
        </p:spPr>
        <p:txBody>
          <a:bodyPr/>
          <a:lstStyle/>
          <a:p>
            <a:r>
              <a:rPr lang="en-US" dirty="0"/>
              <a:t>​</a:t>
            </a:r>
          </a:p>
        </p:txBody>
      </p:sp>
      <p:sp>
        <p:nvSpPr>
          <p:cNvPr id="5" name="TextBox 4">
            <a:extLst>
              <a:ext uri="{FF2B5EF4-FFF2-40B4-BE49-F238E27FC236}">
                <a16:creationId xmlns:a16="http://schemas.microsoft.com/office/drawing/2014/main" id="{CC32B29C-2815-D75A-C1A1-25116B828A4A}"/>
              </a:ext>
            </a:extLst>
          </p:cNvPr>
          <p:cNvSpPr txBox="1"/>
          <p:nvPr/>
        </p:nvSpPr>
        <p:spPr>
          <a:xfrm>
            <a:off x="4086809" y="3282264"/>
            <a:ext cx="4292081" cy="923330"/>
          </a:xfrm>
          <a:prstGeom prst="rect">
            <a:avLst/>
          </a:prstGeom>
          <a:noFill/>
        </p:spPr>
        <p:txBody>
          <a:bodyPr wrap="square" rtlCol="0">
            <a:spAutoFit/>
          </a:bodyPr>
          <a:lstStyle/>
          <a:p>
            <a:r>
              <a:rPr lang="en-IN" b="1" dirty="0"/>
              <a:t>TEAM :</a:t>
            </a:r>
          </a:p>
          <a:p>
            <a:r>
              <a:rPr lang="en-IN" b="1" dirty="0"/>
              <a:t>              21CSB0B07 B BHARADWAJ</a:t>
            </a:r>
          </a:p>
          <a:p>
            <a:r>
              <a:rPr lang="en-IN" b="1" dirty="0"/>
              <a:t>              21CSB0B62 U ASHISH KUMAR</a:t>
            </a:r>
          </a:p>
        </p:txBody>
      </p:sp>
      <p:sp>
        <p:nvSpPr>
          <p:cNvPr id="7" name="TextBox 6">
            <a:extLst>
              <a:ext uri="{FF2B5EF4-FFF2-40B4-BE49-F238E27FC236}">
                <a16:creationId xmlns:a16="http://schemas.microsoft.com/office/drawing/2014/main" id="{553F88E5-31F8-289C-D75E-0C89ECD8D22F}"/>
              </a:ext>
            </a:extLst>
          </p:cNvPr>
          <p:cNvSpPr txBox="1"/>
          <p:nvPr/>
        </p:nvSpPr>
        <p:spPr>
          <a:xfrm>
            <a:off x="3986693" y="2601412"/>
            <a:ext cx="4096137" cy="646331"/>
          </a:xfrm>
          <a:prstGeom prst="rect">
            <a:avLst/>
          </a:prstGeom>
          <a:noFill/>
        </p:spPr>
        <p:txBody>
          <a:bodyPr wrap="square" rtlCol="0">
            <a:spAutoFit/>
          </a:bodyPr>
          <a:lstStyle/>
          <a:p>
            <a:r>
              <a:rPr lang="en-IN" b="1" dirty="0"/>
              <a:t> FACULTY  :  DR.RAMAKRISHNUDU</a:t>
            </a:r>
          </a:p>
          <a:p>
            <a:r>
              <a:rPr lang="en-IN" b="1" dirty="0"/>
              <a:t>                    DR.RBV SUBRAMANYAM </a:t>
            </a:r>
          </a:p>
        </p:txBody>
      </p:sp>
      <p:pic>
        <p:nvPicPr>
          <p:cNvPr id="8" name="Picture 7">
            <a:extLst>
              <a:ext uri="{FF2B5EF4-FFF2-40B4-BE49-F238E27FC236}">
                <a16:creationId xmlns:a16="http://schemas.microsoft.com/office/drawing/2014/main" id="{C704FAD0-F7B0-A5EE-0A6E-801869F5EA0D}"/>
              </a:ext>
            </a:extLst>
          </p:cNvPr>
          <p:cNvPicPr>
            <a:picLocks noChangeAspect="1"/>
          </p:cNvPicPr>
          <p:nvPr/>
        </p:nvPicPr>
        <p:blipFill>
          <a:blip r:embed="rId3"/>
          <a:stretch>
            <a:fillRect/>
          </a:stretch>
        </p:blipFill>
        <p:spPr>
          <a:xfrm>
            <a:off x="7744408" y="61431"/>
            <a:ext cx="1548883" cy="1773440"/>
          </a:xfrm>
          <a:prstGeom prst="rect">
            <a:avLst/>
          </a:prstGeom>
        </p:spPr>
      </p:pic>
      <p:sp>
        <p:nvSpPr>
          <p:cNvPr id="9" name="TextBox 8">
            <a:extLst>
              <a:ext uri="{FF2B5EF4-FFF2-40B4-BE49-F238E27FC236}">
                <a16:creationId xmlns:a16="http://schemas.microsoft.com/office/drawing/2014/main" id="{EB5E4167-901D-C20C-14D5-504B7A0418A4}"/>
              </a:ext>
            </a:extLst>
          </p:cNvPr>
          <p:cNvSpPr txBox="1"/>
          <p:nvPr/>
        </p:nvSpPr>
        <p:spPr>
          <a:xfrm>
            <a:off x="4544008" y="1446245"/>
            <a:ext cx="3060441" cy="461665"/>
          </a:xfrm>
          <a:prstGeom prst="rect">
            <a:avLst/>
          </a:prstGeom>
          <a:noFill/>
        </p:spPr>
        <p:txBody>
          <a:bodyPr wrap="square" rtlCol="0">
            <a:spAutoFit/>
          </a:bodyPr>
          <a:lstStyle/>
          <a:p>
            <a:r>
              <a:rPr lang="en-IN" dirty="0"/>
              <a:t>      </a:t>
            </a:r>
            <a:r>
              <a:rPr lang="en-IN" sz="2400" b="1" dirty="0"/>
              <a:t>NIT</a:t>
            </a:r>
            <a:r>
              <a:rPr lang="en-IN" sz="2400" dirty="0"/>
              <a:t>  </a:t>
            </a:r>
            <a:r>
              <a:rPr lang="en-IN" sz="2400" b="1" dirty="0"/>
              <a:t>WARANGAL </a:t>
            </a:r>
          </a:p>
        </p:txBody>
      </p:sp>
    </p:spTree>
    <p:extLst>
      <p:ext uri="{BB962C8B-B14F-4D97-AF65-F5344CB8AC3E}">
        <p14:creationId xmlns:p14="http://schemas.microsoft.com/office/powerpoint/2010/main" val="317718070"/>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40C1-B19E-BB63-34C9-0C750B76342C}"/>
              </a:ext>
            </a:extLst>
          </p:cNvPr>
          <p:cNvSpPr>
            <a:spLocks noGrp="1"/>
          </p:cNvSpPr>
          <p:nvPr>
            <p:ph type="title"/>
          </p:nvPr>
        </p:nvSpPr>
        <p:spPr>
          <a:xfrm>
            <a:off x="838200" y="380999"/>
            <a:ext cx="10515600" cy="654699"/>
          </a:xfrm>
        </p:spPr>
        <p:txBody>
          <a:bodyPr>
            <a:normAutofit fontScale="90000"/>
          </a:bodyPr>
          <a:lstStyle/>
          <a:p>
            <a:r>
              <a:rPr lang="en-IN" dirty="0"/>
              <a:t>NORMALISED TABLES</a:t>
            </a:r>
          </a:p>
        </p:txBody>
      </p:sp>
      <p:sp>
        <p:nvSpPr>
          <p:cNvPr id="3" name="Content Placeholder 2">
            <a:extLst>
              <a:ext uri="{FF2B5EF4-FFF2-40B4-BE49-F238E27FC236}">
                <a16:creationId xmlns:a16="http://schemas.microsoft.com/office/drawing/2014/main" id="{4876F9E9-E7A7-2B22-F013-A6111FDB263E}"/>
              </a:ext>
            </a:extLst>
          </p:cNvPr>
          <p:cNvSpPr>
            <a:spLocks noGrp="1"/>
          </p:cNvSpPr>
          <p:nvPr>
            <p:ph idx="1"/>
          </p:nvPr>
        </p:nvSpPr>
        <p:spPr>
          <a:xfrm>
            <a:off x="838199" y="1139641"/>
            <a:ext cx="10515600" cy="5112766"/>
          </a:xfrm>
        </p:spPr>
        <p:txBody>
          <a:bodyPr/>
          <a:lstStyle/>
          <a:p>
            <a:pPr marL="0" indent="0">
              <a:buNone/>
            </a:pPr>
            <a:r>
              <a:rPr lang="en-IN" dirty="0"/>
              <a:t>   1)Mall </a:t>
            </a:r>
          </a:p>
          <a:p>
            <a:pPr marL="0" indent="0">
              <a:buNone/>
            </a:pPr>
            <a:r>
              <a:rPr lang="en-IN" dirty="0"/>
              <a:t>    </a:t>
            </a:r>
          </a:p>
          <a:p>
            <a:pPr marL="0" indent="0">
              <a:buNone/>
            </a:pPr>
            <a:endParaRPr lang="en-IN" dirty="0"/>
          </a:p>
          <a:p>
            <a:pPr marL="0" indent="0">
              <a:buNone/>
            </a:pPr>
            <a:endParaRPr lang="en-IN" dirty="0"/>
          </a:p>
          <a:p>
            <a:pPr marL="0" indent="0">
              <a:buNone/>
            </a:pPr>
            <a:r>
              <a:rPr lang="en-IN" dirty="0"/>
              <a:t> </a:t>
            </a:r>
          </a:p>
          <a:p>
            <a:pPr marL="0" indent="0">
              <a:buNone/>
            </a:pPr>
            <a:r>
              <a:rPr lang="en-IN" dirty="0"/>
              <a:t>         </a:t>
            </a:r>
          </a:p>
        </p:txBody>
      </p:sp>
      <p:sp>
        <p:nvSpPr>
          <p:cNvPr id="4" name="Footer Placeholder 3">
            <a:extLst>
              <a:ext uri="{FF2B5EF4-FFF2-40B4-BE49-F238E27FC236}">
                <a16:creationId xmlns:a16="http://schemas.microsoft.com/office/drawing/2014/main" id="{6BD2C5EB-49F0-1BE7-2163-0E5E3934FFFA}"/>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D82B9A8-6A7D-E886-A5F6-806522751C51}"/>
              </a:ext>
            </a:extLst>
          </p:cNvPr>
          <p:cNvSpPr>
            <a:spLocks noGrp="1"/>
          </p:cNvSpPr>
          <p:nvPr>
            <p:ph type="sldNum" sz="quarter" idx="11"/>
          </p:nvPr>
        </p:nvSpPr>
        <p:spPr/>
        <p:txBody>
          <a:bodyPr/>
          <a:lstStyle/>
          <a:p>
            <a:fld id="{294A09A9-5501-47C1-A89A-A340965A2BE2}" type="slidenum">
              <a:rPr lang="en-US" smtClean="0"/>
              <a:pPr/>
              <a:t>10</a:t>
            </a:fld>
            <a:endParaRPr lang="en-US" dirty="0"/>
          </a:p>
        </p:txBody>
      </p:sp>
      <p:pic>
        <p:nvPicPr>
          <p:cNvPr id="7" name="Picture 6">
            <a:extLst>
              <a:ext uri="{FF2B5EF4-FFF2-40B4-BE49-F238E27FC236}">
                <a16:creationId xmlns:a16="http://schemas.microsoft.com/office/drawing/2014/main" id="{BEDE473C-67BD-DE29-CA98-5179A3D1BDC7}"/>
              </a:ext>
            </a:extLst>
          </p:cNvPr>
          <p:cNvPicPr>
            <a:picLocks noChangeAspect="1"/>
          </p:cNvPicPr>
          <p:nvPr/>
        </p:nvPicPr>
        <p:blipFill>
          <a:blip r:embed="rId2"/>
          <a:stretch>
            <a:fillRect/>
          </a:stretch>
        </p:blipFill>
        <p:spPr>
          <a:xfrm>
            <a:off x="1855722" y="1716833"/>
            <a:ext cx="7267575" cy="1480748"/>
          </a:xfrm>
          <a:prstGeom prst="rect">
            <a:avLst/>
          </a:prstGeom>
        </p:spPr>
      </p:pic>
      <p:pic>
        <p:nvPicPr>
          <p:cNvPr id="10" name="Picture 9">
            <a:extLst>
              <a:ext uri="{FF2B5EF4-FFF2-40B4-BE49-F238E27FC236}">
                <a16:creationId xmlns:a16="http://schemas.microsoft.com/office/drawing/2014/main" id="{2C04E78A-5C27-F0B0-6C50-0CC1E1C101C7}"/>
              </a:ext>
            </a:extLst>
          </p:cNvPr>
          <p:cNvPicPr>
            <a:picLocks noChangeAspect="1"/>
          </p:cNvPicPr>
          <p:nvPr/>
        </p:nvPicPr>
        <p:blipFill>
          <a:blip r:embed="rId3"/>
          <a:stretch>
            <a:fillRect/>
          </a:stretch>
        </p:blipFill>
        <p:spPr>
          <a:xfrm>
            <a:off x="1855722" y="3386138"/>
            <a:ext cx="8286750" cy="2660100"/>
          </a:xfrm>
          <a:prstGeom prst="rect">
            <a:avLst/>
          </a:prstGeom>
        </p:spPr>
      </p:pic>
    </p:spTree>
    <p:extLst>
      <p:ext uri="{BB962C8B-B14F-4D97-AF65-F5344CB8AC3E}">
        <p14:creationId xmlns:p14="http://schemas.microsoft.com/office/powerpoint/2010/main" val="3067869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40C1-B19E-BB63-34C9-0C750B76342C}"/>
              </a:ext>
            </a:extLst>
          </p:cNvPr>
          <p:cNvSpPr>
            <a:spLocks noGrp="1"/>
          </p:cNvSpPr>
          <p:nvPr>
            <p:ph type="title"/>
          </p:nvPr>
        </p:nvSpPr>
        <p:spPr>
          <a:xfrm>
            <a:off x="838200" y="380999"/>
            <a:ext cx="10515600" cy="654699"/>
          </a:xfrm>
        </p:spPr>
        <p:txBody>
          <a:bodyPr>
            <a:normAutofit fontScale="90000"/>
          </a:bodyPr>
          <a:lstStyle/>
          <a:p>
            <a:r>
              <a:rPr lang="en-IN" dirty="0"/>
              <a:t>NORMALISED TABLES</a:t>
            </a:r>
          </a:p>
        </p:txBody>
      </p:sp>
      <p:sp>
        <p:nvSpPr>
          <p:cNvPr id="3" name="Content Placeholder 2">
            <a:extLst>
              <a:ext uri="{FF2B5EF4-FFF2-40B4-BE49-F238E27FC236}">
                <a16:creationId xmlns:a16="http://schemas.microsoft.com/office/drawing/2014/main" id="{4876F9E9-E7A7-2B22-F013-A6111FDB263E}"/>
              </a:ext>
            </a:extLst>
          </p:cNvPr>
          <p:cNvSpPr>
            <a:spLocks noGrp="1"/>
          </p:cNvSpPr>
          <p:nvPr>
            <p:ph idx="1"/>
          </p:nvPr>
        </p:nvSpPr>
        <p:spPr>
          <a:xfrm>
            <a:off x="838199" y="1139641"/>
            <a:ext cx="10515600" cy="5112766"/>
          </a:xfrm>
        </p:spPr>
        <p:txBody>
          <a:bodyPr/>
          <a:lstStyle/>
          <a:p>
            <a:pPr marL="0" indent="0">
              <a:buNone/>
            </a:pPr>
            <a:r>
              <a:rPr lang="en-IN" dirty="0"/>
              <a:t>2)</a:t>
            </a:r>
            <a:r>
              <a:rPr lang="en-IN" dirty="0" err="1"/>
              <a:t>Tenent_officers</a:t>
            </a: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p>
        </p:txBody>
      </p:sp>
      <p:sp>
        <p:nvSpPr>
          <p:cNvPr id="4" name="Footer Placeholder 3">
            <a:extLst>
              <a:ext uri="{FF2B5EF4-FFF2-40B4-BE49-F238E27FC236}">
                <a16:creationId xmlns:a16="http://schemas.microsoft.com/office/drawing/2014/main" id="{6BD2C5EB-49F0-1BE7-2163-0E5E3934FFFA}"/>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D82B9A8-6A7D-E886-A5F6-806522751C51}"/>
              </a:ext>
            </a:extLst>
          </p:cNvPr>
          <p:cNvSpPr>
            <a:spLocks noGrp="1"/>
          </p:cNvSpPr>
          <p:nvPr>
            <p:ph type="sldNum" sz="quarter" idx="11"/>
          </p:nvPr>
        </p:nvSpPr>
        <p:spPr/>
        <p:txBody>
          <a:bodyPr/>
          <a:lstStyle/>
          <a:p>
            <a:fld id="{294A09A9-5501-47C1-A89A-A340965A2BE2}" type="slidenum">
              <a:rPr lang="en-US" smtClean="0"/>
              <a:pPr/>
              <a:t>11</a:t>
            </a:fld>
            <a:endParaRPr lang="en-US" dirty="0"/>
          </a:p>
        </p:txBody>
      </p:sp>
      <p:pic>
        <p:nvPicPr>
          <p:cNvPr id="9" name="Picture 8">
            <a:extLst>
              <a:ext uri="{FF2B5EF4-FFF2-40B4-BE49-F238E27FC236}">
                <a16:creationId xmlns:a16="http://schemas.microsoft.com/office/drawing/2014/main" id="{5765943F-CE19-15BF-FD69-260DDBE9A306}"/>
              </a:ext>
            </a:extLst>
          </p:cNvPr>
          <p:cNvPicPr>
            <a:picLocks noChangeAspect="1"/>
          </p:cNvPicPr>
          <p:nvPr/>
        </p:nvPicPr>
        <p:blipFill>
          <a:blip r:embed="rId2"/>
          <a:stretch>
            <a:fillRect/>
          </a:stretch>
        </p:blipFill>
        <p:spPr>
          <a:xfrm>
            <a:off x="2396897" y="1724349"/>
            <a:ext cx="7162800" cy="1314450"/>
          </a:xfrm>
          <a:prstGeom prst="rect">
            <a:avLst/>
          </a:prstGeom>
        </p:spPr>
      </p:pic>
      <p:pic>
        <p:nvPicPr>
          <p:cNvPr id="8" name="Picture 7">
            <a:extLst>
              <a:ext uri="{FF2B5EF4-FFF2-40B4-BE49-F238E27FC236}">
                <a16:creationId xmlns:a16="http://schemas.microsoft.com/office/drawing/2014/main" id="{8204E388-6836-359D-F81C-964DF97854BA}"/>
              </a:ext>
            </a:extLst>
          </p:cNvPr>
          <p:cNvPicPr>
            <a:picLocks noChangeAspect="1"/>
          </p:cNvPicPr>
          <p:nvPr/>
        </p:nvPicPr>
        <p:blipFill>
          <a:blip r:embed="rId3"/>
          <a:stretch>
            <a:fillRect/>
          </a:stretch>
        </p:blipFill>
        <p:spPr>
          <a:xfrm>
            <a:off x="3811359" y="3191069"/>
            <a:ext cx="4333875" cy="3061338"/>
          </a:xfrm>
          <a:prstGeom prst="rect">
            <a:avLst/>
          </a:prstGeom>
        </p:spPr>
      </p:pic>
    </p:spTree>
    <p:extLst>
      <p:ext uri="{BB962C8B-B14F-4D97-AF65-F5344CB8AC3E}">
        <p14:creationId xmlns:p14="http://schemas.microsoft.com/office/powerpoint/2010/main" val="3791914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24FD-412B-6AD6-021C-4A71D14C7F08}"/>
              </a:ext>
            </a:extLst>
          </p:cNvPr>
          <p:cNvSpPr>
            <a:spLocks noGrp="1"/>
          </p:cNvSpPr>
          <p:nvPr>
            <p:ph type="title"/>
          </p:nvPr>
        </p:nvSpPr>
        <p:spPr>
          <a:xfrm>
            <a:off x="838200" y="380999"/>
            <a:ext cx="10515600" cy="542732"/>
          </a:xfrm>
        </p:spPr>
        <p:txBody>
          <a:bodyPr>
            <a:normAutofit fontScale="90000"/>
          </a:bodyPr>
          <a:lstStyle/>
          <a:p>
            <a:r>
              <a:rPr lang="en-IN" dirty="0"/>
              <a:t>NORMALISED TABLES</a:t>
            </a:r>
          </a:p>
        </p:txBody>
      </p:sp>
      <p:sp>
        <p:nvSpPr>
          <p:cNvPr id="3" name="Content Placeholder 2">
            <a:extLst>
              <a:ext uri="{FF2B5EF4-FFF2-40B4-BE49-F238E27FC236}">
                <a16:creationId xmlns:a16="http://schemas.microsoft.com/office/drawing/2014/main" id="{5FD0D117-DD89-3D90-9E97-4728DA222471}"/>
              </a:ext>
            </a:extLst>
          </p:cNvPr>
          <p:cNvSpPr>
            <a:spLocks noGrp="1"/>
          </p:cNvSpPr>
          <p:nvPr>
            <p:ph idx="1"/>
          </p:nvPr>
        </p:nvSpPr>
        <p:spPr>
          <a:xfrm>
            <a:off x="744894" y="985870"/>
            <a:ext cx="10515600" cy="5265640"/>
          </a:xfrm>
        </p:spPr>
        <p:txBody>
          <a:bodyPr/>
          <a:lstStyle/>
          <a:p>
            <a:pPr marL="0" indent="0">
              <a:buNone/>
            </a:pPr>
            <a:r>
              <a:rPr lang="en-IN" dirty="0"/>
              <a:t>3)Timings</a:t>
            </a:r>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r>
              <a:rPr lang="en-IN" dirty="0"/>
              <a:t>           </a:t>
            </a:r>
          </a:p>
          <a:p>
            <a:pPr marL="0" indent="0">
              <a:buNone/>
            </a:pPr>
            <a:r>
              <a:rPr lang="en-IN" dirty="0"/>
              <a:t>                         </a:t>
            </a:r>
          </a:p>
        </p:txBody>
      </p:sp>
      <p:sp>
        <p:nvSpPr>
          <p:cNvPr id="4" name="Footer Placeholder 3">
            <a:extLst>
              <a:ext uri="{FF2B5EF4-FFF2-40B4-BE49-F238E27FC236}">
                <a16:creationId xmlns:a16="http://schemas.microsoft.com/office/drawing/2014/main" id="{4386654B-A0F3-86C8-81EE-5644F0C52A8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0AEBC58-DD8B-496C-10C0-6C72C49F1886}"/>
              </a:ext>
            </a:extLst>
          </p:cNvPr>
          <p:cNvSpPr>
            <a:spLocks noGrp="1"/>
          </p:cNvSpPr>
          <p:nvPr>
            <p:ph type="sldNum" sz="quarter" idx="11"/>
          </p:nvPr>
        </p:nvSpPr>
        <p:spPr/>
        <p:txBody>
          <a:bodyPr/>
          <a:lstStyle/>
          <a:p>
            <a:fld id="{294A09A9-5501-47C1-A89A-A340965A2BE2}" type="slidenum">
              <a:rPr lang="en-US" smtClean="0"/>
              <a:pPr/>
              <a:t>12</a:t>
            </a:fld>
            <a:endParaRPr lang="en-US" dirty="0"/>
          </a:p>
        </p:txBody>
      </p:sp>
      <p:pic>
        <p:nvPicPr>
          <p:cNvPr id="7" name="Picture 6">
            <a:extLst>
              <a:ext uri="{FF2B5EF4-FFF2-40B4-BE49-F238E27FC236}">
                <a16:creationId xmlns:a16="http://schemas.microsoft.com/office/drawing/2014/main" id="{DA888DA7-5977-7798-CBCA-99EBC61BE1DC}"/>
              </a:ext>
            </a:extLst>
          </p:cNvPr>
          <p:cNvPicPr>
            <a:picLocks noChangeAspect="1"/>
          </p:cNvPicPr>
          <p:nvPr/>
        </p:nvPicPr>
        <p:blipFill>
          <a:blip r:embed="rId2"/>
          <a:stretch>
            <a:fillRect/>
          </a:stretch>
        </p:blipFill>
        <p:spPr>
          <a:xfrm>
            <a:off x="1989850" y="1668365"/>
            <a:ext cx="6924675" cy="1314450"/>
          </a:xfrm>
          <a:prstGeom prst="rect">
            <a:avLst/>
          </a:prstGeom>
        </p:spPr>
      </p:pic>
      <p:pic>
        <p:nvPicPr>
          <p:cNvPr id="8" name="Picture 7">
            <a:extLst>
              <a:ext uri="{FF2B5EF4-FFF2-40B4-BE49-F238E27FC236}">
                <a16:creationId xmlns:a16="http://schemas.microsoft.com/office/drawing/2014/main" id="{5C0922F1-E8AF-2113-A9E0-0398420FB0AC}"/>
              </a:ext>
            </a:extLst>
          </p:cNvPr>
          <p:cNvPicPr>
            <a:picLocks noChangeAspect="1"/>
          </p:cNvPicPr>
          <p:nvPr/>
        </p:nvPicPr>
        <p:blipFill>
          <a:blip r:embed="rId3"/>
          <a:stretch>
            <a:fillRect/>
          </a:stretch>
        </p:blipFill>
        <p:spPr>
          <a:xfrm>
            <a:off x="3235015" y="3089210"/>
            <a:ext cx="4629150" cy="3162300"/>
          </a:xfrm>
          <a:prstGeom prst="rect">
            <a:avLst/>
          </a:prstGeom>
        </p:spPr>
      </p:pic>
    </p:spTree>
    <p:extLst>
      <p:ext uri="{BB962C8B-B14F-4D97-AF65-F5344CB8AC3E}">
        <p14:creationId xmlns:p14="http://schemas.microsoft.com/office/powerpoint/2010/main" val="1719478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24FD-412B-6AD6-021C-4A71D14C7F08}"/>
              </a:ext>
            </a:extLst>
          </p:cNvPr>
          <p:cNvSpPr>
            <a:spLocks noGrp="1"/>
          </p:cNvSpPr>
          <p:nvPr>
            <p:ph type="title"/>
          </p:nvPr>
        </p:nvSpPr>
        <p:spPr>
          <a:xfrm>
            <a:off x="838200" y="380999"/>
            <a:ext cx="10515600" cy="542732"/>
          </a:xfrm>
        </p:spPr>
        <p:txBody>
          <a:bodyPr>
            <a:normAutofit fontScale="90000"/>
          </a:bodyPr>
          <a:lstStyle/>
          <a:p>
            <a:r>
              <a:rPr lang="en-IN" dirty="0"/>
              <a:t>NORMALISED TABLES</a:t>
            </a:r>
          </a:p>
        </p:txBody>
      </p:sp>
      <p:sp>
        <p:nvSpPr>
          <p:cNvPr id="3" name="Content Placeholder 2">
            <a:extLst>
              <a:ext uri="{FF2B5EF4-FFF2-40B4-BE49-F238E27FC236}">
                <a16:creationId xmlns:a16="http://schemas.microsoft.com/office/drawing/2014/main" id="{5FD0D117-DD89-3D90-9E97-4728DA222471}"/>
              </a:ext>
            </a:extLst>
          </p:cNvPr>
          <p:cNvSpPr>
            <a:spLocks noGrp="1"/>
          </p:cNvSpPr>
          <p:nvPr>
            <p:ph idx="1"/>
          </p:nvPr>
        </p:nvSpPr>
        <p:spPr>
          <a:xfrm>
            <a:off x="744894" y="985870"/>
            <a:ext cx="10515600" cy="5265640"/>
          </a:xfrm>
        </p:spPr>
        <p:txBody>
          <a:bodyPr/>
          <a:lstStyle/>
          <a:p>
            <a:pPr marL="0" indent="0">
              <a:buNone/>
            </a:pPr>
            <a:r>
              <a:rPr lang="en-IN" dirty="0"/>
              <a:t>4)</a:t>
            </a:r>
            <a:r>
              <a:rPr lang="en-IN" dirty="0" err="1"/>
              <a:t>Store_categories</a:t>
            </a:r>
            <a:endParaRPr lang="en-IN" dirty="0"/>
          </a:p>
          <a:p>
            <a:pPr marL="0" indent="0">
              <a:buNone/>
            </a:pPr>
            <a:endParaRPr lang="en-IN" dirty="0"/>
          </a:p>
          <a:p>
            <a:pPr marL="0" indent="0">
              <a:buNone/>
            </a:pPr>
            <a:r>
              <a:rPr lang="en-IN" dirty="0"/>
              <a:t> </a:t>
            </a:r>
          </a:p>
          <a:p>
            <a:pPr marL="0" indent="0">
              <a:buNone/>
            </a:pPr>
            <a:endParaRPr lang="en-IN" dirty="0"/>
          </a:p>
          <a:p>
            <a:pPr marL="0" indent="0">
              <a:buNone/>
            </a:pPr>
            <a:r>
              <a:rPr lang="en-IN" dirty="0"/>
              <a:t>              </a:t>
            </a:r>
          </a:p>
          <a:p>
            <a:pPr marL="0" indent="0">
              <a:buNone/>
            </a:pPr>
            <a:endParaRPr lang="en-IN" dirty="0"/>
          </a:p>
          <a:p>
            <a:pPr marL="0" indent="0">
              <a:buNone/>
            </a:pPr>
            <a:r>
              <a:rPr lang="en-IN" dirty="0"/>
              <a:t> </a:t>
            </a:r>
          </a:p>
          <a:p>
            <a:pPr marL="0" indent="0">
              <a:buNone/>
            </a:pPr>
            <a:r>
              <a:rPr lang="en-IN" dirty="0"/>
              <a:t>                         </a:t>
            </a:r>
          </a:p>
        </p:txBody>
      </p:sp>
      <p:sp>
        <p:nvSpPr>
          <p:cNvPr id="4" name="Footer Placeholder 3">
            <a:extLst>
              <a:ext uri="{FF2B5EF4-FFF2-40B4-BE49-F238E27FC236}">
                <a16:creationId xmlns:a16="http://schemas.microsoft.com/office/drawing/2014/main" id="{4386654B-A0F3-86C8-81EE-5644F0C52A8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0AEBC58-DD8B-496C-10C0-6C72C49F1886}"/>
              </a:ext>
            </a:extLst>
          </p:cNvPr>
          <p:cNvSpPr>
            <a:spLocks noGrp="1"/>
          </p:cNvSpPr>
          <p:nvPr>
            <p:ph type="sldNum" sz="quarter" idx="11"/>
          </p:nvPr>
        </p:nvSpPr>
        <p:spPr/>
        <p:txBody>
          <a:bodyPr/>
          <a:lstStyle/>
          <a:p>
            <a:fld id="{294A09A9-5501-47C1-A89A-A340965A2BE2}" type="slidenum">
              <a:rPr lang="en-US" smtClean="0"/>
              <a:pPr/>
              <a:t>13</a:t>
            </a:fld>
            <a:endParaRPr lang="en-US" dirty="0"/>
          </a:p>
        </p:txBody>
      </p:sp>
      <p:pic>
        <p:nvPicPr>
          <p:cNvPr id="9" name="Picture 8">
            <a:extLst>
              <a:ext uri="{FF2B5EF4-FFF2-40B4-BE49-F238E27FC236}">
                <a16:creationId xmlns:a16="http://schemas.microsoft.com/office/drawing/2014/main" id="{AB30857E-A646-5964-5EAB-2E32E934D6DD}"/>
              </a:ext>
            </a:extLst>
          </p:cNvPr>
          <p:cNvPicPr>
            <a:picLocks noChangeAspect="1"/>
          </p:cNvPicPr>
          <p:nvPr/>
        </p:nvPicPr>
        <p:blipFill>
          <a:blip r:embed="rId2"/>
          <a:stretch>
            <a:fillRect/>
          </a:stretch>
        </p:blipFill>
        <p:spPr>
          <a:xfrm>
            <a:off x="2410576" y="1652331"/>
            <a:ext cx="7019925" cy="800100"/>
          </a:xfrm>
          <a:prstGeom prst="rect">
            <a:avLst/>
          </a:prstGeom>
        </p:spPr>
      </p:pic>
      <p:pic>
        <p:nvPicPr>
          <p:cNvPr id="8" name="Picture 7">
            <a:extLst>
              <a:ext uri="{FF2B5EF4-FFF2-40B4-BE49-F238E27FC236}">
                <a16:creationId xmlns:a16="http://schemas.microsoft.com/office/drawing/2014/main" id="{B20C5EE6-B389-9BFE-8038-6626998B2FF7}"/>
              </a:ext>
            </a:extLst>
          </p:cNvPr>
          <p:cNvPicPr>
            <a:picLocks noChangeAspect="1"/>
          </p:cNvPicPr>
          <p:nvPr/>
        </p:nvPicPr>
        <p:blipFill>
          <a:blip r:embed="rId3"/>
          <a:stretch>
            <a:fillRect/>
          </a:stretch>
        </p:blipFill>
        <p:spPr>
          <a:xfrm>
            <a:off x="4398397" y="2751770"/>
            <a:ext cx="2505075" cy="3200400"/>
          </a:xfrm>
          <a:prstGeom prst="rect">
            <a:avLst/>
          </a:prstGeom>
        </p:spPr>
      </p:pic>
    </p:spTree>
    <p:extLst>
      <p:ext uri="{BB962C8B-B14F-4D97-AF65-F5344CB8AC3E}">
        <p14:creationId xmlns:p14="http://schemas.microsoft.com/office/powerpoint/2010/main" val="4065166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1730-9DD7-CA56-E0EE-B0B0FCEC2F93}"/>
              </a:ext>
            </a:extLst>
          </p:cNvPr>
          <p:cNvSpPr>
            <a:spLocks noGrp="1"/>
          </p:cNvSpPr>
          <p:nvPr>
            <p:ph type="title"/>
          </p:nvPr>
        </p:nvSpPr>
        <p:spPr>
          <a:xfrm>
            <a:off x="838200" y="380999"/>
            <a:ext cx="10515600" cy="608046"/>
          </a:xfrm>
        </p:spPr>
        <p:txBody>
          <a:bodyPr>
            <a:normAutofit fontScale="90000"/>
          </a:bodyPr>
          <a:lstStyle/>
          <a:p>
            <a:r>
              <a:rPr lang="en-IN" dirty="0"/>
              <a:t>NORMALISED TABLES</a:t>
            </a:r>
          </a:p>
        </p:txBody>
      </p:sp>
      <p:sp>
        <p:nvSpPr>
          <p:cNvPr id="3" name="Content Placeholder 2">
            <a:extLst>
              <a:ext uri="{FF2B5EF4-FFF2-40B4-BE49-F238E27FC236}">
                <a16:creationId xmlns:a16="http://schemas.microsoft.com/office/drawing/2014/main" id="{8614E101-AA5F-A923-9088-2D6609479735}"/>
              </a:ext>
            </a:extLst>
          </p:cNvPr>
          <p:cNvSpPr>
            <a:spLocks noGrp="1"/>
          </p:cNvSpPr>
          <p:nvPr>
            <p:ph idx="1"/>
          </p:nvPr>
        </p:nvSpPr>
        <p:spPr>
          <a:xfrm>
            <a:off x="838200" y="1217578"/>
            <a:ext cx="10515600" cy="5138771"/>
          </a:xfrm>
        </p:spPr>
        <p:txBody>
          <a:bodyPr/>
          <a:lstStyle/>
          <a:p>
            <a:pPr marL="0" indent="0">
              <a:buNone/>
            </a:pPr>
            <a:r>
              <a:rPr lang="en-IN" dirty="0"/>
              <a:t>5)</a:t>
            </a:r>
            <a:r>
              <a:rPr lang="en-IN" dirty="0" err="1"/>
              <a:t>Mall_tenant_officers</a:t>
            </a:r>
            <a:endParaRPr lang="en-IN" dirty="0"/>
          </a:p>
          <a:p>
            <a:pPr marL="0" indent="0">
              <a:buNone/>
            </a:pPr>
            <a:r>
              <a:rPr lang="en-IN" dirty="0"/>
              <a:t>  </a:t>
            </a:r>
          </a:p>
          <a:p>
            <a:pPr marL="0" indent="0">
              <a:buNone/>
            </a:pPr>
            <a:endParaRPr lang="en-IN" dirty="0"/>
          </a:p>
          <a:p>
            <a:pPr marL="0" indent="0">
              <a:buNone/>
            </a:pPr>
            <a:endParaRPr lang="en-IN" dirty="0"/>
          </a:p>
          <a:p>
            <a:pPr marL="0" indent="0">
              <a:buNone/>
            </a:pPr>
            <a:r>
              <a:rPr lang="en-IN" dirty="0"/>
              <a:t>              </a:t>
            </a:r>
          </a:p>
        </p:txBody>
      </p:sp>
      <p:sp>
        <p:nvSpPr>
          <p:cNvPr id="4" name="Footer Placeholder 3">
            <a:extLst>
              <a:ext uri="{FF2B5EF4-FFF2-40B4-BE49-F238E27FC236}">
                <a16:creationId xmlns:a16="http://schemas.microsoft.com/office/drawing/2014/main" id="{375FFC80-754D-8446-D68C-BB756D438C8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F1F5C2D-B556-5298-D9D7-708325E79FFB}"/>
              </a:ext>
            </a:extLst>
          </p:cNvPr>
          <p:cNvSpPr>
            <a:spLocks noGrp="1"/>
          </p:cNvSpPr>
          <p:nvPr>
            <p:ph type="sldNum" sz="quarter" idx="11"/>
          </p:nvPr>
        </p:nvSpPr>
        <p:spPr/>
        <p:txBody>
          <a:bodyPr/>
          <a:lstStyle/>
          <a:p>
            <a:fld id="{294A09A9-5501-47C1-A89A-A340965A2BE2}" type="slidenum">
              <a:rPr lang="en-US" smtClean="0"/>
              <a:pPr/>
              <a:t>14</a:t>
            </a:fld>
            <a:endParaRPr lang="en-US" dirty="0"/>
          </a:p>
        </p:txBody>
      </p:sp>
      <p:pic>
        <p:nvPicPr>
          <p:cNvPr id="7" name="Picture 6">
            <a:extLst>
              <a:ext uri="{FF2B5EF4-FFF2-40B4-BE49-F238E27FC236}">
                <a16:creationId xmlns:a16="http://schemas.microsoft.com/office/drawing/2014/main" id="{A748BCDB-9570-9F4B-DB7D-7C3350065C7B}"/>
              </a:ext>
            </a:extLst>
          </p:cNvPr>
          <p:cNvPicPr>
            <a:picLocks noChangeAspect="1"/>
          </p:cNvPicPr>
          <p:nvPr/>
        </p:nvPicPr>
        <p:blipFill>
          <a:blip r:embed="rId2"/>
          <a:stretch>
            <a:fillRect/>
          </a:stretch>
        </p:blipFill>
        <p:spPr>
          <a:xfrm>
            <a:off x="2483595" y="1904903"/>
            <a:ext cx="7000875" cy="771525"/>
          </a:xfrm>
          <a:prstGeom prst="rect">
            <a:avLst/>
          </a:prstGeom>
        </p:spPr>
      </p:pic>
      <p:pic>
        <p:nvPicPr>
          <p:cNvPr id="10" name="Picture 9">
            <a:extLst>
              <a:ext uri="{FF2B5EF4-FFF2-40B4-BE49-F238E27FC236}">
                <a16:creationId xmlns:a16="http://schemas.microsoft.com/office/drawing/2014/main" id="{E1C1B47D-777F-8966-5CAD-5FABCC84DDAD}"/>
              </a:ext>
            </a:extLst>
          </p:cNvPr>
          <p:cNvPicPr>
            <a:picLocks noChangeAspect="1"/>
          </p:cNvPicPr>
          <p:nvPr/>
        </p:nvPicPr>
        <p:blipFill>
          <a:blip r:embed="rId3"/>
          <a:stretch>
            <a:fillRect/>
          </a:stretch>
        </p:blipFill>
        <p:spPr>
          <a:xfrm>
            <a:off x="4443718" y="2932915"/>
            <a:ext cx="2234045" cy="3166946"/>
          </a:xfrm>
          <a:prstGeom prst="rect">
            <a:avLst/>
          </a:prstGeom>
        </p:spPr>
      </p:pic>
    </p:spTree>
    <p:extLst>
      <p:ext uri="{BB962C8B-B14F-4D97-AF65-F5344CB8AC3E}">
        <p14:creationId xmlns:p14="http://schemas.microsoft.com/office/powerpoint/2010/main" val="3235307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1730-9DD7-CA56-E0EE-B0B0FCEC2F93}"/>
              </a:ext>
            </a:extLst>
          </p:cNvPr>
          <p:cNvSpPr>
            <a:spLocks noGrp="1"/>
          </p:cNvSpPr>
          <p:nvPr>
            <p:ph type="title"/>
          </p:nvPr>
        </p:nvSpPr>
        <p:spPr>
          <a:xfrm>
            <a:off x="838200" y="380999"/>
            <a:ext cx="10515600" cy="608046"/>
          </a:xfrm>
        </p:spPr>
        <p:txBody>
          <a:bodyPr>
            <a:normAutofit fontScale="90000"/>
          </a:bodyPr>
          <a:lstStyle/>
          <a:p>
            <a:r>
              <a:rPr lang="en-IN" dirty="0"/>
              <a:t>NORMALISED TABLES</a:t>
            </a:r>
          </a:p>
        </p:txBody>
      </p:sp>
      <p:sp>
        <p:nvSpPr>
          <p:cNvPr id="3" name="Content Placeholder 2">
            <a:extLst>
              <a:ext uri="{FF2B5EF4-FFF2-40B4-BE49-F238E27FC236}">
                <a16:creationId xmlns:a16="http://schemas.microsoft.com/office/drawing/2014/main" id="{8614E101-AA5F-A923-9088-2D6609479735}"/>
              </a:ext>
            </a:extLst>
          </p:cNvPr>
          <p:cNvSpPr>
            <a:spLocks noGrp="1"/>
          </p:cNvSpPr>
          <p:nvPr>
            <p:ph idx="1"/>
          </p:nvPr>
        </p:nvSpPr>
        <p:spPr>
          <a:xfrm>
            <a:off x="838200" y="1217578"/>
            <a:ext cx="10515600" cy="5138771"/>
          </a:xfrm>
        </p:spPr>
        <p:txBody>
          <a:bodyPr/>
          <a:lstStyle/>
          <a:p>
            <a:pPr marL="0" indent="0">
              <a:buNone/>
            </a:pPr>
            <a:r>
              <a:rPr lang="en-IN" dirty="0"/>
              <a:t> 6)</a:t>
            </a:r>
            <a:r>
              <a:rPr lang="en-IN" dirty="0" err="1"/>
              <a:t>Movie_theatres</a:t>
            </a:r>
            <a:endParaRPr lang="en-IN" dirty="0"/>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r>
              <a:rPr lang="en-IN" dirty="0"/>
              <a:t>             </a:t>
            </a:r>
          </a:p>
        </p:txBody>
      </p:sp>
      <p:sp>
        <p:nvSpPr>
          <p:cNvPr id="4" name="Footer Placeholder 3">
            <a:extLst>
              <a:ext uri="{FF2B5EF4-FFF2-40B4-BE49-F238E27FC236}">
                <a16:creationId xmlns:a16="http://schemas.microsoft.com/office/drawing/2014/main" id="{375FFC80-754D-8446-D68C-BB756D438C8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F1F5C2D-B556-5298-D9D7-708325E79FFB}"/>
              </a:ext>
            </a:extLst>
          </p:cNvPr>
          <p:cNvSpPr>
            <a:spLocks noGrp="1"/>
          </p:cNvSpPr>
          <p:nvPr>
            <p:ph type="sldNum" sz="quarter" idx="11"/>
          </p:nvPr>
        </p:nvSpPr>
        <p:spPr/>
        <p:txBody>
          <a:bodyPr/>
          <a:lstStyle/>
          <a:p>
            <a:fld id="{294A09A9-5501-47C1-A89A-A340965A2BE2}" type="slidenum">
              <a:rPr lang="en-US" smtClean="0"/>
              <a:pPr/>
              <a:t>15</a:t>
            </a:fld>
            <a:endParaRPr lang="en-US" dirty="0"/>
          </a:p>
        </p:txBody>
      </p:sp>
      <p:pic>
        <p:nvPicPr>
          <p:cNvPr id="9" name="Picture 8">
            <a:extLst>
              <a:ext uri="{FF2B5EF4-FFF2-40B4-BE49-F238E27FC236}">
                <a16:creationId xmlns:a16="http://schemas.microsoft.com/office/drawing/2014/main" id="{A22822CA-74B3-A6FE-B314-04CFC1833DDF}"/>
              </a:ext>
            </a:extLst>
          </p:cNvPr>
          <p:cNvPicPr>
            <a:picLocks noChangeAspect="1"/>
          </p:cNvPicPr>
          <p:nvPr/>
        </p:nvPicPr>
        <p:blipFill>
          <a:blip r:embed="rId2"/>
          <a:stretch>
            <a:fillRect/>
          </a:stretch>
        </p:blipFill>
        <p:spPr>
          <a:xfrm>
            <a:off x="2286000" y="1859466"/>
            <a:ext cx="8029575" cy="1714500"/>
          </a:xfrm>
          <a:prstGeom prst="rect">
            <a:avLst/>
          </a:prstGeom>
        </p:spPr>
      </p:pic>
      <p:pic>
        <p:nvPicPr>
          <p:cNvPr id="8" name="Picture 7">
            <a:extLst>
              <a:ext uri="{FF2B5EF4-FFF2-40B4-BE49-F238E27FC236}">
                <a16:creationId xmlns:a16="http://schemas.microsoft.com/office/drawing/2014/main" id="{DF79C2A3-C39E-16B0-EB00-1C344D6086F2}"/>
              </a:ext>
            </a:extLst>
          </p:cNvPr>
          <p:cNvPicPr>
            <a:picLocks noChangeAspect="1"/>
          </p:cNvPicPr>
          <p:nvPr/>
        </p:nvPicPr>
        <p:blipFill>
          <a:blip r:embed="rId3"/>
          <a:stretch>
            <a:fillRect/>
          </a:stretch>
        </p:blipFill>
        <p:spPr>
          <a:xfrm>
            <a:off x="2286000" y="3802499"/>
            <a:ext cx="7105650" cy="2181225"/>
          </a:xfrm>
          <a:prstGeom prst="rect">
            <a:avLst/>
          </a:prstGeom>
        </p:spPr>
      </p:pic>
    </p:spTree>
    <p:extLst>
      <p:ext uri="{BB962C8B-B14F-4D97-AF65-F5344CB8AC3E}">
        <p14:creationId xmlns:p14="http://schemas.microsoft.com/office/powerpoint/2010/main" val="1124046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1730-9DD7-CA56-E0EE-B0B0FCEC2F93}"/>
              </a:ext>
            </a:extLst>
          </p:cNvPr>
          <p:cNvSpPr>
            <a:spLocks noGrp="1"/>
          </p:cNvSpPr>
          <p:nvPr>
            <p:ph type="title"/>
          </p:nvPr>
        </p:nvSpPr>
        <p:spPr>
          <a:xfrm>
            <a:off x="838200" y="380999"/>
            <a:ext cx="10515600" cy="608046"/>
          </a:xfrm>
        </p:spPr>
        <p:txBody>
          <a:bodyPr>
            <a:normAutofit fontScale="90000"/>
          </a:bodyPr>
          <a:lstStyle/>
          <a:p>
            <a:r>
              <a:rPr lang="en-IN" dirty="0"/>
              <a:t>NORMALISED TABLES</a:t>
            </a:r>
          </a:p>
        </p:txBody>
      </p:sp>
      <p:sp>
        <p:nvSpPr>
          <p:cNvPr id="3" name="Content Placeholder 2">
            <a:extLst>
              <a:ext uri="{FF2B5EF4-FFF2-40B4-BE49-F238E27FC236}">
                <a16:creationId xmlns:a16="http://schemas.microsoft.com/office/drawing/2014/main" id="{8614E101-AA5F-A923-9088-2D6609479735}"/>
              </a:ext>
            </a:extLst>
          </p:cNvPr>
          <p:cNvSpPr>
            <a:spLocks noGrp="1"/>
          </p:cNvSpPr>
          <p:nvPr>
            <p:ph idx="1"/>
          </p:nvPr>
        </p:nvSpPr>
        <p:spPr>
          <a:xfrm>
            <a:off x="838200" y="989045"/>
            <a:ext cx="10515600" cy="5367305"/>
          </a:xfrm>
        </p:spPr>
        <p:txBody>
          <a:bodyPr/>
          <a:lstStyle/>
          <a:p>
            <a:pPr marL="0" indent="0">
              <a:buNone/>
            </a:pPr>
            <a:r>
              <a:rPr lang="en-IN" dirty="0"/>
              <a:t>7)Games</a:t>
            </a:r>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r>
              <a:rPr lang="en-IN" dirty="0"/>
              <a:t>             </a:t>
            </a:r>
          </a:p>
        </p:txBody>
      </p:sp>
      <p:sp>
        <p:nvSpPr>
          <p:cNvPr id="4" name="Footer Placeholder 3">
            <a:extLst>
              <a:ext uri="{FF2B5EF4-FFF2-40B4-BE49-F238E27FC236}">
                <a16:creationId xmlns:a16="http://schemas.microsoft.com/office/drawing/2014/main" id="{375FFC80-754D-8446-D68C-BB756D438C8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F1F5C2D-B556-5298-D9D7-708325E79FFB}"/>
              </a:ext>
            </a:extLst>
          </p:cNvPr>
          <p:cNvSpPr>
            <a:spLocks noGrp="1"/>
          </p:cNvSpPr>
          <p:nvPr>
            <p:ph type="sldNum" sz="quarter" idx="11"/>
          </p:nvPr>
        </p:nvSpPr>
        <p:spPr/>
        <p:txBody>
          <a:bodyPr/>
          <a:lstStyle/>
          <a:p>
            <a:fld id="{294A09A9-5501-47C1-A89A-A340965A2BE2}" type="slidenum">
              <a:rPr lang="en-US" smtClean="0"/>
              <a:pPr/>
              <a:t>16</a:t>
            </a:fld>
            <a:endParaRPr lang="en-US" dirty="0"/>
          </a:p>
        </p:txBody>
      </p:sp>
      <p:pic>
        <p:nvPicPr>
          <p:cNvPr id="11" name="Picture 10">
            <a:extLst>
              <a:ext uri="{FF2B5EF4-FFF2-40B4-BE49-F238E27FC236}">
                <a16:creationId xmlns:a16="http://schemas.microsoft.com/office/drawing/2014/main" id="{B31FFA5E-2231-D26A-6A8B-AA68606B5F5E}"/>
              </a:ext>
            </a:extLst>
          </p:cNvPr>
          <p:cNvPicPr>
            <a:picLocks noChangeAspect="1"/>
          </p:cNvPicPr>
          <p:nvPr/>
        </p:nvPicPr>
        <p:blipFill>
          <a:blip r:embed="rId2"/>
          <a:stretch>
            <a:fillRect/>
          </a:stretch>
        </p:blipFill>
        <p:spPr>
          <a:xfrm>
            <a:off x="2194583" y="1758172"/>
            <a:ext cx="7267575" cy="1276350"/>
          </a:xfrm>
          <a:prstGeom prst="rect">
            <a:avLst/>
          </a:prstGeom>
        </p:spPr>
      </p:pic>
      <p:pic>
        <p:nvPicPr>
          <p:cNvPr id="7" name="Picture 6">
            <a:extLst>
              <a:ext uri="{FF2B5EF4-FFF2-40B4-BE49-F238E27FC236}">
                <a16:creationId xmlns:a16="http://schemas.microsoft.com/office/drawing/2014/main" id="{19EA80DD-39F6-DC4F-07CC-9AF07CA39AB5}"/>
              </a:ext>
            </a:extLst>
          </p:cNvPr>
          <p:cNvPicPr>
            <a:picLocks noChangeAspect="1"/>
          </p:cNvPicPr>
          <p:nvPr/>
        </p:nvPicPr>
        <p:blipFill>
          <a:blip r:embed="rId3"/>
          <a:stretch>
            <a:fillRect/>
          </a:stretch>
        </p:blipFill>
        <p:spPr>
          <a:xfrm>
            <a:off x="2194583" y="3429000"/>
            <a:ext cx="4429125" cy="2442117"/>
          </a:xfrm>
          <a:prstGeom prst="rect">
            <a:avLst/>
          </a:prstGeom>
        </p:spPr>
      </p:pic>
    </p:spTree>
    <p:extLst>
      <p:ext uri="{BB962C8B-B14F-4D97-AF65-F5344CB8AC3E}">
        <p14:creationId xmlns:p14="http://schemas.microsoft.com/office/powerpoint/2010/main" val="1302886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1730-9DD7-CA56-E0EE-B0B0FCEC2F93}"/>
              </a:ext>
            </a:extLst>
          </p:cNvPr>
          <p:cNvSpPr>
            <a:spLocks noGrp="1"/>
          </p:cNvSpPr>
          <p:nvPr>
            <p:ph type="title"/>
          </p:nvPr>
        </p:nvSpPr>
        <p:spPr>
          <a:xfrm>
            <a:off x="838200" y="380999"/>
            <a:ext cx="10515600" cy="608046"/>
          </a:xfrm>
        </p:spPr>
        <p:txBody>
          <a:bodyPr>
            <a:normAutofit fontScale="90000"/>
          </a:bodyPr>
          <a:lstStyle/>
          <a:p>
            <a:r>
              <a:rPr lang="en-IN" dirty="0"/>
              <a:t>NORMALISED TABLES</a:t>
            </a:r>
          </a:p>
        </p:txBody>
      </p:sp>
      <p:sp>
        <p:nvSpPr>
          <p:cNvPr id="3" name="Content Placeholder 2">
            <a:extLst>
              <a:ext uri="{FF2B5EF4-FFF2-40B4-BE49-F238E27FC236}">
                <a16:creationId xmlns:a16="http://schemas.microsoft.com/office/drawing/2014/main" id="{8614E101-AA5F-A923-9088-2D6609479735}"/>
              </a:ext>
            </a:extLst>
          </p:cNvPr>
          <p:cNvSpPr>
            <a:spLocks noGrp="1"/>
          </p:cNvSpPr>
          <p:nvPr>
            <p:ph idx="1"/>
          </p:nvPr>
        </p:nvSpPr>
        <p:spPr>
          <a:xfrm>
            <a:off x="838200" y="989045"/>
            <a:ext cx="10515600" cy="5367305"/>
          </a:xfrm>
        </p:spPr>
        <p:txBody>
          <a:bodyPr/>
          <a:lstStyle/>
          <a:p>
            <a:pPr marL="0" indent="0">
              <a:buNone/>
            </a:pPr>
            <a:r>
              <a:rPr lang="en-IN" dirty="0"/>
              <a:t>8)</a:t>
            </a:r>
            <a:r>
              <a:rPr lang="en-IN" dirty="0" err="1"/>
              <a:t>Mall_managers</a:t>
            </a:r>
            <a:endParaRPr lang="en-IN" dirty="0"/>
          </a:p>
          <a:p>
            <a:pPr marL="0" indent="0">
              <a:buNone/>
            </a:pPr>
            <a:r>
              <a:rPr lang="en-IN" dirty="0"/>
              <a:t>                 </a:t>
            </a:r>
          </a:p>
          <a:p>
            <a:pPr marL="0" indent="0">
              <a:buNone/>
            </a:pPr>
            <a:r>
              <a:rPr lang="en-IN" dirty="0"/>
              <a:t>  </a:t>
            </a:r>
          </a:p>
          <a:p>
            <a:pPr marL="0" indent="0">
              <a:buNone/>
            </a:pPr>
            <a:endParaRPr lang="en-IN" dirty="0"/>
          </a:p>
          <a:p>
            <a:pPr marL="0" indent="0">
              <a:buNone/>
            </a:pPr>
            <a:endParaRPr lang="en-IN" dirty="0"/>
          </a:p>
          <a:p>
            <a:pPr marL="0" indent="0">
              <a:buNone/>
            </a:pPr>
            <a:r>
              <a:rPr lang="en-IN" dirty="0"/>
              <a:t> </a:t>
            </a:r>
          </a:p>
        </p:txBody>
      </p:sp>
      <p:sp>
        <p:nvSpPr>
          <p:cNvPr id="4" name="Footer Placeholder 3">
            <a:extLst>
              <a:ext uri="{FF2B5EF4-FFF2-40B4-BE49-F238E27FC236}">
                <a16:creationId xmlns:a16="http://schemas.microsoft.com/office/drawing/2014/main" id="{375FFC80-754D-8446-D68C-BB756D438C8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F1F5C2D-B556-5298-D9D7-708325E79FFB}"/>
              </a:ext>
            </a:extLst>
          </p:cNvPr>
          <p:cNvSpPr>
            <a:spLocks noGrp="1"/>
          </p:cNvSpPr>
          <p:nvPr>
            <p:ph type="sldNum" sz="quarter" idx="11"/>
          </p:nvPr>
        </p:nvSpPr>
        <p:spPr/>
        <p:txBody>
          <a:bodyPr/>
          <a:lstStyle/>
          <a:p>
            <a:fld id="{294A09A9-5501-47C1-A89A-A340965A2BE2}" type="slidenum">
              <a:rPr lang="en-US" smtClean="0"/>
              <a:pPr/>
              <a:t>17</a:t>
            </a:fld>
            <a:endParaRPr lang="en-US" dirty="0"/>
          </a:p>
        </p:txBody>
      </p:sp>
      <p:pic>
        <p:nvPicPr>
          <p:cNvPr id="8" name="Picture 7">
            <a:extLst>
              <a:ext uri="{FF2B5EF4-FFF2-40B4-BE49-F238E27FC236}">
                <a16:creationId xmlns:a16="http://schemas.microsoft.com/office/drawing/2014/main" id="{6138BF62-29CD-84BA-D188-597EDF827372}"/>
              </a:ext>
            </a:extLst>
          </p:cNvPr>
          <p:cNvPicPr>
            <a:picLocks noChangeAspect="1"/>
          </p:cNvPicPr>
          <p:nvPr/>
        </p:nvPicPr>
        <p:blipFill>
          <a:blip r:embed="rId2"/>
          <a:stretch>
            <a:fillRect/>
          </a:stretch>
        </p:blipFill>
        <p:spPr>
          <a:xfrm>
            <a:off x="2552700" y="1672447"/>
            <a:ext cx="7086600" cy="2000250"/>
          </a:xfrm>
          <a:prstGeom prst="rect">
            <a:avLst/>
          </a:prstGeom>
        </p:spPr>
      </p:pic>
      <p:pic>
        <p:nvPicPr>
          <p:cNvPr id="7" name="Picture 6">
            <a:extLst>
              <a:ext uri="{FF2B5EF4-FFF2-40B4-BE49-F238E27FC236}">
                <a16:creationId xmlns:a16="http://schemas.microsoft.com/office/drawing/2014/main" id="{DDAAB7EB-78ED-45BE-12C2-FD276AA4809C}"/>
              </a:ext>
            </a:extLst>
          </p:cNvPr>
          <p:cNvPicPr>
            <a:picLocks noChangeAspect="1"/>
          </p:cNvPicPr>
          <p:nvPr/>
        </p:nvPicPr>
        <p:blipFill>
          <a:blip r:embed="rId3"/>
          <a:stretch>
            <a:fillRect/>
          </a:stretch>
        </p:blipFill>
        <p:spPr>
          <a:xfrm>
            <a:off x="2552700" y="3762375"/>
            <a:ext cx="7991475" cy="1813235"/>
          </a:xfrm>
          <a:prstGeom prst="rect">
            <a:avLst/>
          </a:prstGeom>
        </p:spPr>
      </p:pic>
    </p:spTree>
    <p:extLst>
      <p:ext uri="{BB962C8B-B14F-4D97-AF65-F5344CB8AC3E}">
        <p14:creationId xmlns:p14="http://schemas.microsoft.com/office/powerpoint/2010/main" val="3312540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1730-9DD7-CA56-E0EE-B0B0FCEC2F93}"/>
              </a:ext>
            </a:extLst>
          </p:cNvPr>
          <p:cNvSpPr>
            <a:spLocks noGrp="1"/>
          </p:cNvSpPr>
          <p:nvPr>
            <p:ph type="title"/>
          </p:nvPr>
        </p:nvSpPr>
        <p:spPr>
          <a:xfrm>
            <a:off x="838200" y="346525"/>
            <a:ext cx="10515600" cy="608046"/>
          </a:xfrm>
        </p:spPr>
        <p:txBody>
          <a:bodyPr>
            <a:normAutofit fontScale="90000"/>
          </a:bodyPr>
          <a:lstStyle/>
          <a:p>
            <a:r>
              <a:rPr lang="en-IN" dirty="0"/>
              <a:t>NORMALISED TABLES</a:t>
            </a:r>
          </a:p>
        </p:txBody>
      </p:sp>
      <p:sp>
        <p:nvSpPr>
          <p:cNvPr id="3" name="Content Placeholder 2">
            <a:extLst>
              <a:ext uri="{FF2B5EF4-FFF2-40B4-BE49-F238E27FC236}">
                <a16:creationId xmlns:a16="http://schemas.microsoft.com/office/drawing/2014/main" id="{8614E101-AA5F-A923-9088-2D6609479735}"/>
              </a:ext>
            </a:extLst>
          </p:cNvPr>
          <p:cNvSpPr>
            <a:spLocks noGrp="1"/>
          </p:cNvSpPr>
          <p:nvPr>
            <p:ph idx="1"/>
          </p:nvPr>
        </p:nvSpPr>
        <p:spPr>
          <a:xfrm>
            <a:off x="838200" y="954571"/>
            <a:ext cx="10515600" cy="5273093"/>
          </a:xfrm>
        </p:spPr>
        <p:txBody>
          <a:bodyPr/>
          <a:lstStyle/>
          <a:p>
            <a:pPr marL="0" indent="0">
              <a:buNone/>
            </a:pPr>
            <a:r>
              <a:rPr lang="en-IN" dirty="0"/>
              <a:t>9)</a:t>
            </a:r>
            <a:r>
              <a:rPr lang="en-IN" dirty="0" err="1"/>
              <a:t>Game_zone</a:t>
            </a:r>
            <a:endParaRPr lang="en-IN" dirty="0"/>
          </a:p>
          <a:p>
            <a:pPr marL="0" indent="0">
              <a:buNone/>
            </a:pPr>
            <a:r>
              <a:rPr lang="en-IN" dirty="0"/>
              <a:t>            </a:t>
            </a:r>
          </a:p>
          <a:p>
            <a:pPr marL="0" indent="0">
              <a:buNone/>
            </a:pPr>
            <a:r>
              <a:rPr lang="en-IN" dirty="0"/>
              <a:t>  </a:t>
            </a:r>
          </a:p>
          <a:p>
            <a:pPr marL="0" indent="0">
              <a:buNone/>
            </a:pPr>
            <a:endParaRPr lang="en-IN" dirty="0"/>
          </a:p>
          <a:p>
            <a:pPr marL="0" indent="0">
              <a:buNone/>
            </a:pPr>
            <a:r>
              <a:rPr lang="en-IN" dirty="0"/>
              <a:t> </a:t>
            </a:r>
          </a:p>
          <a:p>
            <a:pPr marL="0" indent="0">
              <a:buNone/>
            </a:pPr>
            <a:r>
              <a:rPr lang="en-IN" dirty="0"/>
              <a:t>                 </a:t>
            </a:r>
          </a:p>
        </p:txBody>
      </p:sp>
      <p:sp>
        <p:nvSpPr>
          <p:cNvPr id="4" name="Footer Placeholder 3">
            <a:extLst>
              <a:ext uri="{FF2B5EF4-FFF2-40B4-BE49-F238E27FC236}">
                <a16:creationId xmlns:a16="http://schemas.microsoft.com/office/drawing/2014/main" id="{375FFC80-754D-8446-D68C-BB756D438C8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F1F5C2D-B556-5298-D9D7-708325E79FFB}"/>
              </a:ext>
            </a:extLst>
          </p:cNvPr>
          <p:cNvSpPr>
            <a:spLocks noGrp="1"/>
          </p:cNvSpPr>
          <p:nvPr>
            <p:ph type="sldNum" sz="quarter" idx="11"/>
          </p:nvPr>
        </p:nvSpPr>
        <p:spPr/>
        <p:txBody>
          <a:bodyPr/>
          <a:lstStyle/>
          <a:p>
            <a:fld id="{294A09A9-5501-47C1-A89A-A340965A2BE2}" type="slidenum">
              <a:rPr lang="en-US" smtClean="0"/>
              <a:pPr/>
              <a:t>18</a:t>
            </a:fld>
            <a:endParaRPr lang="en-US" dirty="0"/>
          </a:p>
        </p:txBody>
      </p:sp>
      <p:pic>
        <p:nvPicPr>
          <p:cNvPr id="7" name="Picture 6">
            <a:extLst>
              <a:ext uri="{FF2B5EF4-FFF2-40B4-BE49-F238E27FC236}">
                <a16:creationId xmlns:a16="http://schemas.microsoft.com/office/drawing/2014/main" id="{6FE73A9B-924D-4AE3-5F62-A6ECE89938AD}"/>
              </a:ext>
            </a:extLst>
          </p:cNvPr>
          <p:cNvPicPr>
            <a:picLocks noChangeAspect="1"/>
          </p:cNvPicPr>
          <p:nvPr/>
        </p:nvPicPr>
        <p:blipFill>
          <a:blip r:embed="rId2"/>
          <a:stretch>
            <a:fillRect/>
          </a:stretch>
        </p:blipFill>
        <p:spPr>
          <a:xfrm>
            <a:off x="2535399" y="1726648"/>
            <a:ext cx="6953250" cy="1285875"/>
          </a:xfrm>
          <a:prstGeom prst="rect">
            <a:avLst/>
          </a:prstGeom>
        </p:spPr>
      </p:pic>
      <p:pic>
        <p:nvPicPr>
          <p:cNvPr id="8" name="Picture 7">
            <a:extLst>
              <a:ext uri="{FF2B5EF4-FFF2-40B4-BE49-F238E27FC236}">
                <a16:creationId xmlns:a16="http://schemas.microsoft.com/office/drawing/2014/main" id="{05D01AF7-BF58-46D7-2CA4-6D6D156E7D71}"/>
              </a:ext>
            </a:extLst>
          </p:cNvPr>
          <p:cNvPicPr>
            <a:picLocks noChangeAspect="1"/>
          </p:cNvPicPr>
          <p:nvPr/>
        </p:nvPicPr>
        <p:blipFill>
          <a:blip r:embed="rId3"/>
          <a:stretch>
            <a:fillRect/>
          </a:stretch>
        </p:blipFill>
        <p:spPr>
          <a:xfrm>
            <a:off x="2535399" y="3229912"/>
            <a:ext cx="4505325" cy="2780363"/>
          </a:xfrm>
          <a:prstGeom prst="rect">
            <a:avLst/>
          </a:prstGeom>
        </p:spPr>
      </p:pic>
    </p:spTree>
    <p:extLst>
      <p:ext uri="{BB962C8B-B14F-4D97-AF65-F5344CB8AC3E}">
        <p14:creationId xmlns:p14="http://schemas.microsoft.com/office/powerpoint/2010/main" val="3481395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1730-9DD7-CA56-E0EE-B0B0FCEC2F93}"/>
              </a:ext>
            </a:extLst>
          </p:cNvPr>
          <p:cNvSpPr>
            <a:spLocks noGrp="1"/>
          </p:cNvSpPr>
          <p:nvPr>
            <p:ph type="title"/>
          </p:nvPr>
        </p:nvSpPr>
        <p:spPr>
          <a:xfrm>
            <a:off x="838200" y="346525"/>
            <a:ext cx="10515600" cy="608046"/>
          </a:xfrm>
        </p:spPr>
        <p:txBody>
          <a:bodyPr>
            <a:normAutofit fontScale="90000"/>
          </a:bodyPr>
          <a:lstStyle/>
          <a:p>
            <a:r>
              <a:rPr lang="en-IN" dirty="0"/>
              <a:t>NORMALISED TABLES</a:t>
            </a:r>
          </a:p>
        </p:txBody>
      </p:sp>
      <p:sp>
        <p:nvSpPr>
          <p:cNvPr id="3" name="Content Placeholder 2">
            <a:extLst>
              <a:ext uri="{FF2B5EF4-FFF2-40B4-BE49-F238E27FC236}">
                <a16:creationId xmlns:a16="http://schemas.microsoft.com/office/drawing/2014/main" id="{8614E101-AA5F-A923-9088-2D6609479735}"/>
              </a:ext>
            </a:extLst>
          </p:cNvPr>
          <p:cNvSpPr>
            <a:spLocks noGrp="1"/>
          </p:cNvSpPr>
          <p:nvPr>
            <p:ph idx="1"/>
          </p:nvPr>
        </p:nvSpPr>
        <p:spPr>
          <a:xfrm>
            <a:off x="838200" y="954571"/>
            <a:ext cx="10515600" cy="5273093"/>
          </a:xfrm>
        </p:spPr>
        <p:txBody>
          <a:bodyPr/>
          <a:lstStyle/>
          <a:p>
            <a:pPr marL="0" indent="0">
              <a:buNone/>
            </a:pPr>
            <a:r>
              <a:rPr lang="en-IN" dirty="0"/>
              <a:t>10)</a:t>
            </a:r>
            <a:r>
              <a:rPr lang="en-IN" dirty="0" err="1"/>
              <a:t>Food_corners</a:t>
            </a:r>
            <a:endParaRPr lang="en-IN" dirty="0"/>
          </a:p>
          <a:p>
            <a:pPr marL="0" indent="0">
              <a:buNone/>
            </a:pPr>
            <a:r>
              <a:rPr lang="en-IN" dirty="0"/>
              <a:t>                </a:t>
            </a:r>
          </a:p>
          <a:p>
            <a:pPr marL="0" indent="0">
              <a:buNone/>
            </a:pPr>
            <a:endParaRPr lang="en-IN" dirty="0"/>
          </a:p>
          <a:p>
            <a:pPr marL="0" indent="0">
              <a:buNone/>
            </a:pPr>
            <a:r>
              <a:rPr lang="en-IN" dirty="0"/>
              <a:t>                         </a:t>
            </a:r>
          </a:p>
        </p:txBody>
      </p:sp>
      <p:sp>
        <p:nvSpPr>
          <p:cNvPr id="4" name="Footer Placeholder 3">
            <a:extLst>
              <a:ext uri="{FF2B5EF4-FFF2-40B4-BE49-F238E27FC236}">
                <a16:creationId xmlns:a16="http://schemas.microsoft.com/office/drawing/2014/main" id="{375FFC80-754D-8446-D68C-BB756D438C8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F1F5C2D-B556-5298-D9D7-708325E79FFB}"/>
              </a:ext>
            </a:extLst>
          </p:cNvPr>
          <p:cNvSpPr>
            <a:spLocks noGrp="1"/>
          </p:cNvSpPr>
          <p:nvPr>
            <p:ph type="sldNum" sz="quarter" idx="11"/>
          </p:nvPr>
        </p:nvSpPr>
        <p:spPr/>
        <p:txBody>
          <a:bodyPr/>
          <a:lstStyle/>
          <a:p>
            <a:fld id="{294A09A9-5501-47C1-A89A-A340965A2BE2}" type="slidenum">
              <a:rPr lang="en-US" smtClean="0"/>
              <a:pPr/>
              <a:t>19</a:t>
            </a:fld>
            <a:endParaRPr lang="en-US" dirty="0"/>
          </a:p>
        </p:txBody>
      </p:sp>
      <p:pic>
        <p:nvPicPr>
          <p:cNvPr id="9" name="Picture 8">
            <a:extLst>
              <a:ext uri="{FF2B5EF4-FFF2-40B4-BE49-F238E27FC236}">
                <a16:creationId xmlns:a16="http://schemas.microsoft.com/office/drawing/2014/main" id="{6CB40B52-12AC-1A99-B1CE-5D88655D7DA1}"/>
              </a:ext>
            </a:extLst>
          </p:cNvPr>
          <p:cNvPicPr>
            <a:picLocks noChangeAspect="1"/>
          </p:cNvPicPr>
          <p:nvPr/>
        </p:nvPicPr>
        <p:blipFill>
          <a:blip r:embed="rId2"/>
          <a:stretch>
            <a:fillRect/>
          </a:stretch>
        </p:blipFill>
        <p:spPr>
          <a:xfrm>
            <a:off x="2595562" y="1695450"/>
            <a:ext cx="7000875" cy="1733550"/>
          </a:xfrm>
          <a:prstGeom prst="rect">
            <a:avLst/>
          </a:prstGeom>
        </p:spPr>
      </p:pic>
      <p:pic>
        <p:nvPicPr>
          <p:cNvPr id="8" name="Picture 7">
            <a:extLst>
              <a:ext uri="{FF2B5EF4-FFF2-40B4-BE49-F238E27FC236}">
                <a16:creationId xmlns:a16="http://schemas.microsoft.com/office/drawing/2014/main" id="{E742C63F-6D67-13CA-22C6-F4B191E9935F}"/>
              </a:ext>
            </a:extLst>
          </p:cNvPr>
          <p:cNvPicPr>
            <a:picLocks noChangeAspect="1"/>
          </p:cNvPicPr>
          <p:nvPr/>
        </p:nvPicPr>
        <p:blipFill>
          <a:blip r:embed="rId3"/>
          <a:stretch>
            <a:fillRect/>
          </a:stretch>
        </p:blipFill>
        <p:spPr>
          <a:xfrm>
            <a:off x="2595562" y="3616101"/>
            <a:ext cx="6038850" cy="2424461"/>
          </a:xfrm>
          <a:prstGeom prst="rect">
            <a:avLst/>
          </a:prstGeom>
        </p:spPr>
      </p:pic>
    </p:spTree>
    <p:extLst>
      <p:ext uri="{BB962C8B-B14F-4D97-AF65-F5344CB8AC3E}">
        <p14:creationId xmlns:p14="http://schemas.microsoft.com/office/powerpoint/2010/main" val="3266121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2223516" y="2332653"/>
            <a:ext cx="7744968" cy="2733869"/>
          </a:xfrm>
        </p:spPr>
        <p:txBody>
          <a:bodyPr>
            <a:normAutofit fontScale="92500" lnSpcReduction="20000"/>
          </a:bodyPr>
          <a:lstStyle/>
          <a:p>
            <a:r>
              <a:rPr lang="en-US" sz="2000" b="1" dirty="0"/>
              <a:t>MALL MANAGEMENT DATABASE SYSTEM</a:t>
            </a:r>
          </a:p>
          <a:p>
            <a:r>
              <a:rPr lang="en-US" sz="2000" b="1" dirty="0"/>
              <a:t>Shopping malls are fast becoming a central part of life all over the world. Many malls are being constructed in all developing countries. However, maintenance of malls is an important necessity. So, we have designed a database to store information about Mall.</a:t>
            </a:r>
          </a:p>
          <a:p>
            <a:r>
              <a:rPr lang="en-US" sz="2000" b="1" dirty="0"/>
              <a:t>Through this database system we can manage maintenance of all the shops and other places in a particular mall and also monitor all activities of all Mall. Also, it enables the administrator to get information about expenses and earnings of all the shops in a Mall which gets updated each time after installment of any new activity with less time and less effort.</a:t>
            </a:r>
          </a:p>
          <a:p>
            <a:endParaRPr lang="en-US" b="1" dirty="0"/>
          </a:p>
          <a:p>
            <a:endParaRPr lang="en-US" dirty="0"/>
          </a:p>
          <a:p>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1730-9DD7-CA56-E0EE-B0B0FCEC2F93}"/>
              </a:ext>
            </a:extLst>
          </p:cNvPr>
          <p:cNvSpPr>
            <a:spLocks noGrp="1"/>
          </p:cNvSpPr>
          <p:nvPr>
            <p:ph type="title"/>
          </p:nvPr>
        </p:nvSpPr>
        <p:spPr>
          <a:xfrm>
            <a:off x="838200" y="380999"/>
            <a:ext cx="10515600" cy="608046"/>
          </a:xfrm>
        </p:spPr>
        <p:txBody>
          <a:bodyPr>
            <a:normAutofit fontScale="90000"/>
          </a:bodyPr>
          <a:lstStyle/>
          <a:p>
            <a:r>
              <a:rPr lang="en-IN" dirty="0"/>
              <a:t>NORMALISED TABLES</a:t>
            </a:r>
          </a:p>
        </p:txBody>
      </p:sp>
      <p:sp>
        <p:nvSpPr>
          <p:cNvPr id="3" name="Content Placeholder 2">
            <a:extLst>
              <a:ext uri="{FF2B5EF4-FFF2-40B4-BE49-F238E27FC236}">
                <a16:creationId xmlns:a16="http://schemas.microsoft.com/office/drawing/2014/main" id="{8614E101-AA5F-A923-9088-2D6609479735}"/>
              </a:ext>
            </a:extLst>
          </p:cNvPr>
          <p:cNvSpPr>
            <a:spLocks noGrp="1"/>
          </p:cNvSpPr>
          <p:nvPr>
            <p:ph idx="1"/>
          </p:nvPr>
        </p:nvSpPr>
        <p:spPr>
          <a:xfrm>
            <a:off x="838200" y="989045"/>
            <a:ext cx="10515600" cy="5367304"/>
          </a:xfrm>
        </p:spPr>
        <p:txBody>
          <a:bodyPr/>
          <a:lstStyle/>
          <a:p>
            <a:pPr marL="0" indent="0">
              <a:buNone/>
            </a:pPr>
            <a:r>
              <a:rPr lang="en-IN" dirty="0"/>
              <a:t>11)</a:t>
            </a:r>
            <a:r>
              <a:rPr lang="en-IN" dirty="0" err="1"/>
              <a:t>Food_types</a:t>
            </a:r>
            <a:endParaRPr lang="en-IN" dirty="0"/>
          </a:p>
          <a:p>
            <a:pPr marL="0" indent="0">
              <a:buNone/>
            </a:pPr>
            <a:r>
              <a:rPr lang="en-IN" dirty="0"/>
              <a:t>               </a:t>
            </a:r>
          </a:p>
          <a:p>
            <a:pPr marL="0" indent="0">
              <a:buNone/>
            </a:pPr>
            <a:r>
              <a:rPr lang="en-IN" dirty="0"/>
              <a:t>  </a:t>
            </a:r>
          </a:p>
          <a:p>
            <a:pPr marL="0" indent="0">
              <a:buNone/>
            </a:pPr>
            <a:endParaRPr lang="en-IN" dirty="0"/>
          </a:p>
          <a:p>
            <a:pPr marL="0" indent="0">
              <a:buNone/>
            </a:pPr>
            <a:r>
              <a:rPr lang="en-IN" dirty="0"/>
              <a:t> </a:t>
            </a:r>
          </a:p>
          <a:p>
            <a:pPr marL="0" indent="0">
              <a:buNone/>
            </a:pPr>
            <a:r>
              <a:rPr lang="en-IN" dirty="0"/>
              <a:t>               </a:t>
            </a:r>
          </a:p>
          <a:p>
            <a:pPr marL="0" indent="0">
              <a:buNone/>
            </a:pPr>
            <a:endParaRPr lang="en-IN" dirty="0"/>
          </a:p>
          <a:p>
            <a:pPr marL="0" indent="0">
              <a:buNone/>
            </a:pPr>
            <a:r>
              <a:rPr lang="en-IN" dirty="0"/>
              <a:t>     </a:t>
            </a:r>
          </a:p>
        </p:txBody>
      </p:sp>
      <p:sp>
        <p:nvSpPr>
          <p:cNvPr id="4" name="Footer Placeholder 3">
            <a:extLst>
              <a:ext uri="{FF2B5EF4-FFF2-40B4-BE49-F238E27FC236}">
                <a16:creationId xmlns:a16="http://schemas.microsoft.com/office/drawing/2014/main" id="{375FFC80-754D-8446-D68C-BB756D438C8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F1F5C2D-B556-5298-D9D7-708325E79FFB}"/>
              </a:ext>
            </a:extLst>
          </p:cNvPr>
          <p:cNvSpPr>
            <a:spLocks noGrp="1"/>
          </p:cNvSpPr>
          <p:nvPr>
            <p:ph type="sldNum" sz="quarter" idx="11"/>
          </p:nvPr>
        </p:nvSpPr>
        <p:spPr/>
        <p:txBody>
          <a:bodyPr/>
          <a:lstStyle/>
          <a:p>
            <a:fld id="{294A09A9-5501-47C1-A89A-A340965A2BE2}" type="slidenum">
              <a:rPr lang="en-US" smtClean="0"/>
              <a:pPr/>
              <a:t>20</a:t>
            </a:fld>
            <a:endParaRPr lang="en-US" dirty="0"/>
          </a:p>
        </p:txBody>
      </p:sp>
      <p:pic>
        <p:nvPicPr>
          <p:cNvPr id="7" name="Picture 6">
            <a:extLst>
              <a:ext uri="{FF2B5EF4-FFF2-40B4-BE49-F238E27FC236}">
                <a16:creationId xmlns:a16="http://schemas.microsoft.com/office/drawing/2014/main" id="{A2F63DB5-2B6F-F542-7468-B6C9E5429512}"/>
              </a:ext>
            </a:extLst>
          </p:cNvPr>
          <p:cNvPicPr>
            <a:picLocks noChangeAspect="1"/>
          </p:cNvPicPr>
          <p:nvPr/>
        </p:nvPicPr>
        <p:blipFill>
          <a:blip r:embed="rId2"/>
          <a:stretch>
            <a:fillRect/>
          </a:stretch>
        </p:blipFill>
        <p:spPr>
          <a:xfrm>
            <a:off x="2492342" y="1662501"/>
            <a:ext cx="7058025" cy="752475"/>
          </a:xfrm>
          <a:prstGeom prst="rect">
            <a:avLst/>
          </a:prstGeom>
        </p:spPr>
      </p:pic>
      <p:pic>
        <p:nvPicPr>
          <p:cNvPr id="8" name="Picture 7">
            <a:extLst>
              <a:ext uri="{FF2B5EF4-FFF2-40B4-BE49-F238E27FC236}">
                <a16:creationId xmlns:a16="http://schemas.microsoft.com/office/drawing/2014/main" id="{972BD844-FD85-2CF5-F0CE-94F7A6F3482B}"/>
              </a:ext>
            </a:extLst>
          </p:cNvPr>
          <p:cNvPicPr>
            <a:picLocks noChangeAspect="1"/>
          </p:cNvPicPr>
          <p:nvPr/>
        </p:nvPicPr>
        <p:blipFill>
          <a:blip r:embed="rId3"/>
          <a:stretch>
            <a:fillRect/>
          </a:stretch>
        </p:blipFill>
        <p:spPr>
          <a:xfrm>
            <a:off x="2492342" y="3023022"/>
            <a:ext cx="2647950" cy="1733550"/>
          </a:xfrm>
          <a:prstGeom prst="rect">
            <a:avLst/>
          </a:prstGeom>
        </p:spPr>
      </p:pic>
    </p:spTree>
    <p:extLst>
      <p:ext uri="{BB962C8B-B14F-4D97-AF65-F5344CB8AC3E}">
        <p14:creationId xmlns:p14="http://schemas.microsoft.com/office/powerpoint/2010/main" val="1757026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1730-9DD7-CA56-E0EE-B0B0FCEC2F93}"/>
              </a:ext>
            </a:extLst>
          </p:cNvPr>
          <p:cNvSpPr>
            <a:spLocks noGrp="1"/>
          </p:cNvSpPr>
          <p:nvPr>
            <p:ph type="title"/>
          </p:nvPr>
        </p:nvSpPr>
        <p:spPr>
          <a:xfrm>
            <a:off x="838200" y="380999"/>
            <a:ext cx="10515600" cy="608046"/>
          </a:xfrm>
        </p:spPr>
        <p:txBody>
          <a:bodyPr>
            <a:normAutofit fontScale="90000"/>
          </a:bodyPr>
          <a:lstStyle/>
          <a:p>
            <a:r>
              <a:rPr lang="en-IN" dirty="0"/>
              <a:t>NORMALISED TABLES</a:t>
            </a:r>
          </a:p>
        </p:txBody>
      </p:sp>
      <p:sp>
        <p:nvSpPr>
          <p:cNvPr id="3" name="Content Placeholder 2">
            <a:extLst>
              <a:ext uri="{FF2B5EF4-FFF2-40B4-BE49-F238E27FC236}">
                <a16:creationId xmlns:a16="http://schemas.microsoft.com/office/drawing/2014/main" id="{8614E101-AA5F-A923-9088-2D6609479735}"/>
              </a:ext>
            </a:extLst>
          </p:cNvPr>
          <p:cNvSpPr>
            <a:spLocks noGrp="1"/>
          </p:cNvSpPr>
          <p:nvPr>
            <p:ph idx="1"/>
          </p:nvPr>
        </p:nvSpPr>
        <p:spPr>
          <a:xfrm>
            <a:off x="838200" y="989045"/>
            <a:ext cx="10515600" cy="5367304"/>
          </a:xfrm>
        </p:spPr>
        <p:txBody>
          <a:bodyPr/>
          <a:lstStyle/>
          <a:p>
            <a:pPr marL="0" indent="0">
              <a:buNone/>
            </a:pPr>
            <a:r>
              <a:rPr lang="en-IN" dirty="0"/>
              <a:t>12)</a:t>
            </a:r>
            <a:r>
              <a:rPr lang="en-IN" dirty="0" err="1"/>
              <a:t>Concession_stand</a:t>
            </a:r>
            <a:endParaRPr lang="en-IN" dirty="0"/>
          </a:p>
          <a:p>
            <a:pPr marL="0" indent="0">
              <a:buNone/>
            </a:pPr>
            <a:r>
              <a:rPr lang="en-IN" dirty="0"/>
              <a:t>               </a:t>
            </a:r>
          </a:p>
          <a:p>
            <a:pPr marL="0" indent="0">
              <a:buNone/>
            </a:pPr>
            <a:endParaRPr lang="en-IN" dirty="0"/>
          </a:p>
          <a:p>
            <a:pPr marL="0" indent="0">
              <a:buNone/>
            </a:pPr>
            <a:r>
              <a:rPr lang="en-IN" dirty="0"/>
              <a:t>     </a:t>
            </a:r>
          </a:p>
        </p:txBody>
      </p:sp>
      <p:sp>
        <p:nvSpPr>
          <p:cNvPr id="4" name="Footer Placeholder 3">
            <a:extLst>
              <a:ext uri="{FF2B5EF4-FFF2-40B4-BE49-F238E27FC236}">
                <a16:creationId xmlns:a16="http://schemas.microsoft.com/office/drawing/2014/main" id="{375FFC80-754D-8446-D68C-BB756D438C8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F1F5C2D-B556-5298-D9D7-708325E79FFB}"/>
              </a:ext>
            </a:extLst>
          </p:cNvPr>
          <p:cNvSpPr>
            <a:spLocks noGrp="1"/>
          </p:cNvSpPr>
          <p:nvPr>
            <p:ph type="sldNum" sz="quarter" idx="11"/>
          </p:nvPr>
        </p:nvSpPr>
        <p:spPr/>
        <p:txBody>
          <a:bodyPr/>
          <a:lstStyle/>
          <a:p>
            <a:fld id="{294A09A9-5501-47C1-A89A-A340965A2BE2}" type="slidenum">
              <a:rPr lang="en-US" smtClean="0"/>
              <a:pPr/>
              <a:t>21</a:t>
            </a:fld>
            <a:endParaRPr lang="en-US" dirty="0"/>
          </a:p>
        </p:txBody>
      </p:sp>
      <p:pic>
        <p:nvPicPr>
          <p:cNvPr id="9" name="Picture 8">
            <a:extLst>
              <a:ext uri="{FF2B5EF4-FFF2-40B4-BE49-F238E27FC236}">
                <a16:creationId xmlns:a16="http://schemas.microsoft.com/office/drawing/2014/main" id="{4BA20F22-C341-5CBB-793C-CC96AF8779C7}"/>
              </a:ext>
            </a:extLst>
          </p:cNvPr>
          <p:cNvPicPr>
            <a:picLocks noChangeAspect="1"/>
          </p:cNvPicPr>
          <p:nvPr/>
        </p:nvPicPr>
        <p:blipFill>
          <a:blip r:embed="rId2"/>
          <a:stretch>
            <a:fillRect/>
          </a:stretch>
        </p:blipFill>
        <p:spPr>
          <a:xfrm>
            <a:off x="2380648" y="1597091"/>
            <a:ext cx="6953250" cy="1019175"/>
          </a:xfrm>
          <a:prstGeom prst="rect">
            <a:avLst/>
          </a:prstGeom>
        </p:spPr>
      </p:pic>
      <p:pic>
        <p:nvPicPr>
          <p:cNvPr id="8" name="Picture 7">
            <a:extLst>
              <a:ext uri="{FF2B5EF4-FFF2-40B4-BE49-F238E27FC236}">
                <a16:creationId xmlns:a16="http://schemas.microsoft.com/office/drawing/2014/main" id="{25FC3BB1-276D-7B31-2427-A0E8EBCEF463}"/>
              </a:ext>
            </a:extLst>
          </p:cNvPr>
          <p:cNvPicPr>
            <a:picLocks noChangeAspect="1"/>
          </p:cNvPicPr>
          <p:nvPr/>
        </p:nvPicPr>
        <p:blipFill>
          <a:blip r:embed="rId3"/>
          <a:stretch>
            <a:fillRect/>
          </a:stretch>
        </p:blipFill>
        <p:spPr>
          <a:xfrm>
            <a:off x="4463624" y="2781332"/>
            <a:ext cx="3019425" cy="3409950"/>
          </a:xfrm>
          <a:prstGeom prst="rect">
            <a:avLst/>
          </a:prstGeom>
        </p:spPr>
      </p:pic>
    </p:spTree>
    <p:extLst>
      <p:ext uri="{BB962C8B-B14F-4D97-AF65-F5344CB8AC3E}">
        <p14:creationId xmlns:p14="http://schemas.microsoft.com/office/powerpoint/2010/main" val="3888182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1730-9DD7-CA56-E0EE-B0B0FCEC2F93}"/>
              </a:ext>
            </a:extLst>
          </p:cNvPr>
          <p:cNvSpPr>
            <a:spLocks noGrp="1"/>
          </p:cNvSpPr>
          <p:nvPr>
            <p:ph type="title"/>
          </p:nvPr>
        </p:nvSpPr>
        <p:spPr>
          <a:xfrm>
            <a:off x="838200" y="380999"/>
            <a:ext cx="10515600" cy="608046"/>
          </a:xfrm>
        </p:spPr>
        <p:txBody>
          <a:bodyPr>
            <a:normAutofit fontScale="90000"/>
          </a:bodyPr>
          <a:lstStyle/>
          <a:p>
            <a:r>
              <a:rPr lang="en-IN" dirty="0"/>
              <a:t>NORMALISED TABLES</a:t>
            </a:r>
          </a:p>
        </p:txBody>
      </p:sp>
      <p:sp>
        <p:nvSpPr>
          <p:cNvPr id="3" name="Content Placeholder 2">
            <a:extLst>
              <a:ext uri="{FF2B5EF4-FFF2-40B4-BE49-F238E27FC236}">
                <a16:creationId xmlns:a16="http://schemas.microsoft.com/office/drawing/2014/main" id="{8614E101-AA5F-A923-9088-2D6609479735}"/>
              </a:ext>
            </a:extLst>
          </p:cNvPr>
          <p:cNvSpPr>
            <a:spLocks noGrp="1"/>
          </p:cNvSpPr>
          <p:nvPr>
            <p:ph idx="1"/>
          </p:nvPr>
        </p:nvSpPr>
        <p:spPr>
          <a:xfrm>
            <a:off x="838200" y="1217579"/>
            <a:ext cx="10515600" cy="5138771"/>
          </a:xfrm>
        </p:spPr>
        <p:txBody>
          <a:bodyPr/>
          <a:lstStyle/>
          <a:p>
            <a:pPr marL="0" indent="0">
              <a:buNone/>
            </a:pPr>
            <a:r>
              <a:rPr lang="en-IN" dirty="0"/>
              <a:t>13)ATM </a:t>
            </a:r>
          </a:p>
          <a:p>
            <a:pPr marL="0" indent="0">
              <a:buNone/>
            </a:pPr>
            <a:r>
              <a:rPr lang="en-IN" dirty="0"/>
              <a:t>         </a:t>
            </a:r>
          </a:p>
          <a:p>
            <a:pPr marL="0" indent="0">
              <a:buNone/>
            </a:pPr>
            <a:endParaRPr lang="en-IN" dirty="0"/>
          </a:p>
          <a:p>
            <a:pPr marL="0" indent="0">
              <a:buNone/>
            </a:pPr>
            <a:endParaRPr lang="en-IN" dirty="0"/>
          </a:p>
          <a:p>
            <a:pPr marL="0" indent="0">
              <a:buNone/>
            </a:pPr>
            <a:r>
              <a:rPr lang="en-IN" dirty="0"/>
              <a:t> </a:t>
            </a:r>
          </a:p>
          <a:p>
            <a:pPr marL="0" indent="0">
              <a:buNone/>
            </a:pPr>
            <a:r>
              <a:rPr lang="en-IN" dirty="0"/>
              <a:t>             </a:t>
            </a:r>
          </a:p>
          <a:p>
            <a:pPr marL="0" indent="0">
              <a:buNone/>
            </a:pPr>
            <a:endParaRPr lang="en-IN" dirty="0"/>
          </a:p>
          <a:p>
            <a:pPr marL="0" indent="0">
              <a:buNone/>
            </a:pPr>
            <a:r>
              <a:rPr lang="en-IN" dirty="0"/>
              <a:t>                         </a:t>
            </a:r>
          </a:p>
        </p:txBody>
      </p:sp>
      <p:sp>
        <p:nvSpPr>
          <p:cNvPr id="4" name="Footer Placeholder 3">
            <a:extLst>
              <a:ext uri="{FF2B5EF4-FFF2-40B4-BE49-F238E27FC236}">
                <a16:creationId xmlns:a16="http://schemas.microsoft.com/office/drawing/2014/main" id="{375FFC80-754D-8446-D68C-BB756D438C8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F1F5C2D-B556-5298-D9D7-708325E79FFB}"/>
              </a:ext>
            </a:extLst>
          </p:cNvPr>
          <p:cNvSpPr>
            <a:spLocks noGrp="1"/>
          </p:cNvSpPr>
          <p:nvPr>
            <p:ph type="sldNum" sz="quarter" idx="11"/>
          </p:nvPr>
        </p:nvSpPr>
        <p:spPr/>
        <p:txBody>
          <a:bodyPr/>
          <a:lstStyle/>
          <a:p>
            <a:fld id="{294A09A9-5501-47C1-A89A-A340965A2BE2}" type="slidenum">
              <a:rPr lang="en-US" smtClean="0"/>
              <a:pPr/>
              <a:t>22</a:t>
            </a:fld>
            <a:endParaRPr lang="en-US" dirty="0"/>
          </a:p>
        </p:txBody>
      </p:sp>
      <p:pic>
        <p:nvPicPr>
          <p:cNvPr id="7" name="Picture 6">
            <a:extLst>
              <a:ext uri="{FF2B5EF4-FFF2-40B4-BE49-F238E27FC236}">
                <a16:creationId xmlns:a16="http://schemas.microsoft.com/office/drawing/2014/main" id="{5CB7C88A-F8B4-8181-9BC2-ACD1881EB7AA}"/>
              </a:ext>
            </a:extLst>
          </p:cNvPr>
          <p:cNvPicPr>
            <a:picLocks noChangeAspect="1"/>
          </p:cNvPicPr>
          <p:nvPr/>
        </p:nvPicPr>
        <p:blipFill>
          <a:blip r:embed="rId2"/>
          <a:stretch>
            <a:fillRect/>
          </a:stretch>
        </p:blipFill>
        <p:spPr>
          <a:xfrm>
            <a:off x="2286000" y="1978868"/>
            <a:ext cx="7029450" cy="1295400"/>
          </a:xfrm>
          <a:prstGeom prst="rect">
            <a:avLst/>
          </a:prstGeom>
        </p:spPr>
      </p:pic>
      <p:pic>
        <p:nvPicPr>
          <p:cNvPr id="8" name="Picture 7">
            <a:extLst>
              <a:ext uri="{FF2B5EF4-FFF2-40B4-BE49-F238E27FC236}">
                <a16:creationId xmlns:a16="http://schemas.microsoft.com/office/drawing/2014/main" id="{C03936DE-5871-3951-4DCD-B00976149F6E}"/>
              </a:ext>
            </a:extLst>
          </p:cNvPr>
          <p:cNvPicPr>
            <a:picLocks noChangeAspect="1"/>
          </p:cNvPicPr>
          <p:nvPr/>
        </p:nvPicPr>
        <p:blipFill>
          <a:blip r:embed="rId3"/>
          <a:stretch>
            <a:fillRect/>
          </a:stretch>
        </p:blipFill>
        <p:spPr>
          <a:xfrm>
            <a:off x="3771902" y="3343276"/>
            <a:ext cx="4076700" cy="3133725"/>
          </a:xfrm>
          <a:prstGeom prst="rect">
            <a:avLst/>
          </a:prstGeom>
        </p:spPr>
      </p:pic>
    </p:spTree>
    <p:extLst>
      <p:ext uri="{BB962C8B-B14F-4D97-AF65-F5344CB8AC3E}">
        <p14:creationId xmlns:p14="http://schemas.microsoft.com/office/powerpoint/2010/main" val="4267518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1730-9DD7-CA56-E0EE-B0B0FCEC2F93}"/>
              </a:ext>
            </a:extLst>
          </p:cNvPr>
          <p:cNvSpPr>
            <a:spLocks noGrp="1"/>
          </p:cNvSpPr>
          <p:nvPr>
            <p:ph type="title"/>
          </p:nvPr>
        </p:nvSpPr>
        <p:spPr>
          <a:xfrm>
            <a:off x="838200" y="380999"/>
            <a:ext cx="10515600" cy="608046"/>
          </a:xfrm>
        </p:spPr>
        <p:txBody>
          <a:bodyPr>
            <a:normAutofit fontScale="90000"/>
          </a:bodyPr>
          <a:lstStyle/>
          <a:p>
            <a:r>
              <a:rPr lang="en-IN" dirty="0"/>
              <a:t>NORMALISED TABLES</a:t>
            </a:r>
          </a:p>
        </p:txBody>
      </p:sp>
      <p:sp>
        <p:nvSpPr>
          <p:cNvPr id="3" name="Content Placeholder 2">
            <a:extLst>
              <a:ext uri="{FF2B5EF4-FFF2-40B4-BE49-F238E27FC236}">
                <a16:creationId xmlns:a16="http://schemas.microsoft.com/office/drawing/2014/main" id="{8614E101-AA5F-A923-9088-2D6609479735}"/>
              </a:ext>
            </a:extLst>
          </p:cNvPr>
          <p:cNvSpPr>
            <a:spLocks noGrp="1"/>
          </p:cNvSpPr>
          <p:nvPr>
            <p:ph idx="1"/>
          </p:nvPr>
        </p:nvSpPr>
        <p:spPr>
          <a:xfrm>
            <a:off x="838200" y="1217579"/>
            <a:ext cx="10515600" cy="5138771"/>
          </a:xfrm>
        </p:spPr>
        <p:txBody>
          <a:bodyPr/>
          <a:lstStyle/>
          <a:p>
            <a:pPr marL="0" indent="0">
              <a:buNone/>
            </a:pPr>
            <a:r>
              <a:rPr lang="en-IN" dirty="0"/>
              <a:t>14)Stores</a:t>
            </a:r>
          </a:p>
          <a:p>
            <a:pPr marL="0" indent="0">
              <a:buNone/>
            </a:pPr>
            <a:r>
              <a:rPr lang="en-IN" dirty="0"/>
              <a:t>             </a:t>
            </a:r>
          </a:p>
          <a:p>
            <a:pPr marL="0" indent="0">
              <a:buNone/>
            </a:pPr>
            <a:endParaRPr lang="en-IN" dirty="0"/>
          </a:p>
          <a:p>
            <a:pPr marL="0" indent="0">
              <a:buNone/>
            </a:pPr>
            <a:r>
              <a:rPr lang="en-IN" dirty="0"/>
              <a:t>                         </a:t>
            </a:r>
          </a:p>
        </p:txBody>
      </p:sp>
      <p:sp>
        <p:nvSpPr>
          <p:cNvPr id="4" name="Footer Placeholder 3">
            <a:extLst>
              <a:ext uri="{FF2B5EF4-FFF2-40B4-BE49-F238E27FC236}">
                <a16:creationId xmlns:a16="http://schemas.microsoft.com/office/drawing/2014/main" id="{375FFC80-754D-8446-D68C-BB756D438C8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F1F5C2D-B556-5298-D9D7-708325E79FFB}"/>
              </a:ext>
            </a:extLst>
          </p:cNvPr>
          <p:cNvSpPr>
            <a:spLocks noGrp="1"/>
          </p:cNvSpPr>
          <p:nvPr>
            <p:ph type="sldNum" sz="quarter" idx="11"/>
          </p:nvPr>
        </p:nvSpPr>
        <p:spPr/>
        <p:txBody>
          <a:bodyPr/>
          <a:lstStyle/>
          <a:p>
            <a:fld id="{294A09A9-5501-47C1-A89A-A340965A2BE2}" type="slidenum">
              <a:rPr lang="en-US" smtClean="0"/>
              <a:pPr/>
              <a:t>23</a:t>
            </a:fld>
            <a:endParaRPr lang="en-US" dirty="0"/>
          </a:p>
        </p:txBody>
      </p:sp>
      <p:pic>
        <p:nvPicPr>
          <p:cNvPr id="9" name="Picture 8">
            <a:extLst>
              <a:ext uri="{FF2B5EF4-FFF2-40B4-BE49-F238E27FC236}">
                <a16:creationId xmlns:a16="http://schemas.microsoft.com/office/drawing/2014/main" id="{7BA77C00-A93C-E59B-E144-C1722C835367}"/>
              </a:ext>
            </a:extLst>
          </p:cNvPr>
          <p:cNvPicPr>
            <a:picLocks noChangeAspect="1"/>
          </p:cNvPicPr>
          <p:nvPr/>
        </p:nvPicPr>
        <p:blipFill>
          <a:blip r:embed="rId2"/>
          <a:stretch>
            <a:fillRect/>
          </a:stretch>
        </p:blipFill>
        <p:spPr>
          <a:xfrm>
            <a:off x="2178558" y="1704975"/>
            <a:ext cx="7029450" cy="1724025"/>
          </a:xfrm>
          <a:prstGeom prst="rect">
            <a:avLst/>
          </a:prstGeom>
        </p:spPr>
      </p:pic>
      <p:pic>
        <p:nvPicPr>
          <p:cNvPr id="8" name="Picture 7">
            <a:extLst>
              <a:ext uri="{FF2B5EF4-FFF2-40B4-BE49-F238E27FC236}">
                <a16:creationId xmlns:a16="http://schemas.microsoft.com/office/drawing/2014/main" id="{DD110DF7-8A6A-7835-E99C-068133A2B3DB}"/>
              </a:ext>
            </a:extLst>
          </p:cNvPr>
          <p:cNvPicPr>
            <a:picLocks noChangeAspect="1"/>
          </p:cNvPicPr>
          <p:nvPr/>
        </p:nvPicPr>
        <p:blipFill>
          <a:blip r:embed="rId3"/>
          <a:stretch>
            <a:fillRect/>
          </a:stretch>
        </p:blipFill>
        <p:spPr>
          <a:xfrm>
            <a:off x="2178558" y="3681800"/>
            <a:ext cx="6724650" cy="2339859"/>
          </a:xfrm>
          <a:prstGeom prst="rect">
            <a:avLst/>
          </a:prstGeom>
        </p:spPr>
      </p:pic>
    </p:spTree>
    <p:extLst>
      <p:ext uri="{BB962C8B-B14F-4D97-AF65-F5344CB8AC3E}">
        <p14:creationId xmlns:p14="http://schemas.microsoft.com/office/powerpoint/2010/main" val="1132197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EC85B09-2698-360B-7ACA-B7042DD9AF2F}"/>
              </a:ext>
            </a:extLst>
          </p:cNvPr>
          <p:cNvPicPr>
            <a:picLocks noGrp="1" noChangeAspect="1"/>
          </p:cNvPicPr>
          <p:nvPr>
            <p:ph idx="1"/>
          </p:nvPr>
        </p:nvPicPr>
        <p:blipFill rotWithShape="1">
          <a:blip r:embed="rId2"/>
          <a:srcRect l="667" t="5788" r="-667" b="-5788"/>
          <a:stretch/>
        </p:blipFill>
        <p:spPr>
          <a:xfrm>
            <a:off x="907402" y="789210"/>
            <a:ext cx="10377196" cy="5964464"/>
          </a:xfrm>
        </p:spPr>
      </p:pic>
      <p:sp>
        <p:nvSpPr>
          <p:cNvPr id="4" name="Footer Placeholder 3">
            <a:extLst>
              <a:ext uri="{FF2B5EF4-FFF2-40B4-BE49-F238E27FC236}">
                <a16:creationId xmlns:a16="http://schemas.microsoft.com/office/drawing/2014/main" id="{F13E9FBF-4895-D2D2-4687-7E225907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E0722B3-E8DD-3624-3B0D-63466F009D30}"/>
              </a:ext>
            </a:extLst>
          </p:cNvPr>
          <p:cNvSpPr>
            <a:spLocks noGrp="1"/>
          </p:cNvSpPr>
          <p:nvPr>
            <p:ph type="sldNum" sz="quarter" idx="11"/>
          </p:nvPr>
        </p:nvSpPr>
        <p:spPr/>
        <p:txBody>
          <a:bodyPr/>
          <a:lstStyle/>
          <a:p>
            <a:fld id="{294A09A9-5501-47C1-A89A-A340965A2BE2}" type="slidenum">
              <a:rPr lang="en-US" smtClean="0"/>
              <a:pPr/>
              <a:t>24</a:t>
            </a:fld>
            <a:endParaRPr lang="en-US" dirty="0"/>
          </a:p>
        </p:txBody>
      </p:sp>
      <p:sp>
        <p:nvSpPr>
          <p:cNvPr id="10" name="TextBox 9">
            <a:extLst>
              <a:ext uri="{FF2B5EF4-FFF2-40B4-BE49-F238E27FC236}">
                <a16:creationId xmlns:a16="http://schemas.microsoft.com/office/drawing/2014/main" id="{F6EF11B1-4DA9-05F8-AA0B-B04A67256C91}"/>
              </a:ext>
            </a:extLst>
          </p:cNvPr>
          <p:cNvSpPr txBox="1"/>
          <p:nvPr/>
        </p:nvSpPr>
        <p:spPr>
          <a:xfrm>
            <a:off x="1716832" y="155902"/>
            <a:ext cx="8304245" cy="369332"/>
          </a:xfrm>
          <a:prstGeom prst="rect">
            <a:avLst/>
          </a:prstGeom>
          <a:noFill/>
        </p:spPr>
        <p:txBody>
          <a:bodyPr wrap="square" rtlCol="0">
            <a:spAutoFit/>
          </a:bodyPr>
          <a:lstStyle/>
          <a:p>
            <a:r>
              <a:rPr lang="en-IN" b="1" dirty="0"/>
              <a:t>                         RELATIONAL SCHEMA AFTER NORMALISATION</a:t>
            </a:r>
          </a:p>
        </p:txBody>
      </p:sp>
    </p:spTree>
    <p:extLst>
      <p:ext uri="{BB962C8B-B14F-4D97-AF65-F5344CB8AC3E}">
        <p14:creationId xmlns:p14="http://schemas.microsoft.com/office/powerpoint/2010/main" val="4191512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13E9FBF-4895-D2D2-4687-7E225907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E0722B3-E8DD-3624-3B0D-63466F009D30}"/>
              </a:ext>
            </a:extLst>
          </p:cNvPr>
          <p:cNvSpPr>
            <a:spLocks noGrp="1"/>
          </p:cNvSpPr>
          <p:nvPr>
            <p:ph type="sldNum" sz="quarter" idx="11"/>
          </p:nvPr>
        </p:nvSpPr>
        <p:spPr/>
        <p:txBody>
          <a:bodyPr/>
          <a:lstStyle/>
          <a:p>
            <a:fld id="{294A09A9-5501-47C1-A89A-A340965A2BE2}" type="slidenum">
              <a:rPr lang="en-US" smtClean="0"/>
              <a:pPr/>
              <a:t>25</a:t>
            </a:fld>
            <a:endParaRPr lang="en-US" dirty="0"/>
          </a:p>
        </p:txBody>
      </p:sp>
      <p:sp>
        <p:nvSpPr>
          <p:cNvPr id="3" name="Content Placeholder 2">
            <a:extLst>
              <a:ext uri="{FF2B5EF4-FFF2-40B4-BE49-F238E27FC236}">
                <a16:creationId xmlns:a16="http://schemas.microsoft.com/office/drawing/2014/main" id="{13736224-EA5F-163A-049A-1D9AD0E34346}"/>
              </a:ext>
            </a:extLst>
          </p:cNvPr>
          <p:cNvSpPr>
            <a:spLocks noGrp="1"/>
          </p:cNvSpPr>
          <p:nvPr>
            <p:ph idx="1"/>
          </p:nvPr>
        </p:nvSpPr>
        <p:spPr>
          <a:xfrm>
            <a:off x="838200" y="1004652"/>
            <a:ext cx="10515600" cy="5351697"/>
          </a:xfrm>
        </p:spPr>
        <p:txBody>
          <a:bodyPr/>
          <a:lstStyle/>
          <a:p>
            <a:pPr marL="0" indent="0">
              <a:buNone/>
            </a:pPr>
            <a:r>
              <a:rPr lang="en-US" sz="2800" b="1" dirty="0"/>
              <a:t>1)Retrieve the details of movie theaters along with their      associated tenant officers and mall details</a:t>
            </a:r>
          </a:p>
          <a:p>
            <a:pPr marL="0" indent="0">
              <a:buNone/>
            </a:pPr>
            <a:r>
              <a:rPr lang="en-US" b="1" dirty="0"/>
              <a:t>Query:</a:t>
            </a:r>
          </a:p>
          <a:p>
            <a:pPr marL="0" indent="0">
              <a:buNone/>
            </a:pPr>
            <a:r>
              <a:rPr lang="en-US" sz="2800" b="1" dirty="0"/>
              <a:t>SELECT MT., TO.*, M.FROM MOVIE_THEATRES MTJOIN TENANT_OFFICERS TO ON MT.TENANT_ID = TO.IDJOIN MALL M ON MT.MALL_CODE = M.CODE;</a:t>
            </a:r>
          </a:p>
          <a:p>
            <a:pPr marL="0" indent="0">
              <a:buNone/>
            </a:pPr>
            <a:r>
              <a:rPr lang="en-IN" b="1" dirty="0"/>
              <a:t>                         </a:t>
            </a:r>
            <a:endParaRPr lang="en-US" b="1" dirty="0"/>
          </a:p>
        </p:txBody>
      </p:sp>
      <p:sp>
        <p:nvSpPr>
          <p:cNvPr id="6" name="TextBox 5">
            <a:extLst>
              <a:ext uri="{FF2B5EF4-FFF2-40B4-BE49-F238E27FC236}">
                <a16:creationId xmlns:a16="http://schemas.microsoft.com/office/drawing/2014/main" id="{4BC88A84-48A2-A379-2149-FC9A439E30DC}"/>
              </a:ext>
            </a:extLst>
          </p:cNvPr>
          <p:cNvSpPr txBox="1"/>
          <p:nvPr/>
        </p:nvSpPr>
        <p:spPr>
          <a:xfrm>
            <a:off x="1091682" y="419878"/>
            <a:ext cx="9881118" cy="584775"/>
          </a:xfrm>
          <a:prstGeom prst="rect">
            <a:avLst/>
          </a:prstGeom>
          <a:noFill/>
        </p:spPr>
        <p:txBody>
          <a:bodyPr wrap="square" rtlCol="0">
            <a:spAutoFit/>
          </a:bodyPr>
          <a:lstStyle/>
          <a:p>
            <a:r>
              <a:rPr lang="en-IN" dirty="0"/>
              <a:t>                                                                    </a:t>
            </a:r>
            <a:r>
              <a:rPr lang="en-IN" sz="3200" b="1" dirty="0"/>
              <a:t>QUERIES</a:t>
            </a:r>
          </a:p>
        </p:txBody>
      </p:sp>
      <p:pic>
        <p:nvPicPr>
          <p:cNvPr id="8" name="Picture 7">
            <a:extLst>
              <a:ext uri="{FF2B5EF4-FFF2-40B4-BE49-F238E27FC236}">
                <a16:creationId xmlns:a16="http://schemas.microsoft.com/office/drawing/2014/main" id="{DDC1B273-B7F1-01EB-1079-516F31683C53}"/>
              </a:ext>
            </a:extLst>
          </p:cNvPr>
          <p:cNvPicPr>
            <a:picLocks noChangeAspect="1"/>
          </p:cNvPicPr>
          <p:nvPr/>
        </p:nvPicPr>
        <p:blipFill>
          <a:blip r:embed="rId2"/>
          <a:stretch>
            <a:fillRect/>
          </a:stretch>
        </p:blipFill>
        <p:spPr>
          <a:xfrm>
            <a:off x="7664514" y="3555254"/>
            <a:ext cx="2647950" cy="2714625"/>
          </a:xfrm>
          <a:prstGeom prst="rect">
            <a:avLst/>
          </a:prstGeom>
        </p:spPr>
      </p:pic>
    </p:spTree>
    <p:extLst>
      <p:ext uri="{BB962C8B-B14F-4D97-AF65-F5344CB8AC3E}">
        <p14:creationId xmlns:p14="http://schemas.microsoft.com/office/powerpoint/2010/main" val="1379032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13E9FBF-4895-D2D2-4687-7E225907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E0722B3-E8DD-3624-3B0D-63466F009D30}"/>
              </a:ext>
            </a:extLst>
          </p:cNvPr>
          <p:cNvSpPr>
            <a:spLocks noGrp="1"/>
          </p:cNvSpPr>
          <p:nvPr>
            <p:ph type="sldNum" sz="quarter" idx="11"/>
          </p:nvPr>
        </p:nvSpPr>
        <p:spPr/>
        <p:txBody>
          <a:bodyPr/>
          <a:lstStyle/>
          <a:p>
            <a:fld id="{294A09A9-5501-47C1-A89A-A340965A2BE2}" type="slidenum">
              <a:rPr lang="en-US" smtClean="0"/>
              <a:pPr/>
              <a:t>26</a:t>
            </a:fld>
            <a:endParaRPr lang="en-US" dirty="0"/>
          </a:p>
        </p:txBody>
      </p:sp>
      <p:sp>
        <p:nvSpPr>
          <p:cNvPr id="3" name="Content Placeholder 2">
            <a:extLst>
              <a:ext uri="{FF2B5EF4-FFF2-40B4-BE49-F238E27FC236}">
                <a16:creationId xmlns:a16="http://schemas.microsoft.com/office/drawing/2014/main" id="{13736224-EA5F-163A-049A-1D9AD0E34346}"/>
              </a:ext>
            </a:extLst>
          </p:cNvPr>
          <p:cNvSpPr>
            <a:spLocks noGrp="1"/>
          </p:cNvSpPr>
          <p:nvPr>
            <p:ph idx="1"/>
          </p:nvPr>
        </p:nvSpPr>
        <p:spPr/>
        <p:txBody>
          <a:bodyPr/>
          <a:lstStyle/>
          <a:p>
            <a:pPr marL="0" indent="0">
              <a:buNone/>
            </a:pPr>
            <a:r>
              <a:rPr lang="en-US" b="1" dirty="0"/>
              <a:t>2)Retrieve the details of all stores in a specific mall along with their corresponding category</a:t>
            </a:r>
          </a:p>
          <a:p>
            <a:pPr marL="0" indent="0">
              <a:buNone/>
            </a:pPr>
            <a:r>
              <a:rPr lang="en-US" b="1" dirty="0"/>
              <a:t>Query:</a:t>
            </a:r>
          </a:p>
          <a:p>
            <a:pPr marL="0" indent="0">
              <a:buNone/>
            </a:pPr>
            <a:r>
              <a:rPr lang="en-US" b="1" dirty="0"/>
              <a:t>SELECT </a:t>
            </a:r>
            <a:r>
              <a:rPr lang="en-US" b="1" dirty="0" err="1"/>
              <a:t>S.store_name</a:t>
            </a:r>
            <a:r>
              <a:rPr lang="en-US" b="1" dirty="0"/>
              <a:t>, SC.CATEGORIESFROM STORES SJOIN STORE_CATEGORIES SC ON S.CATEGORY_ID = SC.IDWHERE S.MALL_CODE = 'M106’;</a:t>
            </a:r>
          </a:p>
          <a:p>
            <a:pPr marL="0" indent="0">
              <a:buNone/>
            </a:pPr>
            <a:endParaRPr lang="en-US" b="1" dirty="0"/>
          </a:p>
          <a:p>
            <a:pPr marL="0" indent="0">
              <a:buNone/>
            </a:pPr>
            <a:endParaRPr lang="en-IN" dirty="0"/>
          </a:p>
        </p:txBody>
      </p:sp>
      <p:sp>
        <p:nvSpPr>
          <p:cNvPr id="6" name="TextBox 5">
            <a:extLst>
              <a:ext uri="{FF2B5EF4-FFF2-40B4-BE49-F238E27FC236}">
                <a16:creationId xmlns:a16="http://schemas.microsoft.com/office/drawing/2014/main" id="{4BC88A84-48A2-A379-2149-FC9A439E30DC}"/>
              </a:ext>
            </a:extLst>
          </p:cNvPr>
          <p:cNvSpPr txBox="1"/>
          <p:nvPr/>
        </p:nvSpPr>
        <p:spPr>
          <a:xfrm>
            <a:off x="1091682" y="419878"/>
            <a:ext cx="9881118" cy="584775"/>
          </a:xfrm>
          <a:prstGeom prst="rect">
            <a:avLst/>
          </a:prstGeom>
          <a:noFill/>
        </p:spPr>
        <p:txBody>
          <a:bodyPr wrap="square" rtlCol="0">
            <a:spAutoFit/>
          </a:bodyPr>
          <a:lstStyle/>
          <a:p>
            <a:r>
              <a:rPr lang="en-IN" dirty="0"/>
              <a:t>                                                                    </a:t>
            </a:r>
            <a:r>
              <a:rPr lang="en-IN" sz="3200" b="1" dirty="0"/>
              <a:t>QUERIES</a:t>
            </a:r>
          </a:p>
        </p:txBody>
      </p:sp>
      <p:pic>
        <p:nvPicPr>
          <p:cNvPr id="2" name="Picture 1">
            <a:extLst>
              <a:ext uri="{FF2B5EF4-FFF2-40B4-BE49-F238E27FC236}">
                <a16:creationId xmlns:a16="http://schemas.microsoft.com/office/drawing/2014/main" id="{9FEE3DDE-45BC-C8FF-6E27-09FED5AB4F37}"/>
              </a:ext>
            </a:extLst>
          </p:cNvPr>
          <p:cNvPicPr>
            <a:picLocks noChangeAspect="1"/>
          </p:cNvPicPr>
          <p:nvPr/>
        </p:nvPicPr>
        <p:blipFill>
          <a:blip r:embed="rId2"/>
          <a:stretch>
            <a:fillRect/>
          </a:stretch>
        </p:blipFill>
        <p:spPr>
          <a:xfrm>
            <a:off x="6506255" y="4500660"/>
            <a:ext cx="4143375" cy="1047750"/>
          </a:xfrm>
          <a:prstGeom prst="rect">
            <a:avLst/>
          </a:prstGeom>
        </p:spPr>
      </p:pic>
    </p:spTree>
    <p:extLst>
      <p:ext uri="{BB962C8B-B14F-4D97-AF65-F5344CB8AC3E}">
        <p14:creationId xmlns:p14="http://schemas.microsoft.com/office/powerpoint/2010/main" val="2720574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13E9FBF-4895-D2D2-4687-7E225907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E0722B3-E8DD-3624-3B0D-63466F009D30}"/>
              </a:ext>
            </a:extLst>
          </p:cNvPr>
          <p:cNvSpPr>
            <a:spLocks noGrp="1"/>
          </p:cNvSpPr>
          <p:nvPr>
            <p:ph type="sldNum" sz="quarter" idx="11"/>
          </p:nvPr>
        </p:nvSpPr>
        <p:spPr/>
        <p:txBody>
          <a:bodyPr/>
          <a:lstStyle/>
          <a:p>
            <a:fld id="{294A09A9-5501-47C1-A89A-A340965A2BE2}" type="slidenum">
              <a:rPr lang="en-US" smtClean="0"/>
              <a:pPr/>
              <a:t>27</a:t>
            </a:fld>
            <a:endParaRPr lang="en-US" dirty="0"/>
          </a:p>
        </p:txBody>
      </p:sp>
      <p:sp>
        <p:nvSpPr>
          <p:cNvPr id="3" name="Content Placeholder 2">
            <a:extLst>
              <a:ext uri="{FF2B5EF4-FFF2-40B4-BE49-F238E27FC236}">
                <a16:creationId xmlns:a16="http://schemas.microsoft.com/office/drawing/2014/main" id="{13736224-EA5F-163A-049A-1D9AD0E34346}"/>
              </a:ext>
            </a:extLst>
          </p:cNvPr>
          <p:cNvSpPr>
            <a:spLocks noGrp="1"/>
          </p:cNvSpPr>
          <p:nvPr>
            <p:ph idx="1"/>
          </p:nvPr>
        </p:nvSpPr>
        <p:spPr>
          <a:xfrm>
            <a:off x="959498" y="1004652"/>
            <a:ext cx="10515600" cy="5351697"/>
          </a:xfrm>
        </p:spPr>
        <p:txBody>
          <a:bodyPr/>
          <a:lstStyle/>
          <a:p>
            <a:pPr marL="0" indent="0">
              <a:buNone/>
            </a:pPr>
            <a:r>
              <a:rPr lang="en-US" b="1" dirty="0"/>
              <a:t>3)Retrieve the details of all mall managers along with their corresponding mall details</a:t>
            </a:r>
          </a:p>
          <a:p>
            <a:pPr marL="0" indent="0">
              <a:buNone/>
            </a:pPr>
            <a:r>
              <a:rPr lang="en-US" b="1" dirty="0"/>
              <a:t>Query:</a:t>
            </a:r>
          </a:p>
          <a:p>
            <a:pPr marL="0" indent="0">
              <a:buNone/>
            </a:pPr>
            <a:r>
              <a:rPr lang="en-US" b="1" dirty="0"/>
              <a:t>SELECT MM."NAME",MM.MANAGER_ID, M.CODEFROM MALL_MANAGERS MMJOIN MALL M ON MM.MALL_CODE = M.CODE;</a:t>
            </a:r>
          </a:p>
          <a:p>
            <a:pPr marL="0" indent="0">
              <a:buNone/>
            </a:pPr>
            <a:endParaRPr lang="en-US" b="1" dirty="0"/>
          </a:p>
          <a:p>
            <a:endParaRPr lang="en-IN" dirty="0"/>
          </a:p>
        </p:txBody>
      </p:sp>
      <p:sp>
        <p:nvSpPr>
          <p:cNvPr id="6" name="TextBox 5">
            <a:extLst>
              <a:ext uri="{FF2B5EF4-FFF2-40B4-BE49-F238E27FC236}">
                <a16:creationId xmlns:a16="http://schemas.microsoft.com/office/drawing/2014/main" id="{4BC88A84-48A2-A379-2149-FC9A439E30DC}"/>
              </a:ext>
            </a:extLst>
          </p:cNvPr>
          <p:cNvSpPr txBox="1"/>
          <p:nvPr/>
        </p:nvSpPr>
        <p:spPr>
          <a:xfrm>
            <a:off x="1091682" y="419878"/>
            <a:ext cx="9881118" cy="584775"/>
          </a:xfrm>
          <a:prstGeom prst="rect">
            <a:avLst/>
          </a:prstGeom>
          <a:noFill/>
        </p:spPr>
        <p:txBody>
          <a:bodyPr wrap="square" rtlCol="0">
            <a:spAutoFit/>
          </a:bodyPr>
          <a:lstStyle/>
          <a:p>
            <a:r>
              <a:rPr lang="en-IN" dirty="0"/>
              <a:t>                                                                    </a:t>
            </a:r>
            <a:r>
              <a:rPr lang="en-IN" sz="3200" b="1" dirty="0"/>
              <a:t>QUERIES</a:t>
            </a:r>
          </a:p>
        </p:txBody>
      </p:sp>
      <p:pic>
        <p:nvPicPr>
          <p:cNvPr id="2" name="Picture 1">
            <a:extLst>
              <a:ext uri="{FF2B5EF4-FFF2-40B4-BE49-F238E27FC236}">
                <a16:creationId xmlns:a16="http://schemas.microsoft.com/office/drawing/2014/main" id="{FFF069D1-441C-80B8-6093-C583BB9A3B4B}"/>
              </a:ext>
            </a:extLst>
          </p:cNvPr>
          <p:cNvPicPr>
            <a:picLocks noChangeAspect="1"/>
          </p:cNvPicPr>
          <p:nvPr/>
        </p:nvPicPr>
        <p:blipFill>
          <a:blip r:embed="rId2"/>
          <a:stretch>
            <a:fillRect/>
          </a:stretch>
        </p:blipFill>
        <p:spPr>
          <a:xfrm>
            <a:off x="7347663" y="2995126"/>
            <a:ext cx="3524250" cy="3166810"/>
          </a:xfrm>
          <a:prstGeom prst="rect">
            <a:avLst/>
          </a:prstGeom>
        </p:spPr>
      </p:pic>
    </p:spTree>
    <p:extLst>
      <p:ext uri="{BB962C8B-B14F-4D97-AF65-F5344CB8AC3E}">
        <p14:creationId xmlns:p14="http://schemas.microsoft.com/office/powerpoint/2010/main" val="1034181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13E9FBF-4895-D2D2-4687-7E225907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E0722B3-E8DD-3624-3B0D-63466F009D30}"/>
              </a:ext>
            </a:extLst>
          </p:cNvPr>
          <p:cNvSpPr>
            <a:spLocks noGrp="1"/>
          </p:cNvSpPr>
          <p:nvPr>
            <p:ph type="sldNum" sz="quarter" idx="11"/>
          </p:nvPr>
        </p:nvSpPr>
        <p:spPr/>
        <p:txBody>
          <a:bodyPr/>
          <a:lstStyle/>
          <a:p>
            <a:fld id="{294A09A9-5501-47C1-A89A-A340965A2BE2}" type="slidenum">
              <a:rPr lang="en-US" smtClean="0"/>
              <a:pPr/>
              <a:t>28</a:t>
            </a:fld>
            <a:endParaRPr lang="en-US" dirty="0"/>
          </a:p>
        </p:txBody>
      </p:sp>
      <p:sp>
        <p:nvSpPr>
          <p:cNvPr id="3" name="Content Placeholder 2">
            <a:extLst>
              <a:ext uri="{FF2B5EF4-FFF2-40B4-BE49-F238E27FC236}">
                <a16:creationId xmlns:a16="http://schemas.microsoft.com/office/drawing/2014/main" id="{13736224-EA5F-163A-049A-1D9AD0E34346}"/>
              </a:ext>
            </a:extLst>
          </p:cNvPr>
          <p:cNvSpPr>
            <a:spLocks noGrp="1"/>
          </p:cNvSpPr>
          <p:nvPr>
            <p:ph idx="1"/>
          </p:nvPr>
        </p:nvSpPr>
        <p:spPr>
          <a:xfrm>
            <a:off x="838200" y="1110343"/>
            <a:ext cx="10515600" cy="5086114"/>
          </a:xfrm>
        </p:spPr>
        <p:txBody>
          <a:bodyPr/>
          <a:lstStyle/>
          <a:p>
            <a:pPr marL="0" indent="0">
              <a:buNone/>
            </a:pPr>
            <a:r>
              <a:rPr lang="en-US" b="1" dirty="0"/>
              <a:t>4)Retrieve the names of all mall managers along with the count of stores they manage</a:t>
            </a:r>
          </a:p>
          <a:p>
            <a:pPr marL="0" indent="0">
              <a:buNone/>
            </a:pPr>
            <a:r>
              <a:rPr lang="en-US" b="1" dirty="0"/>
              <a:t>Query:</a:t>
            </a:r>
          </a:p>
          <a:p>
            <a:pPr marL="0" indent="0">
              <a:buNone/>
            </a:pPr>
            <a:r>
              <a:rPr lang="en-US" b="1" dirty="0"/>
              <a:t>SELECT MM.NAME, COUNT(S.STORE_ID) AS STORE_COUNTFROM MALL_MANAGERS MMLEFT JOIN MALL M ON MM.MALL_CODE = M.CODELEFT JOIN STORES S ON M.CODE = S.MALL_CODEGROUP BY MM.NAME;</a:t>
            </a:r>
          </a:p>
          <a:p>
            <a:pPr marL="0" indent="0">
              <a:buNone/>
            </a:pPr>
            <a:endParaRPr lang="en-IN" dirty="0"/>
          </a:p>
        </p:txBody>
      </p:sp>
      <p:sp>
        <p:nvSpPr>
          <p:cNvPr id="6" name="TextBox 5">
            <a:extLst>
              <a:ext uri="{FF2B5EF4-FFF2-40B4-BE49-F238E27FC236}">
                <a16:creationId xmlns:a16="http://schemas.microsoft.com/office/drawing/2014/main" id="{4BC88A84-48A2-A379-2149-FC9A439E30DC}"/>
              </a:ext>
            </a:extLst>
          </p:cNvPr>
          <p:cNvSpPr txBox="1"/>
          <p:nvPr/>
        </p:nvSpPr>
        <p:spPr>
          <a:xfrm>
            <a:off x="1091682" y="419878"/>
            <a:ext cx="9881118" cy="584775"/>
          </a:xfrm>
          <a:prstGeom prst="rect">
            <a:avLst/>
          </a:prstGeom>
          <a:noFill/>
        </p:spPr>
        <p:txBody>
          <a:bodyPr wrap="square" rtlCol="0">
            <a:spAutoFit/>
          </a:bodyPr>
          <a:lstStyle/>
          <a:p>
            <a:r>
              <a:rPr lang="en-IN" dirty="0"/>
              <a:t>                                                                    </a:t>
            </a:r>
            <a:r>
              <a:rPr lang="en-IN" sz="3200" b="1" dirty="0"/>
              <a:t>QUERIES</a:t>
            </a:r>
          </a:p>
        </p:txBody>
      </p:sp>
      <p:pic>
        <p:nvPicPr>
          <p:cNvPr id="2" name="Picture 1">
            <a:extLst>
              <a:ext uri="{FF2B5EF4-FFF2-40B4-BE49-F238E27FC236}">
                <a16:creationId xmlns:a16="http://schemas.microsoft.com/office/drawing/2014/main" id="{8B048193-55E5-A06D-475B-D5BBD08358BB}"/>
              </a:ext>
            </a:extLst>
          </p:cNvPr>
          <p:cNvPicPr>
            <a:picLocks noChangeAspect="1"/>
          </p:cNvPicPr>
          <p:nvPr/>
        </p:nvPicPr>
        <p:blipFill>
          <a:blip r:embed="rId2"/>
          <a:stretch>
            <a:fillRect/>
          </a:stretch>
        </p:blipFill>
        <p:spPr>
          <a:xfrm>
            <a:off x="7848602" y="3429000"/>
            <a:ext cx="3324225" cy="3133333"/>
          </a:xfrm>
          <a:prstGeom prst="rect">
            <a:avLst/>
          </a:prstGeom>
        </p:spPr>
      </p:pic>
    </p:spTree>
    <p:extLst>
      <p:ext uri="{BB962C8B-B14F-4D97-AF65-F5344CB8AC3E}">
        <p14:creationId xmlns:p14="http://schemas.microsoft.com/office/powerpoint/2010/main" val="3954113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13E9FBF-4895-D2D2-4687-7E225907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E0722B3-E8DD-3624-3B0D-63466F009D30}"/>
              </a:ext>
            </a:extLst>
          </p:cNvPr>
          <p:cNvSpPr>
            <a:spLocks noGrp="1"/>
          </p:cNvSpPr>
          <p:nvPr>
            <p:ph type="sldNum" sz="quarter" idx="11"/>
          </p:nvPr>
        </p:nvSpPr>
        <p:spPr/>
        <p:txBody>
          <a:bodyPr/>
          <a:lstStyle/>
          <a:p>
            <a:fld id="{294A09A9-5501-47C1-A89A-A340965A2BE2}" type="slidenum">
              <a:rPr lang="en-US" smtClean="0"/>
              <a:pPr/>
              <a:t>29</a:t>
            </a:fld>
            <a:endParaRPr lang="en-US" dirty="0"/>
          </a:p>
        </p:txBody>
      </p:sp>
      <p:sp>
        <p:nvSpPr>
          <p:cNvPr id="3" name="Content Placeholder 2">
            <a:extLst>
              <a:ext uri="{FF2B5EF4-FFF2-40B4-BE49-F238E27FC236}">
                <a16:creationId xmlns:a16="http://schemas.microsoft.com/office/drawing/2014/main" id="{13736224-EA5F-163A-049A-1D9AD0E34346}"/>
              </a:ext>
            </a:extLst>
          </p:cNvPr>
          <p:cNvSpPr>
            <a:spLocks noGrp="1"/>
          </p:cNvSpPr>
          <p:nvPr>
            <p:ph idx="1"/>
          </p:nvPr>
        </p:nvSpPr>
        <p:spPr>
          <a:xfrm>
            <a:off x="838200" y="1004652"/>
            <a:ext cx="10515600" cy="5351697"/>
          </a:xfrm>
        </p:spPr>
        <p:txBody>
          <a:bodyPr/>
          <a:lstStyle/>
          <a:p>
            <a:pPr marL="0" indent="0">
              <a:buNone/>
            </a:pPr>
            <a:r>
              <a:rPr lang="en-US" b="1" dirty="0"/>
              <a:t>5)Retrieve the names of tenant officers who work in both food corners and movie theaters</a:t>
            </a:r>
          </a:p>
          <a:p>
            <a:pPr marL="0" indent="0">
              <a:buNone/>
            </a:pPr>
            <a:r>
              <a:rPr lang="en-US" b="1" dirty="0"/>
              <a:t>Query:</a:t>
            </a:r>
          </a:p>
          <a:p>
            <a:pPr marL="0" indent="0">
              <a:buNone/>
            </a:pPr>
            <a:r>
              <a:rPr lang="en-US" b="1" dirty="0"/>
              <a:t>SELECT TOF."NAME"FROM TENANT_OFFICERS TOFJOIN FOOD_CORNERS FC ON TOF."ID" = FC.TENANT_IDJOIN MOVIE_THEATRES MT ON TOF."ID" = MT.TENANT_ID;</a:t>
            </a:r>
          </a:p>
          <a:p>
            <a:pPr marL="0" indent="0">
              <a:buNone/>
            </a:pPr>
            <a:endParaRPr lang="en-US" b="1" dirty="0"/>
          </a:p>
          <a:p>
            <a:pPr marL="0" indent="0">
              <a:buNone/>
            </a:pPr>
            <a:endParaRPr lang="en-IN" dirty="0"/>
          </a:p>
        </p:txBody>
      </p:sp>
      <p:sp>
        <p:nvSpPr>
          <p:cNvPr id="6" name="TextBox 5">
            <a:extLst>
              <a:ext uri="{FF2B5EF4-FFF2-40B4-BE49-F238E27FC236}">
                <a16:creationId xmlns:a16="http://schemas.microsoft.com/office/drawing/2014/main" id="{4BC88A84-48A2-A379-2149-FC9A439E30DC}"/>
              </a:ext>
            </a:extLst>
          </p:cNvPr>
          <p:cNvSpPr txBox="1"/>
          <p:nvPr/>
        </p:nvSpPr>
        <p:spPr>
          <a:xfrm>
            <a:off x="1091682" y="419878"/>
            <a:ext cx="9881118" cy="584775"/>
          </a:xfrm>
          <a:prstGeom prst="rect">
            <a:avLst/>
          </a:prstGeom>
          <a:noFill/>
        </p:spPr>
        <p:txBody>
          <a:bodyPr wrap="square" rtlCol="0">
            <a:spAutoFit/>
          </a:bodyPr>
          <a:lstStyle/>
          <a:p>
            <a:r>
              <a:rPr lang="en-IN" dirty="0"/>
              <a:t>                                                                    </a:t>
            </a:r>
            <a:r>
              <a:rPr lang="en-IN" sz="3200" b="1" dirty="0"/>
              <a:t>QUERIES</a:t>
            </a:r>
          </a:p>
        </p:txBody>
      </p:sp>
      <p:pic>
        <p:nvPicPr>
          <p:cNvPr id="2" name="Picture 1">
            <a:extLst>
              <a:ext uri="{FF2B5EF4-FFF2-40B4-BE49-F238E27FC236}">
                <a16:creationId xmlns:a16="http://schemas.microsoft.com/office/drawing/2014/main" id="{4A1D117F-75BB-BE90-30DF-E1E221298C5E}"/>
              </a:ext>
            </a:extLst>
          </p:cNvPr>
          <p:cNvPicPr>
            <a:picLocks noChangeAspect="1"/>
          </p:cNvPicPr>
          <p:nvPr/>
        </p:nvPicPr>
        <p:blipFill>
          <a:blip r:embed="rId2"/>
          <a:stretch>
            <a:fillRect/>
          </a:stretch>
        </p:blipFill>
        <p:spPr>
          <a:xfrm>
            <a:off x="9610725" y="3057175"/>
            <a:ext cx="2352675" cy="3380947"/>
          </a:xfrm>
          <a:prstGeom prst="rect">
            <a:avLst/>
          </a:prstGeom>
        </p:spPr>
      </p:pic>
    </p:spTree>
    <p:extLst>
      <p:ext uri="{BB962C8B-B14F-4D97-AF65-F5344CB8AC3E}">
        <p14:creationId xmlns:p14="http://schemas.microsoft.com/office/powerpoint/2010/main" val="303789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p:txBody>
          <a:bodyPr/>
          <a:lstStyle/>
          <a:p>
            <a:r>
              <a:rPr lang="en-US" dirty="0"/>
              <a:t> </a:t>
            </a:r>
          </a:p>
        </p:txBody>
      </p:sp>
      <p:sp>
        <p:nvSpPr>
          <p:cNvPr id="10" name="Text Placeholder 9">
            <a:extLst>
              <a:ext uri="{FF2B5EF4-FFF2-40B4-BE49-F238E27FC236}">
                <a16:creationId xmlns:a16="http://schemas.microsoft.com/office/drawing/2014/main" id="{FA47ED29-D9DA-9DC6-8B43-80EC2A2E5B50}"/>
              </a:ext>
            </a:extLst>
          </p:cNvPr>
          <p:cNvSpPr>
            <a:spLocks noGrp="1"/>
          </p:cNvSpPr>
          <p:nvPr>
            <p:ph type="body" sz="quarter" idx="10"/>
          </p:nvPr>
        </p:nvSpPr>
        <p:spPr/>
        <p:txBody>
          <a:bodyPr/>
          <a:lstStyle/>
          <a:p>
            <a:r>
              <a:rPr lang="en-US" dirty="0"/>
              <a:t> </a:t>
            </a:r>
          </a:p>
        </p:txBody>
      </p:sp>
      <p:sp>
        <p:nvSpPr>
          <p:cNvPr id="3" name="Text Placeholder 2">
            <a:extLst>
              <a:ext uri="{FF2B5EF4-FFF2-40B4-BE49-F238E27FC236}">
                <a16:creationId xmlns:a16="http://schemas.microsoft.com/office/drawing/2014/main" id="{C9CFA000-38C2-F344-E543-42483390408A}"/>
              </a:ext>
            </a:extLst>
          </p:cNvPr>
          <p:cNvSpPr>
            <a:spLocks noGrp="1"/>
          </p:cNvSpPr>
          <p:nvPr>
            <p:ph type="body" idx="1"/>
          </p:nvPr>
        </p:nvSpPr>
        <p:spPr/>
        <p:txBody>
          <a:bodyPr/>
          <a:lstStyle/>
          <a:p>
            <a:r>
              <a:rPr lang="en-US" dirty="0"/>
              <a:t> </a:t>
            </a:r>
          </a:p>
        </p:txBody>
      </p:sp>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1"/>
          </p:nvPr>
        </p:nvSpPr>
        <p:spPr/>
        <p:txBody>
          <a:bodyPr/>
          <a:lstStyle/>
          <a:p>
            <a:r>
              <a:rPr lang="en-US" dirty="0"/>
              <a:t> </a:t>
            </a:r>
          </a:p>
        </p:txBody>
      </p:sp>
      <p:pic>
        <p:nvPicPr>
          <p:cNvPr id="5" name="Picture 4">
            <a:extLst>
              <a:ext uri="{FF2B5EF4-FFF2-40B4-BE49-F238E27FC236}">
                <a16:creationId xmlns:a16="http://schemas.microsoft.com/office/drawing/2014/main" id="{06DE8626-8F77-D6E8-83E7-F4B2E2E100FA}"/>
              </a:ext>
            </a:extLst>
          </p:cNvPr>
          <p:cNvPicPr>
            <a:picLocks noChangeAspect="1"/>
          </p:cNvPicPr>
          <p:nvPr/>
        </p:nvPicPr>
        <p:blipFill>
          <a:blip r:embed="rId2"/>
          <a:stretch>
            <a:fillRect/>
          </a:stretch>
        </p:blipFill>
        <p:spPr>
          <a:xfrm>
            <a:off x="503852" y="2117434"/>
            <a:ext cx="4609324" cy="2846308"/>
          </a:xfrm>
          <a:prstGeom prst="rect">
            <a:avLst/>
          </a:prstGeom>
        </p:spPr>
      </p:pic>
      <p:pic>
        <p:nvPicPr>
          <p:cNvPr id="7" name="Picture 6">
            <a:extLst>
              <a:ext uri="{FF2B5EF4-FFF2-40B4-BE49-F238E27FC236}">
                <a16:creationId xmlns:a16="http://schemas.microsoft.com/office/drawing/2014/main" id="{F3F31A8F-4AB5-3502-39F5-2A298863A682}"/>
              </a:ext>
            </a:extLst>
          </p:cNvPr>
          <p:cNvPicPr>
            <a:picLocks noChangeAspect="1"/>
          </p:cNvPicPr>
          <p:nvPr/>
        </p:nvPicPr>
        <p:blipFill>
          <a:blip r:embed="rId3"/>
          <a:stretch>
            <a:fillRect/>
          </a:stretch>
        </p:blipFill>
        <p:spPr>
          <a:xfrm>
            <a:off x="5823446" y="2117434"/>
            <a:ext cx="5962650" cy="2846308"/>
          </a:xfrm>
          <a:prstGeom prst="rect">
            <a:avLst/>
          </a:prstGeom>
        </p:spPr>
      </p:pic>
    </p:spTree>
    <p:extLst>
      <p:ext uri="{BB962C8B-B14F-4D97-AF65-F5344CB8AC3E}">
        <p14:creationId xmlns:p14="http://schemas.microsoft.com/office/powerpoint/2010/main" val="1563980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US" dirty="0">
                <a:solidFill>
                  <a:schemeClr val="accent3"/>
                </a:solidFill>
                <a:latin typeface="Baskerville Old Face" panose="02020602080505020303" pitchFamily="18" charset="77"/>
              </a:rPr>
              <a:t>Summary</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p:txBody>
          <a:bodyPr/>
          <a:lstStyle/>
          <a:p>
            <a:pPr marL="0" indent="0">
              <a:lnSpc>
                <a:spcPct val="100000"/>
              </a:lnSpc>
              <a:buNone/>
            </a:pPr>
            <a:r>
              <a:rPr lang="en-US" sz="2000" b="1" dirty="0">
                <a:solidFill>
                  <a:schemeClr val="accent3"/>
                </a:solidFill>
                <a:latin typeface="Gill Sans Nova Light" panose="020B0302020104020203" pitchFamily="34" charset="0"/>
                <a:ea typeface="+mn-lt"/>
                <a:cs typeface="Gill Sans Light" panose="020B0302020104020203" pitchFamily="34" charset="-79"/>
              </a:rPr>
              <a:t>This project involves defining primary &amp; foreign keys, establishing relationships between entities and enforcing constraints. </a:t>
            </a:r>
            <a:r>
              <a:rPr lang="en-US" b="1" dirty="0">
                <a:latin typeface="Gill Sans Nova Light" panose="020B0302020104020203" pitchFamily="34" charset="0"/>
                <a:ea typeface="+mn-lt"/>
                <a:cs typeface="Gill Sans Light" panose="020B0302020104020203" pitchFamily="34" charset="-79"/>
              </a:rPr>
              <a:t>It also includes complex queries containing advanced SQL operations such as aggregators, sub-queries, and joins of different kinds. This queries can be used to obtain many more details regarding the malls. It </a:t>
            </a:r>
            <a:r>
              <a:rPr lang="en-US" b="1" dirty="0">
                <a:cs typeface="Calibri"/>
              </a:rPr>
              <a:t>can effectively manage the various entities, relationships and operations within a mall environment. It provides a solid foundation for storing, organizing and retrieving data related to malls</a:t>
            </a:r>
            <a:r>
              <a:rPr lang="en-US" dirty="0">
                <a:cs typeface="Calibri"/>
              </a:rPr>
              <a:t>.</a:t>
            </a:r>
            <a:endParaRPr lang="en-US" b="1" dirty="0">
              <a:latin typeface="Gill Sans Nova Light" panose="020B0302020104020203" pitchFamily="34" charset="0"/>
              <a:ea typeface="+mn-lt"/>
              <a:cs typeface="Gill Sans Light" panose="020B0302020104020203" pitchFamily="34" charset="-79"/>
            </a:endParaRPr>
          </a:p>
          <a:p>
            <a:pPr marL="0" indent="0" algn="l">
              <a:lnSpc>
                <a:spcPct val="100000"/>
              </a:lnSpc>
              <a:buNone/>
            </a:pPr>
            <a:endParaRPr lang="en-US" sz="2000" dirty="0">
              <a:solidFill>
                <a:schemeClr val="accent3"/>
              </a:solidFill>
              <a:latin typeface="Gill Sans Nova Light" panose="020B0302020104020203" pitchFamily="34" charset="0"/>
              <a:ea typeface="+mn-lt"/>
              <a:cs typeface="Gill Sans Light" panose="020B0302020104020203" pitchFamily="34" charset="-79"/>
            </a:endParaRPr>
          </a:p>
          <a:p>
            <a:pPr marL="0" indent="0">
              <a:lnSpc>
                <a:spcPct val="100000"/>
              </a:lnSpc>
              <a:buNone/>
            </a:pPr>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30</a:t>
            </a:fld>
            <a:endParaRPr lang="en-US" dirty="0"/>
          </a:p>
        </p:txBody>
      </p:sp>
    </p:spTree>
    <p:extLst>
      <p:ext uri="{BB962C8B-B14F-4D97-AF65-F5344CB8AC3E}">
        <p14:creationId xmlns:p14="http://schemas.microsoft.com/office/powerpoint/2010/main" val="3847806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7119257" y="2011680"/>
            <a:ext cx="4091287" cy="2843784"/>
          </a:xfrm>
        </p:spPr>
        <p:txBody>
          <a:bodyPr/>
          <a:lstStyle/>
          <a:p>
            <a:r>
              <a:rPr lang="en-US" b="1" dirty="0"/>
              <a:t>21CSB0B07 B BHARADWAJ</a:t>
            </a:r>
          </a:p>
          <a:p>
            <a:r>
              <a:rPr lang="en-US" b="1" dirty="0"/>
              <a:t>21CSB0B62 U ASHISH KUMAR</a:t>
            </a:r>
          </a:p>
        </p:txBody>
      </p:sp>
    </p:spTree>
    <p:extLst>
      <p:ext uri="{BB962C8B-B14F-4D97-AF65-F5344CB8AC3E}">
        <p14:creationId xmlns:p14="http://schemas.microsoft.com/office/powerpoint/2010/main" val="2314073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US" dirty="0">
                <a:solidFill>
                  <a:schemeClr val="accent3"/>
                </a:solidFill>
              </a:rPr>
              <a:t>CONTENTS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p:txBody>
          <a:bodyPr>
            <a:normAutofit/>
          </a:bodyPr>
          <a:lstStyle/>
          <a:p>
            <a:pPr marL="285750" indent="-285750" algn="l">
              <a:buFont typeface="Wingdings" panose="05000000000000000000" pitchFamily="2" charset="2"/>
              <a:buChar char="Ø"/>
            </a:pPr>
            <a:r>
              <a:rPr lang="en-US" sz="2000" b="1" dirty="0"/>
              <a:t>ER Diagram</a:t>
            </a:r>
          </a:p>
          <a:p>
            <a:pPr marL="285750" indent="-285750" algn="l">
              <a:buFont typeface="Wingdings" panose="05000000000000000000" pitchFamily="2" charset="2"/>
              <a:buChar char="Ø"/>
            </a:pPr>
            <a:r>
              <a:rPr lang="en-US" sz="2000" b="1" dirty="0"/>
              <a:t>Assumptions</a:t>
            </a:r>
          </a:p>
          <a:p>
            <a:pPr marL="285750" indent="-285750" algn="l">
              <a:buFont typeface="Wingdings" panose="05000000000000000000" pitchFamily="2" charset="2"/>
              <a:buChar char="Ø"/>
            </a:pPr>
            <a:r>
              <a:rPr lang="en-US" sz="2000" b="1" dirty="0"/>
              <a:t>Normalized Tables </a:t>
            </a:r>
          </a:p>
          <a:p>
            <a:pPr marL="285750" indent="-285750" algn="l">
              <a:buFont typeface="Wingdings" panose="05000000000000000000" pitchFamily="2" charset="2"/>
              <a:buChar char="Ø"/>
            </a:pPr>
            <a:r>
              <a:rPr lang="en-US" sz="2000" b="1" dirty="0"/>
              <a:t>Relational Schema after normalization</a:t>
            </a:r>
          </a:p>
          <a:p>
            <a:pPr marL="285750" indent="-285750" algn="l">
              <a:buFont typeface="Wingdings" panose="05000000000000000000" pitchFamily="2" charset="2"/>
              <a:buChar char="Ø"/>
            </a:pPr>
            <a:r>
              <a:rPr lang="en-US" sz="2000" b="1" dirty="0"/>
              <a:t>Queries and Output</a:t>
            </a: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520700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3D8D8-8257-A973-67DF-8D61D0431F0F}"/>
              </a:ext>
            </a:extLst>
          </p:cNvPr>
          <p:cNvSpPr>
            <a:spLocks noGrp="1"/>
          </p:cNvSpPr>
          <p:nvPr>
            <p:ph type="title"/>
          </p:nvPr>
        </p:nvSpPr>
        <p:spPr>
          <a:xfrm>
            <a:off x="838200" y="380999"/>
            <a:ext cx="10515600" cy="365125"/>
          </a:xfrm>
        </p:spPr>
        <p:txBody>
          <a:bodyPr>
            <a:normAutofit fontScale="90000"/>
          </a:bodyPr>
          <a:lstStyle/>
          <a:p>
            <a:r>
              <a:rPr lang="en-IN" dirty="0"/>
              <a:t>ER DIAGRAM</a:t>
            </a:r>
          </a:p>
        </p:txBody>
      </p:sp>
      <p:pic>
        <p:nvPicPr>
          <p:cNvPr id="7" name="Content Placeholder 6">
            <a:extLst>
              <a:ext uri="{FF2B5EF4-FFF2-40B4-BE49-F238E27FC236}">
                <a16:creationId xmlns:a16="http://schemas.microsoft.com/office/drawing/2014/main" id="{896FA79A-E4C0-0098-26DE-5E7283FF8644}"/>
              </a:ext>
            </a:extLst>
          </p:cNvPr>
          <p:cNvPicPr>
            <a:picLocks noGrp="1" noChangeAspect="1"/>
          </p:cNvPicPr>
          <p:nvPr>
            <p:ph idx="1"/>
          </p:nvPr>
        </p:nvPicPr>
        <p:blipFill>
          <a:blip r:embed="rId2"/>
          <a:stretch>
            <a:fillRect/>
          </a:stretch>
        </p:blipFill>
        <p:spPr>
          <a:xfrm>
            <a:off x="1123631" y="914399"/>
            <a:ext cx="10433603" cy="5376636"/>
          </a:xfrm>
        </p:spPr>
      </p:pic>
      <p:sp>
        <p:nvSpPr>
          <p:cNvPr id="4" name="Footer Placeholder 3">
            <a:extLst>
              <a:ext uri="{FF2B5EF4-FFF2-40B4-BE49-F238E27FC236}">
                <a16:creationId xmlns:a16="http://schemas.microsoft.com/office/drawing/2014/main" id="{56ABDF20-4F62-7174-A06B-6BA609F9C30B}"/>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4FBE7F-B039-2A64-E290-FBD8B8D306F1}"/>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35023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644185"/>
          </a:xfrm>
        </p:spPr>
        <p:txBody>
          <a:bodyPr>
            <a:normAutofit fontScale="90000"/>
          </a:bodyPr>
          <a:lstStyle/>
          <a:p>
            <a:r>
              <a:rPr lang="en-US" dirty="0">
                <a:latin typeface="Baskerville Old Face" panose="02020602080505020303" pitchFamily="18" charset="77"/>
              </a:rPr>
              <a:t>ASSUMPTIONS</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a:xfrm>
            <a:off x="2410129" y="2259874"/>
            <a:ext cx="7744968" cy="2697480"/>
          </a:xfrm>
        </p:spPr>
        <p:txBody>
          <a:bodyPr/>
          <a:lstStyle/>
          <a:p>
            <a:pPr marL="0" indent="0" algn="ctr">
              <a:lnSpc>
                <a:spcPct val="100000"/>
              </a:lnSpc>
              <a:buNone/>
            </a:pPr>
            <a:r>
              <a:rPr lang="en-US" sz="2000" dirty="0">
                <a:solidFill>
                  <a:schemeClr val="accent3"/>
                </a:solidFill>
                <a:latin typeface="Gill Sans Nova Light" panose="020B0302020104020203" pitchFamily="34" charset="0"/>
                <a:ea typeface="+mn-lt"/>
                <a:cs typeface="Gill Sans Light" panose="020B0302020104020203" pitchFamily="34" charset="-79"/>
              </a:rPr>
              <a:t> </a:t>
            </a:r>
          </a:p>
          <a:p>
            <a:pPr marL="0" indent="0">
              <a:lnSpc>
                <a:spcPct val="100000"/>
              </a:lnSpc>
              <a:buNone/>
            </a:pPr>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7" name="TextBox 6">
            <a:extLst>
              <a:ext uri="{FF2B5EF4-FFF2-40B4-BE49-F238E27FC236}">
                <a16:creationId xmlns:a16="http://schemas.microsoft.com/office/drawing/2014/main" id="{FDAB73BB-B3D8-163B-063F-C2A306A47245}"/>
              </a:ext>
            </a:extLst>
          </p:cNvPr>
          <p:cNvSpPr txBox="1"/>
          <p:nvPr/>
        </p:nvSpPr>
        <p:spPr>
          <a:xfrm>
            <a:off x="1931437" y="2408672"/>
            <a:ext cx="8512535" cy="2308324"/>
          </a:xfrm>
          <a:prstGeom prst="rect">
            <a:avLst/>
          </a:prstGeom>
          <a:noFill/>
        </p:spPr>
        <p:txBody>
          <a:bodyPr wrap="square">
            <a:spAutoFit/>
          </a:bodyPr>
          <a:lstStyle/>
          <a:p>
            <a:r>
              <a:rPr lang="en-US" b="1" dirty="0"/>
              <a:t>1) Each mall has at least one Tenant Officer, and each tenant officer is employed in at least one of the given malls, therefore there is total participation and many to many relationship between mall and </a:t>
            </a:r>
            <a:r>
              <a:rPr lang="en-US" b="1" dirty="0" err="1"/>
              <a:t>tenant_officers</a:t>
            </a:r>
            <a:r>
              <a:rPr lang="en-US" b="1" dirty="0"/>
              <a:t>. Mall has area with unit </a:t>
            </a:r>
            <a:r>
              <a:rPr lang="en-US" b="1" dirty="0" err="1"/>
              <a:t>sq.ft</a:t>
            </a:r>
            <a:r>
              <a:rPr lang="en-US" b="1" dirty="0"/>
              <a:t>.</a:t>
            </a:r>
          </a:p>
          <a:p>
            <a:endParaRPr lang="en-US" b="1" dirty="0"/>
          </a:p>
          <a:p>
            <a:r>
              <a:rPr lang="en-US" b="1" dirty="0"/>
              <a:t>2) In mall managers relation, each manager is employed in at least one of the malls, So there is total participation of </a:t>
            </a:r>
            <a:r>
              <a:rPr lang="en-US" b="1" dirty="0" err="1"/>
              <a:t>Mall_managers</a:t>
            </a:r>
            <a:r>
              <a:rPr lang="en-US" b="1" dirty="0"/>
              <a:t>.</a:t>
            </a:r>
          </a:p>
          <a:p>
            <a:endParaRPr lang="en-US" b="1" dirty="0"/>
          </a:p>
          <a:p>
            <a:r>
              <a:rPr lang="en-US" b="1" dirty="0"/>
              <a:t>3) Timing relation is a weak entity set having weekdays as its partial key.</a:t>
            </a:r>
            <a:endParaRPr lang="en-IN" b="1" dirty="0"/>
          </a:p>
        </p:txBody>
      </p:sp>
    </p:spTree>
    <p:extLst>
      <p:ext uri="{BB962C8B-B14F-4D97-AF65-F5344CB8AC3E}">
        <p14:creationId xmlns:p14="http://schemas.microsoft.com/office/powerpoint/2010/main" val="2909073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532218"/>
          </a:xfrm>
        </p:spPr>
        <p:txBody>
          <a:bodyPr>
            <a:normAutofit fontScale="90000"/>
          </a:bodyPr>
          <a:lstStyle/>
          <a:p>
            <a:r>
              <a:rPr lang="en-US" dirty="0">
                <a:latin typeface="Baskerville Old Face" panose="02020602080505020303" pitchFamily="18" charset="77"/>
              </a:rPr>
              <a:t>ASSUMPTIONS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a:xfrm>
            <a:off x="1748028" y="2119541"/>
            <a:ext cx="8220456" cy="2918989"/>
          </a:xfrm>
        </p:spPr>
        <p:txBody>
          <a:bodyPr>
            <a:normAutofit/>
          </a:bodyPr>
          <a:lstStyle/>
          <a:p>
            <a:pPr marL="0" indent="0" algn="ctr">
              <a:lnSpc>
                <a:spcPct val="100000"/>
              </a:lnSpc>
              <a:buNone/>
            </a:pPr>
            <a:r>
              <a:rPr lang="en-US" sz="2000" b="1" dirty="0">
                <a:solidFill>
                  <a:schemeClr val="accent3"/>
                </a:solidFill>
                <a:latin typeface="Gill Sans Nova Light" panose="020B0302020104020203" pitchFamily="34" charset="0"/>
                <a:ea typeface="+mn-lt"/>
                <a:cs typeface="Gill Sans Light" panose="020B0302020104020203" pitchFamily="34" charset="-79"/>
              </a:rPr>
              <a:t>4) </a:t>
            </a:r>
            <a:r>
              <a:rPr lang="en-US" sz="2000" b="1" dirty="0" err="1">
                <a:solidFill>
                  <a:schemeClr val="accent3"/>
                </a:solidFill>
                <a:latin typeface="Gill Sans Nova Light" panose="020B0302020104020203" pitchFamily="34" charset="0"/>
                <a:ea typeface="+mn-lt"/>
                <a:cs typeface="Gill Sans Light" panose="020B0302020104020203" pitchFamily="34" charset="-79"/>
              </a:rPr>
              <a:t>Food_Types</a:t>
            </a:r>
            <a:r>
              <a:rPr lang="en-US" sz="2000" b="1" dirty="0">
                <a:solidFill>
                  <a:schemeClr val="accent3"/>
                </a:solidFill>
                <a:latin typeface="Gill Sans Nova Light" panose="020B0302020104020203" pitchFamily="34" charset="0"/>
                <a:ea typeface="+mn-lt"/>
                <a:cs typeface="Gill Sans Light" panose="020B0302020104020203" pitchFamily="34" charset="-79"/>
              </a:rPr>
              <a:t> and </a:t>
            </a:r>
            <a:r>
              <a:rPr lang="en-US" sz="2000" b="1" dirty="0" err="1">
                <a:solidFill>
                  <a:schemeClr val="accent3"/>
                </a:solidFill>
                <a:latin typeface="Gill Sans Nova Light" panose="020B0302020104020203" pitchFamily="34" charset="0"/>
                <a:ea typeface="+mn-lt"/>
                <a:cs typeface="Gill Sans Light" panose="020B0302020104020203" pitchFamily="34" charset="-79"/>
              </a:rPr>
              <a:t>Store_Categories</a:t>
            </a:r>
            <a:r>
              <a:rPr lang="en-US" sz="2000" b="1" dirty="0">
                <a:solidFill>
                  <a:schemeClr val="accent3"/>
                </a:solidFill>
                <a:latin typeface="Gill Sans Nova Light" panose="020B0302020104020203" pitchFamily="34" charset="0"/>
                <a:ea typeface="+mn-lt"/>
                <a:cs typeface="Gill Sans Light" panose="020B0302020104020203" pitchFamily="34" charset="-79"/>
              </a:rPr>
              <a:t> &amp; Games relations store information about the types of food corners like restaurants, ice-cream </a:t>
            </a:r>
            <a:r>
              <a:rPr lang="en-US" sz="2000" b="1" dirty="0" err="1">
                <a:solidFill>
                  <a:schemeClr val="accent3"/>
                </a:solidFill>
                <a:latin typeface="Gill Sans Nova Light" panose="020B0302020104020203" pitchFamily="34" charset="0"/>
                <a:ea typeface="+mn-lt"/>
                <a:cs typeface="Gill Sans Light" panose="020B0302020104020203" pitchFamily="34" charset="-79"/>
              </a:rPr>
              <a:t>parlour</a:t>
            </a:r>
            <a:r>
              <a:rPr lang="en-US" sz="2000" b="1" dirty="0">
                <a:solidFill>
                  <a:schemeClr val="accent3"/>
                </a:solidFill>
                <a:latin typeface="Gill Sans Nova Light" panose="020B0302020104020203" pitchFamily="34" charset="0"/>
                <a:ea typeface="+mn-lt"/>
                <a:cs typeface="Gill Sans Light" panose="020B0302020104020203" pitchFamily="34" charset="-79"/>
              </a:rPr>
              <a:t> etc., and clothing, </a:t>
            </a:r>
            <a:r>
              <a:rPr lang="en-US" sz="2000" b="1" dirty="0" err="1">
                <a:solidFill>
                  <a:schemeClr val="accent3"/>
                </a:solidFill>
                <a:latin typeface="Gill Sans Nova Light" panose="020B0302020104020203" pitchFamily="34" charset="0"/>
                <a:ea typeface="+mn-lt"/>
                <a:cs typeface="Gill Sans Light" panose="020B0302020104020203" pitchFamily="34" charset="-79"/>
              </a:rPr>
              <a:t>pharamacy</a:t>
            </a:r>
            <a:r>
              <a:rPr lang="en-US" sz="2000" b="1" dirty="0">
                <a:solidFill>
                  <a:schemeClr val="accent3"/>
                </a:solidFill>
                <a:latin typeface="Gill Sans Nova Light" panose="020B0302020104020203" pitchFamily="34" charset="0"/>
                <a:ea typeface="+mn-lt"/>
                <a:cs typeface="Gill Sans Light" panose="020B0302020104020203" pitchFamily="34" charset="-79"/>
              </a:rPr>
              <a:t> etc. and different game names respectively along with its ID to identify the type.</a:t>
            </a:r>
          </a:p>
          <a:p>
            <a:pPr marL="0" indent="0" algn="ctr">
              <a:lnSpc>
                <a:spcPct val="100000"/>
              </a:lnSpc>
              <a:buNone/>
            </a:pPr>
            <a:r>
              <a:rPr lang="en-US" sz="2000" b="1" dirty="0">
                <a:solidFill>
                  <a:schemeClr val="accent3"/>
                </a:solidFill>
                <a:latin typeface="Gill Sans Nova Light" panose="020B0302020104020203" pitchFamily="34" charset="0"/>
                <a:ea typeface="+mn-lt"/>
                <a:cs typeface="Gill Sans Light" panose="020B0302020104020203" pitchFamily="34" charset="-79"/>
              </a:rPr>
              <a:t>5) Stores and </a:t>
            </a:r>
            <a:r>
              <a:rPr lang="en-US" sz="2000" b="1" dirty="0" err="1">
                <a:solidFill>
                  <a:schemeClr val="accent3"/>
                </a:solidFill>
                <a:latin typeface="Gill Sans Nova Light" panose="020B0302020104020203" pitchFamily="34" charset="0"/>
                <a:ea typeface="+mn-lt"/>
                <a:cs typeface="Gill Sans Light" panose="020B0302020104020203" pitchFamily="34" charset="-79"/>
              </a:rPr>
              <a:t>Food_Corners</a:t>
            </a:r>
            <a:r>
              <a:rPr lang="en-US" sz="2000" b="1" dirty="0">
                <a:solidFill>
                  <a:schemeClr val="accent3"/>
                </a:solidFill>
                <a:latin typeface="Gill Sans Nova Light" panose="020B0302020104020203" pitchFamily="34" charset="0"/>
                <a:ea typeface="+mn-lt"/>
                <a:cs typeface="Gill Sans Light" panose="020B0302020104020203" pitchFamily="34" charset="-79"/>
              </a:rPr>
              <a:t> have different IDs(Primary key) for different malls. Also, each mall has no, one or more than one stores, and each store is present in one mall, so there is a one to many relationship with total participation of </a:t>
            </a:r>
            <a:r>
              <a:rPr lang="en-US" sz="2000" b="1" dirty="0" err="1">
                <a:solidFill>
                  <a:schemeClr val="accent3"/>
                </a:solidFill>
                <a:latin typeface="Gill Sans Nova Light" panose="020B0302020104020203" pitchFamily="34" charset="0"/>
                <a:ea typeface="+mn-lt"/>
                <a:cs typeface="Gill Sans Light" panose="020B0302020104020203" pitchFamily="34" charset="-79"/>
              </a:rPr>
              <a:t>stores.Same</a:t>
            </a:r>
            <a:r>
              <a:rPr lang="en-US" sz="2000" b="1" dirty="0">
                <a:solidFill>
                  <a:schemeClr val="accent3"/>
                </a:solidFill>
                <a:latin typeface="Gill Sans Nova Light" panose="020B0302020104020203" pitchFamily="34" charset="0"/>
                <a:ea typeface="+mn-lt"/>
                <a:cs typeface="Gill Sans Light" panose="020B0302020104020203" pitchFamily="34" charset="-79"/>
              </a:rPr>
              <a:t> is in the case of Food Corners relation. Rent given is per month</a:t>
            </a:r>
            <a:r>
              <a:rPr lang="en-US" sz="2000" dirty="0">
                <a:solidFill>
                  <a:schemeClr val="accent3"/>
                </a:solidFill>
                <a:latin typeface="Gill Sans Nova Light" panose="020B0302020104020203" pitchFamily="34" charset="0"/>
                <a:ea typeface="+mn-lt"/>
                <a:cs typeface="Gill Sans Light" panose="020B0302020104020203" pitchFamily="34" charset="-79"/>
              </a:rPr>
              <a:t>.</a:t>
            </a:r>
          </a:p>
          <a:p>
            <a:pPr marL="0" indent="0">
              <a:lnSpc>
                <a:spcPct val="100000"/>
              </a:lnSpc>
              <a:buNone/>
            </a:pPr>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488585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365125"/>
          </a:xfrm>
        </p:spPr>
        <p:txBody>
          <a:bodyPr>
            <a:normAutofit fontScale="90000"/>
          </a:bodyPr>
          <a:lstStyle/>
          <a:p>
            <a:r>
              <a:rPr lang="en-US" dirty="0">
                <a:latin typeface="Baskerville Old Face" panose="02020602080505020303" pitchFamily="18" charset="77"/>
              </a:rPr>
              <a:t>ASSUMPTIONS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a:xfrm>
            <a:off x="2223516" y="1904303"/>
            <a:ext cx="7744968" cy="3347975"/>
          </a:xfrm>
        </p:spPr>
        <p:txBody>
          <a:bodyPr/>
          <a:lstStyle/>
          <a:p>
            <a:pPr marL="0" indent="0" algn="ctr">
              <a:lnSpc>
                <a:spcPct val="100000"/>
              </a:lnSpc>
              <a:buNone/>
            </a:pPr>
            <a:r>
              <a:rPr lang="en-US" sz="2000" dirty="0">
                <a:solidFill>
                  <a:schemeClr val="accent3"/>
                </a:solidFill>
                <a:latin typeface="Gill Sans Nova Light" panose="020B0302020104020203" pitchFamily="34" charset="0"/>
                <a:ea typeface="+mn-lt"/>
                <a:cs typeface="Gill Sans Light" panose="020B0302020104020203" pitchFamily="34" charset="-79"/>
              </a:rPr>
              <a:t> </a:t>
            </a:r>
            <a:r>
              <a:rPr lang="en-US" sz="2000" b="1" dirty="0">
                <a:solidFill>
                  <a:schemeClr val="accent3"/>
                </a:solidFill>
                <a:latin typeface="Gill Sans Nova Light" panose="020B0302020104020203" pitchFamily="34" charset="0"/>
                <a:ea typeface="+mn-lt"/>
                <a:cs typeface="Gill Sans Light" panose="020B0302020104020203" pitchFamily="34" charset="-79"/>
              </a:rPr>
              <a:t>6) Game Zone is a weak entity set with </a:t>
            </a:r>
            <a:r>
              <a:rPr lang="en-US" sz="2000" b="1" dirty="0" err="1">
                <a:solidFill>
                  <a:schemeClr val="accent3"/>
                </a:solidFill>
                <a:latin typeface="Gill Sans Nova Light" panose="020B0302020104020203" pitchFamily="34" charset="0"/>
                <a:ea typeface="+mn-lt"/>
                <a:cs typeface="Gill Sans Light" panose="020B0302020104020203" pitchFamily="34" charset="-79"/>
              </a:rPr>
              <a:t>GameID</a:t>
            </a:r>
            <a:r>
              <a:rPr lang="en-US" sz="2000" b="1" dirty="0">
                <a:solidFill>
                  <a:schemeClr val="accent3"/>
                </a:solidFill>
                <a:latin typeface="Gill Sans Nova Light" panose="020B0302020104020203" pitchFamily="34" charset="0"/>
                <a:ea typeface="+mn-lt"/>
                <a:cs typeface="Gill Sans Light" panose="020B0302020104020203" pitchFamily="34" charset="-79"/>
              </a:rPr>
              <a:t> as its partial key, which is also a foreign key from Games table. It is assumed that No. of players in the games table are not exact, there can be less no of players. Price of games are given by per player.</a:t>
            </a:r>
          </a:p>
          <a:p>
            <a:pPr marL="0" indent="0" algn="ctr">
              <a:lnSpc>
                <a:spcPct val="100000"/>
              </a:lnSpc>
              <a:buNone/>
            </a:pPr>
            <a:endParaRPr lang="en-US" b="1" dirty="0">
              <a:latin typeface="Gill Sans Nova Light" panose="020B0302020104020203" pitchFamily="34" charset="0"/>
              <a:ea typeface="+mn-lt"/>
              <a:cs typeface="Gill Sans Light" panose="020B0302020104020203" pitchFamily="34" charset="-79"/>
            </a:endParaRPr>
          </a:p>
          <a:p>
            <a:pPr marL="0" indent="0" algn="ctr">
              <a:lnSpc>
                <a:spcPct val="100000"/>
              </a:lnSpc>
              <a:buNone/>
            </a:pPr>
            <a:r>
              <a:rPr lang="en-US" sz="2000" b="1" dirty="0">
                <a:solidFill>
                  <a:schemeClr val="accent3"/>
                </a:solidFill>
                <a:latin typeface="Gill Sans Nova Light" panose="020B0302020104020203" pitchFamily="34" charset="0"/>
                <a:ea typeface="+mn-lt"/>
                <a:cs typeface="Gill Sans Light" panose="020B0302020104020203" pitchFamily="34" charset="-79"/>
              </a:rPr>
              <a:t>7) Movie Theatres is a weak entity set with </a:t>
            </a:r>
            <a:r>
              <a:rPr lang="en-US" sz="2000" b="1" dirty="0" err="1">
                <a:solidFill>
                  <a:schemeClr val="accent3"/>
                </a:solidFill>
                <a:latin typeface="Gill Sans Nova Light" panose="020B0302020104020203" pitchFamily="34" charset="0"/>
                <a:ea typeface="+mn-lt"/>
                <a:cs typeface="Gill Sans Light" panose="020B0302020104020203" pitchFamily="34" charset="-79"/>
              </a:rPr>
              <a:t>Th_name</a:t>
            </a:r>
            <a:r>
              <a:rPr lang="en-US" sz="2000" b="1" dirty="0">
                <a:solidFill>
                  <a:schemeClr val="accent3"/>
                </a:solidFill>
                <a:latin typeface="Gill Sans Nova Light" panose="020B0302020104020203" pitchFamily="34" charset="0"/>
                <a:ea typeface="+mn-lt"/>
                <a:cs typeface="Gill Sans Light" panose="020B0302020104020203" pitchFamily="34" charset="-79"/>
              </a:rPr>
              <a:t> as its partial key. It is assumed that each mall has only one theatre with many screens, so the relationship is one to one type</a:t>
            </a:r>
            <a:r>
              <a:rPr lang="en-US" sz="2000" dirty="0">
                <a:solidFill>
                  <a:schemeClr val="accent3"/>
                </a:solidFill>
                <a:latin typeface="Gill Sans Nova Light" panose="020B0302020104020203" pitchFamily="34" charset="0"/>
                <a:ea typeface="+mn-lt"/>
                <a:cs typeface="Gill Sans Light" panose="020B0302020104020203" pitchFamily="34" charset="-79"/>
              </a:rPr>
              <a:t>.</a:t>
            </a:r>
          </a:p>
          <a:p>
            <a:pPr marL="0" indent="0">
              <a:lnSpc>
                <a:spcPct val="100000"/>
              </a:lnSpc>
              <a:buNone/>
            </a:pPr>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849356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504226"/>
          </a:xfrm>
        </p:spPr>
        <p:txBody>
          <a:bodyPr>
            <a:normAutofit fontScale="90000"/>
          </a:bodyPr>
          <a:lstStyle/>
          <a:p>
            <a:r>
              <a:rPr lang="en-US" dirty="0">
                <a:solidFill>
                  <a:schemeClr val="accent3"/>
                </a:solidFill>
                <a:latin typeface="Baskerville Old Face" panose="02020602080505020303" pitchFamily="18" charset="77"/>
              </a:rPr>
              <a:t> ASSUMPTIONS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a:xfrm>
            <a:off x="2130210" y="1989287"/>
            <a:ext cx="7744968" cy="2697480"/>
          </a:xfrm>
        </p:spPr>
        <p:txBody>
          <a:bodyPr>
            <a:normAutofit lnSpcReduction="10000"/>
          </a:bodyPr>
          <a:lstStyle/>
          <a:p>
            <a:pPr marL="0" indent="0" algn="ctr">
              <a:lnSpc>
                <a:spcPct val="100000"/>
              </a:lnSpc>
              <a:buNone/>
            </a:pPr>
            <a:r>
              <a:rPr lang="en-US" sz="2000" b="1" dirty="0">
                <a:solidFill>
                  <a:schemeClr val="accent3"/>
                </a:solidFill>
                <a:latin typeface="Gill Sans Nova Light" panose="020B0302020104020203" pitchFamily="34" charset="0"/>
                <a:ea typeface="+mn-lt"/>
                <a:cs typeface="Gill Sans Light" panose="020B0302020104020203" pitchFamily="34" charset="-79"/>
              </a:rPr>
              <a:t>8) Concession Stand is a weak entity set with </a:t>
            </a:r>
            <a:r>
              <a:rPr lang="en-US" sz="2000" b="1" dirty="0" err="1">
                <a:solidFill>
                  <a:schemeClr val="accent3"/>
                </a:solidFill>
                <a:latin typeface="Gill Sans Nova Light" panose="020B0302020104020203" pitchFamily="34" charset="0"/>
                <a:ea typeface="+mn-lt"/>
                <a:cs typeface="Gill Sans Light" panose="020B0302020104020203" pitchFamily="34" charset="-79"/>
              </a:rPr>
              <a:t>standId</a:t>
            </a:r>
            <a:r>
              <a:rPr lang="en-US" sz="2000" b="1" dirty="0">
                <a:solidFill>
                  <a:schemeClr val="accent3"/>
                </a:solidFill>
                <a:latin typeface="Gill Sans Nova Light" panose="020B0302020104020203" pitchFamily="34" charset="0"/>
                <a:ea typeface="+mn-lt"/>
                <a:cs typeface="Gill Sans Light" panose="020B0302020104020203" pitchFamily="34" charset="-79"/>
              </a:rPr>
              <a:t> as its primary key, and it is also connected to the </a:t>
            </a:r>
            <a:r>
              <a:rPr lang="en-US" sz="2000" b="1" dirty="0" err="1">
                <a:solidFill>
                  <a:schemeClr val="accent3"/>
                </a:solidFill>
                <a:latin typeface="Gill Sans Nova Light" panose="020B0302020104020203" pitchFamily="34" charset="0"/>
                <a:ea typeface="+mn-lt"/>
                <a:cs typeface="Gill Sans Light" panose="020B0302020104020203" pitchFamily="34" charset="-79"/>
              </a:rPr>
              <a:t>food_types</a:t>
            </a:r>
            <a:r>
              <a:rPr lang="en-US" sz="2000" b="1" dirty="0">
                <a:solidFill>
                  <a:schemeClr val="accent3"/>
                </a:solidFill>
                <a:latin typeface="Gill Sans Nova Light" panose="020B0302020104020203" pitchFamily="34" charset="0"/>
                <a:ea typeface="+mn-lt"/>
                <a:cs typeface="Gill Sans Light" panose="020B0302020104020203" pitchFamily="34" charset="-79"/>
              </a:rPr>
              <a:t> relation with </a:t>
            </a:r>
            <a:r>
              <a:rPr lang="en-US" sz="2000" b="1" dirty="0" err="1">
                <a:solidFill>
                  <a:schemeClr val="accent3"/>
                </a:solidFill>
                <a:latin typeface="Gill Sans Nova Light" panose="020B0302020104020203" pitchFamily="34" charset="0"/>
                <a:ea typeface="+mn-lt"/>
                <a:cs typeface="Gill Sans Light" panose="020B0302020104020203" pitchFamily="34" charset="-79"/>
              </a:rPr>
              <a:t>typeID</a:t>
            </a:r>
            <a:r>
              <a:rPr lang="en-US" sz="2000" b="1" dirty="0">
                <a:solidFill>
                  <a:schemeClr val="accent3"/>
                </a:solidFill>
                <a:latin typeface="Gill Sans Nova Light" panose="020B0302020104020203" pitchFamily="34" charset="0"/>
                <a:ea typeface="+mn-lt"/>
                <a:cs typeface="Gill Sans Light" panose="020B0302020104020203" pitchFamily="34" charset="-79"/>
              </a:rPr>
              <a:t> as foreign key which determines the type of stand inside movie theatres. Each theatre in a particular mall can have one or more than one stand and each stand is present in only one mall, so the relationship is one to many type.</a:t>
            </a:r>
          </a:p>
          <a:p>
            <a:pPr marL="0" indent="0" algn="ctr">
              <a:lnSpc>
                <a:spcPct val="100000"/>
              </a:lnSpc>
              <a:buNone/>
            </a:pPr>
            <a:endParaRPr lang="en-US" sz="2000" b="1" dirty="0">
              <a:solidFill>
                <a:schemeClr val="accent3"/>
              </a:solidFill>
              <a:latin typeface="Gill Sans Nova Light" panose="020B0302020104020203" pitchFamily="34" charset="0"/>
              <a:ea typeface="+mn-lt"/>
              <a:cs typeface="Gill Sans Light" panose="020B0302020104020203" pitchFamily="34" charset="-79"/>
            </a:endParaRPr>
          </a:p>
          <a:p>
            <a:pPr marL="0" indent="0" algn="ctr">
              <a:lnSpc>
                <a:spcPct val="100000"/>
              </a:lnSpc>
              <a:buNone/>
            </a:pPr>
            <a:r>
              <a:rPr lang="en-US" sz="2000" b="1" dirty="0">
                <a:solidFill>
                  <a:schemeClr val="accent3"/>
                </a:solidFill>
                <a:latin typeface="Gill Sans Nova Light" panose="020B0302020104020203" pitchFamily="34" charset="0"/>
                <a:ea typeface="+mn-lt"/>
                <a:cs typeface="Gill Sans Light" panose="020B0302020104020203" pitchFamily="34" charset="-79"/>
              </a:rPr>
              <a:t>9) ATM is a weak entity set with </a:t>
            </a:r>
            <a:r>
              <a:rPr lang="en-US" sz="2000" b="1" dirty="0" err="1">
                <a:solidFill>
                  <a:schemeClr val="accent3"/>
                </a:solidFill>
                <a:latin typeface="Gill Sans Nova Light" panose="020B0302020104020203" pitchFamily="34" charset="0"/>
                <a:ea typeface="+mn-lt"/>
                <a:cs typeface="Gill Sans Light" panose="020B0302020104020203" pitchFamily="34" charset="-79"/>
              </a:rPr>
              <a:t>branch_name</a:t>
            </a:r>
            <a:r>
              <a:rPr lang="en-US" sz="2000" b="1" dirty="0">
                <a:solidFill>
                  <a:schemeClr val="accent3"/>
                </a:solidFill>
                <a:latin typeface="Gill Sans Nova Light" panose="020B0302020104020203" pitchFamily="34" charset="0"/>
                <a:ea typeface="+mn-lt"/>
                <a:cs typeface="Gill Sans Light" panose="020B0302020104020203" pitchFamily="34" charset="-79"/>
              </a:rPr>
              <a:t> as its partial key. Each mall has more than one ATM, so it is one to many relationship type</a:t>
            </a:r>
            <a:r>
              <a:rPr lang="en-US" sz="2000" dirty="0">
                <a:solidFill>
                  <a:schemeClr val="accent3"/>
                </a:solidFill>
                <a:latin typeface="Gill Sans Nova Light" panose="020B0302020104020203" pitchFamily="34" charset="0"/>
                <a:ea typeface="+mn-lt"/>
                <a:cs typeface="Gill Sans Light" panose="020B0302020104020203" pitchFamily="34" charset="-79"/>
              </a:rPr>
              <a:t>.</a:t>
            </a:r>
          </a:p>
          <a:p>
            <a:pPr marL="0" indent="0">
              <a:lnSpc>
                <a:spcPct val="100000"/>
              </a:lnSpc>
              <a:buNone/>
            </a:pPr>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6532340"/>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Facet</Template>
  <TotalTime>215</TotalTime>
  <Words>1213</Words>
  <Application>Microsoft Office PowerPoint</Application>
  <PresentationFormat>Widescreen</PresentationFormat>
  <Paragraphs>226</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Baskerville</vt:lpstr>
      <vt:lpstr>Baskerville Old Face</vt:lpstr>
      <vt:lpstr>Calibri</vt:lpstr>
      <vt:lpstr>Gill Sans Light</vt:lpstr>
      <vt:lpstr>Gill Sans Nova</vt:lpstr>
      <vt:lpstr>Gill Sans Nova Light</vt:lpstr>
      <vt:lpstr>Wingdings</vt:lpstr>
      <vt:lpstr>Office Theme</vt:lpstr>
      <vt:lpstr>DBMS PROJECT</vt:lpstr>
      <vt:lpstr>PROBLEM STATEMENT</vt:lpstr>
      <vt:lpstr> </vt:lpstr>
      <vt:lpstr>CONTENTS </vt:lpstr>
      <vt:lpstr>ER DIAGRAM</vt:lpstr>
      <vt:lpstr>ASSUMPTIONS </vt:lpstr>
      <vt:lpstr>ASSUMPTIONS </vt:lpstr>
      <vt:lpstr>ASSUMPTIONS </vt:lpstr>
      <vt:lpstr> ASSUMPTIONS </vt:lpstr>
      <vt:lpstr>NORMALISED TABLES</vt:lpstr>
      <vt:lpstr>NORMALISED TABLES</vt:lpstr>
      <vt:lpstr>NORMALISED TABLES</vt:lpstr>
      <vt:lpstr>NORMALISED TABLES</vt:lpstr>
      <vt:lpstr>NORMALISED TABLES</vt:lpstr>
      <vt:lpstr>NORMALISED TABLES</vt:lpstr>
      <vt:lpstr>NORMALISED TABLES</vt:lpstr>
      <vt:lpstr>NORMALISED TABLES</vt:lpstr>
      <vt:lpstr>NORMALISED TABLES</vt:lpstr>
      <vt:lpstr>NORMALISED TABLES</vt:lpstr>
      <vt:lpstr>NORMALISED TABLES</vt:lpstr>
      <vt:lpstr>NORMALISED TABLES</vt:lpstr>
      <vt:lpstr>NORMALISED TABLES</vt:lpstr>
      <vt:lpstr>NORMALISED TABLES</vt:lpstr>
      <vt:lpstr>PowerPoint Presentation</vt:lpstr>
      <vt:lpstr>PowerPoint Presentation</vt:lpstr>
      <vt:lpstr>PowerPoint Presentation</vt:lpstr>
      <vt:lpstr>PowerPoint Presentation</vt:lpstr>
      <vt:lpstr>PowerPoint Presentation</vt:lpstr>
      <vt:lpstr>PowerPoint Presentation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PROJECT</dc:title>
  <dc:creator>B BHARADWAJ</dc:creator>
  <cp:lastModifiedBy>B BHARADWAJ</cp:lastModifiedBy>
  <cp:revision>3</cp:revision>
  <dcterms:created xsi:type="dcterms:W3CDTF">2023-05-13T18:12:46Z</dcterms:created>
  <dcterms:modified xsi:type="dcterms:W3CDTF">2023-05-14T17:27:49Z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