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12192000" cy="6858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SQFGO+Wingdings-Regular" panose="020B0604020202020204"/>
      <p:regular r:id="rId37"/>
    </p:embeddedFont>
    <p:embeddedFont>
      <p:font typeface="KBKQUF+BaskOldFace" panose="020B0604020202020204"/>
      <p:regular r:id="rId38"/>
    </p:embeddedFont>
    <p:embeddedFont>
      <p:font typeface="MENBVS+FranklinGothic-MediumCond" panose="020B0604020202020204"/>
      <p:regular r:id="rId39"/>
    </p:embeddedFont>
    <p:embeddedFont>
      <p:font typeface="MERPMB+Arial-BoldMT" panose="020B0604020202020204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7384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16448" y="1512418"/>
            <a:ext cx="2621980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NIT</a:t>
            </a:r>
            <a:r>
              <a:rPr sz="2400" b="1" spc="657" dirty="0">
                <a:solidFill>
                  <a:srgbClr val="000000"/>
                </a:solidFill>
                <a:latin typeface="MERPMB+Arial-BoldMT"/>
                <a:cs typeface="MERPMB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WARANGAL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57620" y="2031934"/>
            <a:ext cx="4505579" cy="1196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00"/>
              </a:lnSpc>
              <a:spcBef>
                <a:spcPts val="0"/>
              </a:spcBef>
              <a:spcAft>
                <a:spcPts val="0"/>
              </a:spcAft>
            </a:pPr>
            <a:r>
              <a:rPr sz="4600" dirty="0">
                <a:solidFill>
                  <a:srgbClr val="4A3A1C"/>
                </a:solidFill>
                <a:latin typeface="KBKQUF+BaskOldFace"/>
                <a:cs typeface="KBKQUF+BaskOldFace"/>
              </a:rPr>
              <a:t>DBMS PROJECT</a:t>
            </a:r>
          </a:p>
          <a:p>
            <a:pPr marL="183834" marR="0">
              <a:lnSpc>
                <a:spcPts val="2010"/>
              </a:lnSpc>
              <a:spcBef>
                <a:spcPts val="352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FACULTY</a:t>
            </a:r>
            <a:r>
              <a:rPr sz="1800" b="1" spc="496" dirty="0">
                <a:solidFill>
                  <a:srgbClr val="000000"/>
                </a:solidFill>
                <a:latin typeface="MERPMB+Arial-BoldMT"/>
                <a:cs typeface="MERPMB+Arial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:</a:t>
            </a:r>
            <a:r>
              <a:rPr sz="1800" b="1" spc="496" dirty="0">
                <a:solidFill>
                  <a:srgbClr val="000000"/>
                </a:solidFill>
                <a:latin typeface="MERPMB+Arial-BoldMT"/>
                <a:cs typeface="MERPMB+Arial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DR.RAMAKRISHNUDU</a:t>
            </a:r>
          </a:p>
          <a:p>
            <a:pPr marL="1386956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   </a:t>
            </a: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DR.RBV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07162" y="2926433"/>
            <a:ext cx="1993813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  </a:t>
            </a: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SUBRAMANYAM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78249" y="3343324"/>
            <a:ext cx="939014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TEAM 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64760" y="3616096"/>
            <a:ext cx="3225047" cy="567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21CSB0B07 B BHARADWAJ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21CSB0B62 U ASHISH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78249" y="4166284"/>
            <a:ext cx="1003175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411940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0736" y="1218218"/>
            <a:ext cx="1078036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1)Mall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411940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1218218"/>
            <a:ext cx="2714004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2)Tenent_officers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355956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6334" y="1064447"/>
            <a:ext cx="1554311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3)Timings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355956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6334" y="1064447"/>
            <a:ext cx="2881734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4)Store_categories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388614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296155"/>
            <a:ext cx="3467918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5)Mall_tenant_officers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388614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0005" y="1296155"/>
            <a:ext cx="274057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6)Movie_theatres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388614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067622"/>
            <a:ext cx="1435199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7)Games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388614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067622"/>
            <a:ext cx="2674069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8)Mall_managers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354140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033148"/>
            <a:ext cx="2164977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9)Game_zone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354140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033148"/>
            <a:ext cx="26117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10)Food_corners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95712" y="1726779"/>
            <a:ext cx="4745735" cy="930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88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PROBLEM STATEMENT</a:t>
            </a:r>
          </a:p>
          <a:p>
            <a:pPr marL="259819" marR="0">
              <a:lnSpc>
                <a:spcPts val="1900"/>
              </a:lnSpc>
              <a:spcBef>
                <a:spcPts val="139"/>
              </a:spcBef>
              <a:spcAft>
                <a:spcPts val="0"/>
              </a:spcAft>
            </a:pP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MANAGEMENT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DATABASE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62327" y="2736731"/>
            <a:ext cx="7432927" cy="974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Shopping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malls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are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fast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becoming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central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part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life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all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over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world.</a:t>
            </a:r>
          </a:p>
          <a:p>
            <a:pPr marL="65633" marR="0">
              <a:lnSpc>
                <a:spcPts val="1824"/>
              </a:lnSpc>
              <a:spcBef>
                <a:spcPts val="0"/>
              </a:spcBef>
              <a:spcAft>
                <a:spcPts val="0"/>
              </a:spcAft>
            </a:pP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Many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malls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are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being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constructed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in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all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developing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countries.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However,</a:t>
            </a:r>
          </a:p>
          <a:p>
            <a:pPr marL="62126" marR="0">
              <a:lnSpc>
                <a:spcPts val="1823"/>
              </a:lnSpc>
              <a:spcBef>
                <a:spcPts val="0"/>
              </a:spcBef>
              <a:spcAft>
                <a:spcPts val="0"/>
              </a:spcAft>
            </a:pP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maintenance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malls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an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important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necessity.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So,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we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have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designed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</a:p>
          <a:p>
            <a:pPr marL="1530110" marR="0">
              <a:lnSpc>
                <a:spcPts val="1824"/>
              </a:lnSpc>
              <a:spcBef>
                <a:spcPts val="50"/>
              </a:spcBef>
              <a:spcAft>
                <a:spcPts val="0"/>
              </a:spcAft>
            </a:pP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database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to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store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information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about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Mall.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27511" y="3790323"/>
            <a:ext cx="7696627" cy="1205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Through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this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database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system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we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can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manage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maintenance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all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shops</a:t>
            </a:r>
          </a:p>
          <a:p>
            <a:pPr marL="194710" marR="0">
              <a:lnSpc>
                <a:spcPts val="1823"/>
              </a:lnSpc>
              <a:spcBef>
                <a:spcPts val="0"/>
              </a:spcBef>
              <a:spcAft>
                <a:spcPts val="0"/>
              </a:spcAft>
            </a:pP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other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places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in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particular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also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monitor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all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activities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all</a:t>
            </a:r>
          </a:p>
          <a:p>
            <a:pPr marL="63475" marR="0">
              <a:lnSpc>
                <a:spcPts val="1824"/>
              </a:lnSpc>
              <a:spcBef>
                <a:spcPts val="0"/>
              </a:spcBef>
              <a:spcAft>
                <a:spcPts val="0"/>
              </a:spcAft>
            </a:pP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Mall.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Also,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it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enables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administrator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to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get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information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about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expenses</a:t>
            </a:r>
          </a:p>
          <a:p>
            <a:pPr marL="81160" marR="0">
              <a:lnSpc>
                <a:spcPts val="1824"/>
              </a:lnSpc>
              <a:spcBef>
                <a:spcPts val="50"/>
              </a:spcBef>
              <a:spcAft>
                <a:spcPts val="0"/>
              </a:spcAft>
            </a:pP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earnings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all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shops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in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which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gets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updated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each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time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after</a:t>
            </a:r>
          </a:p>
          <a:p>
            <a:pPr marL="733570" marR="0">
              <a:lnSpc>
                <a:spcPts val="1823"/>
              </a:lnSpc>
              <a:spcBef>
                <a:spcPts val="0"/>
              </a:spcBef>
              <a:spcAft>
                <a:spcPts val="0"/>
              </a:spcAft>
            </a:pP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installment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any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new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activity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with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less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time</a:t>
            </a:r>
            <a:r>
              <a:rPr sz="1900" b="1" spc="-4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less</a:t>
            </a:r>
            <a:r>
              <a:rPr sz="19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A3A1C"/>
                </a:solidFill>
                <a:latin typeface="Calibri"/>
                <a:cs typeface="Calibri"/>
              </a:rPr>
              <a:t>effort.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81980" y="6475818"/>
            <a:ext cx="229641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388614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067622"/>
            <a:ext cx="2305967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11)Food_types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388614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067622"/>
            <a:ext cx="3225353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12)Concession_stand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388614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296156"/>
            <a:ext cx="1303759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13)ATM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57650" y="388614"/>
            <a:ext cx="4224137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NORMALISED 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296156"/>
            <a:ext cx="1530697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A3A1C"/>
                </a:solidFill>
                <a:latin typeface="Calibri"/>
                <a:cs typeface="Calibri"/>
              </a:rPr>
              <a:t>14)Stores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91327" y="215415"/>
            <a:ext cx="5494135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RELATIONAL SCHEMA AFTER NORMALISATION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01122" y="492869"/>
            <a:ext cx="1981596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QUERIES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083229"/>
            <a:ext cx="10477464" cy="777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1)Retrieve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details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movie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theaters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along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with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their</a:t>
            </a:r>
            <a:r>
              <a:rPr sz="2800" b="1" spc="309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associated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tenant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officers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details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1978325"/>
            <a:ext cx="1159123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Query: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2489374"/>
            <a:ext cx="10052192" cy="1161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SELECT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MT.,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TO.*,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M.FROM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MOVIE_THEATRES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MTJOIN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TENANT_OFFICERS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TO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ON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MT.TENANT_ID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=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TO.IDJOIN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ON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MT.MALL_CODE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=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M.CODE;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01122" y="492869"/>
            <a:ext cx="1981596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QUERIES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904202"/>
            <a:ext cx="10050334" cy="777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2)Retrieve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details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all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stores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in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specific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along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with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their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corresponding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category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2799298"/>
            <a:ext cx="1159123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Query: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3310347"/>
            <a:ext cx="8827507" cy="1161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SELECT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S.store_name,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SC.CATEGORIESFROM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STORES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SJOIN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STORE_CATEGORIES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SC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ON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S.CATEGORY_ID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=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SC.IDWHERE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S.MALL_CODE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=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'M106’;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01122" y="492869"/>
            <a:ext cx="1981596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QUERIES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0938" y="1083229"/>
            <a:ext cx="8804667" cy="777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3)Retrieve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details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all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managers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along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with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their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corresponding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details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0938" y="1978325"/>
            <a:ext cx="1159123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Query: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0938" y="2489374"/>
            <a:ext cx="10432042" cy="777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SELECT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MM."NAME",MM.MANAGER_ID,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M.CODEFROM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MALL_MANAGERS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MMJOIN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ON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MM.MALL_CODE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=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M.CODE;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01122" y="492869"/>
            <a:ext cx="1981596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QUERIES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188920"/>
            <a:ext cx="9891003" cy="777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4)Retrieve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names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all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managers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along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with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count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stores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they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manage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2084016"/>
            <a:ext cx="1159123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Query: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2595064"/>
            <a:ext cx="9764639" cy="1161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SELECT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MM.NAME,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COUNT(S.STORE_ID)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AS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STORE_COUNTFROM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MALL_MANAGERS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MMLEFT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JOIN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ON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MM.MALL_CODE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=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M.CODELEFT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JOIN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STORES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ON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M.CODE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=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3747209"/>
            <a:ext cx="5623973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S.MALL_CODEGROUP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BY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MM.NAME;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01122" y="492869"/>
            <a:ext cx="1981596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QUERIES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083229"/>
            <a:ext cx="9395376" cy="777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5)Retrieve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names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tenant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officers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who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work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in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both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food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corners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movie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theaters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1978325"/>
            <a:ext cx="1159123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Query: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2489374"/>
            <a:ext cx="8295885" cy="1161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SELECT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TOF."NAME"FROM</a:t>
            </a:r>
            <a:r>
              <a:rPr sz="2800" b="1" spc="-6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TENANT_OFFICERS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TOFJOIN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FOOD_CORNERS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FC</a:t>
            </a:r>
            <a:r>
              <a:rPr sz="2800" b="1" spc="-64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ON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TOF."ID"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=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FC.TENANT_IDJOIN</a:t>
            </a:r>
          </a:p>
          <a:p>
            <a:pPr marL="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MOVIE_THEATRES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MT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ON</a:t>
            </a:r>
            <a:r>
              <a:rPr sz="2800" b="1" spc="-6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TOF."ID"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=</a:t>
            </a:r>
            <a:r>
              <a:rPr sz="2800" b="1" spc="-6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A3A1C"/>
                </a:solidFill>
                <a:latin typeface="Calibri"/>
                <a:cs typeface="Calibri"/>
              </a:rPr>
              <a:t>MT.TENANT_ID;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8406" y="1798296"/>
            <a:ext cx="2287463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4A3A1C"/>
                </a:solidFill>
                <a:latin typeface="KBKQUF+BaskOldFace"/>
                <a:cs typeface="KBKQUF+BaskOldFace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6609" y="2744723"/>
            <a:ext cx="7523672" cy="242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978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project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involves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defining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primary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&amp;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foreign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keys,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establishing</a:t>
            </a:r>
          </a:p>
          <a:p>
            <a:pPr marL="341907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relationships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between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entities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enforcing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constraints.</a:t>
            </a:r>
            <a:r>
              <a:rPr sz="2000" b="1" spc="25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also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includes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complex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queries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containing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advanced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SQL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operations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such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as</a:t>
            </a:r>
          </a:p>
          <a:p>
            <a:pPr marL="3844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aggregators,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sub-queries,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joins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different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kinds.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queries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can</a:t>
            </a:r>
          </a:p>
          <a:p>
            <a:pPr marL="357956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be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used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to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obtain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many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more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details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regarding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malls.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It</a:t>
            </a:r>
            <a:r>
              <a:rPr sz="2000" b="1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can</a:t>
            </a:r>
          </a:p>
          <a:p>
            <a:pPr marL="83467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effectively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manage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various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entities,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relationships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operations</a:t>
            </a:r>
          </a:p>
          <a:p>
            <a:pPr marL="73037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within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environment.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provides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solid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foundation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for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storing,</a:t>
            </a:r>
          </a:p>
          <a:p>
            <a:pPr marL="125617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organizing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retrieving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data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related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to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malls</a:t>
            </a:r>
            <a:r>
              <a:rPr sz="2000" dirty="0">
                <a:solidFill>
                  <a:srgbClr val="4A3A1C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04192" y="6475818"/>
            <a:ext cx="30688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10697" y="3020771"/>
            <a:ext cx="3534781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4A3A1C"/>
                </a:solidFill>
                <a:latin typeface="Calibri"/>
                <a:cs typeface="Calibri"/>
              </a:rPr>
              <a:t>21CSB0B07</a:t>
            </a:r>
            <a:r>
              <a:rPr sz="2400" b="1" spc="-5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A3A1C"/>
                </a:solidFill>
                <a:latin typeface="Calibri"/>
                <a:cs typeface="Calibri"/>
              </a:rPr>
              <a:t>B</a:t>
            </a:r>
            <a:r>
              <a:rPr sz="2400" b="1" spc="-58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A3A1C"/>
                </a:solidFill>
                <a:latin typeface="Calibri"/>
                <a:cs typeface="Calibri"/>
              </a:rPr>
              <a:t>BHARADWAJ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2622" y="3179040"/>
            <a:ext cx="2583022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4A3A1C"/>
                </a:solidFill>
                <a:latin typeface="KBKQUF+BaskOldFace"/>
                <a:cs typeface="KBKQUF+BaskOldFace"/>
              </a:rPr>
              <a:t>Thank you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10697" y="3696411"/>
            <a:ext cx="3900216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4A3A1C"/>
                </a:solidFill>
                <a:latin typeface="Calibri"/>
                <a:cs typeface="Calibri"/>
              </a:rPr>
              <a:t>21CSB0B62</a:t>
            </a:r>
            <a:r>
              <a:rPr sz="2400" b="1" spc="-5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A3A1C"/>
                </a:solidFill>
                <a:latin typeface="Calibri"/>
                <a:cs typeface="Calibri"/>
              </a:rPr>
              <a:t>U</a:t>
            </a:r>
            <a:r>
              <a:rPr sz="2400" b="1" spc="-60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A3A1C"/>
                </a:solidFill>
                <a:latin typeface="Calibri"/>
                <a:cs typeface="Calibri"/>
              </a:rPr>
              <a:t>ASHISH</a:t>
            </a:r>
            <a:r>
              <a:rPr sz="2400" b="1" spc="-5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A3A1C"/>
                </a:solidFill>
                <a:latin typeface="Calibri"/>
                <a:cs typeface="Calibri"/>
              </a:rPr>
              <a:t>KUMAR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95862" y="1726779"/>
            <a:ext cx="2351583" cy="671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88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955" y="2701188"/>
            <a:ext cx="1651883" cy="3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73292A"/>
                </a:solidFill>
                <a:latin typeface="HSQFGO+Wingdings-Regular"/>
                <a:cs typeface="HSQFGO+Wingdings-Regular"/>
              </a:rPr>
              <a:t>Ø</a:t>
            </a:r>
            <a:r>
              <a:rPr sz="2050" spc="109" dirty="0">
                <a:solidFill>
                  <a:srgbClr val="73292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ER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Diagram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4955" y="3132988"/>
            <a:ext cx="2388597" cy="7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73292A"/>
                </a:solidFill>
                <a:latin typeface="HSQFGO+Wingdings-Regular"/>
                <a:cs typeface="HSQFGO+Wingdings-Regular"/>
              </a:rPr>
              <a:t>Ø</a:t>
            </a:r>
            <a:r>
              <a:rPr sz="2050" spc="109" dirty="0">
                <a:solidFill>
                  <a:srgbClr val="73292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Assumptions</a:t>
            </a:r>
          </a:p>
          <a:p>
            <a:pPr marL="0" marR="0">
              <a:lnSpc>
                <a:spcPts val="2275"/>
              </a:lnSpc>
              <a:spcBef>
                <a:spcPts val="1007"/>
              </a:spcBef>
              <a:spcAft>
                <a:spcPts val="0"/>
              </a:spcAft>
            </a:pPr>
            <a:r>
              <a:rPr sz="2050" dirty="0">
                <a:solidFill>
                  <a:srgbClr val="73292A"/>
                </a:solidFill>
                <a:latin typeface="HSQFGO+Wingdings-Regular"/>
                <a:cs typeface="HSQFGO+Wingdings-Regular"/>
              </a:rPr>
              <a:t>Ø</a:t>
            </a:r>
            <a:r>
              <a:rPr sz="2050" spc="109" dirty="0">
                <a:solidFill>
                  <a:srgbClr val="73292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Normalized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4955" y="3996588"/>
            <a:ext cx="4479193" cy="7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5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73292A"/>
                </a:solidFill>
                <a:latin typeface="HSQFGO+Wingdings-Regular"/>
                <a:cs typeface="HSQFGO+Wingdings-Regular"/>
              </a:rPr>
              <a:t>Ø</a:t>
            </a:r>
            <a:r>
              <a:rPr sz="2050" spc="109" dirty="0">
                <a:solidFill>
                  <a:srgbClr val="73292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Relational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Schema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after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normalization</a:t>
            </a:r>
          </a:p>
          <a:p>
            <a:pPr marL="0" marR="0">
              <a:lnSpc>
                <a:spcPts val="2275"/>
              </a:lnSpc>
              <a:spcBef>
                <a:spcPts val="1007"/>
              </a:spcBef>
              <a:spcAft>
                <a:spcPts val="0"/>
              </a:spcAft>
            </a:pPr>
            <a:r>
              <a:rPr sz="2050" dirty="0">
                <a:solidFill>
                  <a:srgbClr val="73292A"/>
                </a:solidFill>
                <a:latin typeface="HSQFGO+Wingdings-Regular"/>
                <a:cs typeface="HSQFGO+Wingdings-Regular"/>
              </a:rPr>
              <a:t>Ø</a:t>
            </a:r>
            <a:r>
              <a:rPr sz="2050" spc="109" dirty="0">
                <a:solidFill>
                  <a:srgbClr val="73292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Queries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Output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81980" y="6475818"/>
            <a:ext cx="229641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4737" y="267153"/>
            <a:ext cx="2572680" cy="61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35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MENBVS+FranklinGothic-MediumCond"/>
                <a:cs typeface="MENBVS+FranklinGothic-MediumCond"/>
              </a:rPr>
              <a:t>ER 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81980" y="6475818"/>
            <a:ext cx="229641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8156" y="1480588"/>
            <a:ext cx="3749079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KBKQUF+BaskOldFace"/>
                <a:cs typeface="KBKQUF+BaskOldFace"/>
              </a:rPr>
              <a:t>ASSUMPTIONS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2877" y="2469732"/>
            <a:ext cx="7754299" cy="1116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1) Each mall has at least one Tenant Officer, and each tenant officer is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employed in at least one of the given malls, therefore there is total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participation and many to many relationship between mall and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tenant_officers. Mall has area with unit sq.ft.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22877" y="3841332"/>
            <a:ext cx="8084136" cy="567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2) In mall managers relation, each manager is employed in at least one of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the malls, So there is total participation of Mall_managers.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22877" y="4664292"/>
            <a:ext cx="8034259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MERPMB+Arial-BoldMT"/>
                <a:cs typeface="MERPMB+Arial-BoldMT"/>
              </a:rPr>
              <a:t>3) Timing relation is a weak entity set having weekdays as its partial key.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81980" y="6475818"/>
            <a:ext cx="229641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8156" y="1424604"/>
            <a:ext cx="3749079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KBKQUF+BaskOldFace"/>
                <a:cs typeface="KBKQUF+BaskOldFace"/>
              </a:rPr>
              <a:t>ASSUMPTIONS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2114" y="2212504"/>
            <a:ext cx="8130950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518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4)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Food_Types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Store_Categories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&amp;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Games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relations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store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information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about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types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food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corners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like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restaurants,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ice-cream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parlour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etc.,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</a:p>
          <a:p>
            <a:pPr marL="31266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clothing,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pharamacy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etc.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different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game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names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respectively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along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with</a:t>
            </a:r>
          </a:p>
          <a:p>
            <a:pPr marL="2630226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its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to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identify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type.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7276" y="3558704"/>
            <a:ext cx="8191734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5)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Stores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Food_Corners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have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different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IDs(Primary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key)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for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different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malls.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Also,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each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has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no,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or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more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than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stores,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each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store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</a:p>
          <a:p>
            <a:pPr marL="412142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present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mall,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so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there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to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many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relationship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with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total</a:t>
            </a:r>
          </a:p>
          <a:p>
            <a:pPr marL="215168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participation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stores.Same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case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Food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Corners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relation.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Rent</a:t>
            </a:r>
          </a:p>
          <a:p>
            <a:pPr marL="2998129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given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per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month</a:t>
            </a:r>
            <a:r>
              <a:rPr sz="2000" dirty="0">
                <a:solidFill>
                  <a:srgbClr val="4A3A1C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81980" y="6475818"/>
            <a:ext cx="229641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8156" y="1341058"/>
            <a:ext cx="3749079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KBKQUF+BaskOldFace"/>
                <a:cs typeface="KBKQUF+BaskOldFace"/>
              </a:rPr>
              <a:t>ASSUMPTIONS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6102" y="1997267"/>
            <a:ext cx="7698037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5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6)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Game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Zone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weak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entity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set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with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GameID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its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partial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key,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which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also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foreign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key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from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Games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table.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assumed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that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No.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players</a:t>
            </a:r>
          </a:p>
          <a:p>
            <a:pPr marL="89495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games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table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are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not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exact,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there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can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be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less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no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players.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Price</a:t>
            </a:r>
          </a:p>
          <a:p>
            <a:pPr marL="2020018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games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are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given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by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per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player.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26841" y="3775267"/>
            <a:ext cx="7697113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69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7)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Movie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Theatres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weak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entity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set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with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Th_name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its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partial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key.</a:t>
            </a:r>
          </a:p>
          <a:p>
            <a:pPr marL="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assumed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that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each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has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only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theatre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with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many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screens,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so</a:t>
            </a:r>
          </a:p>
          <a:p>
            <a:pPr marL="1927609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relationship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to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type</a:t>
            </a:r>
            <a:r>
              <a:rPr sz="2000" dirty="0">
                <a:solidFill>
                  <a:srgbClr val="4A3A1C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81980" y="6475818"/>
            <a:ext cx="229641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61656" y="1410608"/>
            <a:ext cx="3749079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4A3A1C"/>
                </a:solidFill>
                <a:latin typeface="KBKQUF+BaskOldFace"/>
                <a:cs typeface="KBKQUF+BaskOldFace"/>
              </a:rPr>
              <a:t>ASSUMPTIONS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0154" y="2058476"/>
            <a:ext cx="7689294" cy="166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8)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Concession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Stand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weak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entity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set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with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standId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its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primary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key,</a:t>
            </a:r>
          </a:p>
          <a:p>
            <a:pPr marL="326789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also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connected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to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food_types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relation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with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typeID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as</a:t>
            </a:r>
          </a:p>
          <a:p>
            <a:pPr marL="68138" marR="0">
              <a:lnSpc>
                <a:spcPts val="2000"/>
              </a:lnSpc>
              <a:spcBef>
                <a:spcPts val="11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foreign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key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which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determines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type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of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stand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inside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movie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theatres.</a:t>
            </a:r>
          </a:p>
          <a:p>
            <a:pPr marL="82500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Each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theatre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particular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can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have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or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more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than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stand</a:t>
            </a:r>
          </a:p>
          <a:p>
            <a:pPr marL="23961" marR="0">
              <a:lnSpc>
                <a:spcPts val="2000"/>
              </a:lnSpc>
              <a:spcBef>
                <a:spcPts val="109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each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stand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present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only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mall,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so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relationship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to</a:t>
            </a:r>
          </a:p>
          <a:p>
            <a:pPr marL="3161109" marR="0">
              <a:lnSpc>
                <a:spcPts val="2000"/>
              </a:lnSpc>
              <a:spcBef>
                <a:spcPts val="16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many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type.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96502" y="4232716"/>
            <a:ext cx="7421782" cy="566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9)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ATM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weak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entity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set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with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branch_name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its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partial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key.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Each</a:t>
            </a:r>
          </a:p>
          <a:p>
            <a:pPr marL="49497" marR="0">
              <a:lnSpc>
                <a:spcPts val="2000"/>
              </a:lnSpc>
              <a:spcBef>
                <a:spcPts val="159"/>
              </a:spcBef>
              <a:spcAft>
                <a:spcPts val="0"/>
              </a:spcAft>
            </a:pP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mall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has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more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than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ATM,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so</a:t>
            </a:r>
            <a:r>
              <a:rPr sz="2000" b="1" spc="-46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it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is</a:t>
            </a:r>
            <a:r>
              <a:rPr sz="2000" b="1" spc="-49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one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to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many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relationship</a:t>
            </a:r>
            <a:r>
              <a:rPr sz="2000" b="1" spc="-47" dirty="0">
                <a:solidFill>
                  <a:srgbClr val="4A3A1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A3A1C"/>
                </a:solidFill>
                <a:latin typeface="Calibri"/>
                <a:cs typeface="Calibri"/>
              </a:rPr>
              <a:t>type</a:t>
            </a:r>
            <a:r>
              <a:rPr sz="2000" dirty="0">
                <a:solidFill>
                  <a:srgbClr val="4A3A1C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039" y="6475818"/>
            <a:ext cx="12270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Presentation title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81980" y="6475818"/>
            <a:ext cx="229641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1159</Words>
  <Application>Microsoft Office PowerPoint</Application>
  <PresentationFormat>Widescreen</PresentationFormat>
  <Paragraphs>194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KBKQUF+BaskOldFace</vt:lpstr>
      <vt:lpstr>MERPMB+Arial-BoldMT</vt:lpstr>
      <vt:lpstr>Times New Roman</vt:lpstr>
      <vt:lpstr>Calibri</vt:lpstr>
      <vt:lpstr>MENBVS+FranklinGothic-MediumCond</vt:lpstr>
      <vt:lpstr>HSQFGO+Wingdings-Regular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B BHARADWAJ</cp:lastModifiedBy>
  <cp:revision>2</cp:revision>
  <dcterms:modified xsi:type="dcterms:W3CDTF">2023-07-10T17:19:58Z</dcterms:modified>
</cp:coreProperties>
</file>