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scholar.google.com/scholar_lookup?title=Particle%20swarm%20optimization&amp;author=J.%20Kennedy&amp;publication_year=1995" TargetMode="External"/><Relationship Id="rId2" Type="http://schemas.openxmlformats.org/officeDocument/2006/relationships/hyperlink" Target="https://www.sciencedirect.com/science/article/pii/S2352012423010238"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www.researchgate.net/publication/228637254_A_hybrid_particle_swarm_and_ant_colony_optimization_for_design_of_truss_structures" TargetMode="External"/><Relationship Id="rId2" Type="http://schemas.openxmlformats.org/officeDocument/2006/relationships/hyperlink" Target="https://scholar.google.com/scholar_lookup?title=Optimum%20design%20of%20structures%20by%20an%20improved%20particle%20swarm%20algorithm&amp;author=S.%20Gholizadeh&amp;publication_year=2010&amp;pages=779-796" TargetMode="External"/><Relationship Id="rId1" Type="http://schemas.openxmlformats.org/officeDocument/2006/relationships/slideLayout" Target="../slideLayouts/slideLayout6.xml"/><Relationship Id="rId5" Type="http://schemas.openxmlformats.org/officeDocument/2006/relationships/hyperlink" Target="https://www.amazon.in/Introduction-Algorithms-3Ed-International-Press/dp/0262533057" TargetMode="External"/><Relationship Id="rId4" Type="http://schemas.openxmlformats.org/officeDocument/2006/relationships/hyperlink" Target="https://www.sciencedirect.com/science/article/pii/S0045794906003932"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C7370-DDB4-B4C7-C67A-AB542098FC2F}"/>
              </a:ext>
            </a:extLst>
          </p:cNvPr>
          <p:cNvSpPr>
            <a:spLocks noGrp="1"/>
          </p:cNvSpPr>
          <p:nvPr>
            <p:ph type="ctrTitle"/>
          </p:nvPr>
        </p:nvSpPr>
        <p:spPr>
          <a:xfrm>
            <a:off x="734068" y="1462501"/>
            <a:ext cx="8711590" cy="1652384"/>
          </a:xfrm>
        </p:spPr>
        <p:txBody>
          <a:bodyPr/>
          <a:lstStyle/>
          <a:p>
            <a:br>
              <a:rPr lang="en-US" sz="4800" b="1" dirty="0">
                <a:solidFill>
                  <a:schemeClr val="tx1"/>
                </a:solidFill>
              </a:rPr>
            </a:br>
            <a:br>
              <a:rPr lang="en-US" sz="4800" b="1" dirty="0">
                <a:solidFill>
                  <a:schemeClr val="tx1"/>
                </a:solidFill>
              </a:rPr>
            </a:br>
            <a:r>
              <a:rPr lang="en-US" sz="3600" b="1" dirty="0">
                <a:solidFill>
                  <a:schemeClr val="tx1"/>
                </a:solidFill>
              </a:rPr>
              <a:t>Travelling Salesman Problem using Random Update PSO</a:t>
            </a:r>
            <a:r>
              <a:rPr lang="en-US" sz="4800" b="1" dirty="0">
                <a:solidFill>
                  <a:schemeClr val="tx1"/>
                </a:solidFill>
              </a:rPr>
              <a:t>  </a:t>
            </a:r>
            <a:endParaRPr lang="en-IN" sz="4800" b="1" dirty="0">
              <a:solidFill>
                <a:schemeClr val="tx1"/>
              </a:solidFill>
            </a:endParaRPr>
          </a:p>
        </p:txBody>
      </p:sp>
      <p:sp>
        <p:nvSpPr>
          <p:cNvPr id="3" name="Subtitle 2">
            <a:extLst>
              <a:ext uri="{FF2B5EF4-FFF2-40B4-BE49-F238E27FC236}">
                <a16:creationId xmlns:a16="http://schemas.microsoft.com/office/drawing/2014/main" id="{A956C887-C17D-C29C-22E3-0A6309BFBB6B}"/>
              </a:ext>
            </a:extLst>
          </p:cNvPr>
          <p:cNvSpPr>
            <a:spLocks noGrp="1"/>
          </p:cNvSpPr>
          <p:nvPr>
            <p:ph type="subTitle" idx="1"/>
          </p:nvPr>
        </p:nvSpPr>
        <p:spPr>
          <a:xfrm>
            <a:off x="1153561" y="4314176"/>
            <a:ext cx="7872603" cy="1652384"/>
          </a:xfrm>
        </p:spPr>
        <p:txBody>
          <a:bodyPr>
            <a:normAutofit/>
          </a:bodyPr>
          <a:lstStyle/>
          <a:p>
            <a:r>
              <a:rPr lang="en-US" b="1" dirty="0">
                <a:solidFill>
                  <a:schemeClr val="tx1"/>
                </a:solidFill>
              </a:rPr>
              <a:t>Team :</a:t>
            </a:r>
          </a:p>
          <a:p>
            <a:r>
              <a:rPr lang="en-US" b="1" dirty="0">
                <a:solidFill>
                  <a:schemeClr val="tx1"/>
                </a:solidFill>
              </a:rPr>
              <a:t>B Bharadwaj (21CSB0B07)</a:t>
            </a:r>
          </a:p>
          <a:p>
            <a:r>
              <a:rPr lang="en-US" b="1" dirty="0" err="1">
                <a:solidFill>
                  <a:schemeClr val="tx1"/>
                </a:solidFill>
              </a:rPr>
              <a:t>Jaiditya</a:t>
            </a:r>
            <a:r>
              <a:rPr lang="en-US" b="1" dirty="0">
                <a:solidFill>
                  <a:schemeClr val="tx1"/>
                </a:solidFill>
              </a:rPr>
              <a:t> </a:t>
            </a:r>
            <a:r>
              <a:rPr lang="en-US" b="1" dirty="0" err="1">
                <a:solidFill>
                  <a:schemeClr val="tx1"/>
                </a:solidFill>
              </a:rPr>
              <a:t>Beeraka</a:t>
            </a:r>
            <a:r>
              <a:rPr lang="en-US" b="1" dirty="0">
                <a:solidFill>
                  <a:schemeClr val="tx1"/>
                </a:solidFill>
              </a:rPr>
              <a:t> (21CSB0B23)</a:t>
            </a:r>
          </a:p>
          <a:p>
            <a:r>
              <a:rPr lang="en-US" b="1" dirty="0">
                <a:solidFill>
                  <a:schemeClr val="tx1"/>
                </a:solidFill>
              </a:rPr>
              <a:t>Jaswanth Yerramsetti (21CSB0B68)</a:t>
            </a:r>
          </a:p>
        </p:txBody>
      </p:sp>
      <p:sp>
        <p:nvSpPr>
          <p:cNvPr id="4" name="Title 1">
            <a:extLst>
              <a:ext uri="{FF2B5EF4-FFF2-40B4-BE49-F238E27FC236}">
                <a16:creationId xmlns:a16="http://schemas.microsoft.com/office/drawing/2014/main" id="{115D806D-B1FC-9B75-B91B-0461B5C10902}"/>
              </a:ext>
            </a:extLst>
          </p:cNvPr>
          <p:cNvSpPr txBox="1">
            <a:spLocks/>
          </p:cNvSpPr>
          <p:nvPr/>
        </p:nvSpPr>
        <p:spPr>
          <a:xfrm>
            <a:off x="-1060319" y="1416782"/>
            <a:ext cx="8711590" cy="45719"/>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solidFill>
                  <a:schemeClr val="tx1"/>
                </a:solidFill>
              </a:rPr>
              <a:t>NIT WARANGAL  </a:t>
            </a:r>
            <a:endParaRPr lang="en-IN" sz="3600" b="1" dirty="0">
              <a:solidFill>
                <a:schemeClr val="tx1"/>
              </a:solidFill>
            </a:endParaRPr>
          </a:p>
        </p:txBody>
      </p:sp>
      <p:sp>
        <p:nvSpPr>
          <p:cNvPr id="6" name="Title 1">
            <a:extLst>
              <a:ext uri="{FF2B5EF4-FFF2-40B4-BE49-F238E27FC236}">
                <a16:creationId xmlns:a16="http://schemas.microsoft.com/office/drawing/2014/main" id="{24E363EF-1ED8-CA4F-D0AD-25BBB07FF8C0}"/>
              </a:ext>
            </a:extLst>
          </p:cNvPr>
          <p:cNvSpPr txBox="1">
            <a:spLocks/>
          </p:cNvSpPr>
          <p:nvPr/>
        </p:nvSpPr>
        <p:spPr>
          <a:xfrm>
            <a:off x="314574" y="2740450"/>
            <a:ext cx="8711590" cy="1652384"/>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br>
              <a:rPr lang="en-US" sz="4800" b="1" dirty="0">
                <a:solidFill>
                  <a:schemeClr val="tx1"/>
                </a:solidFill>
              </a:rPr>
            </a:br>
            <a:r>
              <a:rPr lang="en-US" sz="1800" b="1" dirty="0">
                <a:solidFill>
                  <a:schemeClr val="tx1"/>
                </a:solidFill>
              </a:rPr>
              <a:t>Faculty : </a:t>
            </a:r>
            <a:r>
              <a:rPr lang="en-US" sz="1800" b="1" dirty="0" err="1">
                <a:solidFill>
                  <a:schemeClr val="tx1"/>
                </a:solidFill>
              </a:rPr>
              <a:t>Dr.Manish</a:t>
            </a:r>
            <a:r>
              <a:rPr lang="en-US" sz="1800" b="1" dirty="0">
                <a:solidFill>
                  <a:schemeClr val="tx1"/>
                </a:solidFill>
              </a:rPr>
              <a:t> </a:t>
            </a:r>
            <a:r>
              <a:rPr lang="en-US" sz="1800" b="1" dirty="0" err="1">
                <a:solidFill>
                  <a:schemeClr val="tx1"/>
                </a:solidFill>
              </a:rPr>
              <a:t>kumar</a:t>
            </a:r>
            <a:r>
              <a:rPr lang="en-US" sz="1800" b="1" dirty="0">
                <a:solidFill>
                  <a:schemeClr val="tx1"/>
                </a:solidFill>
              </a:rPr>
              <a:t> </a:t>
            </a:r>
            <a:r>
              <a:rPr lang="en-US" sz="1800" b="1" dirty="0" err="1">
                <a:solidFill>
                  <a:schemeClr val="tx1"/>
                </a:solidFill>
              </a:rPr>
              <a:t>bajpai</a:t>
            </a:r>
            <a:r>
              <a:rPr lang="en-US" sz="1800" b="1" dirty="0">
                <a:solidFill>
                  <a:schemeClr val="tx1"/>
                </a:solidFill>
              </a:rPr>
              <a:t>  </a:t>
            </a:r>
            <a:endParaRPr lang="en-IN" sz="1800" b="1" dirty="0">
              <a:solidFill>
                <a:schemeClr val="tx1"/>
              </a:solidFill>
            </a:endParaRPr>
          </a:p>
        </p:txBody>
      </p:sp>
    </p:spTree>
    <p:extLst>
      <p:ext uri="{BB962C8B-B14F-4D97-AF65-F5344CB8AC3E}">
        <p14:creationId xmlns:p14="http://schemas.microsoft.com/office/powerpoint/2010/main" val="3944141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2A159-269F-D4FB-39FC-2072CFE946B6}"/>
              </a:ext>
            </a:extLst>
          </p:cNvPr>
          <p:cNvSpPr>
            <a:spLocks noGrp="1"/>
          </p:cNvSpPr>
          <p:nvPr>
            <p:ph type="title"/>
          </p:nvPr>
        </p:nvSpPr>
        <p:spPr>
          <a:xfrm>
            <a:off x="677334" y="609600"/>
            <a:ext cx="8596668" cy="785567"/>
          </a:xfrm>
        </p:spPr>
        <p:txBody>
          <a:bodyPr/>
          <a:lstStyle/>
          <a:p>
            <a:r>
              <a:rPr lang="en-IN" dirty="0">
                <a:solidFill>
                  <a:schemeClr val="tx1"/>
                </a:solidFill>
              </a:rPr>
              <a:t>RANDOM UPDATE PSO</a:t>
            </a:r>
          </a:p>
        </p:txBody>
      </p:sp>
      <p:sp>
        <p:nvSpPr>
          <p:cNvPr id="3" name="Title 1">
            <a:extLst>
              <a:ext uri="{FF2B5EF4-FFF2-40B4-BE49-F238E27FC236}">
                <a16:creationId xmlns:a16="http://schemas.microsoft.com/office/drawing/2014/main" id="{2205FCA5-654A-6F94-88D6-E2363C151F0A}"/>
              </a:ext>
            </a:extLst>
          </p:cNvPr>
          <p:cNvSpPr txBox="1">
            <a:spLocks/>
          </p:cNvSpPr>
          <p:nvPr/>
        </p:nvSpPr>
        <p:spPr>
          <a:xfrm>
            <a:off x="677334" y="1434445"/>
            <a:ext cx="8938006" cy="468355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2400" b="1" kern="100" dirty="0">
                <a:solidFill>
                  <a:schemeClr val="tx1"/>
                </a:solidFill>
                <a:effectLst/>
                <a:latin typeface="+mn-lt"/>
                <a:ea typeface="Calibri" panose="020F0502020204030204" pitchFamily="34" charset="0"/>
                <a:cs typeface="Times New Roman" panose="02020603050405020304" pitchFamily="18" charset="0"/>
              </a:rPr>
              <a:t>The main steps of the RUPSO algorithm are as follows: </a:t>
            </a:r>
            <a:endParaRPr lang="en-IN" sz="2400" kern="100" dirty="0">
              <a:solidFill>
                <a:schemeClr val="tx1"/>
              </a:solidFill>
              <a:effectLst/>
              <a:latin typeface="+mn-lt"/>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solidFill>
                  <a:schemeClr val="tx1"/>
                </a:solidFill>
                <a:effectLst/>
                <a:latin typeface="+mn-lt"/>
                <a:ea typeface="Calibri" panose="020F0502020204030204" pitchFamily="34" charset="0"/>
                <a:cs typeface="Times New Roman" panose="02020603050405020304" pitchFamily="18" charset="0"/>
              </a:rPr>
              <a:t>(a) Initialize a swarm of particles by a uniform random 	selection procedure of the particles from the design space. </a:t>
            </a:r>
          </a:p>
          <a:p>
            <a:r>
              <a:rPr lang="en-IN" sz="2400" dirty="0">
                <a:solidFill>
                  <a:schemeClr val="tx1"/>
                </a:solidFill>
                <a:effectLst/>
                <a:latin typeface="+mn-lt"/>
                <a:ea typeface="Calibri" panose="020F0502020204030204" pitchFamily="34" charset="0"/>
                <a:cs typeface="Times New Roman" panose="02020603050405020304" pitchFamily="18" charset="0"/>
              </a:rPr>
              <a:t>(b) </a:t>
            </a:r>
            <a:r>
              <a:rPr lang="en-IN" sz="2400" dirty="0" err="1">
                <a:solidFill>
                  <a:schemeClr val="tx1"/>
                </a:solidFill>
                <a:effectLst/>
                <a:latin typeface="+mn-lt"/>
                <a:ea typeface="Calibri" panose="020F0502020204030204" pitchFamily="34" charset="0"/>
                <a:cs typeface="Times New Roman" panose="02020603050405020304" pitchFamily="18" charset="0"/>
              </a:rPr>
              <a:t>Analyzing</a:t>
            </a:r>
            <a:r>
              <a:rPr lang="en-IN" sz="2400" dirty="0">
                <a:solidFill>
                  <a:schemeClr val="tx1"/>
                </a:solidFill>
                <a:effectLst/>
                <a:latin typeface="+mn-lt"/>
                <a:ea typeface="Calibri" panose="020F0502020204030204" pitchFamily="34" charset="0"/>
                <a:cs typeface="Times New Roman" panose="02020603050405020304" pitchFamily="18" charset="0"/>
              </a:rPr>
              <a:t> the swarm to evaluate the fitness value of each 	particle. In this step, the objective function corresponding 	to each of the population vectors is obtained. Also, it is 	checked whether each of the constraints of the problem has 	been violated for each of the vectors. In case of violation of 	any of the constraints, the objective function corresponding 	to that vector is penalized according to relation. </a:t>
            </a:r>
            <a:endParaRPr lang="en-IN" sz="2400" dirty="0">
              <a:solidFill>
                <a:schemeClr val="tx1"/>
              </a:solidFill>
              <a:latin typeface="+mn-lt"/>
            </a:endParaRPr>
          </a:p>
        </p:txBody>
      </p:sp>
    </p:spTree>
    <p:extLst>
      <p:ext uri="{BB962C8B-B14F-4D97-AF65-F5344CB8AC3E}">
        <p14:creationId xmlns:p14="http://schemas.microsoft.com/office/powerpoint/2010/main" val="2912656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1FFA-CF72-CC20-5EEA-931E188D376D}"/>
              </a:ext>
            </a:extLst>
          </p:cNvPr>
          <p:cNvSpPr>
            <a:spLocks noGrp="1"/>
          </p:cNvSpPr>
          <p:nvPr>
            <p:ph type="title"/>
          </p:nvPr>
        </p:nvSpPr>
        <p:spPr>
          <a:xfrm>
            <a:off x="677334" y="609600"/>
            <a:ext cx="8596668" cy="672445"/>
          </a:xfrm>
        </p:spPr>
        <p:txBody>
          <a:bodyPr/>
          <a:lstStyle/>
          <a:p>
            <a:r>
              <a:rPr lang="en-IN" dirty="0">
                <a:solidFill>
                  <a:schemeClr val="tx1"/>
                </a:solidFill>
              </a:rPr>
              <a:t>RANDOM UPDATE PSO(CONTD.)</a:t>
            </a:r>
            <a:endParaRPr lang="en-IN" dirty="0"/>
          </a:p>
        </p:txBody>
      </p:sp>
      <p:sp>
        <p:nvSpPr>
          <p:cNvPr id="3" name="Title 1">
            <a:extLst>
              <a:ext uri="{FF2B5EF4-FFF2-40B4-BE49-F238E27FC236}">
                <a16:creationId xmlns:a16="http://schemas.microsoft.com/office/drawing/2014/main" id="{8372664D-F40E-D258-C5CC-4F374D12043D}"/>
              </a:ext>
            </a:extLst>
          </p:cNvPr>
          <p:cNvSpPr txBox="1">
            <a:spLocks/>
          </p:cNvSpPr>
          <p:nvPr/>
        </p:nvSpPr>
        <p:spPr>
          <a:xfrm>
            <a:off x="677333" y="1321323"/>
            <a:ext cx="9088835" cy="457985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2400" kern="100" dirty="0">
                <a:solidFill>
                  <a:schemeClr val="tx1"/>
                </a:solidFill>
                <a:effectLst/>
                <a:latin typeface="+mn-lt"/>
                <a:ea typeface="Calibri" panose="020F0502020204030204" pitchFamily="34" charset="0"/>
                <a:cs typeface="Times New Roman" panose="02020603050405020304" pitchFamily="18" charset="0"/>
              </a:rPr>
              <a:t>(c) Determine </a:t>
            </a:r>
            <a:r>
              <a:rPr lang="en-IN" sz="2400" kern="100" dirty="0" err="1">
                <a:solidFill>
                  <a:schemeClr val="tx1"/>
                </a:solidFill>
                <a:effectLst/>
                <a:latin typeface="+mn-lt"/>
                <a:ea typeface="Calibri" panose="020F0502020204030204" pitchFamily="34" charset="0"/>
                <a:cs typeface="Times New Roman" panose="02020603050405020304" pitchFamily="18" charset="0"/>
              </a:rPr>
              <a:t>Xpbest</a:t>
            </a:r>
            <a:r>
              <a:rPr lang="en-IN" sz="2400" kern="100" dirty="0">
                <a:solidFill>
                  <a:schemeClr val="tx1"/>
                </a:solidFill>
                <a:effectLst/>
                <a:latin typeface="+mn-lt"/>
                <a:ea typeface="Calibri" panose="020F0502020204030204" pitchFamily="34" charset="0"/>
                <a:cs typeface="Times New Roman" panose="02020603050405020304" pitchFamily="18" charset="0"/>
              </a:rPr>
              <a:t> and </a:t>
            </a:r>
            <a:r>
              <a:rPr lang="en-IN" sz="2400" kern="100" dirty="0" err="1">
                <a:solidFill>
                  <a:schemeClr val="tx1"/>
                </a:solidFill>
                <a:effectLst/>
                <a:latin typeface="+mn-lt"/>
                <a:ea typeface="Calibri" panose="020F0502020204030204" pitchFamily="34" charset="0"/>
                <a:cs typeface="Times New Roman" panose="02020603050405020304" pitchFamily="18" charset="0"/>
              </a:rPr>
              <a:t>Xgbest</a:t>
            </a:r>
            <a:r>
              <a:rPr lang="en-IN" sz="2400" kern="100" dirty="0">
                <a:solidFill>
                  <a:schemeClr val="tx1"/>
                </a:solidFill>
                <a:effectLst/>
                <a:latin typeface="+mn-lt"/>
                <a:ea typeface="Calibri" panose="020F0502020204030204" pitchFamily="34" charset="0"/>
                <a:cs typeface="Times New Roman" panose="02020603050405020304" pitchFamily="18" charset="0"/>
              </a:rPr>
              <a:t> based on the fitness values 	obtained. After calculating the objective function in step (b) 	for each vector, the best position of each vector up to a 	certain iteration that minimized the objective function, is 	considered as </a:t>
            </a:r>
            <a:r>
              <a:rPr lang="en-IN" sz="2400" kern="100" dirty="0" err="1">
                <a:solidFill>
                  <a:schemeClr val="tx1"/>
                </a:solidFill>
                <a:effectLst/>
                <a:latin typeface="+mn-lt"/>
                <a:ea typeface="Calibri" panose="020F0502020204030204" pitchFamily="34" charset="0"/>
                <a:cs typeface="Times New Roman" panose="02020603050405020304" pitchFamily="18" charset="0"/>
              </a:rPr>
              <a:t>Xpbest</a:t>
            </a:r>
            <a:r>
              <a:rPr lang="en-IN" sz="2400" kern="100" dirty="0">
                <a:solidFill>
                  <a:schemeClr val="tx1"/>
                </a:solidFill>
                <a:effectLst/>
                <a:latin typeface="+mn-lt"/>
                <a:ea typeface="Calibri" panose="020F0502020204030204" pitchFamily="34" charset="0"/>
                <a:cs typeface="Times New Roman" panose="02020603050405020304" pitchFamily="18" charset="0"/>
              </a:rPr>
              <a:t>. The vector for which the objective 	function is minimized compared to the objective function 	corresponding to other vectors considered as </a:t>
            </a:r>
            <a:r>
              <a:rPr lang="en-IN" sz="2400" kern="100" dirty="0" err="1">
                <a:solidFill>
                  <a:schemeClr val="tx1"/>
                </a:solidFill>
                <a:effectLst/>
                <a:latin typeface="+mn-lt"/>
                <a:ea typeface="Calibri" panose="020F0502020204030204" pitchFamily="34" charset="0"/>
                <a:cs typeface="Times New Roman" panose="02020603050405020304" pitchFamily="18" charset="0"/>
              </a:rPr>
              <a:t>Xgbest</a:t>
            </a:r>
            <a:r>
              <a:rPr lang="en-IN" sz="2400" kern="100" dirty="0">
                <a:solidFill>
                  <a:schemeClr val="tx1"/>
                </a:solidFill>
                <a:effectLst/>
                <a:latin typeface="+mn-lt"/>
                <a:ea typeface="Calibri" panose="020F0502020204030204" pitchFamily="34" charset="0"/>
                <a:cs typeface="Times New Roman" panose="02020603050405020304" pitchFamily="18" charset="0"/>
              </a:rPr>
              <a:t>. </a:t>
            </a:r>
          </a:p>
          <a:p>
            <a:pPr>
              <a:lnSpc>
                <a:spcPct val="107000"/>
              </a:lnSpc>
              <a:spcAft>
                <a:spcPts val="800"/>
              </a:spcAft>
            </a:pPr>
            <a:r>
              <a:rPr lang="en-IN" sz="2400" kern="100" dirty="0">
                <a:solidFill>
                  <a:schemeClr val="tx1"/>
                </a:solidFill>
                <a:effectLst/>
                <a:latin typeface="+mn-lt"/>
                <a:ea typeface="Calibri" panose="020F0502020204030204" pitchFamily="34" charset="0"/>
                <a:cs typeface="Times New Roman" panose="02020603050405020304" pitchFamily="18" charset="0"/>
              </a:rPr>
              <a:t>(d) Updating </a:t>
            </a:r>
            <a:r>
              <a:rPr lang="en-IN" sz="2400" kern="100" dirty="0" err="1">
                <a:solidFill>
                  <a:schemeClr val="tx1"/>
                </a:solidFill>
                <a:effectLst/>
                <a:latin typeface="+mn-lt"/>
                <a:ea typeface="Calibri" panose="020F0502020204030204" pitchFamily="34" charset="0"/>
                <a:cs typeface="Times New Roman" panose="02020603050405020304" pitchFamily="18" charset="0"/>
              </a:rPr>
              <a:t>Xpbest</a:t>
            </a:r>
            <a:r>
              <a:rPr lang="en-IN" sz="2400" kern="100" dirty="0">
                <a:solidFill>
                  <a:schemeClr val="tx1"/>
                </a:solidFill>
                <a:effectLst/>
                <a:latin typeface="+mn-lt"/>
                <a:ea typeface="Calibri" panose="020F0502020204030204" pitchFamily="34" charset="0"/>
                <a:cs typeface="Times New Roman" panose="02020603050405020304" pitchFamily="18" charset="0"/>
              </a:rPr>
              <a:t> and </a:t>
            </a:r>
            <a:r>
              <a:rPr lang="en-IN" sz="2400" kern="100" dirty="0" err="1">
                <a:solidFill>
                  <a:schemeClr val="tx1"/>
                </a:solidFill>
                <a:effectLst/>
                <a:latin typeface="+mn-lt"/>
                <a:ea typeface="Calibri" panose="020F0502020204030204" pitchFamily="34" charset="0"/>
                <a:cs typeface="Times New Roman" panose="02020603050405020304" pitchFamily="18" charset="0"/>
              </a:rPr>
              <a:t>Xgbest</a:t>
            </a:r>
            <a:r>
              <a:rPr lang="en-IN" sz="2400" kern="100" dirty="0">
                <a:solidFill>
                  <a:schemeClr val="tx1"/>
                </a:solidFill>
                <a:effectLst/>
                <a:latin typeface="+mn-lt"/>
                <a:ea typeface="Calibri" panose="020F0502020204030204" pitchFamily="34" charset="0"/>
                <a:cs typeface="Times New Roman" panose="02020603050405020304" pitchFamily="18" charset="0"/>
              </a:rPr>
              <a:t> based on the application of 	random update procedure according to formula.</a:t>
            </a:r>
          </a:p>
          <a:p>
            <a:pPr>
              <a:lnSpc>
                <a:spcPct val="107000"/>
              </a:lnSpc>
              <a:spcAft>
                <a:spcPts val="800"/>
              </a:spcAft>
            </a:pPr>
            <a:r>
              <a:rPr lang="en-IN" sz="2400" kern="100" dirty="0">
                <a:solidFill>
                  <a:schemeClr val="tx1"/>
                </a:solidFill>
                <a:effectLst/>
                <a:latin typeface="+mn-lt"/>
                <a:ea typeface="Calibri" panose="020F0502020204030204" pitchFamily="34" charset="0"/>
                <a:cs typeface="Times New Roman" panose="02020603050405020304" pitchFamily="18" charset="0"/>
              </a:rPr>
              <a:t>(e) Repeating (b) to (d) until a termination condition is satisfied.</a:t>
            </a:r>
          </a:p>
          <a:p>
            <a:endParaRPr lang="en-IN" dirty="0"/>
          </a:p>
        </p:txBody>
      </p:sp>
    </p:spTree>
    <p:extLst>
      <p:ext uri="{BB962C8B-B14F-4D97-AF65-F5344CB8AC3E}">
        <p14:creationId xmlns:p14="http://schemas.microsoft.com/office/powerpoint/2010/main" val="455560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5019-B296-8804-080D-5C3027224AC9}"/>
              </a:ext>
            </a:extLst>
          </p:cNvPr>
          <p:cNvSpPr>
            <a:spLocks noGrp="1"/>
          </p:cNvSpPr>
          <p:nvPr>
            <p:ph type="title"/>
          </p:nvPr>
        </p:nvSpPr>
        <p:spPr>
          <a:xfrm>
            <a:off x="677334" y="609600"/>
            <a:ext cx="8596668" cy="757287"/>
          </a:xfrm>
        </p:spPr>
        <p:txBody>
          <a:bodyPr>
            <a:normAutofit fontScale="90000"/>
          </a:bodyPr>
          <a:lstStyle/>
          <a:p>
            <a:r>
              <a:rPr lang="en-IN" sz="4400" dirty="0">
                <a:solidFill>
                  <a:schemeClr val="tx1"/>
                </a:solidFill>
                <a:latin typeface="+mn-lt"/>
              </a:rPr>
              <a:t>RESULTS OF IMPLEMENTATION</a:t>
            </a:r>
          </a:p>
        </p:txBody>
      </p:sp>
      <p:sp>
        <p:nvSpPr>
          <p:cNvPr id="3" name="Title 1">
            <a:extLst>
              <a:ext uri="{FF2B5EF4-FFF2-40B4-BE49-F238E27FC236}">
                <a16:creationId xmlns:a16="http://schemas.microsoft.com/office/drawing/2014/main" id="{F7901DFE-4E39-66E4-A658-AE681A791E55}"/>
              </a:ext>
            </a:extLst>
          </p:cNvPr>
          <p:cNvSpPr txBox="1">
            <a:spLocks/>
          </p:cNvSpPr>
          <p:nvPr/>
        </p:nvSpPr>
        <p:spPr>
          <a:xfrm>
            <a:off x="677333" y="1415593"/>
            <a:ext cx="9117115" cy="4645842"/>
          </a:xfrm>
          <a:prstGeom prst="rect">
            <a:avLst/>
          </a:prstGeom>
        </p:spPr>
        <p:txBody>
          <a:bodyPr vert="horz" lIns="91440" tIns="45720" rIns="91440" bIns="45720" rtlCol="0" anchor="t">
            <a:normAutofit fontScale="97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07000"/>
              </a:lnSpc>
              <a:spcAft>
                <a:spcPts val="800"/>
              </a:spcAft>
            </a:pPr>
            <a:r>
              <a:rPr lang="en-IN" sz="3300" kern="100" dirty="0">
                <a:solidFill>
                  <a:schemeClr val="tx1"/>
                </a:solidFill>
                <a:effectLst/>
                <a:latin typeface="+mn-lt"/>
                <a:ea typeface="Calibri" panose="020F0502020204030204" pitchFamily="34" charset="0"/>
                <a:cs typeface="Times New Roman" panose="02020603050405020304" pitchFamily="18" charset="0"/>
              </a:rPr>
              <a:t>Input:</a:t>
            </a:r>
          </a:p>
          <a:p>
            <a:pPr>
              <a:lnSpc>
                <a:spcPct val="107000"/>
              </a:lnSpc>
              <a:spcAft>
                <a:spcPts val="800"/>
              </a:spcAft>
            </a:pPr>
            <a:r>
              <a:rPr lang="en-IN" sz="2100" kern="100" dirty="0">
                <a:solidFill>
                  <a:schemeClr val="tx1"/>
                </a:solidFill>
                <a:effectLst/>
                <a:latin typeface="+mn-lt"/>
                <a:ea typeface="Calibri" panose="020F0502020204030204" pitchFamily="34" charset="0"/>
                <a:cs typeface="Calibri" panose="020F0502020204030204" pitchFamily="34" charset="0"/>
              </a:rPr>
              <a:t>The graph for the TSP problem is a fully connected and undirected graph with each of the cities having the following coordinates.</a:t>
            </a:r>
            <a:endParaRPr lang="en-IN" sz="2100" kern="100" dirty="0">
              <a:solidFill>
                <a:schemeClr val="tx1"/>
              </a:solidFill>
              <a:effectLst/>
              <a:latin typeface="+mn-lt"/>
              <a:ea typeface="Calibri" panose="020F0502020204030204" pitchFamily="34" charset="0"/>
              <a:cs typeface="Times New Roman" panose="02020603050405020304" pitchFamily="18" charset="0"/>
            </a:endParaRPr>
          </a:p>
          <a:p>
            <a:pPr>
              <a:lnSpc>
                <a:spcPct val="107000"/>
              </a:lnSpc>
              <a:spcAft>
                <a:spcPts val="800"/>
              </a:spcAft>
            </a:pPr>
            <a:r>
              <a:rPr lang="en-IN" sz="2100" kern="100" dirty="0">
                <a:solidFill>
                  <a:schemeClr val="tx1"/>
                </a:solidFill>
                <a:effectLst/>
                <a:latin typeface="+mn-lt"/>
                <a:ea typeface="Calibri" panose="020F0502020204030204" pitchFamily="34" charset="0"/>
                <a:cs typeface="Calibri" panose="020F0502020204030204" pitchFamily="34" charset="0"/>
              </a:rPr>
              <a:t>    City 0 : [0,0]</a:t>
            </a:r>
            <a:endParaRPr lang="en-IN" sz="2100" kern="100" dirty="0">
              <a:solidFill>
                <a:schemeClr val="tx1"/>
              </a:solidFill>
              <a:effectLst/>
              <a:latin typeface="+mn-lt"/>
              <a:ea typeface="Calibri" panose="020F0502020204030204" pitchFamily="34" charset="0"/>
              <a:cs typeface="Times New Roman" panose="02020603050405020304" pitchFamily="18" charset="0"/>
            </a:endParaRPr>
          </a:p>
          <a:p>
            <a:pPr>
              <a:lnSpc>
                <a:spcPct val="107000"/>
              </a:lnSpc>
              <a:spcAft>
                <a:spcPts val="800"/>
              </a:spcAft>
            </a:pPr>
            <a:r>
              <a:rPr lang="en-IN" sz="2100" kern="100" dirty="0">
                <a:solidFill>
                  <a:schemeClr val="tx1"/>
                </a:solidFill>
                <a:effectLst/>
                <a:latin typeface="+mn-lt"/>
                <a:ea typeface="Calibri" panose="020F0502020204030204" pitchFamily="34" charset="0"/>
                <a:cs typeface="Calibri" panose="020F0502020204030204" pitchFamily="34" charset="0"/>
              </a:rPr>
              <a:t>    City 1 : [1,2]</a:t>
            </a:r>
            <a:endParaRPr lang="en-IN" sz="2100" kern="100" dirty="0">
              <a:solidFill>
                <a:schemeClr val="tx1"/>
              </a:solidFill>
              <a:effectLst/>
              <a:latin typeface="+mn-lt"/>
              <a:ea typeface="Calibri" panose="020F0502020204030204" pitchFamily="34" charset="0"/>
              <a:cs typeface="Times New Roman" panose="02020603050405020304" pitchFamily="18" charset="0"/>
            </a:endParaRPr>
          </a:p>
          <a:p>
            <a:pPr>
              <a:lnSpc>
                <a:spcPct val="107000"/>
              </a:lnSpc>
              <a:spcAft>
                <a:spcPts val="800"/>
              </a:spcAft>
            </a:pPr>
            <a:r>
              <a:rPr lang="en-IN" sz="2100" kern="100" dirty="0">
                <a:solidFill>
                  <a:schemeClr val="tx1"/>
                </a:solidFill>
                <a:effectLst/>
                <a:latin typeface="+mn-lt"/>
                <a:ea typeface="Calibri" panose="020F0502020204030204" pitchFamily="34" charset="0"/>
                <a:cs typeface="Calibri" panose="020F0502020204030204" pitchFamily="34" charset="0"/>
              </a:rPr>
              <a:t>    City 2 : [3,1]</a:t>
            </a:r>
            <a:endParaRPr lang="en-IN" sz="2100" kern="100" dirty="0">
              <a:solidFill>
                <a:schemeClr val="tx1"/>
              </a:solidFill>
              <a:effectLst/>
              <a:latin typeface="+mn-lt"/>
              <a:ea typeface="Calibri" panose="020F0502020204030204" pitchFamily="34" charset="0"/>
              <a:cs typeface="Times New Roman" panose="02020603050405020304" pitchFamily="18" charset="0"/>
            </a:endParaRPr>
          </a:p>
          <a:p>
            <a:pPr>
              <a:lnSpc>
                <a:spcPct val="107000"/>
              </a:lnSpc>
              <a:spcAft>
                <a:spcPts val="800"/>
              </a:spcAft>
            </a:pPr>
            <a:r>
              <a:rPr lang="en-IN" sz="2100" kern="100" dirty="0">
                <a:solidFill>
                  <a:schemeClr val="tx1"/>
                </a:solidFill>
                <a:effectLst/>
                <a:latin typeface="+mn-lt"/>
                <a:ea typeface="Calibri" panose="020F0502020204030204" pitchFamily="34" charset="0"/>
                <a:cs typeface="Calibri" panose="020F0502020204030204" pitchFamily="34" charset="0"/>
              </a:rPr>
              <a:t>    City 3 : [5,3]</a:t>
            </a:r>
            <a:endParaRPr lang="en-IN" sz="2100" kern="100" dirty="0">
              <a:solidFill>
                <a:schemeClr val="tx1"/>
              </a:solidFill>
              <a:effectLst/>
              <a:latin typeface="+mn-lt"/>
              <a:ea typeface="Calibri" panose="020F0502020204030204" pitchFamily="34" charset="0"/>
              <a:cs typeface="Times New Roman" panose="02020603050405020304" pitchFamily="18" charset="0"/>
            </a:endParaRPr>
          </a:p>
          <a:p>
            <a:pPr>
              <a:lnSpc>
                <a:spcPct val="107000"/>
              </a:lnSpc>
              <a:spcAft>
                <a:spcPts val="800"/>
              </a:spcAft>
            </a:pPr>
            <a:r>
              <a:rPr lang="en-IN" sz="2100" kern="100" dirty="0">
                <a:solidFill>
                  <a:schemeClr val="tx1"/>
                </a:solidFill>
                <a:effectLst/>
                <a:latin typeface="+mn-lt"/>
                <a:ea typeface="Calibri" panose="020F0502020204030204" pitchFamily="34" charset="0"/>
                <a:cs typeface="Calibri" panose="020F0502020204030204" pitchFamily="34" charset="0"/>
              </a:rPr>
              <a:t>    City 4 :  [4,3]</a:t>
            </a:r>
            <a:endParaRPr lang="en-IN" sz="2100" kern="100" dirty="0">
              <a:solidFill>
                <a:schemeClr val="tx1"/>
              </a:solidFill>
              <a:effectLst/>
              <a:latin typeface="+mn-lt"/>
              <a:ea typeface="Calibri" panose="020F0502020204030204" pitchFamily="34" charset="0"/>
              <a:cs typeface="Times New Roman" panose="02020603050405020304" pitchFamily="18" charset="0"/>
            </a:endParaRPr>
          </a:p>
          <a:p>
            <a:pPr>
              <a:lnSpc>
                <a:spcPct val="107000"/>
              </a:lnSpc>
              <a:spcAft>
                <a:spcPts val="800"/>
              </a:spcAft>
            </a:pPr>
            <a:r>
              <a:rPr lang="en-IN" sz="2100" kern="100" dirty="0">
                <a:solidFill>
                  <a:schemeClr val="tx1"/>
                </a:solidFill>
                <a:effectLst/>
                <a:latin typeface="+mn-lt"/>
                <a:ea typeface="Calibri" panose="020F0502020204030204" pitchFamily="34" charset="0"/>
                <a:cs typeface="Calibri" panose="020F0502020204030204" pitchFamily="34" charset="0"/>
              </a:rPr>
              <a:t>    City 5 :  [7,2]</a:t>
            </a:r>
            <a:endParaRPr lang="en-IN" sz="2100" kern="100" dirty="0">
              <a:solidFill>
                <a:schemeClr val="tx1"/>
              </a:solidFill>
              <a:effectLst/>
              <a:latin typeface="+mn-lt"/>
              <a:ea typeface="Calibri" panose="020F0502020204030204" pitchFamily="34" charset="0"/>
              <a:cs typeface="Times New Roman" panose="02020603050405020304" pitchFamily="18" charset="0"/>
            </a:endParaRPr>
          </a:p>
          <a:p>
            <a:pPr>
              <a:lnSpc>
                <a:spcPct val="107000"/>
              </a:lnSpc>
              <a:spcAft>
                <a:spcPts val="800"/>
              </a:spcAft>
            </a:pPr>
            <a:r>
              <a:rPr lang="en-IN" sz="2100" kern="100" dirty="0">
                <a:solidFill>
                  <a:schemeClr val="tx1"/>
                </a:solidFill>
                <a:effectLst/>
                <a:latin typeface="+mn-lt"/>
                <a:ea typeface="Calibri" panose="020F0502020204030204" pitchFamily="34" charset="0"/>
                <a:cs typeface="Calibri" panose="020F0502020204030204" pitchFamily="34" charset="0"/>
              </a:rPr>
              <a:t>    City 6 : [8,9]</a:t>
            </a:r>
            <a:endParaRPr lang="en-IN" sz="2100" kern="100" dirty="0">
              <a:solidFill>
                <a:schemeClr val="tx1"/>
              </a:solidFill>
              <a:effectLst/>
              <a:latin typeface="+mn-lt"/>
              <a:ea typeface="Calibri" panose="020F0502020204030204" pitchFamily="34" charset="0"/>
              <a:cs typeface="Times New Roman" panose="02020603050405020304" pitchFamily="18" charset="0"/>
            </a:endParaRPr>
          </a:p>
          <a:p>
            <a:pPr>
              <a:lnSpc>
                <a:spcPct val="107000"/>
              </a:lnSpc>
              <a:spcAft>
                <a:spcPts val="800"/>
              </a:spcAft>
            </a:pPr>
            <a:r>
              <a:rPr lang="en-IN" sz="2100" kern="100" dirty="0">
                <a:solidFill>
                  <a:schemeClr val="tx1"/>
                </a:solidFill>
                <a:effectLst/>
                <a:latin typeface="+mn-lt"/>
                <a:ea typeface="Calibri" panose="020F0502020204030204" pitchFamily="34" charset="0"/>
                <a:cs typeface="Calibri" panose="020F0502020204030204" pitchFamily="34" charset="0"/>
              </a:rPr>
              <a:t>Fitness function = round trip path length of TSP</a:t>
            </a:r>
            <a:endParaRPr lang="en-IN" sz="2100" kern="100" dirty="0">
              <a:solidFill>
                <a:schemeClr val="tx1"/>
              </a:solidFill>
              <a:effectLst/>
              <a:latin typeface="+mn-lt"/>
              <a:ea typeface="Calibri" panose="020F0502020204030204" pitchFamily="34" charset="0"/>
              <a:cs typeface="Times New Roman" panose="02020603050405020304" pitchFamily="18" charset="0"/>
            </a:endParaRPr>
          </a:p>
          <a:p>
            <a:endParaRPr lang="en-IN" sz="4400" dirty="0">
              <a:solidFill>
                <a:schemeClr val="tx1"/>
              </a:solidFill>
              <a:latin typeface="+mn-lt"/>
            </a:endParaRPr>
          </a:p>
        </p:txBody>
      </p:sp>
    </p:spTree>
    <p:extLst>
      <p:ext uri="{BB962C8B-B14F-4D97-AF65-F5344CB8AC3E}">
        <p14:creationId xmlns:p14="http://schemas.microsoft.com/office/powerpoint/2010/main" val="818155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3226-E638-EFF9-BFEB-825BD58E8475}"/>
              </a:ext>
            </a:extLst>
          </p:cNvPr>
          <p:cNvSpPr>
            <a:spLocks noGrp="1"/>
          </p:cNvSpPr>
          <p:nvPr>
            <p:ph type="title"/>
          </p:nvPr>
        </p:nvSpPr>
        <p:spPr>
          <a:xfrm>
            <a:off x="677334" y="609600"/>
            <a:ext cx="8596668" cy="634738"/>
          </a:xfrm>
        </p:spPr>
        <p:txBody>
          <a:bodyPr>
            <a:noAutofit/>
          </a:bodyPr>
          <a:lstStyle/>
          <a:p>
            <a:r>
              <a:rPr lang="en-IN" dirty="0">
                <a:solidFill>
                  <a:schemeClr val="tx1"/>
                </a:solidFill>
              </a:rPr>
              <a:t>RESULTS OF IMPLEMENTATION(CONTD.)</a:t>
            </a:r>
            <a:br>
              <a:rPr lang="en-IN" dirty="0">
                <a:solidFill>
                  <a:schemeClr val="tx1"/>
                </a:solidFill>
              </a:rPr>
            </a:br>
            <a:br>
              <a:rPr lang="en-IN" dirty="0">
                <a:solidFill>
                  <a:schemeClr val="tx1"/>
                </a:solidFill>
              </a:rPr>
            </a:br>
            <a:endParaRPr lang="en-IN" dirty="0">
              <a:solidFill>
                <a:schemeClr val="tx1"/>
              </a:solidFill>
            </a:endParaRPr>
          </a:p>
        </p:txBody>
      </p:sp>
      <p:sp>
        <p:nvSpPr>
          <p:cNvPr id="3" name="Title 1">
            <a:extLst>
              <a:ext uri="{FF2B5EF4-FFF2-40B4-BE49-F238E27FC236}">
                <a16:creationId xmlns:a16="http://schemas.microsoft.com/office/drawing/2014/main" id="{B182AFDB-4C29-83B4-6703-C80136CC5B25}"/>
              </a:ext>
            </a:extLst>
          </p:cNvPr>
          <p:cNvSpPr txBox="1">
            <a:spLocks/>
          </p:cNvSpPr>
          <p:nvPr/>
        </p:nvSpPr>
        <p:spPr>
          <a:xfrm>
            <a:off x="677333" y="1374741"/>
            <a:ext cx="9041702" cy="4564146"/>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300" kern="100" dirty="0">
                <a:solidFill>
                  <a:schemeClr val="tx1"/>
                </a:solidFill>
                <a:effectLst/>
                <a:latin typeface="+mn-lt"/>
                <a:ea typeface="Calibri" panose="020F0502020204030204" pitchFamily="34" charset="0"/>
                <a:cs typeface="Times New Roman" panose="02020603050405020304" pitchFamily="18" charset="0"/>
              </a:rPr>
              <a:t>Output:</a:t>
            </a:r>
          </a:p>
          <a:p>
            <a:pPr marL="457200" indent="-457200">
              <a:buFont typeface="Arial" panose="020B0604020202020204" pitchFamily="34" charset="0"/>
              <a:buChar char="•"/>
            </a:pPr>
            <a:endParaRPr lang="en-IN" sz="2900" kern="100" dirty="0">
              <a:solidFill>
                <a:schemeClr val="tx1"/>
              </a:solidFill>
              <a:effectLst/>
              <a:latin typeface="+mn-lt"/>
              <a:ea typeface="Calibri" panose="020F0502020204030204" pitchFamily="34" charset="0"/>
              <a:cs typeface="Times New Roman" panose="02020603050405020304" pitchFamily="18" charset="0"/>
            </a:endParaRPr>
          </a:p>
          <a:p>
            <a:pPr marL="457200" indent="-457200">
              <a:buFont typeface="Wingdings" panose="05000000000000000000" pitchFamily="2" charset="2"/>
              <a:buChar char="Ø"/>
            </a:pPr>
            <a:r>
              <a:rPr lang="en-IN" sz="2900" kern="100" dirty="0">
                <a:solidFill>
                  <a:schemeClr val="tx1"/>
                </a:solidFill>
                <a:effectLst/>
                <a:latin typeface="+mn-lt"/>
                <a:ea typeface="Calibri" panose="020F0502020204030204" pitchFamily="34" charset="0"/>
                <a:cs typeface="Times New Roman" panose="02020603050405020304" pitchFamily="18" charset="0"/>
              </a:rPr>
              <a:t>Optimal path length is described by “Best Fitness” and the optimal path is described by “Changed path”.</a:t>
            </a:r>
          </a:p>
          <a:p>
            <a:endParaRPr lang="en-IN" dirty="0">
              <a:solidFill>
                <a:schemeClr val="tx1"/>
              </a:solidFill>
            </a:endParaRPr>
          </a:p>
        </p:txBody>
      </p:sp>
      <p:pic>
        <p:nvPicPr>
          <p:cNvPr id="7" name="Picture 6">
            <a:extLst>
              <a:ext uri="{FF2B5EF4-FFF2-40B4-BE49-F238E27FC236}">
                <a16:creationId xmlns:a16="http://schemas.microsoft.com/office/drawing/2014/main" id="{915938A8-60F8-F0F8-BB55-D847CFB02DA8}"/>
              </a:ext>
            </a:extLst>
          </p:cNvPr>
          <p:cNvPicPr>
            <a:picLocks noChangeAspect="1"/>
          </p:cNvPicPr>
          <p:nvPr/>
        </p:nvPicPr>
        <p:blipFill>
          <a:blip r:embed="rId2"/>
          <a:stretch>
            <a:fillRect/>
          </a:stretch>
        </p:blipFill>
        <p:spPr>
          <a:xfrm>
            <a:off x="1804962" y="3871302"/>
            <a:ext cx="6473387" cy="992930"/>
          </a:xfrm>
          <a:prstGeom prst="rect">
            <a:avLst/>
          </a:prstGeom>
        </p:spPr>
      </p:pic>
    </p:spTree>
    <p:extLst>
      <p:ext uri="{BB962C8B-B14F-4D97-AF65-F5344CB8AC3E}">
        <p14:creationId xmlns:p14="http://schemas.microsoft.com/office/powerpoint/2010/main" val="2337925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063CA-E07C-2D16-23F7-5CD08E775DBB}"/>
              </a:ext>
            </a:extLst>
          </p:cNvPr>
          <p:cNvSpPr>
            <a:spLocks noGrp="1"/>
          </p:cNvSpPr>
          <p:nvPr>
            <p:ph type="title"/>
          </p:nvPr>
        </p:nvSpPr>
        <p:spPr>
          <a:xfrm>
            <a:off x="677334" y="609600"/>
            <a:ext cx="8596668" cy="747860"/>
          </a:xfrm>
        </p:spPr>
        <p:txBody>
          <a:bodyPr>
            <a:normAutofit fontScale="90000"/>
          </a:bodyPr>
          <a:lstStyle/>
          <a:p>
            <a:r>
              <a:rPr lang="en-IN" sz="4400" dirty="0">
                <a:solidFill>
                  <a:schemeClr val="tx1"/>
                </a:solidFill>
              </a:rPr>
              <a:t>LIMITATIONS</a:t>
            </a:r>
          </a:p>
        </p:txBody>
      </p:sp>
      <p:sp>
        <p:nvSpPr>
          <p:cNvPr id="3" name="Title 1">
            <a:extLst>
              <a:ext uri="{FF2B5EF4-FFF2-40B4-BE49-F238E27FC236}">
                <a16:creationId xmlns:a16="http://schemas.microsoft.com/office/drawing/2014/main" id="{8D141A84-BC25-F682-FA13-572D32031D55}"/>
              </a:ext>
            </a:extLst>
          </p:cNvPr>
          <p:cNvSpPr txBox="1">
            <a:spLocks/>
          </p:cNvSpPr>
          <p:nvPr/>
        </p:nvSpPr>
        <p:spPr>
          <a:xfrm>
            <a:off x="677333" y="1289901"/>
            <a:ext cx="9465907" cy="4865802"/>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300" dirty="0">
                <a:solidFill>
                  <a:schemeClr val="tx1"/>
                </a:solidFill>
                <a:effectLst/>
                <a:latin typeface="+mn-lt"/>
                <a:ea typeface="Calibri" panose="020F0502020204030204" pitchFamily="34" charset="0"/>
                <a:cs typeface="Times New Roman" panose="02020603050405020304" pitchFamily="18" charset="0"/>
              </a:rPr>
              <a:t>The Random Update Particle Swarm Optimization (RUPSO) algorithm, like any optimization method, has its limitations.</a:t>
            </a:r>
          </a:p>
          <a:p>
            <a:endParaRPr lang="en-IN" sz="2400" dirty="0">
              <a:solidFill>
                <a:schemeClr val="tx1"/>
              </a:solidFill>
              <a:latin typeface="+mn-lt"/>
              <a:ea typeface="Calibri" panose="020F0502020204030204" pitchFamily="34" charset="0"/>
              <a:cs typeface="Times New Roman" panose="02020603050405020304" pitchFamily="18" charset="0"/>
            </a:endParaRPr>
          </a:p>
          <a:p>
            <a:pPr marL="457200" indent="-457200">
              <a:buAutoNum type="arabicPeriod"/>
            </a:pPr>
            <a:r>
              <a:rPr lang="en-IN" sz="3300" dirty="0">
                <a:solidFill>
                  <a:schemeClr val="tx1"/>
                </a:solidFill>
                <a:effectLst/>
                <a:latin typeface="+mn-lt"/>
                <a:ea typeface="Calibri" panose="020F0502020204030204" pitchFamily="34" charset="0"/>
                <a:cs typeface="Times New Roman" panose="02020603050405020304" pitchFamily="18" charset="0"/>
              </a:rPr>
              <a:t>Local Optima Trap</a:t>
            </a:r>
          </a:p>
          <a:p>
            <a:pPr marL="457200" indent="-457200">
              <a:buAutoNum type="arabicPeriod"/>
            </a:pPr>
            <a:r>
              <a:rPr lang="en-IN" sz="3300" dirty="0">
                <a:solidFill>
                  <a:schemeClr val="tx1"/>
                </a:solidFill>
                <a:effectLst/>
                <a:latin typeface="+mn-lt"/>
                <a:ea typeface="Calibri" panose="020F0502020204030204" pitchFamily="34" charset="0"/>
                <a:cs typeface="Times New Roman" panose="02020603050405020304" pitchFamily="18" charset="0"/>
              </a:rPr>
              <a:t>Sensitivity to Parameters</a:t>
            </a:r>
          </a:p>
          <a:p>
            <a:pPr marL="457200" indent="-457200">
              <a:buAutoNum type="arabicPeriod"/>
            </a:pPr>
            <a:r>
              <a:rPr lang="en-IN" sz="3300" dirty="0">
                <a:solidFill>
                  <a:schemeClr val="tx1"/>
                </a:solidFill>
                <a:effectLst/>
                <a:latin typeface="+mn-lt"/>
                <a:ea typeface="Calibri" panose="020F0502020204030204" pitchFamily="34" charset="0"/>
                <a:cs typeface="Times New Roman" panose="02020603050405020304" pitchFamily="18" charset="0"/>
              </a:rPr>
              <a:t>Convergence Speed</a:t>
            </a:r>
          </a:p>
          <a:p>
            <a:pPr marL="457200" indent="-457200">
              <a:buAutoNum type="arabicPeriod"/>
            </a:pPr>
            <a:r>
              <a:rPr lang="en-IN" sz="3300" dirty="0">
                <a:solidFill>
                  <a:schemeClr val="tx1"/>
                </a:solidFill>
                <a:effectLst/>
                <a:latin typeface="+mn-lt"/>
                <a:ea typeface="Calibri" panose="020F0502020204030204" pitchFamily="34" charset="0"/>
                <a:cs typeface="Times New Roman" panose="02020603050405020304" pitchFamily="18" charset="0"/>
              </a:rPr>
              <a:t>Solution Quality Trade-offs</a:t>
            </a:r>
            <a:endParaRPr lang="en-IN" sz="3300" dirty="0">
              <a:solidFill>
                <a:schemeClr val="tx1"/>
              </a:solidFill>
              <a:latin typeface="+mn-lt"/>
            </a:endParaRPr>
          </a:p>
        </p:txBody>
      </p:sp>
    </p:spTree>
    <p:extLst>
      <p:ext uri="{BB962C8B-B14F-4D97-AF65-F5344CB8AC3E}">
        <p14:creationId xmlns:p14="http://schemas.microsoft.com/office/powerpoint/2010/main" val="2658119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64DE1-755F-495C-D0D4-1A22C0859EE7}"/>
              </a:ext>
            </a:extLst>
          </p:cNvPr>
          <p:cNvSpPr>
            <a:spLocks noGrp="1"/>
          </p:cNvSpPr>
          <p:nvPr>
            <p:ph type="title"/>
          </p:nvPr>
        </p:nvSpPr>
        <p:spPr>
          <a:xfrm>
            <a:off x="829734" y="1731389"/>
            <a:ext cx="9011850" cy="4207498"/>
          </a:xfrm>
        </p:spPr>
        <p:txBody>
          <a:bodyPr>
            <a:normAutofit fontScale="90000"/>
          </a:bodyPr>
          <a:lstStyle/>
          <a:p>
            <a:r>
              <a:rPr lang="en-IN" dirty="0" err="1">
                <a:solidFill>
                  <a:schemeClr val="tx1"/>
                </a:solidFill>
              </a:rPr>
              <a:t>Softwares</a:t>
            </a:r>
            <a:r>
              <a:rPr lang="en-IN" dirty="0">
                <a:solidFill>
                  <a:schemeClr val="tx1"/>
                </a:solidFill>
              </a:rPr>
              <a:t> and Languages:</a:t>
            </a:r>
            <a:br>
              <a:rPr lang="en-IN" dirty="0">
                <a:solidFill>
                  <a:schemeClr val="tx1"/>
                </a:solidFill>
              </a:rPr>
            </a:br>
            <a:r>
              <a:rPr lang="en-IN" sz="2400" dirty="0">
                <a:solidFill>
                  <a:schemeClr val="tx1"/>
                </a:solidFill>
              </a:rPr>
              <a:t>	Python (version 3.11.2)</a:t>
            </a:r>
            <a:br>
              <a:rPr lang="en-IN" sz="2400" dirty="0">
                <a:solidFill>
                  <a:schemeClr val="tx1"/>
                </a:solidFill>
              </a:rPr>
            </a:br>
            <a:br>
              <a:rPr lang="en-IN" sz="2400" dirty="0">
                <a:solidFill>
                  <a:schemeClr val="tx1"/>
                </a:solidFill>
              </a:rPr>
            </a:br>
            <a:r>
              <a:rPr lang="en-IN" dirty="0">
                <a:solidFill>
                  <a:schemeClr val="tx1"/>
                </a:solidFill>
              </a:rPr>
              <a:t>References:</a:t>
            </a:r>
            <a:br>
              <a:rPr lang="en-IN" sz="2400" dirty="0">
                <a:solidFill>
                  <a:schemeClr val="tx1"/>
                </a:solidFill>
              </a:rPr>
            </a:br>
            <a:r>
              <a:rPr lang="en-IN" sz="2400" dirty="0">
                <a:solidFill>
                  <a:schemeClr val="tx1"/>
                </a:solidFill>
              </a:rPr>
              <a:t>1.  </a:t>
            </a:r>
            <a:r>
              <a:rPr lang="en-IN" sz="2400" dirty="0">
                <a:solidFill>
                  <a:schemeClr val="tx1"/>
                </a:solidFill>
                <a:hlinkClick r:id="rId2"/>
              </a:rPr>
              <a:t>Random update particle swarm optimizer (RUPSO): A novel robust      	optimization </a:t>
            </a:r>
            <a:r>
              <a:rPr lang="en-IN" sz="2400" dirty="0" err="1">
                <a:solidFill>
                  <a:schemeClr val="tx1"/>
                </a:solidFill>
                <a:hlinkClick r:id="rId2"/>
              </a:rPr>
              <a:t>algorithmAuthor</a:t>
            </a:r>
            <a:r>
              <a:rPr lang="en-IN" sz="2400" dirty="0">
                <a:solidFill>
                  <a:schemeClr val="tx1"/>
                </a:solidFill>
                <a:hlinkClick r:id="rId2"/>
              </a:rPr>
              <a:t> links open overlay by </a:t>
            </a:r>
            <a:r>
              <a:rPr lang="en-IN" sz="2400" dirty="0" err="1">
                <a:solidFill>
                  <a:schemeClr val="tx1"/>
                </a:solidFill>
                <a:hlinkClick r:id="rId2"/>
              </a:rPr>
              <a:t>panelH</a:t>
            </a:r>
            <a:r>
              <a:rPr lang="en-IN" sz="2400" dirty="0">
                <a:solidFill>
                  <a:schemeClr val="tx1"/>
                </a:solidFill>
                <a:hlinkClick r:id="rId2"/>
              </a:rPr>
              <a:t>. 	</a:t>
            </a:r>
            <a:r>
              <a:rPr lang="en-IN" sz="2400" dirty="0" err="1">
                <a:solidFill>
                  <a:schemeClr val="tx1"/>
                </a:solidFill>
                <a:hlinkClick r:id="rId2"/>
              </a:rPr>
              <a:t>Dadashi</a:t>
            </a:r>
            <a:r>
              <a:rPr lang="en-IN" sz="2400" dirty="0">
                <a:solidFill>
                  <a:schemeClr val="tx1"/>
                </a:solidFill>
                <a:hlinkClick r:id="rId2"/>
              </a:rPr>
              <a:t>, M. Mohammadi.</a:t>
            </a:r>
            <a:br>
              <a:rPr lang="en-IN" sz="2400" dirty="0">
                <a:solidFill>
                  <a:schemeClr val="tx1"/>
                </a:solidFill>
              </a:rPr>
            </a:br>
            <a:br>
              <a:rPr lang="en-IN" sz="2400" dirty="0">
                <a:solidFill>
                  <a:schemeClr val="tx1"/>
                </a:solidFill>
              </a:rPr>
            </a:br>
            <a:r>
              <a:rPr lang="en-IN" sz="2400" dirty="0">
                <a:solidFill>
                  <a:schemeClr val="tx1"/>
                </a:solidFill>
              </a:rPr>
              <a:t>2.  </a:t>
            </a:r>
            <a:r>
              <a:rPr lang="en-IN" sz="2400" dirty="0">
                <a:solidFill>
                  <a:schemeClr val="tx1"/>
                </a:solidFill>
                <a:hlinkClick r:id="rId3"/>
              </a:rPr>
              <a:t>Kennedy J, Eberhart RC. Particle swarm optimization. 	International 	Conference on Neural Networks, Perth, Australia. 	1995.</a:t>
            </a:r>
            <a:br>
              <a:rPr lang="en-IN" sz="3200" dirty="0">
                <a:solidFill>
                  <a:schemeClr val="tx1"/>
                </a:solidFill>
              </a:rPr>
            </a:br>
            <a:endParaRPr lang="en-IN" sz="3200" dirty="0">
              <a:solidFill>
                <a:schemeClr val="tx1"/>
              </a:solidFill>
            </a:endParaRPr>
          </a:p>
        </p:txBody>
      </p:sp>
      <p:sp>
        <p:nvSpPr>
          <p:cNvPr id="3" name="Title 1">
            <a:extLst>
              <a:ext uri="{FF2B5EF4-FFF2-40B4-BE49-F238E27FC236}">
                <a16:creationId xmlns:a16="http://schemas.microsoft.com/office/drawing/2014/main" id="{94F999CD-E84B-1E3B-D09C-C9A4907BD41F}"/>
              </a:ext>
            </a:extLst>
          </p:cNvPr>
          <p:cNvSpPr txBox="1">
            <a:spLocks/>
          </p:cNvSpPr>
          <p:nvPr/>
        </p:nvSpPr>
        <p:spPr>
          <a:xfrm>
            <a:off x="829734" y="762000"/>
            <a:ext cx="8596668" cy="860981"/>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a:solidFill>
                  <a:schemeClr val="tx1"/>
                </a:solidFill>
              </a:rPr>
              <a:t>REFERENCES AND SOFTWARES</a:t>
            </a:r>
            <a:endParaRPr lang="en-IN" sz="4000" dirty="0">
              <a:solidFill>
                <a:schemeClr val="tx1"/>
              </a:solidFill>
            </a:endParaRPr>
          </a:p>
        </p:txBody>
      </p:sp>
    </p:spTree>
    <p:extLst>
      <p:ext uri="{BB962C8B-B14F-4D97-AF65-F5344CB8AC3E}">
        <p14:creationId xmlns:p14="http://schemas.microsoft.com/office/powerpoint/2010/main" val="829998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D65F1-2F6F-FB05-F408-BE1F8EBCFF62}"/>
              </a:ext>
            </a:extLst>
          </p:cNvPr>
          <p:cNvSpPr>
            <a:spLocks noGrp="1"/>
          </p:cNvSpPr>
          <p:nvPr>
            <p:ph type="title"/>
          </p:nvPr>
        </p:nvSpPr>
        <p:spPr>
          <a:xfrm>
            <a:off x="677334" y="609600"/>
            <a:ext cx="8596668" cy="691299"/>
          </a:xfrm>
        </p:spPr>
        <p:txBody>
          <a:bodyPr/>
          <a:lstStyle/>
          <a:p>
            <a:r>
              <a:rPr lang="en-IN" dirty="0">
                <a:solidFill>
                  <a:schemeClr val="tx1"/>
                </a:solidFill>
              </a:rPr>
              <a:t>REFERENCES AND SOFTWARES (CONTD.)</a:t>
            </a:r>
          </a:p>
        </p:txBody>
      </p:sp>
      <p:sp>
        <p:nvSpPr>
          <p:cNvPr id="3" name="Title 1">
            <a:extLst>
              <a:ext uri="{FF2B5EF4-FFF2-40B4-BE49-F238E27FC236}">
                <a16:creationId xmlns:a16="http://schemas.microsoft.com/office/drawing/2014/main" id="{14E7E029-8B78-EF82-5DCC-139E85EE17EA}"/>
              </a:ext>
            </a:extLst>
          </p:cNvPr>
          <p:cNvSpPr txBox="1">
            <a:spLocks/>
          </p:cNvSpPr>
          <p:nvPr/>
        </p:nvSpPr>
        <p:spPr>
          <a:xfrm>
            <a:off x="677334" y="1602557"/>
            <a:ext cx="8947433" cy="4769963"/>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AutoNum type="arabicPeriod" startAt="3"/>
            </a:pPr>
            <a:r>
              <a:rPr lang="en-US" sz="2400" dirty="0" err="1">
                <a:solidFill>
                  <a:schemeClr val="tx1"/>
                </a:solidFill>
                <a:hlinkClick r:id="rId2"/>
              </a:rPr>
              <a:t>Gholizadeh</a:t>
            </a:r>
            <a:r>
              <a:rPr lang="en-US" sz="2400" dirty="0">
                <a:solidFill>
                  <a:schemeClr val="tx1"/>
                </a:solidFill>
                <a:hlinkClick r:id="rId2"/>
              </a:rPr>
              <a:t> S. Optimum design of structures by an improved particle swarm algorithm. Asian J Civil Eng 2010;11:779–96.</a:t>
            </a:r>
            <a:endParaRPr lang="en-US" sz="2400" dirty="0">
              <a:solidFill>
                <a:schemeClr val="tx1"/>
              </a:solidFill>
            </a:endParaRPr>
          </a:p>
          <a:p>
            <a:pPr marL="457200" indent="-457200">
              <a:buAutoNum type="arabicPeriod" startAt="3"/>
            </a:pPr>
            <a:endParaRPr lang="en-US" sz="2400" dirty="0">
              <a:solidFill>
                <a:schemeClr val="tx1"/>
              </a:solidFill>
            </a:endParaRPr>
          </a:p>
          <a:p>
            <a:pPr marL="457200" indent="-457200">
              <a:buAutoNum type="arabicPeriod" startAt="3"/>
            </a:pPr>
            <a:r>
              <a:rPr lang="en-US" sz="2400" dirty="0">
                <a:solidFill>
                  <a:schemeClr val="tx1"/>
                </a:solidFill>
                <a:hlinkClick r:id="rId3"/>
              </a:rPr>
              <a:t>Kaveh A, </a:t>
            </a:r>
            <a:r>
              <a:rPr lang="en-US" sz="2400" dirty="0" err="1">
                <a:solidFill>
                  <a:schemeClr val="tx1"/>
                </a:solidFill>
                <a:hlinkClick r:id="rId3"/>
              </a:rPr>
              <a:t>Talatahari</a:t>
            </a:r>
            <a:r>
              <a:rPr lang="en-US" sz="2400" dirty="0">
                <a:solidFill>
                  <a:schemeClr val="tx1"/>
                </a:solidFill>
                <a:hlinkClick r:id="rId3"/>
              </a:rPr>
              <a:t> S. A hybrid particle swarm and ant colony optimization for design of truss structures. Asian J Civil Eng :2008; 9: 329-348</a:t>
            </a:r>
            <a:r>
              <a:rPr lang="en-US" sz="2400" dirty="0">
                <a:solidFill>
                  <a:schemeClr val="tx1"/>
                </a:solidFill>
              </a:rPr>
              <a:t>.</a:t>
            </a:r>
          </a:p>
          <a:p>
            <a:pPr marL="457200" indent="-457200">
              <a:buAutoNum type="arabicPeriod" startAt="3"/>
            </a:pPr>
            <a:endParaRPr lang="en-US" sz="2400" dirty="0">
              <a:solidFill>
                <a:schemeClr val="tx1"/>
              </a:solidFill>
            </a:endParaRPr>
          </a:p>
          <a:p>
            <a:pPr marL="457200" indent="-457200">
              <a:buAutoNum type="arabicPeriod" startAt="3"/>
            </a:pPr>
            <a:r>
              <a:rPr lang="en-IN" sz="2400" dirty="0">
                <a:solidFill>
                  <a:schemeClr val="tx1"/>
                </a:solidFill>
                <a:hlinkClick r:id="rId4"/>
              </a:rPr>
              <a:t>Li LJ, Huang ZB, Liu F, Wu QH. A heuristic particle swarm optimizer for optimization of pin connected structures. </a:t>
            </a:r>
            <a:r>
              <a:rPr lang="en-IN" sz="2400" dirty="0" err="1">
                <a:solidFill>
                  <a:schemeClr val="tx1"/>
                </a:solidFill>
                <a:hlinkClick r:id="rId4"/>
              </a:rPr>
              <a:t>Comput</a:t>
            </a:r>
            <a:r>
              <a:rPr lang="en-IN" sz="2400" dirty="0">
                <a:solidFill>
                  <a:schemeClr val="tx1"/>
                </a:solidFill>
                <a:hlinkClick r:id="rId4"/>
              </a:rPr>
              <a:t> Struct 2007;85(7-8):340–9.</a:t>
            </a:r>
            <a:endParaRPr lang="en-IN" sz="2400" dirty="0">
              <a:solidFill>
                <a:schemeClr val="tx1"/>
              </a:solidFill>
            </a:endParaRPr>
          </a:p>
          <a:p>
            <a:pPr marL="457200" indent="-457200">
              <a:buAutoNum type="arabicPeriod" startAt="3"/>
            </a:pPr>
            <a:endParaRPr lang="en-IN" sz="2400" dirty="0">
              <a:solidFill>
                <a:schemeClr val="tx1"/>
              </a:solidFill>
            </a:endParaRPr>
          </a:p>
          <a:p>
            <a:pPr algn="l"/>
            <a:r>
              <a:rPr lang="en-US" sz="2200" b="1" i="0" u="none" strike="noStrike" dirty="0">
                <a:solidFill>
                  <a:schemeClr val="tx1"/>
                </a:solidFill>
                <a:effectLst/>
                <a:latin typeface="+mn-lt"/>
              </a:rPr>
              <a:t>6.   </a:t>
            </a:r>
            <a:r>
              <a:rPr lang="en-US" sz="2200" b="1" i="0" u="none" strike="noStrike" dirty="0">
                <a:solidFill>
                  <a:schemeClr val="tx1"/>
                </a:solidFill>
                <a:effectLst/>
                <a:latin typeface="+mn-lt"/>
                <a:hlinkClick r:id="rId5"/>
              </a:rPr>
              <a:t>Introduction to Algorithms, 3Ed. (International Edition) (MIT 	Press) Paperback – 20 August 2009</a:t>
            </a:r>
          </a:p>
          <a:p>
            <a:pPr algn="l"/>
            <a:r>
              <a:rPr lang="en-US" sz="2200" b="0" i="0" dirty="0">
                <a:solidFill>
                  <a:schemeClr val="tx1"/>
                </a:solidFill>
                <a:effectLst/>
                <a:latin typeface="+mn-lt"/>
                <a:hlinkClick r:id="rId5"/>
              </a:rPr>
              <a:t>	by </a:t>
            </a:r>
            <a:r>
              <a:rPr lang="en-US" sz="2200" b="0" i="0" u="none" strike="noStrike" dirty="0">
                <a:solidFill>
                  <a:srgbClr val="3FCDE7"/>
                </a:solidFill>
                <a:effectLst/>
                <a:latin typeface="+mn-lt"/>
                <a:hlinkClick r:id="rId5"/>
              </a:rPr>
              <a:t>T </a:t>
            </a:r>
            <a:r>
              <a:rPr lang="en-US" sz="2200" b="0" i="0" u="none" strike="noStrike" dirty="0" err="1">
                <a:solidFill>
                  <a:schemeClr val="tx1"/>
                </a:solidFill>
                <a:effectLst/>
                <a:latin typeface="+mn-lt"/>
                <a:hlinkClick r:id="rId5"/>
              </a:rPr>
              <a:t>Cormen</a:t>
            </a:r>
            <a:r>
              <a:rPr lang="en-US" sz="2200" b="0" i="0" dirty="0">
                <a:solidFill>
                  <a:schemeClr val="tx1"/>
                </a:solidFill>
                <a:effectLst/>
                <a:latin typeface="+mn-lt"/>
                <a:hlinkClick r:id="rId5"/>
              </a:rPr>
              <a:t> (Author), </a:t>
            </a:r>
            <a:r>
              <a:rPr lang="en-US" sz="2200" b="0" i="0" u="none" strike="noStrike" dirty="0">
                <a:solidFill>
                  <a:srgbClr val="3FCDE7"/>
                </a:solidFill>
                <a:effectLst/>
                <a:latin typeface="+mn-lt"/>
                <a:hlinkClick r:id="rId5"/>
              </a:rPr>
              <a:t>C </a:t>
            </a:r>
            <a:r>
              <a:rPr lang="en-US" sz="2200" b="0" i="0" u="none" strike="noStrike" dirty="0" err="1">
                <a:solidFill>
                  <a:schemeClr val="tx1"/>
                </a:solidFill>
                <a:effectLst/>
                <a:latin typeface="+mn-lt"/>
                <a:hlinkClick r:id="rId5"/>
              </a:rPr>
              <a:t>Leiserson</a:t>
            </a:r>
            <a:r>
              <a:rPr lang="en-US" sz="2200" b="0" i="0" dirty="0">
                <a:solidFill>
                  <a:schemeClr val="tx1"/>
                </a:solidFill>
                <a:effectLst/>
                <a:latin typeface="+mn-lt"/>
                <a:hlinkClick r:id="rId5"/>
              </a:rPr>
              <a:t> (Author), </a:t>
            </a:r>
            <a:r>
              <a:rPr lang="en-US" sz="2200" b="0" i="0" u="none" strike="noStrike" dirty="0">
                <a:solidFill>
                  <a:schemeClr val="tx1"/>
                </a:solidFill>
                <a:effectLst/>
                <a:latin typeface="+mn-lt"/>
                <a:hlinkClick r:id="rId5"/>
              </a:rPr>
              <a:t>R Rivest</a:t>
            </a:r>
            <a:r>
              <a:rPr lang="en-US" sz="2200" b="0" i="0" dirty="0">
                <a:solidFill>
                  <a:schemeClr val="tx1"/>
                </a:solidFill>
                <a:effectLst/>
                <a:latin typeface="+mn-lt"/>
                <a:hlinkClick r:id="rId5"/>
              </a:rPr>
              <a:t> (Author), </a:t>
            </a:r>
            <a:r>
              <a:rPr lang="en-US" sz="2200" b="0" i="0" u="none" strike="noStrike" dirty="0">
                <a:solidFill>
                  <a:schemeClr val="tx1"/>
                </a:solidFill>
                <a:effectLst/>
                <a:latin typeface="+mn-lt"/>
                <a:hlinkClick r:id="rId5"/>
              </a:rPr>
              <a:t>C 	Stein</a:t>
            </a:r>
            <a:r>
              <a:rPr lang="en-US" sz="2200" b="0" i="0" dirty="0">
                <a:solidFill>
                  <a:schemeClr val="tx1"/>
                </a:solidFill>
                <a:effectLst/>
                <a:latin typeface="+mn-lt"/>
                <a:hlinkClick r:id="rId5"/>
              </a:rPr>
              <a:t> (Author)</a:t>
            </a:r>
            <a:endParaRPr lang="en-US" sz="2200" b="0" i="0" dirty="0">
              <a:solidFill>
                <a:schemeClr val="tx1"/>
              </a:solidFill>
              <a:effectLst/>
              <a:latin typeface="+mn-lt"/>
            </a:endParaRPr>
          </a:p>
          <a:p>
            <a:pPr marL="457200" indent="-457200">
              <a:buAutoNum type="arabicPeriod" startAt="3"/>
            </a:pPr>
            <a:endParaRPr lang="en-IN" sz="2400" dirty="0">
              <a:solidFill>
                <a:schemeClr val="tx1"/>
              </a:solidFill>
            </a:endParaRPr>
          </a:p>
        </p:txBody>
      </p:sp>
    </p:spTree>
    <p:extLst>
      <p:ext uri="{BB962C8B-B14F-4D97-AF65-F5344CB8AC3E}">
        <p14:creationId xmlns:p14="http://schemas.microsoft.com/office/powerpoint/2010/main" val="1666823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84D4D-9514-6D2D-8FAC-ED44D86663CC}"/>
              </a:ext>
            </a:extLst>
          </p:cNvPr>
          <p:cNvSpPr>
            <a:spLocks noGrp="1"/>
          </p:cNvSpPr>
          <p:nvPr>
            <p:ph type="title"/>
          </p:nvPr>
        </p:nvSpPr>
        <p:spPr>
          <a:xfrm>
            <a:off x="1513076" y="2448233"/>
            <a:ext cx="8596668" cy="1320800"/>
          </a:xfrm>
        </p:spPr>
        <p:txBody>
          <a:bodyPr/>
          <a:lstStyle/>
          <a:p>
            <a:r>
              <a:rPr lang="en-IN" dirty="0"/>
              <a:t>                   </a:t>
            </a:r>
            <a:r>
              <a:rPr lang="en-IN" sz="4800" dirty="0">
                <a:solidFill>
                  <a:schemeClr val="tx1"/>
                </a:solidFill>
              </a:rPr>
              <a:t>THANK YOU</a:t>
            </a:r>
          </a:p>
        </p:txBody>
      </p:sp>
    </p:spTree>
    <p:extLst>
      <p:ext uri="{BB962C8B-B14F-4D97-AF65-F5344CB8AC3E}">
        <p14:creationId xmlns:p14="http://schemas.microsoft.com/office/powerpoint/2010/main" val="707107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873D4-26D5-3501-A38A-6FE1986AC442}"/>
              </a:ext>
            </a:extLst>
          </p:cNvPr>
          <p:cNvSpPr>
            <a:spLocks noGrp="1"/>
          </p:cNvSpPr>
          <p:nvPr>
            <p:ph type="title"/>
          </p:nvPr>
        </p:nvSpPr>
        <p:spPr>
          <a:xfrm>
            <a:off x="677334" y="609600"/>
            <a:ext cx="8596668" cy="804421"/>
          </a:xfrm>
        </p:spPr>
        <p:txBody>
          <a:bodyPr>
            <a:normAutofit/>
          </a:bodyPr>
          <a:lstStyle/>
          <a:p>
            <a:r>
              <a:rPr lang="en-IN" sz="4400" b="1" dirty="0">
                <a:solidFill>
                  <a:schemeClr val="tx1"/>
                </a:solidFill>
              </a:rPr>
              <a:t>CONTENTS</a:t>
            </a:r>
          </a:p>
        </p:txBody>
      </p:sp>
      <p:sp>
        <p:nvSpPr>
          <p:cNvPr id="3" name="Content Placeholder 2">
            <a:extLst>
              <a:ext uri="{FF2B5EF4-FFF2-40B4-BE49-F238E27FC236}">
                <a16:creationId xmlns:a16="http://schemas.microsoft.com/office/drawing/2014/main" id="{289A3B71-0DA4-1243-4668-7938A8F79070}"/>
              </a:ext>
            </a:extLst>
          </p:cNvPr>
          <p:cNvSpPr>
            <a:spLocks noGrp="1"/>
          </p:cNvSpPr>
          <p:nvPr>
            <p:ph idx="1"/>
          </p:nvPr>
        </p:nvSpPr>
        <p:spPr>
          <a:xfrm>
            <a:off x="677334" y="1696825"/>
            <a:ext cx="8596668" cy="4344537"/>
          </a:xfrm>
        </p:spPr>
        <p:txBody>
          <a:bodyPr/>
          <a:lstStyle/>
          <a:p>
            <a:pPr>
              <a:buFont typeface="Wingdings" panose="05000000000000000000" pitchFamily="2" charset="2"/>
              <a:buChar char="Ø"/>
            </a:pPr>
            <a:r>
              <a:rPr lang="en-IN" sz="3600" dirty="0"/>
              <a:t>PROBLEM STATEMENT</a:t>
            </a:r>
          </a:p>
          <a:p>
            <a:pPr>
              <a:buFont typeface="Wingdings" panose="05000000000000000000" pitchFamily="2" charset="2"/>
              <a:buChar char="Ø"/>
            </a:pPr>
            <a:r>
              <a:rPr lang="en-IN" sz="3600" dirty="0"/>
              <a:t>CLASS OF HARDNESS</a:t>
            </a:r>
          </a:p>
          <a:p>
            <a:pPr>
              <a:buFont typeface="Wingdings" panose="05000000000000000000" pitchFamily="2" charset="2"/>
              <a:buChar char="Ø"/>
            </a:pPr>
            <a:r>
              <a:rPr lang="en-IN" sz="3600" dirty="0"/>
              <a:t>PROPOSED SOLUTION</a:t>
            </a:r>
          </a:p>
          <a:p>
            <a:pPr>
              <a:buFont typeface="Wingdings" panose="05000000000000000000" pitchFamily="2" charset="2"/>
              <a:buChar char="Ø"/>
            </a:pPr>
            <a:r>
              <a:rPr lang="en-IN" sz="3600" dirty="0"/>
              <a:t>RESULTS OF IMPLEMENTATION</a:t>
            </a:r>
          </a:p>
          <a:p>
            <a:pPr>
              <a:buFont typeface="Wingdings" panose="05000000000000000000" pitchFamily="2" charset="2"/>
              <a:buChar char="Ø"/>
            </a:pPr>
            <a:r>
              <a:rPr lang="en-IN" sz="3600" dirty="0"/>
              <a:t>LIMITATIONS OF PROPOSED SOLUTION</a:t>
            </a:r>
          </a:p>
          <a:p>
            <a:pPr marL="0" indent="0">
              <a:buNone/>
            </a:pPr>
            <a:endParaRPr lang="en-IN" dirty="0"/>
          </a:p>
        </p:txBody>
      </p:sp>
    </p:spTree>
    <p:extLst>
      <p:ext uri="{BB962C8B-B14F-4D97-AF65-F5344CB8AC3E}">
        <p14:creationId xmlns:p14="http://schemas.microsoft.com/office/powerpoint/2010/main" val="417858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8D56A-C68C-E703-569A-6512D8BB6B8F}"/>
              </a:ext>
            </a:extLst>
          </p:cNvPr>
          <p:cNvSpPr>
            <a:spLocks noGrp="1"/>
          </p:cNvSpPr>
          <p:nvPr>
            <p:ph type="title"/>
          </p:nvPr>
        </p:nvSpPr>
        <p:spPr>
          <a:xfrm>
            <a:off x="829733" y="2328421"/>
            <a:ext cx="8483949" cy="2736916"/>
          </a:xfrm>
        </p:spPr>
        <p:txBody>
          <a:bodyPr>
            <a:normAutofit fontScale="90000"/>
          </a:bodyPr>
          <a:lstStyle/>
          <a:p>
            <a:pPr marL="457200" indent="-457200">
              <a:buFont typeface="Arial" panose="020B0604020202020204" pitchFamily="34" charset="0"/>
              <a:buChar char="•"/>
            </a:pPr>
            <a:r>
              <a:rPr lang="en-US" sz="3200" dirty="0">
                <a:solidFill>
                  <a:schemeClr val="tx1"/>
                </a:solidFill>
              </a:rPr>
              <a:t>Given a graph G(V,E) with V cities and E edges, problem is to find</a:t>
            </a:r>
            <a:r>
              <a:rPr lang="en-US" sz="3200" b="0" i="0" dirty="0">
                <a:solidFill>
                  <a:schemeClr val="tx1"/>
                </a:solidFill>
                <a:effectLst/>
                <a:latin typeface="Söhne"/>
              </a:rPr>
              <a:t> </a:t>
            </a:r>
            <a:r>
              <a:rPr lang="en-US" sz="3200" b="0" i="0" dirty="0">
                <a:solidFill>
                  <a:schemeClr val="tx1"/>
                </a:solidFill>
                <a:effectLst/>
                <a:latin typeface="+mn-lt"/>
              </a:rPr>
              <a:t>the shortest possible route that visits each vertex exactly once and returns to the starting vertex, assuming each city as a vertex.</a:t>
            </a:r>
            <a:br>
              <a:rPr lang="en-US" sz="3200" b="0" i="0" dirty="0">
                <a:solidFill>
                  <a:schemeClr val="tx1"/>
                </a:solidFill>
                <a:effectLst/>
                <a:latin typeface="Söhne"/>
              </a:rPr>
            </a:br>
            <a:endParaRPr lang="en-IN" sz="3200" dirty="0">
              <a:solidFill>
                <a:schemeClr val="tx1"/>
              </a:solidFill>
            </a:endParaRPr>
          </a:p>
        </p:txBody>
      </p:sp>
      <p:sp>
        <p:nvSpPr>
          <p:cNvPr id="3" name="Title 1">
            <a:extLst>
              <a:ext uri="{FF2B5EF4-FFF2-40B4-BE49-F238E27FC236}">
                <a16:creationId xmlns:a16="http://schemas.microsoft.com/office/drawing/2014/main" id="{210F1452-D276-A1CB-2076-CBA36E623C32}"/>
              </a:ext>
            </a:extLst>
          </p:cNvPr>
          <p:cNvSpPr txBox="1">
            <a:spLocks/>
          </p:cNvSpPr>
          <p:nvPr/>
        </p:nvSpPr>
        <p:spPr>
          <a:xfrm>
            <a:off x="829734" y="762000"/>
            <a:ext cx="8596668" cy="103066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5400">
                <a:solidFill>
                  <a:schemeClr val="tx1"/>
                </a:solidFill>
              </a:rPr>
              <a:t>Problem Statement</a:t>
            </a:r>
            <a:endParaRPr lang="en-IN" sz="5400" dirty="0">
              <a:solidFill>
                <a:schemeClr val="tx1"/>
              </a:solidFill>
            </a:endParaRPr>
          </a:p>
        </p:txBody>
      </p:sp>
    </p:spTree>
    <p:extLst>
      <p:ext uri="{BB962C8B-B14F-4D97-AF65-F5344CB8AC3E}">
        <p14:creationId xmlns:p14="http://schemas.microsoft.com/office/powerpoint/2010/main" val="1487093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CFE73-DB8B-3451-B2A4-C644983B9D2D}"/>
              </a:ext>
            </a:extLst>
          </p:cNvPr>
          <p:cNvSpPr>
            <a:spLocks noGrp="1"/>
          </p:cNvSpPr>
          <p:nvPr>
            <p:ph type="title"/>
          </p:nvPr>
        </p:nvSpPr>
        <p:spPr>
          <a:xfrm>
            <a:off x="554786" y="735290"/>
            <a:ext cx="8596668" cy="653032"/>
          </a:xfrm>
        </p:spPr>
        <p:txBody>
          <a:bodyPr>
            <a:noAutofit/>
          </a:bodyPr>
          <a:lstStyle/>
          <a:p>
            <a:r>
              <a:rPr lang="en-IN" sz="4400" dirty="0">
                <a:solidFill>
                  <a:schemeClr val="tx1"/>
                </a:solidFill>
              </a:rPr>
              <a:t>CLASS OF HARDNESS</a:t>
            </a:r>
          </a:p>
        </p:txBody>
      </p:sp>
      <p:sp>
        <p:nvSpPr>
          <p:cNvPr id="3" name="Text Placeholder 2">
            <a:extLst>
              <a:ext uri="{FF2B5EF4-FFF2-40B4-BE49-F238E27FC236}">
                <a16:creationId xmlns:a16="http://schemas.microsoft.com/office/drawing/2014/main" id="{8D57EC13-533E-46C2-1A39-EE6DF0DA8764}"/>
              </a:ext>
            </a:extLst>
          </p:cNvPr>
          <p:cNvSpPr>
            <a:spLocks noGrp="1"/>
          </p:cNvSpPr>
          <p:nvPr>
            <p:ph type="body" idx="1"/>
          </p:nvPr>
        </p:nvSpPr>
        <p:spPr>
          <a:xfrm>
            <a:off x="677335" y="1819373"/>
            <a:ext cx="8596668" cy="3742441"/>
          </a:xfrm>
        </p:spPr>
        <p:txBody>
          <a:bodyPr>
            <a:normAutofit/>
          </a:bodyPr>
          <a:lstStyle/>
          <a:p>
            <a:pPr marL="342900" indent="-342900">
              <a:buFont typeface="Wingdings" panose="05000000000000000000" pitchFamily="2" charset="2"/>
              <a:buChar char="Ø"/>
            </a:pPr>
            <a:r>
              <a:rPr lang="en-IN" sz="2800" dirty="0">
                <a:solidFill>
                  <a:schemeClr val="tx1"/>
                </a:solidFill>
              </a:rPr>
              <a:t>Travelling salesman problem is an NP-Complete problem.</a:t>
            </a:r>
          </a:p>
          <a:p>
            <a:pPr marL="342900" indent="-342900">
              <a:buFont typeface="Wingdings" panose="05000000000000000000" pitchFamily="2" charset="2"/>
              <a:buChar char="Ø"/>
            </a:pPr>
            <a:r>
              <a:rPr lang="en-IN" sz="2800" dirty="0">
                <a:solidFill>
                  <a:schemeClr val="tx1"/>
                </a:solidFill>
              </a:rPr>
              <a:t>For a problem B to be an NP-Complete</a:t>
            </a:r>
          </a:p>
          <a:p>
            <a:r>
              <a:rPr lang="en-IN" sz="2800" dirty="0">
                <a:solidFill>
                  <a:schemeClr val="tx1"/>
                </a:solidFill>
              </a:rPr>
              <a:t>    1. B is NP</a:t>
            </a:r>
          </a:p>
          <a:p>
            <a:r>
              <a:rPr lang="en-IN" sz="2800" dirty="0">
                <a:solidFill>
                  <a:schemeClr val="tx1"/>
                </a:solidFill>
              </a:rPr>
              <a:t>    2. A&lt;=</a:t>
            </a:r>
            <a:r>
              <a:rPr lang="en-IN" sz="1100" dirty="0">
                <a:solidFill>
                  <a:schemeClr val="tx1"/>
                </a:solidFill>
              </a:rPr>
              <a:t>P </a:t>
            </a:r>
            <a:r>
              <a:rPr lang="en-IN" sz="2800" dirty="0">
                <a:solidFill>
                  <a:schemeClr val="tx1"/>
                </a:solidFill>
              </a:rPr>
              <a:t>B, for all problems A belonging to NP.</a:t>
            </a:r>
          </a:p>
        </p:txBody>
      </p:sp>
    </p:spTree>
    <p:extLst>
      <p:ext uri="{BB962C8B-B14F-4D97-AF65-F5344CB8AC3E}">
        <p14:creationId xmlns:p14="http://schemas.microsoft.com/office/powerpoint/2010/main" val="717355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4B69F-B532-524C-14F6-D9B6A3A699FE}"/>
              </a:ext>
            </a:extLst>
          </p:cNvPr>
          <p:cNvSpPr>
            <a:spLocks noGrp="1"/>
          </p:cNvSpPr>
          <p:nvPr>
            <p:ph type="title"/>
          </p:nvPr>
        </p:nvSpPr>
        <p:spPr>
          <a:xfrm>
            <a:off x="829733" y="1178351"/>
            <a:ext cx="9266373" cy="5165888"/>
          </a:xfrm>
        </p:spPr>
        <p:txBody>
          <a:bodyPr>
            <a:noAutofit/>
          </a:bodyPr>
          <a:lstStyle/>
          <a:p>
            <a:r>
              <a:rPr lang="en-US" sz="2400" b="1" i="0" dirty="0">
                <a:solidFill>
                  <a:schemeClr val="tx1"/>
                </a:solidFill>
                <a:effectLst/>
                <a:latin typeface="+mn-lt"/>
              </a:rPr>
              <a:t>Proof:</a:t>
            </a:r>
            <a:br>
              <a:rPr lang="en-US" sz="2400" b="1" i="0" dirty="0">
                <a:solidFill>
                  <a:schemeClr val="tx1"/>
                </a:solidFill>
                <a:effectLst/>
                <a:latin typeface="+mn-lt"/>
              </a:rPr>
            </a:br>
            <a:r>
              <a:rPr lang="en-US" sz="2400" b="1" i="0" dirty="0">
                <a:solidFill>
                  <a:schemeClr val="tx1"/>
                </a:solidFill>
                <a:effectLst/>
                <a:latin typeface="+mn-lt"/>
              </a:rPr>
              <a:t>1. TSP belongs to NP</a:t>
            </a:r>
            <a:r>
              <a:rPr lang="en-US" sz="2400" b="0" i="0" dirty="0">
                <a:solidFill>
                  <a:schemeClr val="tx1"/>
                </a:solidFill>
                <a:effectLst/>
                <a:latin typeface="+mn-lt"/>
              </a:rPr>
              <a:t>:</a:t>
            </a:r>
            <a:br>
              <a:rPr lang="en-US" sz="2400" b="0" i="0" dirty="0">
                <a:solidFill>
                  <a:schemeClr val="tx1"/>
                </a:solidFill>
                <a:effectLst/>
                <a:latin typeface="+mn-lt"/>
              </a:rPr>
            </a:br>
            <a:r>
              <a:rPr lang="en-US" sz="2400" b="0" i="0" dirty="0">
                <a:solidFill>
                  <a:schemeClr val="tx1"/>
                </a:solidFill>
                <a:effectLst/>
                <a:latin typeface="+mn-lt"/>
              </a:rPr>
              <a:t>	</a:t>
            </a:r>
            <a:r>
              <a:rPr lang="en-US" sz="2400" b="0" i="1" dirty="0">
                <a:solidFill>
                  <a:schemeClr val="tx1"/>
                </a:solidFill>
                <a:effectLst/>
                <a:latin typeface="+mn-lt"/>
              </a:rPr>
              <a:t>Guess</a:t>
            </a:r>
            <a:r>
              <a:rPr lang="en-US" sz="2400" b="0" i="0" dirty="0">
                <a:solidFill>
                  <a:schemeClr val="tx1"/>
                </a:solidFill>
                <a:effectLst/>
                <a:latin typeface="+mn-lt"/>
              </a:rPr>
              <a:t>: Sequence of n vertices in the tour.</a:t>
            </a:r>
            <a:br>
              <a:rPr lang="en-US" sz="2400" b="0" i="0" dirty="0">
                <a:solidFill>
                  <a:schemeClr val="tx1"/>
                </a:solidFill>
                <a:effectLst/>
                <a:latin typeface="+mn-lt"/>
              </a:rPr>
            </a:br>
            <a:r>
              <a:rPr lang="en-US" sz="2400" b="0" i="0" dirty="0">
                <a:solidFill>
                  <a:schemeClr val="tx1"/>
                </a:solidFill>
                <a:effectLst/>
                <a:latin typeface="+mn-lt"/>
              </a:rPr>
              <a:t>	</a:t>
            </a:r>
            <a:r>
              <a:rPr lang="en-US" sz="2400" b="0" i="1" dirty="0">
                <a:solidFill>
                  <a:schemeClr val="tx1"/>
                </a:solidFill>
                <a:effectLst/>
                <a:latin typeface="+mn-lt"/>
              </a:rPr>
              <a:t>Verification</a:t>
            </a:r>
            <a:r>
              <a:rPr lang="en-US" sz="2400" b="0" i="0" dirty="0">
                <a:solidFill>
                  <a:schemeClr val="tx1"/>
                </a:solidFill>
                <a:effectLst/>
                <a:latin typeface="+mn-lt"/>
              </a:rPr>
              <a:t>: Checks if sequence contains each vertex exactly 		once, sums up edge costs, and checks if sum is at most k.</a:t>
            </a:r>
            <a:br>
              <a:rPr lang="en-US" sz="2400" b="0" i="0" dirty="0">
                <a:solidFill>
                  <a:schemeClr val="tx1"/>
                </a:solidFill>
                <a:effectLst/>
                <a:latin typeface="+mn-lt"/>
              </a:rPr>
            </a:br>
            <a:r>
              <a:rPr lang="en-US" sz="2400" b="0" i="0" dirty="0">
                <a:solidFill>
                  <a:schemeClr val="tx1"/>
                </a:solidFill>
                <a:effectLst/>
                <a:latin typeface="+mn-lt"/>
              </a:rPr>
              <a:t>2. </a:t>
            </a:r>
            <a:r>
              <a:rPr lang="en-US" sz="2400" b="1" i="0" dirty="0">
                <a:solidFill>
                  <a:schemeClr val="tx1"/>
                </a:solidFill>
                <a:effectLst/>
                <a:latin typeface="+mn-lt"/>
              </a:rPr>
              <a:t>TSP is NP-hard</a:t>
            </a:r>
            <a:r>
              <a:rPr lang="en-US" sz="2400" b="0" i="0" dirty="0">
                <a:solidFill>
                  <a:schemeClr val="tx1"/>
                </a:solidFill>
                <a:effectLst/>
                <a:latin typeface="+mn-lt"/>
              </a:rPr>
              <a:t>:</a:t>
            </a:r>
            <a:br>
              <a:rPr lang="en-US" sz="2400" b="0" i="0" dirty="0">
                <a:solidFill>
                  <a:schemeClr val="tx1"/>
                </a:solidFill>
                <a:effectLst/>
                <a:latin typeface="+mn-lt"/>
              </a:rPr>
            </a:br>
            <a:r>
              <a:rPr lang="en-US" sz="2400" b="0" i="0" dirty="0">
                <a:solidFill>
                  <a:schemeClr val="tx1"/>
                </a:solidFill>
                <a:effectLst/>
                <a:latin typeface="+mn-lt"/>
              </a:rPr>
              <a:t>	- Reduction from HAMILTONIAN-CYCLE.</a:t>
            </a:r>
            <a:br>
              <a:rPr lang="en-US" sz="2400" b="0" i="0" dirty="0">
                <a:solidFill>
                  <a:schemeClr val="tx1"/>
                </a:solidFill>
                <a:effectLst/>
                <a:latin typeface="+mn-lt"/>
              </a:rPr>
            </a:br>
            <a:r>
              <a:rPr lang="en-US" sz="2400" b="0" i="0" dirty="0">
                <a:solidFill>
                  <a:schemeClr val="tx1"/>
                </a:solidFill>
                <a:effectLst/>
                <a:latin typeface="+mn-lt"/>
              </a:rPr>
              <a:t>	- Construct complete graph G' from G.</a:t>
            </a:r>
            <a:br>
              <a:rPr lang="en-US" sz="2400" b="0" i="0" dirty="0">
                <a:solidFill>
                  <a:schemeClr val="tx1"/>
                </a:solidFill>
                <a:effectLst/>
                <a:latin typeface="+mn-lt"/>
              </a:rPr>
            </a:br>
            <a:r>
              <a:rPr lang="en-US" sz="2400" b="0" i="0" dirty="0">
                <a:solidFill>
                  <a:schemeClr val="tx1"/>
                </a:solidFill>
                <a:effectLst/>
                <a:latin typeface="+mn-lt"/>
              </a:rPr>
              <a:t>	- Define cost function c.</a:t>
            </a:r>
            <a:br>
              <a:rPr lang="en-US" sz="2400" b="0" i="0" dirty="0">
                <a:solidFill>
                  <a:schemeClr val="tx1"/>
                </a:solidFill>
                <a:effectLst/>
                <a:latin typeface="+mn-lt"/>
              </a:rPr>
            </a:br>
            <a:r>
              <a:rPr lang="en-US" sz="2400" b="0" i="0" dirty="0">
                <a:solidFill>
                  <a:schemeClr val="tx1"/>
                </a:solidFill>
                <a:effectLst/>
                <a:latin typeface="+mn-lt"/>
              </a:rPr>
              <a:t>	- Instance of TSP: &lt;G', c, 0&gt;.</a:t>
            </a:r>
            <a:br>
              <a:rPr lang="en-US" sz="2400" b="0" i="0" dirty="0">
                <a:solidFill>
                  <a:schemeClr val="tx1"/>
                </a:solidFill>
                <a:effectLst/>
                <a:latin typeface="+mn-lt"/>
              </a:rPr>
            </a:br>
            <a:r>
              <a:rPr lang="en-US" sz="2400" b="0" i="0" dirty="0">
                <a:solidFill>
                  <a:schemeClr val="tx1"/>
                </a:solidFill>
                <a:effectLst/>
                <a:latin typeface="+mn-lt"/>
              </a:rPr>
              <a:t>	</a:t>
            </a:r>
            <a:r>
              <a:rPr lang="en-US" sz="2400" b="1" i="0" dirty="0">
                <a:solidFill>
                  <a:schemeClr val="tx1"/>
                </a:solidFill>
                <a:effectLst/>
                <a:latin typeface="+mn-lt"/>
              </a:rPr>
              <a:t>Proof of NP-hardness</a:t>
            </a:r>
            <a:r>
              <a:rPr lang="en-US" sz="2400" b="0" i="0" dirty="0">
                <a:solidFill>
                  <a:schemeClr val="tx1"/>
                </a:solidFill>
                <a:effectLst/>
                <a:latin typeface="+mn-lt"/>
              </a:rPr>
              <a:t>:</a:t>
            </a:r>
            <a:br>
              <a:rPr lang="en-US" sz="2400" b="0" i="0" dirty="0">
                <a:solidFill>
                  <a:schemeClr val="tx1"/>
                </a:solidFill>
                <a:effectLst/>
                <a:latin typeface="+mn-lt"/>
              </a:rPr>
            </a:br>
            <a:r>
              <a:rPr lang="en-US" sz="2400" b="0" i="0" dirty="0">
                <a:solidFill>
                  <a:schemeClr val="tx1"/>
                </a:solidFill>
                <a:effectLst/>
                <a:latin typeface="+mn-lt"/>
              </a:rPr>
              <a:t>	- If G has a Hamiltonian cycle, then G' has a tour with cost 0.</a:t>
            </a:r>
            <a:br>
              <a:rPr lang="en-US" sz="2400" b="0" i="0" dirty="0">
                <a:solidFill>
                  <a:schemeClr val="tx1"/>
                </a:solidFill>
                <a:effectLst/>
                <a:latin typeface="+mn-lt"/>
              </a:rPr>
            </a:br>
            <a:r>
              <a:rPr lang="en-US" sz="2400" b="0" i="0" dirty="0">
                <a:solidFill>
                  <a:schemeClr val="tx1"/>
                </a:solidFill>
                <a:effectLst/>
                <a:latin typeface="+mn-lt"/>
              </a:rPr>
              <a:t>     - If G' has a tour with cost at most 0, then G has a Hamiltonian    	  cycle.</a:t>
            </a:r>
            <a:br>
              <a:rPr lang="en-US" sz="2400" b="0" i="0" dirty="0">
                <a:solidFill>
                  <a:schemeClr val="tx1"/>
                </a:solidFill>
                <a:effectLst/>
                <a:latin typeface="+mn-lt"/>
              </a:rPr>
            </a:br>
            <a:endParaRPr lang="en-IN" sz="2400" dirty="0">
              <a:solidFill>
                <a:schemeClr val="tx1"/>
              </a:solidFill>
              <a:latin typeface="+mn-lt"/>
            </a:endParaRPr>
          </a:p>
        </p:txBody>
      </p:sp>
      <p:sp>
        <p:nvSpPr>
          <p:cNvPr id="3" name="Title 1">
            <a:extLst>
              <a:ext uri="{FF2B5EF4-FFF2-40B4-BE49-F238E27FC236}">
                <a16:creationId xmlns:a16="http://schemas.microsoft.com/office/drawing/2014/main" id="{F0288507-3EC6-4095-4E85-FBB155602476}"/>
              </a:ext>
            </a:extLst>
          </p:cNvPr>
          <p:cNvSpPr txBox="1">
            <a:spLocks/>
          </p:cNvSpPr>
          <p:nvPr/>
        </p:nvSpPr>
        <p:spPr>
          <a:xfrm>
            <a:off x="518649" y="413208"/>
            <a:ext cx="8596668" cy="90811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dirty="0">
                <a:solidFill>
                  <a:schemeClr val="tx1"/>
                </a:solidFill>
              </a:rPr>
              <a:t>CLASS </a:t>
            </a:r>
            <a:r>
              <a:rPr lang="en-IN" sz="4400" dirty="0">
                <a:solidFill>
                  <a:schemeClr val="tx1"/>
                </a:solidFill>
              </a:rPr>
              <a:t>OF</a:t>
            </a:r>
            <a:r>
              <a:rPr lang="en-IN" sz="4000" dirty="0">
                <a:solidFill>
                  <a:schemeClr val="tx1"/>
                </a:solidFill>
              </a:rPr>
              <a:t> HARDNESS (CONT.)</a:t>
            </a:r>
          </a:p>
        </p:txBody>
      </p:sp>
    </p:spTree>
    <p:extLst>
      <p:ext uri="{BB962C8B-B14F-4D97-AF65-F5344CB8AC3E}">
        <p14:creationId xmlns:p14="http://schemas.microsoft.com/office/powerpoint/2010/main" val="278765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57F47-6A75-4B11-E8ED-1E545150D78C}"/>
              </a:ext>
            </a:extLst>
          </p:cNvPr>
          <p:cNvSpPr>
            <a:spLocks noGrp="1"/>
          </p:cNvSpPr>
          <p:nvPr>
            <p:ph type="title"/>
          </p:nvPr>
        </p:nvSpPr>
        <p:spPr>
          <a:xfrm>
            <a:off x="677334" y="609600"/>
            <a:ext cx="8596668" cy="794994"/>
          </a:xfrm>
        </p:spPr>
        <p:txBody>
          <a:bodyPr>
            <a:normAutofit/>
          </a:bodyPr>
          <a:lstStyle/>
          <a:p>
            <a:r>
              <a:rPr lang="en-IN" sz="4400" dirty="0">
                <a:solidFill>
                  <a:schemeClr val="tx1"/>
                </a:solidFill>
              </a:rPr>
              <a:t>PROPOSED SOLUTION</a:t>
            </a:r>
          </a:p>
        </p:txBody>
      </p:sp>
      <p:sp>
        <p:nvSpPr>
          <p:cNvPr id="3" name="Title 1">
            <a:extLst>
              <a:ext uri="{FF2B5EF4-FFF2-40B4-BE49-F238E27FC236}">
                <a16:creationId xmlns:a16="http://schemas.microsoft.com/office/drawing/2014/main" id="{C209C369-A2B3-50C4-F27C-B669BF499436}"/>
              </a:ext>
            </a:extLst>
          </p:cNvPr>
          <p:cNvSpPr txBox="1">
            <a:spLocks/>
          </p:cNvSpPr>
          <p:nvPr/>
        </p:nvSpPr>
        <p:spPr>
          <a:xfrm>
            <a:off x="677334" y="1780094"/>
            <a:ext cx="8596668" cy="446830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Ø"/>
            </a:pPr>
            <a:r>
              <a:rPr lang="en-IN" sz="2400" dirty="0">
                <a:solidFill>
                  <a:schemeClr val="tx1"/>
                </a:solidFill>
                <a:effectLst/>
                <a:latin typeface="+mn-lt"/>
                <a:ea typeface="Calibri" panose="020F0502020204030204" pitchFamily="34" charset="0"/>
                <a:cs typeface="Times New Roman" panose="02020603050405020304" pitchFamily="18" charset="0"/>
              </a:rPr>
              <a:t>The Random update particle swarm optimisation(RUPSO) algorithm is a combination of particle swarm optimisation(PSO) and the random update procedure.</a:t>
            </a:r>
          </a:p>
          <a:p>
            <a:pPr marL="571500" indent="-571500">
              <a:buFont typeface="Wingdings" panose="05000000000000000000" pitchFamily="2" charset="2"/>
              <a:buChar char="Ø"/>
            </a:pPr>
            <a:endParaRPr lang="en-IN" sz="2000" dirty="0">
              <a:solidFill>
                <a:schemeClr val="tx1"/>
              </a:solidFill>
              <a:effectLst/>
              <a:latin typeface="+mn-lt"/>
              <a:ea typeface="Calibri" panose="020F0502020204030204" pitchFamily="34" charset="0"/>
              <a:cs typeface="Times New Roman" panose="02020603050405020304" pitchFamily="18" charset="0"/>
            </a:endParaRPr>
          </a:p>
          <a:p>
            <a:r>
              <a:rPr lang="en-IN" sz="2000" dirty="0">
                <a:solidFill>
                  <a:schemeClr val="tx1"/>
                </a:solidFill>
                <a:latin typeface="+mn-lt"/>
                <a:ea typeface="Calibri" panose="020F0502020204030204" pitchFamily="34" charset="0"/>
                <a:cs typeface="Times New Roman" panose="02020603050405020304" pitchFamily="18" charset="0"/>
              </a:rPr>
              <a:t>	</a:t>
            </a:r>
            <a:r>
              <a:rPr lang="en-IN" sz="3200" dirty="0">
                <a:solidFill>
                  <a:schemeClr val="tx1"/>
                </a:solidFill>
                <a:latin typeface="+mn-lt"/>
                <a:ea typeface="Calibri" panose="020F0502020204030204" pitchFamily="34" charset="0"/>
                <a:cs typeface="Times New Roman" panose="02020603050405020304" pitchFamily="18" charset="0"/>
              </a:rPr>
              <a:t>1. Particle swarm Optimisation (PSO)</a:t>
            </a:r>
          </a:p>
          <a:p>
            <a:r>
              <a:rPr lang="en-IN" sz="3200" dirty="0">
                <a:solidFill>
                  <a:schemeClr val="tx1"/>
                </a:solidFill>
                <a:effectLst/>
                <a:latin typeface="+mn-lt"/>
                <a:ea typeface="Calibri" panose="020F0502020204030204" pitchFamily="34" charset="0"/>
                <a:cs typeface="Times New Roman" panose="02020603050405020304" pitchFamily="18" charset="0"/>
              </a:rPr>
              <a:t>	2. Random Update procedure </a:t>
            </a:r>
          </a:p>
          <a:p>
            <a:r>
              <a:rPr lang="en-IN" sz="3200" b="1" dirty="0">
                <a:solidFill>
                  <a:schemeClr val="tx1"/>
                </a:solidFill>
                <a:latin typeface="+mn-lt"/>
                <a:ea typeface="Calibri" panose="020F0502020204030204" pitchFamily="34" charset="0"/>
                <a:cs typeface="Times New Roman" panose="02020603050405020304" pitchFamily="18" charset="0"/>
              </a:rPr>
              <a:t>	</a:t>
            </a:r>
            <a:endParaRPr lang="en-IN" sz="3200" b="1" dirty="0">
              <a:solidFill>
                <a:schemeClr val="tx1"/>
              </a:solidFill>
              <a:latin typeface="+mn-lt"/>
            </a:endParaRPr>
          </a:p>
        </p:txBody>
      </p:sp>
    </p:spTree>
    <p:extLst>
      <p:ext uri="{BB962C8B-B14F-4D97-AF65-F5344CB8AC3E}">
        <p14:creationId xmlns:p14="http://schemas.microsoft.com/office/powerpoint/2010/main" val="1679962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96962-E1A3-15A1-6A45-8D66AED8510A}"/>
              </a:ext>
            </a:extLst>
          </p:cNvPr>
          <p:cNvSpPr>
            <a:spLocks noGrp="1"/>
          </p:cNvSpPr>
          <p:nvPr>
            <p:ph type="title"/>
          </p:nvPr>
        </p:nvSpPr>
        <p:spPr>
          <a:xfrm>
            <a:off x="677334" y="609600"/>
            <a:ext cx="8596668" cy="729006"/>
          </a:xfrm>
        </p:spPr>
        <p:txBody>
          <a:bodyPr/>
          <a:lstStyle/>
          <a:p>
            <a:r>
              <a:rPr lang="en-IN" dirty="0">
                <a:solidFill>
                  <a:schemeClr val="tx1"/>
                </a:solidFill>
              </a:rPr>
              <a:t>1. Particle Swarm Optimisation (PSO)</a:t>
            </a:r>
          </a:p>
        </p:txBody>
      </p:sp>
      <p:sp>
        <p:nvSpPr>
          <p:cNvPr id="3" name="Title 1">
            <a:extLst>
              <a:ext uri="{FF2B5EF4-FFF2-40B4-BE49-F238E27FC236}">
                <a16:creationId xmlns:a16="http://schemas.microsoft.com/office/drawing/2014/main" id="{86A1564F-ABDB-BA64-20D3-75BCEFC0C9C9}"/>
              </a:ext>
            </a:extLst>
          </p:cNvPr>
          <p:cNvSpPr txBox="1">
            <a:spLocks/>
          </p:cNvSpPr>
          <p:nvPr/>
        </p:nvSpPr>
        <p:spPr>
          <a:xfrm>
            <a:off x="773173" y="1450156"/>
            <a:ext cx="8785606" cy="479824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buFont typeface="Wingdings" panose="05000000000000000000" pitchFamily="2" charset="2"/>
              <a:buChar char="Ø"/>
            </a:pPr>
            <a:r>
              <a:rPr lang="en-US" sz="2400" b="0" i="0" dirty="0">
                <a:solidFill>
                  <a:schemeClr val="tx1"/>
                </a:solidFill>
                <a:effectLst/>
                <a:latin typeface="+mn-lt"/>
              </a:rPr>
              <a:t>PSO simulates bird swarm behavior for optimization.</a:t>
            </a:r>
          </a:p>
          <a:p>
            <a:pPr marL="342900" indent="-342900">
              <a:buFont typeface="Wingdings" panose="05000000000000000000" pitchFamily="2" charset="2"/>
              <a:buChar char="Ø"/>
            </a:pPr>
            <a:r>
              <a:rPr lang="en-US" sz="2400" b="0" i="0" dirty="0">
                <a:solidFill>
                  <a:schemeClr val="tx1"/>
                </a:solidFill>
                <a:effectLst/>
                <a:latin typeface="+mn-lt"/>
              </a:rPr>
              <a:t>Utilizes particles initialized randomly in the search space.</a:t>
            </a:r>
          </a:p>
          <a:p>
            <a:pPr marL="342900" indent="-342900">
              <a:buFont typeface="Wingdings" panose="05000000000000000000" pitchFamily="2" charset="2"/>
              <a:buChar char="Ø"/>
            </a:pPr>
            <a:r>
              <a:rPr lang="en-IN" sz="2400" b="0" i="0" dirty="0">
                <a:solidFill>
                  <a:schemeClr val="tx1"/>
                </a:solidFill>
                <a:effectLst/>
                <a:latin typeface="+mn-lt"/>
              </a:rPr>
              <a:t>Each particle represents a potential solution.</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mn-lt"/>
              </a:rPr>
              <a:t>Particles update positions based on individual and swarm best positions.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mn-lt"/>
              </a:rPr>
              <a:t>Objective function evaluated for each particle.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mn-lt"/>
              </a:rPr>
              <a:t>Fitness values determine best positions.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mn-lt"/>
              </a:rPr>
              <a:t>Update equations involve current position and velocity.</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mn-lt"/>
              </a:rPr>
              <a:t>Parameters include cognitive and social scaling factors.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mn-lt"/>
              </a:rPr>
              <a:t>Inertia weight controls movement speed and prevents large fluctuations.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tx1"/>
                </a:solidFill>
                <a:effectLst/>
                <a:latin typeface="+mn-lt"/>
              </a:rPr>
              <a:t>Iterative process for optimization.</a:t>
            </a:r>
          </a:p>
          <a:p>
            <a:pPr marL="342900" indent="-342900">
              <a:buFont typeface="Wingdings" panose="05000000000000000000" pitchFamily="2" charset="2"/>
              <a:buChar char="Ø"/>
            </a:pPr>
            <a:endParaRPr lang="en-IN" sz="2400" b="0" i="0" dirty="0">
              <a:solidFill>
                <a:schemeClr val="tx1"/>
              </a:solidFill>
              <a:effectLst/>
              <a:latin typeface="+mn-lt"/>
            </a:endParaRPr>
          </a:p>
          <a:p>
            <a:pPr marL="342900" indent="-342900">
              <a:buFont typeface="Wingdings" panose="05000000000000000000" pitchFamily="2" charset="2"/>
              <a:buChar char="Ø"/>
            </a:pPr>
            <a:endParaRPr lang="en-IN" sz="2400" dirty="0">
              <a:solidFill>
                <a:schemeClr val="tx1"/>
              </a:solidFill>
              <a:latin typeface="+mn-lt"/>
            </a:endParaRPr>
          </a:p>
        </p:txBody>
      </p:sp>
      <p:sp>
        <p:nvSpPr>
          <p:cNvPr id="6" name="Rectangle 3">
            <a:extLst>
              <a:ext uri="{FF2B5EF4-FFF2-40B4-BE49-F238E27FC236}">
                <a16:creationId xmlns:a16="http://schemas.microsoft.com/office/drawing/2014/main" id="{B10E791D-E1EE-40CD-7811-68BE0A53EE00}"/>
              </a:ext>
            </a:extLst>
          </p:cNvPr>
          <p:cNvSpPr>
            <a:spLocks noChangeArrowheads="1"/>
          </p:cNvSpPr>
          <p:nvPr/>
        </p:nvSpPr>
        <p:spPr bwMode="auto">
          <a:xfrm>
            <a:off x="0" y="-276999"/>
            <a:ext cx="6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D2E4688F-4CDA-502D-6D9E-E256E1815256}"/>
              </a:ext>
            </a:extLst>
          </p:cNvPr>
          <p:cNvSpPr>
            <a:spLocks noChangeArrowheads="1"/>
          </p:cNvSpPr>
          <p:nvPr/>
        </p:nvSpPr>
        <p:spPr bwMode="auto">
          <a:xfrm>
            <a:off x="0" y="0"/>
            <a:ext cx="32575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3556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8DD4AC-25FA-FC11-AD4B-7E12238B424A}"/>
              </a:ext>
            </a:extLst>
          </p:cNvPr>
          <p:cNvPicPr>
            <a:picLocks noChangeAspect="1"/>
          </p:cNvPicPr>
          <p:nvPr/>
        </p:nvPicPr>
        <p:blipFill>
          <a:blip r:embed="rId2"/>
          <a:stretch>
            <a:fillRect/>
          </a:stretch>
        </p:blipFill>
        <p:spPr>
          <a:xfrm>
            <a:off x="3426912" y="1508289"/>
            <a:ext cx="3360388" cy="1542776"/>
          </a:xfrm>
          <a:prstGeom prst="rect">
            <a:avLst/>
          </a:prstGeom>
        </p:spPr>
      </p:pic>
      <p:sp>
        <p:nvSpPr>
          <p:cNvPr id="4" name="Title 1">
            <a:extLst>
              <a:ext uri="{FF2B5EF4-FFF2-40B4-BE49-F238E27FC236}">
                <a16:creationId xmlns:a16="http://schemas.microsoft.com/office/drawing/2014/main" id="{B0175DB4-E742-8F2A-ED04-B0590DDF45E3}"/>
              </a:ext>
            </a:extLst>
          </p:cNvPr>
          <p:cNvSpPr txBox="1">
            <a:spLocks/>
          </p:cNvSpPr>
          <p:nvPr/>
        </p:nvSpPr>
        <p:spPr>
          <a:xfrm>
            <a:off x="677334" y="609600"/>
            <a:ext cx="8596668" cy="72900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solidFill>
                  <a:schemeClr val="tx1"/>
                </a:solidFill>
              </a:rPr>
              <a:t>1. Particle Swarm Optimisation (PSO)</a:t>
            </a:r>
          </a:p>
        </p:txBody>
      </p:sp>
      <p:sp>
        <p:nvSpPr>
          <p:cNvPr id="5" name="Title 1">
            <a:extLst>
              <a:ext uri="{FF2B5EF4-FFF2-40B4-BE49-F238E27FC236}">
                <a16:creationId xmlns:a16="http://schemas.microsoft.com/office/drawing/2014/main" id="{876B3071-9BD7-D92B-EACC-4F2B02413E5B}"/>
              </a:ext>
            </a:extLst>
          </p:cNvPr>
          <p:cNvSpPr txBox="1">
            <a:spLocks/>
          </p:cNvSpPr>
          <p:nvPr/>
        </p:nvSpPr>
        <p:spPr>
          <a:xfrm>
            <a:off x="886294" y="3429000"/>
            <a:ext cx="8747900" cy="271727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buFont typeface="Arial" panose="020B0604020202020204" pitchFamily="34" charset="0"/>
              <a:buChar char="•"/>
            </a:pPr>
            <a:r>
              <a:rPr lang="en-US" sz="2000" b="0" i="0" dirty="0">
                <a:solidFill>
                  <a:schemeClr val="tx1"/>
                </a:solidFill>
                <a:effectLst/>
                <a:latin typeface="+mn-lt"/>
              </a:rPr>
              <a:t>X: Current position of the particle.</a:t>
            </a:r>
          </a:p>
          <a:p>
            <a:pPr algn="l">
              <a:buFont typeface="Arial" panose="020B0604020202020204" pitchFamily="34" charset="0"/>
              <a:buChar char="•"/>
            </a:pPr>
            <a:r>
              <a:rPr lang="en-US" sz="2000" b="0" i="0" dirty="0">
                <a:solidFill>
                  <a:schemeClr val="tx1"/>
                </a:solidFill>
                <a:effectLst/>
                <a:latin typeface="+mn-lt"/>
              </a:rPr>
              <a:t>P</a:t>
            </a:r>
            <a:r>
              <a:rPr lang="en-US" sz="1100" b="0" i="0" dirty="0">
                <a:solidFill>
                  <a:schemeClr val="tx1"/>
                </a:solidFill>
                <a:effectLst/>
                <a:latin typeface="+mn-lt"/>
              </a:rPr>
              <a:t>i</a:t>
            </a:r>
            <a:r>
              <a:rPr lang="en-US" sz="2000" b="0" i="0" dirty="0">
                <a:solidFill>
                  <a:schemeClr val="tx1"/>
                </a:solidFill>
                <a:effectLst/>
                <a:latin typeface="+mn-lt"/>
              </a:rPr>
              <a:t>: Best previous position of the particle.</a:t>
            </a:r>
          </a:p>
          <a:p>
            <a:pPr algn="l">
              <a:buFont typeface="Arial" panose="020B0604020202020204" pitchFamily="34" charset="0"/>
              <a:buChar char="•"/>
            </a:pPr>
            <a:r>
              <a:rPr lang="en-US" sz="2000" dirty="0">
                <a:solidFill>
                  <a:schemeClr val="tx1"/>
                </a:solidFill>
                <a:latin typeface="+mn-lt"/>
              </a:rPr>
              <a:t>P</a:t>
            </a:r>
            <a:r>
              <a:rPr lang="en-US" sz="1100" dirty="0">
                <a:solidFill>
                  <a:schemeClr val="tx1"/>
                </a:solidFill>
                <a:latin typeface="+mn-lt"/>
              </a:rPr>
              <a:t>g</a:t>
            </a:r>
            <a:r>
              <a:rPr lang="en-US" sz="2000" b="0" i="0" dirty="0">
                <a:solidFill>
                  <a:schemeClr val="tx1"/>
                </a:solidFill>
                <a:effectLst/>
                <a:latin typeface="+mn-lt"/>
              </a:rPr>
              <a:t>: Best position among all particles in the swarm.</a:t>
            </a:r>
          </a:p>
          <a:p>
            <a:pPr algn="l">
              <a:buFont typeface="Arial" panose="020B0604020202020204" pitchFamily="34" charset="0"/>
              <a:buChar char="•"/>
            </a:pPr>
            <a:r>
              <a:rPr lang="en-US" sz="2000" b="0" i="0" dirty="0">
                <a:solidFill>
                  <a:schemeClr val="tx1"/>
                </a:solidFill>
                <a:effectLst/>
                <a:latin typeface="+mn-lt"/>
              </a:rPr>
              <a:t>r1, r2: Uniform random sequences generated within [0, 1].</a:t>
            </a:r>
          </a:p>
          <a:p>
            <a:pPr algn="l">
              <a:buFont typeface="Arial" panose="020B0604020202020204" pitchFamily="34" charset="0"/>
              <a:buChar char="•"/>
            </a:pPr>
            <a:r>
              <a:rPr lang="en-US" sz="2000" b="0" i="0" dirty="0">
                <a:solidFill>
                  <a:schemeClr val="tx1"/>
                </a:solidFill>
                <a:effectLst/>
                <a:latin typeface="+mn-lt"/>
              </a:rPr>
              <a:t>c1: Cognitive scaling parameter.</a:t>
            </a:r>
          </a:p>
          <a:p>
            <a:pPr algn="l">
              <a:buFont typeface="Arial" panose="020B0604020202020204" pitchFamily="34" charset="0"/>
              <a:buChar char="•"/>
            </a:pPr>
            <a:r>
              <a:rPr lang="en-US" sz="2000" b="0" i="0" dirty="0">
                <a:solidFill>
                  <a:schemeClr val="tx1"/>
                </a:solidFill>
                <a:effectLst/>
                <a:latin typeface="+mn-lt"/>
              </a:rPr>
              <a:t>c2: Social scaling parameter.</a:t>
            </a:r>
          </a:p>
          <a:p>
            <a:pPr algn="l">
              <a:buFont typeface="Arial" panose="020B0604020202020204" pitchFamily="34" charset="0"/>
              <a:buChar char="•"/>
            </a:pPr>
            <a:r>
              <a:rPr lang="en-US" sz="2000" b="0" i="0" dirty="0">
                <a:solidFill>
                  <a:schemeClr val="tx1"/>
                </a:solidFill>
                <a:effectLst/>
                <a:latin typeface="+mn-lt"/>
              </a:rPr>
              <a:t>ω: Inertia weight controlling particle movement speed.</a:t>
            </a:r>
          </a:p>
          <a:p>
            <a:pPr algn="l">
              <a:buFont typeface="Arial" panose="020B0604020202020204" pitchFamily="34" charset="0"/>
              <a:buChar char="•"/>
            </a:pPr>
            <a:r>
              <a:rPr lang="en-US" sz="2000" b="0" i="0" dirty="0">
                <a:solidFill>
                  <a:schemeClr val="tx1"/>
                </a:solidFill>
                <a:effectLst/>
                <a:latin typeface="+mn-lt"/>
              </a:rPr>
              <a:t>v: Velocity of the particle.</a:t>
            </a:r>
          </a:p>
          <a:p>
            <a:pPr marL="571500" indent="-571500">
              <a:buFont typeface="Wingdings" panose="05000000000000000000" pitchFamily="2" charset="2"/>
              <a:buChar char="Ø"/>
            </a:pPr>
            <a:endParaRPr lang="en-IN" dirty="0">
              <a:solidFill>
                <a:schemeClr val="tx1"/>
              </a:solidFill>
            </a:endParaRPr>
          </a:p>
        </p:txBody>
      </p:sp>
    </p:spTree>
    <p:extLst>
      <p:ext uri="{BB962C8B-B14F-4D97-AF65-F5344CB8AC3E}">
        <p14:creationId xmlns:p14="http://schemas.microsoft.com/office/powerpoint/2010/main" val="965858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B605F-94C1-84EC-A080-84F7E1257FCD}"/>
              </a:ext>
            </a:extLst>
          </p:cNvPr>
          <p:cNvSpPr>
            <a:spLocks noGrp="1"/>
          </p:cNvSpPr>
          <p:nvPr>
            <p:ph type="title"/>
          </p:nvPr>
        </p:nvSpPr>
        <p:spPr>
          <a:xfrm>
            <a:off x="677334" y="609600"/>
            <a:ext cx="8596668" cy="757287"/>
          </a:xfrm>
        </p:spPr>
        <p:txBody>
          <a:bodyPr/>
          <a:lstStyle/>
          <a:p>
            <a:r>
              <a:rPr lang="en-IN" dirty="0">
                <a:solidFill>
                  <a:schemeClr val="tx1"/>
                </a:solidFill>
              </a:rPr>
              <a:t>2. Random Update</a:t>
            </a:r>
          </a:p>
        </p:txBody>
      </p:sp>
      <p:sp>
        <p:nvSpPr>
          <p:cNvPr id="3" name="Title 1">
            <a:extLst>
              <a:ext uri="{FF2B5EF4-FFF2-40B4-BE49-F238E27FC236}">
                <a16:creationId xmlns:a16="http://schemas.microsoft.com/office/drawing/2014/main" id="{4E07EFDA-2C4F-5C07-8AB4-10C0C2B15FBE}"/>
              </a:ext>
            </a:extLst>
          </p:cNvPr>
          <p:cNvSpPr txBox="1">
            <a:spLocks/>
          </p:cNvSpPr>
          <p:nvPr/>
        </p:nvSpPr>
        <p:spPr>
          <a:xfrm>
            <a:off x="677333" y="1366886"/>
            <a:ext cx="8834311" cy="488151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buFont typeface="Wingdings" panose="05000000000000000000" pitchFamily="2" charset="2"/>
              <a:buChar char="Ø"/>
            </a:pPr>
            <a:r>
              <a:rPr lang="en-IN" sz="2000" dirty="0">
                <a:solidFill>
                  <a:schemeClr val="tx1"/>
                </a:solidFill>
                <a:effectLst/>
                <a:latin typeface="+mn-lt"/>
                <a:ea typeface="Calibri" panose="020F0502020204030204" pitchFamily="34" charset="0"/>
                <a:cs typeface="Times New Roman" panose="02020603050405020304" pitchFamily="18" charset="0"/>
              </a:rPr>
              <a:t>Random updating procedure in RUPSO generates a new mutated position vector based on the following relationships:</a:t>
            </a:r>
            <a:r>
              <a:rPr lang="en-IN" sz="2000" b="1" dirty="0">
                <a:solidFill>
                  <a:schemeClr val="tx1"/>
                </a:solidFill>
                <a:effectLst/>
                <a:latin typeface="+mn-lt"/>
                <a:ea typeface="Calibri" panose="020F0502020204030204" pitchFamily="34" charset="0"/>
                <a:cs typeface="Times New Roman" panose="02020603050405020304" pitchFamily="18" charset="0"/>
              </a:rPr>
              <a:t> </a:t>
            </a:r>
          </a:p>
          <a:p>
            <a:pPr marL="571500" indent="-571500">
              <a:buFont typeface="Wingdings" panose="05000000000000000000" pitchFamily="2" charset="2"/>
              <a:buChar char="Ø"/>
            </a:pPr>
            <a:endParaRPr lang="en-IN" sz="2000" b="1" dirty="0">
              <a:solidFill>
                <a:schemeClr val="tx1"/>
              </a:solidFill>
              <a:latin typeface="+mn-lt"/>
              <a:ea typeface="Calibri" panose="020F0502020204030204" pitchFamily="34" charset="0"/>
              <a:cs typeface="Times New Roman" panose="02020603050405020304" pitchFamily="18" charset="0"/>
            </a:endParaRPr>
          </a:p>
          <a:p>
            <a:pPr marL="571500" indent="-571500">
              <a:buFont typeface="Wingdings" panose="05000000000000000000" pitchFamily="2" charset="2"/>
              <a:buChar char="Ø"/>
            </a:pPr>
            <a:endParaRPr lang="en-IN" sz="2000" b="1" dirty="0">
              <a:solidFill>
                <a:schemeClr val="tx1"/>
              </a:solidFill>
              <a:effectLst/>
              <a:latin typeface="+mn-lt"/>
              <a:ea typeface="Calibri" panose="020F0502020204030204" pitchFamily="34" charset="0"/>
              <a:cs typeface="Times New Roman" panose="02020603050405020304" pitchFamily="18" charset="0"/>
            </a:endParaRPr>
          </a:p>
          <a:p>
            <a:pPr marL="571500" indent="-571500">
              <a:buFont typeface="Wingdings" panose="05000000000000000000" pitchFamily="2" charset="2"/>
              <a:buChar char="Ø"/>
            </a:pPr>
            <a:endParaRPr lang="en-IN" sz="2000" b="1" dirty="0">
              <a:solidFill>
                <a:schemeClr val="tx1"/>
              </a:solidFill>
              <a:latin typeface="+mn-lt"/>
              <a:ea typeface="Calibri" panose="020F0502020204030204" pitchFamily="34" charset="0"/>
              <a:cs typeface="Times New Roman" panose="02020603050405020304" pitchFamily="18" charset="0"/>
            </a:endParaRPr>
          </a:p>
          <a:p>
            <a:pPr marL="571500" indent="-571500">
              <a:buFont typeface="Wingdings" panose="05000000000000000000" pitchFamily="2" charset="2"/>
              <a:buChar char="Ø"/>
            </a:pPr>
            <a:endParaRPr lang="en-IN" sz="2000" b="1" dirty="0">
              <a:solidFill>
                <a:schemeClr val="tx1"/>
              </a:solidFill>
              <a:effectLst/>
              <a:latin typeface="+mn-lt"/>
              <a:ea typeface="Calibri" panose="020F0502020204030204" pitchFamily="34" charset="0"/>
              <a:cs typeface="Times New Roman" panose="02020603050405020304" pitchFamily="18" charset="0"/>
            </a:endParaRPr>
          </a:p>
          <a:p>
            <a:pPr marL="571500" indent="-571500">
              <a:buFont typeface="Wingdings" panose="05000000000000000000" pitchFamily="2" charset="2"/>
              <a:buChar char="Ø"/>
            </a:pPr>
            <a:endParaRPr lang="en-IN" sz="2000" b="1" dirty="0">
              <a:solidFill>
                <a:schemeClr val="tx1"/>
              </a:solidFill>
              <a:latin typeface="+mn-lt"/>
              <a:ea typeface="Calibri" panose="020F0502020204030204" pitchFamily="34" charset="0"/>
              <a:cs typeface="Times New Roman" panose="02020603050405020304" pitchFamily="18" charset="0"/>
            </a:endParaRPr>
          </a:p>
          <a:p>
            <a:pPr marL="571500" indent="-571500">
              <a:buFont typeface="Wingdings" panose="05000000000000000000" pitchFamily="2" charset="2"/>
              <a:buChar char="Ø"/>
            </a:pPr>
            <a:endParaRPr lang="en-IN" sz="2000" b="1" dirty="0">
              <a:solidFill>
                <a:schemeClr val="tx1"/>
              </a:solidFill>
              <a:effectLst/>
              <a:latin typeface="+mn-lt"/>
              <a:ea typeface="Calibri" panose="020F0502020204030204" pitchFamily="34" charset="0"/>
              <a:cs typeface="Times New Roman" panose="02020603050405020304" pitchFamily="18" charset="0"/>
            </a:endParaRPr>
          </a:p>
          <a:p>
            <a:pPr marL="571500" indent="-571500">
              <a:buFont typeface="Wingdings" panose="05000000000000000000" pitchFamily="2" charset="2"/>
              <a:buChar char="Ø"/>
            </a:pPr>
            <a:endParaRPr lang="en-IN" sz="2000" b="1" dirty="0">
              <a:solidFill>
                <a:schemeClr val="tx1"/>
              </a:solidFill>
              <a:latin typeface="+mn-lt"/>
              <a:ea typeface="Calibri" panose="020F0502020204030204" pitchFamily="34" charset="0"/>
              <a:cs typeface="Times New Roman" panose="02020603050405020304" pitchFamily="18" charset="0"/>
            </a:endParaRPr>
          </a:p>
          <a:p>
            <a:r>
              <a:rPr lang="en-IN" sz="2000" b="1" dirty="0">
                <a:solidFill>
                  <a:schemeClr val="tx1"/>
                </a:solidFill>
                <a:effectLst/>
                <a:latin typeface="+mn-lt"/>
                <a:ea typeface="Calibri" panose="020F0502020204030204" pitchFamily="34" charset="0"/>
                <a:cs typeface="Times New Roman" panose="02020603050405020304" pitchFamily="18" charset="0"/>
              </a:rPr>
              <a:t>	</a:t>
            </a:r>
            <a:r>
              <a:rPr lang="en-IN" sz="2000" kern="100" dirty="0">
                <a:solidFill>
                  <a:schemeClr val="tx1"/>
                </a:solidFill>
                <a:effectLst/>
                <a:latin typeface="+mn-lt"/>
                <a:ea typeface="Calibri" panose="020F0502020204030204" pitchFamily="34" charset="0"/>
                <a:cs typeface="Times New Roman" panose="02020603050405020304" pitchFamily="18" charset="0"/>
              </a:rPr>
              <a:t>where C is a number between 0.5 and 1 and depends on the domain of 	the design variables. If the design variables are close to each other, C 	takes on a value close to 0.5 and if the design variables are far from 	each other, it is closer to 1.</a:t>
            </a:r>
          </a:p>
          <a:p>
            <a:endParaRPr lang="en-IN" sz="2000" b="1" dirty="0">
              <a:solidFill>
                <a:schemeClr val="tx1"/>
              </a:solidFill>
              <a:effectLst/>
              <a:latin typeface="+mn-lt"/>
              <a:ea typeface="Calibri" panose="020F0502020204030204" pitchFamily="34" charset="0"/>
              <a:cs typeface="Times New Roman" panose="02020603050405020304" pitchFamily="18" charset="0"/>
            </a:endParaRPr>
          </a:p>
          <a:p>
            <a:r>
              <a:rPr lang="en-IN" sz="2000" b="1" dirty="0">
                <a:solidFill>
                  <a:schemeClr val="tx1"/>
                </a:solidFill>
                <a:latin typeface="+mn-lt"/>
                <a:ea typeface="Calibri" panose="020F0502020204030204" pitchFamily="34" charset="0"/>
                <a:cs typeface="Times New Roman" panose="02020603050405020304" pitchFamily="18" charset="0"/>
              </a:rPr>
              <a:t>	</a:t>
            </a:r>
            <a:endParaRPr lang="en-IN" sz="2000" dirty="0">
              <a:solidFill>
                <a:schemeClr val="tx1"/>
              </a:solidFill>
              <a:latin typeface="+mn-lt"/>
            </a:endParaRPr>
          </a:p>
        </p:txBody>
      </p:sp>
      <p:pic>
        <p:nvPicPr>
          <p:cNvPr id="5" name="Picture 4">
            <a:extLst>
              <a:ext uri="{FF2B5EF4-FFF2-40B4-BE49-F238E27FC236}">
                <a16:creationId xmlns:a16="http://schemas.microsoft.com/office/drawing/2014/main" id="{32A359F4-8E65-90A8-5D4F-0D15CCF9F204}"/>
              </a:ext>
            </a:extLst>
          </p:cNvPr>
          <p:cNvPicPr>
            <a:picLocks noChangeAspect="1"/>
          </p:cNvPicPr>
          <p:nvPr/>
        </p:nvPicPr>
        <p:blipFill>
          <a:blip r:embed="rId2"/>
          <a:stretch>
            <a:fillRect/>
          </a:stretch>
        </p:blipFill>
        <p:spPr>
          <a:xfrm>
            <a:off x="2013069" y="2173548"/>
            <a:ext cx="4206605" cy="1775614"/>
          </a:xfrm>
          <a:prstGeom prst="rect">
            <a:avLst/>
          </a:prstGeom>
        </p:spPr>
      </p:pic>
    </p:spTree>
    <p:extLst>
      <p:ext uri="{BB962C8B-B14F-4D97-AF65-F5344CB8AC3E}">
        <p14:creationId xmlns:p14="http://schemas.microsoft.com/office/powerpoint/2010/main" val="30600511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186</TotalTime>
  <Words>1188</Words>
  <Application>Microsoft Office PowerPoint</Application>
  <PresentationFormat>Widescreen</PresentationFormat>
  <Paragraphs>103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Söhne</vt:lpstr>
      <vt:lpstr>Trebuchet MS</vt:lpstr>
      <vt:lpstr>Wingdings</vt:lpstr>
      <vt:lpstr>Wingdings 3</vt:lpstr>
      <vt:lpstr>Facet</vt:lpstr>
      <vt:lpstr>  Travelling Salesman Problem using Random Update PSO  </vt:lpstr>
      <vt:lpstr>CONTENTS</vt:lpstr>
      <vt:lpstr>Given a graph G(V,E) with V cities and E edges, problem is to find the shortest possible route that visits each vertex exactly once and returns to the starting vertex, assuming each city as a vertex. </vt:lpstr>
      <vt:lpstr>CLASS OF HARDNESS</vt:lpstr>
      <vt:lpstr>Proof: 1. TSP belongs to NP:  Guess: Sequence of n vertices in the tour.  Verification: Checks if sequence contains each vertex exactly   once, sums up edge costs, and checks if sum is at most k. 2. TSP is NP-hard:  - Reduction from HAMILTONIAN-CYCLE.  - Construct complete graph G' from G.  - Define cost function c.  - Instance of TSP: &lt;G', c, 0&gt;.  Proof of NP-hardness:  - If G has a Hamiltonian cycle, then G' has a tour with cost 0.      - If G' has a tour with cost at most 0, then G has a Hamiltonian       cycle. </vt:lpstr>
      <vt:lpstr>PROPOSED SOLUTION</vt:lpstr>
      <vt:lpstr>1. Particle Swarm Optimisation (PSO)</vt:lpstr>
      <vt:lpstr>PowerPoint Presentation</vt:lpstr>
      <vt:lpstr>2. Random Update</vt:lpstr>
      <vt:lpstr>RANDOM UPDATE PSO</vt:lpstr>
      <vt:lpstr>RANDOM UPDATE PSO(CONTD.)</vt:lpstr>
      <vt:lpstr>RESULTS OF IMPLEMENTATION</vt:lpstr>
      <vt:lpstr>RESULTS OF IMPLEMENTATION(CONTD.)  </vt:lpstr>
      <vt:lpstr>LIMITATIONS</vt:lpstr>
      <vt:lpstr>Softwares and Languages:  Python (version 3.11.2)  References: 1.  Random update particle swarm optimizer (RUPSO): A novel robust       optimization algorithmAuthor links open overlay by panelH.  Dadashi, M. Mohammadi.  2.  Kennedy J, Eberhart RC. Particle swarm optimization.  International  Conference on Neural Networks, Perth, Australia.  1995. </vt:lpstr>
      <vt:lpstr>REFERENCES AND SOFTWARES (CONTD.)</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Travelling Salesman Problem using Random Update PSO  </dc:title>
  <dc:creator>jaswanth yerramsetti</dc:creator>
  <cp:lastModifiedBy>B BHARADWAJ</cp:lastModifiedBy>
  <cp:revision>2</cp:revision>
  <dcterms:created xsi:type="dcterms:W3CDTF">2024-04-01T12:10:49Z</dcterms:created>
  <dcterms:modified xsi:type="dcterms:W3CDTF">2024-04-01T16:01:08Z</dcterms:modified>
</cp:coreProperties>
</file>