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8" r:id="rId19"/>
    <p:sldId id="289" r:id="rId20"/>
    <p:sldId id="273" r:id="rId21"/>
    <p:sldId id="274" r:id="rId22"/>
    <p:sldId id="275" r:id="rId23"/>
    <p:sldId id="276" r:id="rId24"/>
    <p:sldId id="277" r:id="rId25"/>
    <p:sldId id="278" r:id="rId26"/>
    <p:sldId id="279" r:id="rId27"/>
    <p:sldId id="280" r:id="rId28"/>
    <p:sldId id="281" r:id="rId29"/>
    <p:sldId id="290" r:id="rId30"/>
    <p:sldId id="291" r:id="rId31"/>
    <p:sldId id="282" r:id="rId32"/>
    <p:sldId id="298" r:id="rId33"/>
    <p:sldId id="283" r:id="rId34"/>
    <p:sldId id="292" r:id="rId35"/>
    <p:sldId id="293" r:id="rId36"/>
    <p:sldId id="294" r:id="rId37"/>
    <p:sldId id="295" r:id="rId38"/>
    <p:sldId id="296" r:id="rId39"/>
    <p:sldId id="297" r:id="rId40"/>
    <p:sldId id="287"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caf989ca0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caf989ca0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afe8dc44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afe8dc44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afe8dc44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afe8dc44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afe8dc44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afe8dc44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afe8dc44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afe8dc44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afe8dc44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afe8dc44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afe8dc44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afe8dc44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afe8dc44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afe8dc44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afe8dc44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afe8dc44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afe8dc44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afe8dc44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afe8dc44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afe8dc44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b01f7678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b01f7678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afe8dc44c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afe8dc44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afe8dc44c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afe8dc44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cafe8dc44c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cafe8dc44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afe8dc44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afe8dc44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afe8dc44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cafe8dc44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afe8dc44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afe8dc44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afe8dc44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afe8dc44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afe8dc44c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afe8dc44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afe8dc44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afe8dc44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afe8dc44c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afe8dc44c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af989ca0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af989ca0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af989ca0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af989ca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af989ca0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af989ca0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af989ca0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af989ca0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af989ca0c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af989ca0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afe8dc44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afe8dc44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afe8dc44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afe8dc44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24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5020">
                <a:solidFill>
                  <a:srgbClr val="FFFFFF"/>
                </a:solidFill>
              </a:rPr>
              <a:t>Mathematical Programming Applications </a:t>
            </a:r>
            <a:endParaRPr sz="5020">
              <a:solidFill>
                <a:srgbClr val="FFFFFF"/>
              </a:solidFill>
            </a:endParaRPr>
          </a:p>
          <a:p>
            <a:pPr marL="0" lvl="0" indent="0" algn="l" rtl="0">
              <a:spcBef>
                <a:spcPts val="0"/>
              </a:spcBef>
              <a:spcAft>
                <a:spcPts val="0"/>
              </a:spcAft>
              <a:buSzPts val="990"/>
              <a:buNone/>
            </a:pPr>
            <a:r>
              <a:rPr lang="en" sz="5020">
                <a:solidFill>
                  <a:srgbClr val="FFFFFF"/>
                </a:solidFill>
              </a:rPr>
              <a:t>in Machine Learning</a:t>
            </a:r>
            <a:endParaRPr sz="5020">
              <a:solidFill>
                <a:srgbClr val="FFFFFF"/>
              </a:solidFill>
            </a:endParaRPr>
          </a:p>
          <a:p>
            <a:pPr marL="0" lvl="0" indent="0" algn="l" rtl="0">
              <a:spcBef>
                <a:spcPts val="0"/>
              </a:spcBef>
              <a:spcAft>
                <a:spcPts val="0"/>
              </a:spcAft>
              <a:buSzPts val="990"/>
              <a:buNone/>
            </a:pPr>
            <a:endParaRPr sz="5020">
              <a:solidFill>
                <a:srgbClr val="FFFFFF"/>
              </a:solidFill>
            </a:endParaRPr>
          </a:p>
        </p:txBody>
      </p:sp>
      <p:sp>
        <p:nvSpPr>
          <p:cNvPr id="56" name="Google Shape;56;p13"/>
          <p:cNvSpPr txBox="1">
            <a:spLocks noGrp="1"/>
          </p:cNvSpPr>
          <p:nvPr>
            <p:ph type="body" idx="1"/>
          </p:nvPr>
        </p:nvSpPr>
        <p:spPr>
          <a:xfrm>
            <a:off x="4712100" y="3346025"/>
            <a:ext cx="3879300" cy="9867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r>
              <a:rPr lang="en" sz="1790">
                <a:solidFill>
                  <a:srgbClr val="FFFFFF"/>
                </a:solidFill>
              </a:rPr>
              <a:t>E V N Sai Bharadwaja</a:t>
            </a:r>
            <a:endParaRPr sz="1790">
              <a:solidFill>
                <a:srgbClr val="FFFFFF"/>
              </a:solidFill>
            </a:endParaRPr>
          </a:p>
          <a:p>
            <a:pPr marL="0" lvl="0" indent="0" algn="l" rtl="0">
              <a:lnSpc>
                <a:spcPct val="80000"/>
              </a:lnSpc>
              <a:spcBef>
                <a:spcPts val="0"/>
              </a:spcBef>
              <a:spcAft>
                <a:spcPts val="0"/>
              </a:spcAft>
              <a:buSzPts val="935"/>
              <a:buNone/>
            </a:pPr>
            <a:r>
              <a:rPr lang="en" sz="1790">
                <a:solidFill>
                  <a:srgbClr val="FFFFFF"/>
                </a:solidFill>
              </a:rPr>
              <a:t>Machine Learning and Computing</a:t>
            </a:r>
            <a:endParaRPr sz="1790">
              <a:solidFill>
                <a:srgbClr val="FFFFFF"/>
              </a:solidFill>
            </a:endParaRPr>
          </a:p>
          <a:p>
            <a:pPr marL="0" lvl="0" indent="0" algn="l" rtl="0">
              <a:lnSpc>
                <a:spcPct val="80000"/>
              </a:lnSpc>
              <a:spcBef>
                <a:spcPts val="0"/>
              </a:spcBef>
              <a:spcAft>
                <a:spcPts val="0"/>
              </a:spcAft>
              <a:buSzPts val="935"/>
              <a:buNone/>
            </a:pPr>
            <a:r>
              <a:rPr lang="en" sz="1790">
                <a:solidFill>
                  <a:srgbClr val="FFFFFF"/>
                </a:solidFill>
              </a:rPr>
              <a:t>IIST</a:t>
            </a:r>
            <a:endParaRPr sz="1790">
              <a:solidFill>
                <a:srgbClr val="FFFFFF"/>
              </a:solidFill>
            </a:endParaRPr>
          </a:p>
          <a:p>
            <a:pPr marL="0" lvl="0" indent="0" algn="l" rtl="0">
              <a:lnSpc>
                <a:spcPct val="80000"/>
              </a:lnSpc>
              <a:spcBef>
                <a:spcPts val="0"/>
              </a:spcBef>
              <a:spcAft>
                <a:spcPts val="0"/>
              </a:spcAft>
              <a:buSzPts val="935"/>
              <a:buNone/>
            </a:pPr>
            <a:endParaRPr sz="1790">
              <a:solidFill>
                <a:srgbClr val="FFFFFF"/>
              </a:solidFill>
            </a:endParaRPr>
          </a:p>
          <a:p>
            <a:pPr marL="0" lvl="0" indent="0" algn="l" rtl="0">
              <a:lnSpc>
                <a:spcPct val="95000"/>
              </a:lnSpc>
              <a:spcBef>
                <a:spcPts val="0"/>
              </a:spcBef>
              <a:spcAft>
                <a:spcPts val="1200"/>
              </a:spcAft>
              <a:buSzPts val="935"/>
              <a:buNone/>
            </a:pPr>
            <a:endParaRPr sz="2130">
              <a:solidFill>
                <a:srgbClr val="FFFFFF"/>
              </a:solidFill>
            </a:endParaRPr>
          </a:p>
        </p:txBody>
      </p:sp>
      <p:pic>
        <p:nvPicPr>
          <p:cNvPr id="57" name="Google Shape;57;p13"/>
          <p:cNvPicPr preferRelativeResize="0"/>
          <p:nvPr/>
        </p:nvPicPr>
        <p:blipFill>
          <a:blip r:embed="rId3">
            <a:alphaModFix/>
          </a:blip>
          <a:stretch>
            <a:fillRect/>
          </a:stretch>
        </p:blipFill>
        <p:spPr>
          <a:xfrm>
            <a:off x="3287600" y="3123175"/>
            <a:ext cx="1225425" cy="1342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50500" y="83375"/>
            <a:ext cx="3606300" cy="4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solidFill>
                  <a:srgbClr val="00FFFF"/>
                </a:solidFill>
              </a:rPr>
              <a:t>Lemma : Transforms into LPP </a:t>
            </a:r>
            <a:endParaRPr sz="2020">
              <a:solidFill>
                <a:srgbClr val="00FFFF"/>
              </a:solidFill>
            </a:endParaRPr>
          </a:p>
        </p:txBody>
      </p:sp>
      <p:pic>
        <p:nvPicPr>
          <p:cNvPr id="117" name="Google Shape;117;p22"/>
          <p:cNvPicPr preferRelativeResize="0"/>
          <p:nvPr/>
        </p:nvPicPr>
        <p:blipFill>
          <a:blip r:embed="rId3">
            <a:alphaModFix/>
          </a:blip>
          <a:stretch>
            <a:fillRect/>
          </a:stretch>
        </p:blipFill>
        <p:spPr>
          <a:xfrm>
            <a:off x="0" y="514475"/>
            <a:ext cx="4589274" cy="3561501"/>
          </a:xfrm>
          <a:prstGeom prst="rect">
            <a:avLst/>
          </a:prstGeom>
          <a:noFill/>
          <a:ln>
            <a:noFill/>
          </a:ln>
        </p:spPr>
      </p:pic>
      <p:sp>
        <p:nvSpPr>
          <p:cNvPr id="118" name="Google Shape;118;p22"/>
          <p:cNvSpPr txBox="1"/>
          <p:nvPr/>
        </p:nvSpPr>
        <p:spPr>
          <a:xfrm>
            <a:off x="4661513" y="0"/>
            <a:ext cx="432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0FFFF"/>
                </a:solidFill>
              </a:rPr>
              <a:t>Applying Lemma to our Optimization Problem</a:t>
            </a:r>
            <a:endParaRPr sz="1600">
              <a:solidFill>
                <a:srgbClr val="00FFFF"/>
              </a:solidFill>
            </a:endParaRPr>
          </a:p>
        </p:txBody>
      </p:sp>
      <p:pic>
        <p:nvPicPr>
          <p:cNvPr id="119" name="Google Shape;119;p22"/>
          <p:cNvPicPr preferRelativeResize="0"/>
          <p:nvPr/>
        </p:nvPicPr>
        <p:blipFill>
          <a:blip r:embed="rId4">
            <a:alphaModFix/>
          </a:blip>
          <a:stretch>
            <a:fillRect/>
          </a:stretch>
        </p:blipFill>
        <p:spPr>
          <a:xfrm>
            <a:off x="4701511" y="415963"/>
            <a:ext cx="4249926" cy="3758529"/>
          </a:xfrm>
          <a:prstGeom prst="rect">
            <a:avLst/>
          </a:prstGeom>
          <a:noFill/>
          <a:ln>
            <a:noFill/>
          </a:ln>
        </p:spPr>
      </p:pic>
      <p:sp>
        <p:nvSpPr>
          <p:cNvPr id="120" name="Google Shape;120;p22"/>
          <p:cNvSpPr txBox="1"/>
          <p:nvPr/>
        </p:nvSpPr>
        <p:spPr>
          <a:xfrm>
            <a:off x="100450" y="4249425"/>
            <a:ext cx="8850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00FFFF"/>
                </a:solidFill>
              </a:rPr>
              <a:t>LPP</a:t>
            </a:r>
            <a:r>
              <a:rPr lang="en" sz="2100">
                <a:solidFill>
                  <a:srgbClr val="FFFFFF"/>
                </a:solidFill>
              </a:rPr>
              <a:t> can be Efficiently Solved by using </a:t>
            </a:r>
            <a:r>
              <a:rPr lang="en" sz="2100">
                <a:solidFill>
                  <a:srgbClr val="00FFFF"/>
                </a:solidFill>
              </a:rPr>
              <a:t>Simplex Algorithm</a:t>
            </a:r>
            <a:r>
              <a:rPr lang="en" sz="2100">
                <a:solidFill>
                  <a:srgbClr val="FFFFFF"/>
                </a:solidFill>
              </a:rPr>
              <a:t>.</a:t>
            </a:r>
            <a:endParaRPr sz="2100">
              <a:solidFill>
                <a:srgbClr val="FFFFFF"/>
              </a:solidFill>
            </a:endParaRPr>
          </a:p>
          <a:p>
            <a:pPr marL="0" lvl="0" indent="0" algn="l" rtl="0">
              <a:spcBef>
                <a:spcPts val="0"/>
              </a:spcBef>
              <a:spcAft>
                <a:spcPts val="0"/>
              </a:spcAft>
              <a:buNone/>
            </a:pPr>
            <a:r>
              <a:rPr lang="en" sz="2100">
                <a:solidFill>
                  <a:srgbClr val="FFFFFF"/>
                </a:solidFill>
              </a:rPr>
              <a:t>Hence we can find whether A and B are Linearly separable or Not</a:t>
            </a:r>
            <a:endParaRPr sz="21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428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t>
            </a:r>
            <a:endParaRPr/>
          </a:p>
          <a:p>
            <a:pPr marL="0" lvl="0" indent="0" algn="l" rtl="0">
              <a:spcBef>
                <a:spcPts val="0"/>
              </a:spcBef>
              <a:spcAft>
                <a:spcPts val="0"/>
              </a:spcAft>
              <a:buNone/>
            </a:pPr>
            <a:endParaRPr/>
          </a:p>
          <a:p>
            <a:pPr marL="457200" lvl="0" indent="-388620" algn="l" rtl="0">
              <a:spcBef>
                <a:spcPts val="0"/>
              </a:spcBef>
              <a:spcAft>
                <a:spcPts val="0"/>
              </a:spcAft>
              <a:buSzPct val="100000"/>
              <a:buChar char="●"/>
            </a:pPr>
            <a:r>
              <a:rPr lang="en"/>
              <a:t>A and B are linearly separable iff optimal value for the error minimizing LPP is ZERO . Hence there exists a Hyperplane w.T *x = b which is Linear Separator </a:t>
            </a:r>
            <a:endParaRPr/>
          </a:p>
          <a:p>
            <a:pPr marL="457200" lvl="0" indent="0" algn="l" rtl="0">
              <a:spcBef>
                <a:spcPts val="0"/>
              </a:spcBef>
              <a:spcAft>
                <a:spcPts val="0"/>
              </a:spcAft>
              <a:buNone/>
            </a:pPr>
            <a:endParaRPr/>
          </a:p>
          <a:p>
            <a:pPr marL="457200" lvl="0" indent="-388620" algn="l" rtl="0">
              <a:spcBef>
                <a:spcPts val="0"/>
              </a:spcBef>
              <a:spcAft>
                <a:spcPts val="0"/>
              </a:spcAft>
              <a:buSzPct val="100000"/>
              <a:buChar char="●"/>
            </a:pPr>
            <a:r>
              <a:rPr lang="en"/>
              <a:t>A and B are NOT linearly separable then optimal value for the error minimizing LPP is NOT ZERO . Hence there exists NO Hyperplane w.T *x = b which is Linear Separator </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70575" y="100450"/>
            <a:ext cx="3817200" cy="182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a:solidFill>
                  <a:srgbClr val="00FFFF"/>
                </a:solidFill>
              </a:rPr>
              <a:t>Q. Write error minimizing LPP for AND problem and check if the given Problem is Linearly Separable ?</a:t>
            </a:r>
            <a:endParaRPr sz="2500">
              <a:solidFill>
                <a:srgbClr val="FFFFFF"/>
              </a:solidFill>
            </a:endParaRPr>
          </a:p>
        </p:txBody>
      </p:sp>
      <p:pic>
        <p:nvPicPr>
          <p:cNvPr id="131" name="Google Shape;131;p24"/>
          <p:cNvPicPr preferRelativeResize="0"/>
          <p:nvPr/>
        </p:nvPicPr>
        <p:blipFill>
          <a:blip r:embed="rId3">
            <a:alphaModFix/>
          </a:blip>
          <a:stretch>
            <a:fillRect/>
          </a:stretch>
        </p:blipFill>
        <p:spPr>
          <a:xfrm>
            <a:off x="3650050" y="0"/>
            <a:ext cx="4356526"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60550" y="284275"/>
            <a:ext cx="3596100" cy="158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a:solidFill>
                  <a:srgbClr val="00FFFF"/>
                </a:solidFill>
              </a:rPr>
              <a:t>Q. Write error minimizing LPP for XOR problem and check if the given Problem is Linearly Separable ?</a:t>
            </a:r>
            <a:endParaRPr sz="2500">
              <a:solidFill>
                <a:srgbClr val="FFFFFF"/>
              </a:solidFill>
            </a:endParaRPr>
          </a:p>
          <a:p>
            <a:pPr marL="0" lvl="0" indent="0" algn="l" rtl="0">
              <a:spcBef>
                <a:spcPts val="0"/>
              </a:spcBef>
              <a:spcAft>
                <a:spcPts val="0"/>
              </a:spcAft>
              <a:buNone/>
            </a:pPr>
            <a:endParaRPr/>
          </a:p>
        </p:txBody>
      </p:sp>
      <p:pic>
        <p:nvPicPr>
          <p:cNvPr id="137" name="Google Shape;137;p25"/>
          <p:cNvPicPr preferRelativeResize="0"/>
          <p:nvPr/>
        </p:nvPicPr>
        <p:blipFill>
          <a:blip r:embed="rId3">
            <a:alphaModFix/>
          </a:blip>
          <a:stretch>
            <a:fillRect/>
          </a:stretch>
        </p:blipFill>
        <p:spPr>
          <a:xfrm>
            <a:off x="3797350" y="0"/>
            <a:ext cx="4054350" cy="5274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221275" y="364650"/>
            <a:ext cx="8520600" cy="39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400"/>
          </a:p>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If A and B are linearly separable then there exists infinitely many hyperplanes</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So how should we choose a Hyperplane ?</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Is there any optimal Hyperplane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4862225" y="544550"/>
            <a:ext cx="4151800" cy="3762375"/>
          </a:xfrm>
          <a:prstGeom prst="rect">
            <a:avLst/>
          </a:prstGeom>
          <a:noFill/>
          <a:ln>
            <a:noFill/>
          </a:ln>
        </p:spPr>
      </p:pic>
      <p:pic>
        <p:nvPicPr>
          <p:cNvPr id="148" name="Google Shape;148;p27"/>
          <p:cNvPicPr preferRelativeResize="0"/>
          <p:nvPr/>
        </p:nvPicPr>
        <p:blipFill>
          <a:blip r:embed="rId4">
            <a:alphaModFix/>
          </a:blip>
          <a:stretch>
            <a:fillRect/>
          </a:stretch>
        </p:blipFill>
        <p:spPr>
          <a:xfrm>
            <a:off x="82075" y="645025"/>
            <a:ext cx="4557425" cy="34606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3635925" y="0"/>
            <a:ext cx="4700101" cy="5143501"/>
          </a:xfrm>
          <a:prstGeom prst="rect">
            <a:avLst/>
          </a:prstGeom>
          <a:noFill/>
          <a:ln>
            <a:noFill/>
          </a:ln>
        </p:spPr>
      </p:pic>
      <p:sp>
        <p:nvSpPr>
          <p:cNvPr id="154" name="Google Shape;154;p28"/>
          <p:cNvSpPr txBox="1"/>
          <p:nvPr/>
        </p:nvSpPr>
        <p:spPr>
          <a:xfrm>
            <a:off x="44350" y="875725"/>
            <a:ext cx="35361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00FFFF"/>
                </a:solidFill>
              </a:rPr>
              <a:t>Canonical Hyperplane</a:t>
            </a:r>
            <a:endParaRPr sz="2100">
              <a:solidFill>
                <a:srgbClr val="00FFFF"/>
              </a:solidFill>
            </a:endParaRPr>
          </a:p>
          <a:p>
            <a:pPr marL="0" lvl="0" indent="0" algn="l" rtl="0">
              <a:spcBef>
                <a:spcPts val="0"/>
              </a:spcBef>
              <a:spcAft>
                <a:spcPts val="0"/>
              </a:spcAft>
              <a:buNone/>
            </a:pPr>
            <a:endParaRPr sz="2100">
              <a:solidFill>
                <a:srgbClr val="00FFFF"/>
              </a:solidFill>
            </a:endParaRPr>
          </a:p>
          <a:p>
            <a:pPr marL="0" lvl="0" indent="0" algn="l" rtl="0">
              <a:spcBef>
                <a:spcPts val="0"/>
              </a:spcBef>
              <a:spcAft>
                <a:spcPts val="0"/>
              </a:spcAft>
              <a:buNone/>
            </a:pPr>
            <a:r>
              <a:rPr lang="en" sz="2100">
                <a:solidFill>
                  <a:srgbClr val="00FFFF"/>
                </a:solidFill>
              </a:rPr>
              <a:t>Dead Zone </a:t>
            </a:r>
            <a:endParaRPr sz="2100">
              <a:solidFill>
                <a:srgbClr val="00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3511175" y="0"/>
            <a:ext cx="5068726" cy="5143501"/>
          </a:xfrm>
          <a:prstGeom prst="rect">
            <a:avLst/>
          </a:prstGeom>
          <a:noFill/>
          <a:ln>
            <a:noFill/>
          </a:ln>
        </p:spPr>
      </p:pic>
      <p:sp>
        <p:nvSpPr>
          <p:cNvPr id="160" name="Google Shape;160;p29"/>
          <p:cNvSpPr txBox="1"/>
          <p:nvPr/>
        </p:nvSpPr>
        <p:spPr>
          <a:xfrm>
            <a:off x="713900" y="1590674"/>
            <a:ext cx="15186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dirty="0">
                <a:solidFill>
                  <a:srgbClr val="00FFFF"/>
                </a:solidFill>
              </a:rPr>
              <a:t>Margin</a:t>
            </a:r>
            <a:endParaRPr sz="3400" dirty="0">
              <a:solidFill>
                <a:srgbClr val="00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D860CA-3767-431B-AF47-FBB15F5EFDB7}"/>
              </a:ext>
            </a:extLst>
          </p:cNvPr>
          <p:cNvPicPr>
            <a:picLocks noChangeAspect="1"/>
          </p:cNvPicPr>
          <p:nvPr/>
        </p:nvPicPr>
        <p:blipFill>
          <a:blip r:embed="rId2"/>
          <a:stretch>
            <a:fillRect/>
          </a:stretch>
        </p:blipFill>
        <p:spPr>
          <a:xfrm>
            <a:off x="614362" y="652462"/>
            <a:ext cx="7915275" cy="3838575"/>
          </a:xfrm>
          <a:prstGeom prst="rect">
            <a:avLst/>
          </a:prstGeom>
        </p:spPr>
      </p:pic>
    </p:spTree>
    <p:extLst>
      <p:ext uri="{BB962C8B-B14F-4D97-AF65-F5344CB8AC3E}">
        <p14:creationId xmlns:p14="http://schemas.microsoft.com/office/powerpoint/2010/main" val="367004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822EDB-D325-47BD-9267-2E14BD2A616F}"/>
              </a:ext>
            </a:extLst>
          </p:cNvPr>
          <p:cNvPicPr>
            <a:picLocks noChangeAspect="1"/>
          </p:cNvPicPr>
          <p:nvPr/>
        </p:nvPicPr>
        <p:blipFill>
          <a:blip r:embed="rId2"/>
          <a:stretch>
            <a:fillRect/>
          </a:stretch>
        </p:blipFill>
        <p:spPr>
          <a:xfrm>
            <a:off x="1272886" y="155944"/>
            <a:ext cx="6598227" cy="4621619"/>
          </a:xfrm>
          <a:prstGeom prst="rect">
            <a:avLst/>
          </a:prstGeom>
        </p:spPr>
      </p:pic>
    </p:spTree>
    <p:extLst>
      <p:ext uri="{BB962C8B-B14F-4D97-AF65-F5344CB8AC3E}">
        <p14:creationId xmlns:p14="http://schemas.microsoft.com/office/powerpoint/2010/main" val="217215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a:solidFill>
                  <a:srgbClr val="00FFFF"/>
                </a:solidFill>
              </a:rPr>
              <a:t>Q. What is the goal of any Machine Learning algorithm?</a:t>
            </a:r>
            <a:endParaRPr sz="2320">
              <a:solidFill>
                <a:srgbClr val="00FFFF"/>
              </a:solidFill>
            </a:endParaRPr>
          </a:p>
        </p:txBody>
      </p:sp>
      <p:sp>
        <p:nvSpPr>
          <p:cNvPr id="63" name="Google Shape;63;p14"/>
          <p:cNvSpPr txBox="1">
            <a:spLocks noGrp="1"/>
          </p:cNvSpPr>
          <p:nvPr>
            <p:ph type="body" idx="1"/>
          </p:nvPr>
        </p:nvSpPr>
        <p:spPr>
          <a:xfrm>
            <a:off x="311700" y="1152475"/>
            <a:ext cx="8520600" cy="826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FFFF"/>
              </a:buClr>
              <a:buSzPts val="1600"/>
              <a:buChar char="●"/>
            </a:pPr>
            <a:r>
              <a:rPr lang="en" sz="1600">
                <a:solidFill>
                  <a:srgbClr val="FFFFFF"/>
                </a:solidFill>
              </a:rPr>
              <a:t>Training Data</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Testing Data</a:t>
            </a:r>
            <a:endParaRPr sz="1600">
              <a:solidFill>
                <a:srgbClr val="FFFFFF"/>
              </a:solidFill>
            </a:endParaRPr>
          </a:p>
        </p:txBody>
      </p:sp>
      <p:sp>
        <p:nvSpPr>
          <p:cNvPr id="64" name="Google Shape;64;p14"/>
          <p:cNvSpPr txBox="1"/>
          <p:nvPr/>
        </p:nvSpPr>
        <p:spPr>
          <a:xfrm>
            <a:off x="462100" y="2079500"/>
            <a:ext cx="79263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FF"/>
                </a:solidFill>
              </a:rPr>
              <a:t>Three basic basic problems that are often Studied in Machine Learning are :</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Regression</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Classification</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Clustering</a:t>
            </a: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 sz="1800">
                <a:solidFill>
                  <a:srgbClr val="FFFFFF"/>
                </a:solidFill>
              </a:rPr>
              <a:t>There are so many approaches to solve above problem</a:t>
            </a:r>
            <a:r>
              <a:rPr lang="en" sz="1600">
                <a:solidFill>
                  <a:srgbClr val="FFFFFF"/>
                </a:solidFill>
              </a:rPr>
              <a:t> </a:t>
            </a:r>
            <a:endParaRPr sz="1600">
              <a:solidFill>
                <a:srgbClr val="FFFFFF"/>
              </a:solidFill>
            </a:endParaRPr>
          </a:p>
          <a:p>
            <a:pPr marL="0" lvl="0" indent="0" algn="l" rtl="0">
              <a:spcBef>
                <a:spcPts val="0"/>
              </a:spcBef>
              <a:spcAft>
                <a:spcPts val="0"/>
              </a:spcAft>
              <a:buNone/>
            </a:pPr>
            <a:endParaRPr sz="1600">
              <a:solidFill>
                <a:srgbClr val="FFFFFF"/>
              </a:solidFill>
            </a:endParaRPr>
          </a:p>
          <a:p>
            <a:pPr marL="457200" lvl="0" indent="-317500" algn="l" rtl="0">
              <a:spcBef>
                <a:spcPts val="0"/>
              </a:spcBef>
              <a:spcAft>
                <a:spcPts val="0"/>
              </a:spcAft>
              <a:buClr>
                <a:srgbClr val="FFFFFF"/>
              </a:buClr>
              <a:buSzPts val="1400"/>
              <a:buChar char="●"/>
            </a:pPr>
            <a:r>
              <a:rPr lang="en" sz="1600">
                <a:solidFill>
                  <a:srgbClr val="FFFFFF"/>
                </a:solidFill>
              </a:rPr>
              <a:t>But </a:t>
            </a:r>
            <a:r>
              <a:rPr lang="en" sz="2300">
                <a:solidFill>
                  <a:srgbClr val="00FFFF"/>
                </a:solidFill>
              </a:rPr>
              <a:t>Mathematical Programming</a:t>
            </a:r>
            <a:r>
              <a:rPr lang="en" sz="1600">
                <a:solidFill>
                  <a:srgbClr val="FFFFFF"/>
                </a:solidFill>
              </a:rPr>
              <a:t> has now become very popular in Machine Learning Community and Mathematical Programming Community</a:t>
            </a:r>
            <a:endParaRPr sz="16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p:nvPr/>
        </p:nvSpPr>
        <p:spPr>
          <a:xfrm>
            <a:off x="343650" y="166275"/>
            <a:ext cx="79479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00FF00"/>
                </a:solidFill>
              </a:rPr>
              <a:t>Optimal Separating Hyperplanes:</a:t>
            </a:r>
            <a:endParaRPr sz="2000">
              <a:solidFill>
                <a:srgbClr val="00FF00"/>
              </a:solidFill>
            </a:endParaRPr>
          </a:p>
          <a:p>
            <a:pPr marL="457200" lvl="0" indent="-355600" algn="l" rtl="0">
              <a:spcBef>
                <a:spcPts val="0"/>
              </a:spcBef>
              <a:spcAft>
                <a:spcPts val="0"/>
              </a:spcAft>
              <a:buClr>
                <a:srgbClr val="FFFFFF"/>
              </a:buClr>
              <a:buSzPts val="2000"/>
              <a:buChar char="●"/>
            </a:pPr>
            <a:r>
              <a:rPr lang="en" sz="2000">
                <a:solidFill>
                  <a:srgbClr val="FFFFFF"/>
                </a:solidFill>
              </a:rPr>
              <a:t>Let sets A , B be linearly separable and w.T * x = b be a canonical hyperplane . </a:t>
            </a:r>
            <a:endParaRPr sz="2000">
              <a:solidFill>
                <a:srgbClr val="FFFFFF"/>
              </a:solidFill>
            </a:endParaRPr>
          </a:p>
          <a:p>
            <a:pPr marL="457200" lvl="0" indent="-355600" algn="l" rtl="0">
              <a:spcBef>
                <a:spcPts val="0"/>
              </a:spcBef>
              <a:spcAft>
                <a:spcPts val="0"/>
              </a:spcAft>
              <a:buClr>
                <a:srgbClr val="FFFFFF"/>
              </a:buClr>
              <a:buSzPts val="2000"/>
              <a:buChar char="●"/>
            </a:pPr>
            <a:r>
              <a:rPr lang="en" sz="2000">
                <a:solidFill>
                  <a:srgbClr val="FFFFFF"/>
                </a:solidFill>
              </a:rPr>
              <a:t>Then w.T * x = b is called </a:t>
            </a:r>
            <a:r>
              <a:rPr lang="en" sz="2000">
                <a:solidFill>
                  <a:srgbClr val="00FFFF"/>
                </a:solidFill>
              </a:rPr>
              <a:t>Optimal Separating  Hyperplane</a:t>
            </a:r>
            <a:r>
              <a:rPr lang="en" sz="2000">
                <a:solidFill>
                  <a:srgbClr val="FFFFFF"/>
                </a:solidFill>
              </a:rPr>
              <a:t> if it’s </a:t>
            </a:r>
            <a:r>
              <a:rPr lang="en" sz="2000">
                <a:solidFill>
                  <a:srgbClr val="00FFFF"/>
                </a:solidFill>
              </a:rPr>
              <a:t>Margin is Maximum</a:t>
            </a:r>
            <a:r>
              <a:rPr lang="en" sz="2000">
                <a:solidFill>
                  <a:srgbClr val="FFFFFF"/>
                </a:solidFill>
              </a:rPr>
              <a:t> among all the Canonical Hyperplanes </a:t>
            </a:r>
            <a:endParaRPr sz="2000">
              <a:solidFill>
                <a:srgbClr val="FFFFFF"/>
              </a:solidFill>
            </a:endParaRPr>
          </a:p>
        </p:txBody>
      </p:sp>
      <p:pic>
        <p:nvPicPr>
          <p:cNvPr id="166" name="Google Shape;166;p30"/>
          <p:cNvPicPr preferRelativeResize="0"/>
          <p:nvPr/>
        </p:nvPicPr>
        <p:blipFill>
          <a:blip r:embed="rId3">
            <a:alphaModFix/>
          </a:blip>
          <a:stretch>
            <a:fillRect/>
          </a:stretch>
        </p:blipFill>
        <p:spPr>
          <a:xfrm>
            <a:off x="1937100" y="1942725"/>
            <a:ext cx="5038428" cy="294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body" idx="1"/>
          </p:nvPr>
        </p:nvSpPr>
        <p:spPr>
          <a:xfrm>
            <a:off x="311700" y="121925"/>
            <a:ext cx="8520600" cy="50883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Clr>
                <a:srgbClr val="FFFFFF"/>
              </a:buClr>
              <a:buSzPts val="1800"/>
              <a:buChar char="●"/>
            </a:pPr>
            <a:r>
              <a:rPr lang="en">
                <a:solidFill>
                  <a:srgbClr val="FFFFFF"/>
                </a:solidFill>
              </a:rPr>
              <a:t>In Classification , our aim is not only to classify the available to classify the training data in accordance with the class labels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But also to have good generalization on Unseen Data or Test Data</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Larger the dead Zone , the smaller the misclassification Error will be.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Therefore we would like to Maximize the dead Zone , which implies we would like to Maximize the Margin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From the above Point of View , for the linearly Separable patterns , our aim is not only just finding the Hyperplane , But also for which the Margin is Maximum</a:t>
            </a:r>
            <a:endParaRPr>
              <a:solidFill>
                <a:srgbClr val="FFFFFF"/>
              </a:solidFill>
            </a:endParaRPr>
          </a:p>
          <a:p>
            <a:pPr marL="457200" lvl="0" indent="-342900" algn="l" rtl="0">
              <a:spcBef>
                <a:spcPts val="0"/>
              </a:spcBef>
              <a:spcAft>
                <a:spcPts val="0"/>
              </a:spcAft>
              <a:buClr>
                <a:srgbClr val="00FFFF"/>
              </a:buClr>
              <a:buSzPts val="1800"/>
              <a:buChar char="●"/>
            </a:pPr>
            <a:r>
              <a:rPr lang="en">
                <a:solidFill>
                  <a:srgbClr val="00FFFF"/>
                </a:solidFill>
              </a:rPr>
              <a:t>Ques : Will Error Minimizing LPP gives Optimal Separating Hyperplane ?</a:t>
            </a:r>
            <a:endParaRPr>
              <a:solidFill>
                <a:srgbClr val="00FFFF"/>
              </a:solidFill>
            </a:endParaRPr>
          </a:p>
          <a:p>
            <a:pPr marL="457200" lvl="0" indent="-342900" algn="l" rtl="0">
              <a:spcBef>
                <a:spcPts val="0"/>
              </a:spcBef>
              <a:spcAft>
                <a:spcPts val="0"/>
              </a:spcAft>
              <a:buClr>
                <a:srgbClr val="FFFFFF"/>
              </a:buClr>
              <a:buSzPts val="1800"/>
              <a:buChar char="●"/>
            </a:pPr>
            <a:r>
              <a:rPr lang="en">
                <a:solidFill>
                  <a:srgbClr val="FFFFFF"/>
                </a:solidFill>
              </a:rPr>
              <a:t>So we should construct a Optimization problem in which Objective Function should contain Margin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This Discussion Leads us to </a:t>
            </a:r>
            <a:r>
              <a:rPr lang="en" sz="2300">
                <a:solidFill>
                  <a:srgbClr val="00FFFF"/>
                </a:solidFill>
              </a:rPr>
              <a:t>Hard Margin Classifier</a:t>
            </a:r>
            <a:r>
              <a:rPr lang="en">
                <a:solidFill>
                  <a:srgbClr val="FFFFFF"/>
                </a:solidFill>
              </a:rPr>
              <a:t> and </a:t>
            </a:r>
            <a:r>
              <a:rPr lang="en" sz="2400">
                <a:solidFill>
                  <a:srgbClr val="00FFFF"/>
                </a:solidFill>
              </a:rPr>
              <a:t>Support Vector Machines</a:t>
            </a:r>
            <a:endParaRPr sz="2400">
              <a:solidFill>
                <a:srgbClr val="00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0" y="354600"/>
            <a:ext cx="3978300" cy="19659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FF"/>
                </a:solidFill>
              </a:rPr>
              <a:t>Hard Margin Classifier :</a:t>
            </a:r>
            <a:endParaRPr>
              <a:solidFill>
                <a:srgbClr val="00FFFF"/>
              </a:solidFill>
            </a:endParaRPr>
          </a:p>
          <a:p>
            <a:pPr marL="0" lvl="0" indent="0" algn="l" rtl="0">
              <a:spcBef>
                <a:spcPts val="0"/>
              </a:spcBef>
              <a:spcAft>
                <a:spcPts val="0"/>
              </a:spcAft>
              <a:buNone/>
            </a:pPr>
            <a:endParaRPr>
              <a:solidFill>
                <a:srgbClr val="00FFFF"/>
              </a:solidFill>
            </a:endParaRPr>
          </a:p>
          <a:p>
            <a:pPr marL="0" lvl="0" indent="0" algn="l" rtl="0">
              <a:spcBef>
                <a:spcPts val="0"/>
              </a:spcBef>
              <a:spcAft>
                <a:spcPts val="0"/>
              </a:spcAft>
              <a:buNone/>
            </a:pPr>
            <a:r>
              <a:rPr lang="en" sz="2500">
                <a:solidFill>
                  <a:srgbClr val="FFFFFF"/>
                </a:solidFill>
              </a:rPr>
              <a:t>For the </a:t>
            </a:r>
            <a:r>
              <a:rPr lang="en" sz="2500">
                <a:solidFill>
                  <a:srgbClr val="00FFFF"/>
                </a:solidFill>
              </a:rPr>
              <a:t>given patterns</a:t>
            </a:r>
            <a:r>
              <a:rPr lang="en" sz="2500">
                <a:solidFill>
                  <a:srgbClr val="FFFFFF"/>
                </a:solidFill>
              </a:rPr>
              <a:t> which are </a:t>
            </a:r>
            <a:r>
              <a:rPr lang="en" sz="2500">
                <a:solidFill>
                  <a:srgbClr val="00FFFF"/>
                </a:solidFill>
              </a:rPr>
              <a:t>Linearly separable</a:t>
            </a:r>
            <a:endParaRPr sz="2500">
              <a:solidFill>
                <a:srgbClr val="00FFFF"/>
              </a:solidFill>
            </a:endParaRPr>
          </a:p>
        </p:txBody>
      </p:sp>
      <p:pic>
        <p:nvPicPr>
          <p:cNvPr id="177" name="Google Shape;177;p32"/>
          <p:cNvPicPr preferRelativeResize="0"/>
          <p:nvPr/>
        </p:nvPicPr>
        <p:blipFill>
          <a:blip r:embed="rId3">
            <a:alphaModFix/>
          </a:blip>
          <a:stretch>
            <a:fillRect/>
          </a:stretch>
        </p:blipFill>
        <p:spPr>
          <a:xfrm>
            <a:off x="4040300" y="0"/>
            <a:ext cx="49212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3"/>
          <p:cNvPicPr preferRelativeResize="0"/>
          <p:nvPr/>
        </p:nvPicPr>
        <p:blipFill>
          <a:blip r:embed="rId3">
            <a:alphaModFix/>
          </a:blip>
          <a:stretch>
            <a:fillRect/>
          </a:stretch>
        </p:blipFill>
        <p:spPr>
          <a:xfrm>
            <a:off x="2210100" y="0"/>
            <a:ext cx="415900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body" idx="1"/>
          </p:nvPr>
        </p:nvSpPr>
        <p:spPr>
          <a:xfrm>
            <a:off x="311700" y="321475"/>
            <a:ext cx="8520600" cy="47619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500">
                <a:solidFill>
                  <a:srgbClr val="00FFFF"/>
                </a:solidFill>
              </a:rPr>
              <a:t>Difficulties in Solving Quadratic Programming Problem</a:t>
            </a:r>
            <a:r>
              <a:rPr lang="en" sz="2500">
                <a:solidFill>
                  <a:srgbClr val="FFFFFF"/>
                </a:solidFill>
              </a:rPr>
              <a:t> </a:t>
            </a:r>
            <a:endParaRPr sz="2500">
              <a:solidFill>
                <a:srgbClr val="FFFFFF"/>
              </a:solidFill>
            </a:endParaRPr>
          </a:p>
          <a:p>
            <a:pPr marL="457200" lvl="0" indent="-374650" algn="l" rtl="0">
              <a:spcBef>
                <a:spcPts val="1200"/>
              </a:spcBef>
              <a:spcAft>
                <a:spcPts val="0"/>
              </a:spcAft>
              <a:buClr>
                <a:srgbClr val="FFFFFF"/>
              </a:buClr>
              <a:buSzPts val="2300"/>
              <a:buChar char="●"/>
            </a:pPr>
            <a:r>
              <a:rPr lang="en" sz="2300">
                <a:solidFill>
                  <a:srgbClr val="FFFFFF"/>
                </a:solidFill>
              </a:rPr>
              <a:t>QPP has as many constraints as the number of patterns and hence extremely hard to solve for Large Data sets</a:t>
            </a:r>
            <a:endParaRPr sz="2300">
              <a:solidFill>
                <a:srgbClr val="FFFFFF"/>
              </a:solidFill>
            </a:endParaRPr>
          </a:p>
          <a:p>
            <a:pPr marL="457200" lvl="0" indent="-374650" algn="l" rtl="0">
              <a:spcBef>
                <a:spcPts val="0"/>
              </a:spcBef>
              <a:spcAft>
                <a:spcPts val="0"/>
              </a:spcAft>
              <a:buClr>
                <a:srgbClr val="FFFFFF"/>
              </a:buClr>
              <a:buSzPts val="2300"/>
              <a:buChar char="●"/>
            </a:pPr>
            <a:r>
              <a:rPr lang="en" sz="2300">
                <a:solidFill>
                  <a:srgbClr val="FFFFFF"/>
                </a:solidFill>
              </a:rPr>
              <a:t>This QPP will make use of Kernel Methods, which again is difficult to Store kernel matrices.</a:t>
            </a:r>
            <a:endParaRPr sz="2300">
              <a:solidFill>
                <a:srgbClr val="FFFFFF"/>
              </a:solidFill>
            </a:endParaRPr>
          </a:p>
          <a:p>
            <a:pPr marL="457200" lvl="0" indent="-374650" algn="l" rtl="0">
              <a:spcBef>
                <a:spcPts val="0"/>
              </a:spcBef>
              <a:spcAft>
                <a:spcPts val="0"/>
              </a:spcAft>
              <a:buClr>
                <a:srgbClr val="FFFFFF"/>
              </a:buClr>
              <a:buSzPts val="2300"/>
              <a:buChar char="●"/>
            </a:pPr>
            <a:r>
              <a:rPr lang="en" sz="2300">
                <a:solidFill>
                  <a:srgbClr val="FFFFFF"/>
                </a:solidFill>
              </a:rPr>
              <a:t>In</a:t>
            </a:r>
            <a:r>
              <a:rPr lang="en" sz="2300">
                <a:solidFill>
                  <a:srgbClr val="00FFFF"/>
                </a:solidFill>
              </a:rPr>
              <a:t> Machine Learning</a:t>
            </a:r>
            <a:r>
              <a:rPr lang="en" sz="2300">
                <a:solidFill>
                  <a:srgbClr val="FFFFFF"/>
                </a:solidFill>
              </a:rPr>
              <a:t> there are special algorithms so that </a:t>
            </a:r>
            <a:r>
              <a:rPr lang="en" sz="2300">
                <a:solidFill>
                  <a:srgbClr val="00FFFF"/>
                </a:solidFill>
              </a:rPr>
              <a:t>Not all Constraints are included at once</a:t>
            </a:r>
            <a:endParaRPr sz="2300">
              <a:solidFill>
                <a:srgbClr val="00FFFF"/>
              </a:solidFill>
            </a:endParaRPr>
          </a:p>
          <a:p>
            <a:pPr marL="914400" lvl="1" indent="-374650" algn="l" rtl="0">
              <a:spcBef>
                <a:spcPts val="0"/>
              </a:spcBef>
              <a:spcAft>
                <a:spcPts val="0"/>
              </a:spcAft>
              <a:buClr>
                <a:srgbClr val="FFFFFF"/>
              </a:buClr>
              <a:buSzPts val="2300"/>
              <a:buChar char="○"/>
            </a:pPr>
            <a:r>
              <a:rPr lang="en" sz="2300">
                <a:solidFill>
                  <a:srgbClr val="FFFFFF"/>
                </a:solidFill>
              </a:rPr>
              <a:t>Chunking algorithm</a:t>
            </a:r>
            <a:endParaRPr sz="2300">
              <a:solidFill>
                <a:srgbClr val="FFFFFF"/>
              </a:solidFill>
            </a:endParaRPr>
          </a:p>
          <a:p>
            <a:pPr marL="914400" lvl="1" indent="-374650" algn="l" rtl="0">
              <a:spcBef>
                <a:spcPts val="0"/>
              </a:spcBef>
              <a:spcAft>
                <a:spcPts val="0"/>
              </a:spcAft>
              <a:buClr>
                <a:srgbClr val="FFFFFF"/>
              </a:buClr>
              <a:buSzPts val="2300"/>
              <a:buChar char="○"/>
            </a:pPr>
            <a:r>
              <a:rPr lang="en" sz="2300">
                <a:solidFill>
                  <a:srgbClr val="FFFFFF"/>
                </a:solidFill>
              </a:rPr>
              <a:t>Decomposition algorithm</a:t>
            </a:r>
            <a:endParaRPr sz="2300">
              <a:solidFill>
                <a:srgbClr val="FFFFFF"/>
              </a:solidFill>
            </a:endParaRPr>
          </a:p>
          <a:p>
            <a:pPr marL="1371600" lvl="2" indent="-374650" algn="l" rtl="0">
              <a:spcBef>
                <a:spcPts val="0"/>
              </a:spcBef>
              <a:spcAft>
                <a:spcPts val="0"/>
              </a:spcAft>
              <a:buClr>
                <a:srgbClr val="FFFFFF"/>
              </a:buClr>
              <a:buSzPts val="2300"/>
              <a:buChar char="■"/>
            </a:pPr>
            <a:r>
              <a:rPr lang="en" sz="2300">
                <a:solidFill>
                  <a:srgbClr val="FFFFFF"/>
                </a:solidFill>
              </a:rPr>
              <a:t>SMO algorithm (Special Case of Decomposition )</a:t>
            </a:r>
            <a:endParaRPr sz="2300">
              <a:solidFill>
                <a:srgbClr val="FFFFFF"/>
              </a:solidFill>
            </a:endParaRPr>
          </a:p>
          <a:p>
            <a:pPr marL="457200" lvl="0" indent="-374650" algn="l" rtl="0">
              <a:spcBef>
                <a:spcPts val="0"/>
              </a:spcBef>
              <a:spcAft>
                <a:spcPts val="0"/>
              </a:spcAft>
              <a:buClr>
                <a:srgbClr val="FFFFFF"/>
              </a:buClr>
              <a:buSzPts val="2300"/>
              <a:buChar char="●"/>
            </a:pPr>
            <a:r>
              <a:rPr lang="en" sz="2300">
                <a:solidFill>
                  <a:srgbClr val="FFFFFF"/>
                </a:solidFill>
              </a:rPr>
              <a:t>The above Techniques are also called as </a:t>
            </a:r>
            <a:r>
              <a:rPr lang="en" sz="2300">
                <a:solidFill>
                  <a:srgbClr val="00FFFF"/>
                </a:solidFill>
              </a:rPr>
              <a:t>Active Set</a:t>
            </a:r>
            <a:r>
              <a:rPr lang="en" sz="2300">
                <a:solidFill>
                  <a:srgbClr val="FFFFFF"/>
                </a:solidFill>
              </a:rPr>
              <a:t> or </a:t>
            </a:r>
            <a:r>
              <a:rPr lang="en" sz="2300">
                <a:solidFill>
                  <a:srgbClr val="00FFFF"/>
                </a:solidFill>
              </a:rPr>
              <a:t>Working Set</a:t>
            </a:r>
            <a:r>
              <a:rPr lang="en" sz="2300">
                <a:solidFill>
                  <a:srgbClr val="FFFFFF"/>
                </a:solidFill>
              </a:rPr>
              <a:t> approach</a:t>
            </a:r>
            <a:endParaRPr sz="23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p:nvPr/>
        </p:nvSpPr>
        <p:spPr>
          <a:xfrm>
            <a:off x="126750" y="914175"/>
            <a:ext cx="8890500" cy="2370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457200" lvl="0" indent="-387350" algn="l" rtl="0">
              <a:spcBef>
                <a:spcPts val="0"/>
              </a:spcBef>
              <a:spcAft>
                <a:spcPts val="0"/>
              </a:spcAft>
              <a:buClr>
                <a:srgbClr val="FFFFFF"/>
              </a:buClr>
              <a:buSzPts val="2500"/>
              <a:buChar char="●"/>
            </a:pPr>
            <a:r>
              <a:rPr lang="en" sz="2500">
                <a:solidFill>
                  <a:srgbClr val="FFFFFF"/>
                </a:solidFill>
              </a:rPr>
              <a:t>In </a:t>
            </a:r>
            <a:r>
              <a:rPr lang="en" sz="3000">
                <a:solidFill>
                  <a:srgbClr val="00FFFF"/>
                </a:solidFill>
              </a:rPr>
              <a:t>Mathematical Programming</a:t>
            </a:r>
            <a:r>
              <a:rPr lang="en" sz="2500">
                <a:solidFill>
                  <a:srgbClr val="FFFFFF"/>
                </a:solidFill>
              </a:rPr>
              <a:t> , Standard approach to handle  Large number of constraints is to examine if </a:t>
            </a:r>
            <a:r>
              <a:rPr lang="en" sz="3200">
                <a:solidFill>
                  <a:srgbClr val="00FFFF"/>
                </a:solidFill>
              </a:rPr>
              <a:t>Dual problem</a:t>
            </a:r>
            <a:r>
              <a:rPr lang="en" sz="2500">
                <a:solidFill>
                  <a:srgbClr val="FFFFFF"/>
                </a:solidFill>
              </a:rPr>
              <a:t> can be solved efficiently</a:t>
            </a:r>
            <a:endParaRPr sz="2500">
              <a:solidFill>
                <a:srgbClr val="FFFFFF"/>
              </a:solidFill>
            </a:endParaRPr>
          </a:p>
          <a:p>
            <a:pPr marL="457200" lvl="0" indent="0" algn="l" rtl="0">
              <a:spcBef>
                <a:spcPts val="0"/>
              </a:spcBef>
              <a:spcAft>
                <a:spcPts val="0"/>
              </a:spcAft>
              <a:buNone/>
            </a:pPr>
            <a:endParaRPr sz="2500">
              <a:solidFill>
                <a:srgbClr val="FFFFFF"/>
              </a:solidFill>
            </a:endParaRPr>
          </a:p>
          <a:p>
            <a:pPr marL="457200" lvl="0" indent="-387350" algn="l" rtl="0">
              <a:spcBef>
                <a:spcPts val="0"/>
              </a:spcBef>
              <a:spcAft>
                <a:spcPts val="0"/>
              </a:spcAft>
              <a:buClr>
                <a:srgbClr val="FFFFFF"/>
              </a:buClr>
              <a:buSzPts val="2500"/>
              <a:buChar char="●"/>
            </a:pPr>
            <a:r>
              <a:rPr lang="en" sz="2500">
                <a:solidFill>
                  <a:srgbClr val="FFFFFF"/>
                </a:solidFill>
              </a:rPr>
              <a:t>This analysis requires </a:t>
            </a:r>
            <a:r>
              <a:rPr lang="en" sz="3000">
                <a:solidFill>
                  <a:srgbClr val="00FFFF"/>
                </a:solidFill>
              </a:rPr>
              <a:t>KKT conditions</a:t>
            </a:r>
            <a:endParaRPr sz="3000">
              <a:solidFill>
                <a:srgbClr val="00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p:nvPr/>
        </p:nvSpPr>
        <p:spPr>
          <a:xfrm>
            <a:off x="200925" y="190875"/>
            <a:ext cx="3455700" cy="861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457200" lvl="0" indent="-387350" algn="l" rtl="0">
              <a:spcBef>
                <a:spcPts val="0"/>
              </a:spcBef>
              <a:spcAft>
                <a:spcPts val="0"/>
              </a:spcAft>
              <a:buClr>
                <a:srgbClr val="FFFFFF"/>
              </a:buClr>
              <a:buSzPts val="2500"/>
              <a:buChar char="●"/>
            </a:pPr>
            <a:r>
              <a:rPr lang="en" sz="3000">
                <a:solidFill>
                  <a:srgbClr val="00FFFF"/>
                </a:solidFill>
              </a:rPr>
              <a:t>KKT conditions</a:t>
            </a:r>
            <a:endParaRPr sz="3000">
              <a:solidFill>
                <a:srgbClr val="00FFFF"/>
              </a:solidFill>
            </a:endParaRPr>
          </a:p>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FD20EF6-CCB4-4577-B2FD-44D9C96CB165}"/>
              </a:ext>
            </a:extLst>
          </p:cNvPr>
          <p:cNvPicPr>
            <a:picLocks noChangeAspect="1"/>
          </p:cNvPicPr>
          <p:nvPr/>
        </p:nvPicPr>
        <p:blipFill>
          <a:blip r:embed="rId3"/>
          <a:stretch>
            <a:fillRect/>
          </a:stretch>
        </p:blipFill>
        <p:spPr>
          <a:xfrm>
            <a:off x="1055950" y="1273759"/>
            <a:ext cx="6294692" cy="35796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37"/>
          <p:cNvSpPr txBox="1"/>
          <p:nvPr/>
        </p:nvSpPr>
        <p:spPr>
          <a:xfrm>
            <a:off x="76367" y="2315223"/>
            <a:ext cx="3696900" cy="2124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00FFFF"/>
                </a:solidFill>
              </a:rPr>
              <a:t>Support Vectors:</a:t>
            </a:r>
            <a:endParaRPr dirty="0">
              <a:solidFill>
                <a:srgbClr val="00FFFF"/>
              </a:solidFill>
            </a:endParaRPr>
          </a:p>
          <a:p>
            <a:pPr marL="0" lvl="0" indent="0" algn="l" rtl="0">
              <a:spcBef>
                <a:spcPts val="0"/>
              </a:spcBef>
              <a:spcAft>
                <a:spcPts val="0"/>
              </a:spcAft>
              <a:buNone/>
            </a:pPr>
            <a:endParaRPr dirty="0">
              <a:solidFill>
                <a:srgbClr val="FFFFFF"/>
              </a:solidFill>
            </a:endParaRPr>
          </a:p>
          <a:p>
            <a:pPr marL="457200" lvl="0" indent="-317500" algn="l" rtl="0">
              <a:spcBef>
                <a:spcPts val="0"/>
              </a:spcBef>
              <a:spcAft>
                <a:spcPts val="0"/>
              </a:spcAft>
              <a:buClr>
                <a:srgbClr val="FFFFFF"/>
              </a:buClr>
              <a:buSzPts val="1400"/>
              <a:buChar char="●"/>
            </a:pPr>
            <a:r>
              <a:rPr lang="en" dirty="0">
                <a:solidFill>
                  <a:srgbClr val="FFFFFF"/>
                </a:solidFill>
              </a:rPr>
              <a:t>Only Those points for which Xi is influencing Weights ‘W’</a:t>
            </a:r>
            <a:endParaRPr dirty="0">
              <a:solidFill>
                <a:srgbClr val="FFFFFF"/>
              </a:solidFill>
            </a:endParaRPr>
          </a:p>
          <a:p>
            <a:pPr marL="457200" lvl="0" indent="0" algn="l" rtl="0">
              <a:spcBef>
                <a:spcPts val="0"/>
              </a:spcBef>
              <a:spcAft>
                <a:spcPts val="0"/>
              </a:spcAft>
              <a:buNone/>
            </a:pPr>
            <a:endParaRPr dirty="0">
              <a:solidFill>
                <a:srgbClr val="FFFFFF"/>
              </a:solidFill>
            </a:endParaRPr>
          </a:p>
          <a:p>
            <a:pPr marL="457200" lvl="0" indent="-317500" algn="l" rtl="0">
              <a:spcBef>
                <a:spcPts val="0"/>
              </a:spcBef>
              <a:spcAft>
                <a:spcPts val="0"/>
              </a:spcAft>
              <a:buClr>
                <a:srgbClr val="FFFFFF"/>
              </a:buClr>
              <a:buSzPts val="1400"/>
              <a:buChar char="●"/>
            </a:pPr>
            <a:r>
              <a:rPr lang="en" dirty="0">
                <a:solidFill>
                  <a:srgbClr val="FFFFFF"/>
                </a:solidFill>
              </a:rPr>
              <a:t>KKT multipliers  (Alpha) &gt; 0</a:t>
            </a:r>
            <a:endParaRPr dirty="0">
              <a:solidFill>
                <a:srgbClr val="FFFFFF"/>
              </a:solidFill>
            </a:endParaRPr>
          </a:p>
          <a:p>
            <a:pPr marL="457200" lvl="0" indent="0" algn="l" rtl="0">
              <a:spcBef>
                <a:spcPts val="0"/>
              </a:spcBef>
              <a:spcAft>
                <a:spcPts val="0"/>
              </a:spcAft>
              <a:buNone/>
            </a:pPr>
            <a:endParaRPr dirty="0">
              <a:solidFill>
                <a:srgbClr val="FFFFFF"/>
              </a:solidFill>
            </a:endParaRPr>
          </a:p>
          <a:p>
            <a:pPr marL="457200" lvl="0" indent="-317500" algn="l" rtl="0">
              <a:spcBef>
                <a:spcPts val="0"/>
              </a:spcBef>
              <a:spcAft>
                <a:spcPts val="0"/>
              </a:spcAft>
              <a:buClr>
                <a:srgbClr val="FFFFFF"/>
              </a:buClr>
              <a:buSzPts val="1400"/>
              <a:buChar char="●"/>
            </a:pPr>
            <a:r>
              <a:rPr lang="en" dirty="0">
                <a:solidFill>
                  <a:srgbClr val="FFFFFF"/>
                </a:solidFill>
              </a:rPr>
              <a:t>So vector W is know once KKT multipliers  are know.</a:t>
            </a:r>
            <a:endParaRPr dirty="0">
              <a:solidFill>
                <a:srgbClr val="FFFFFF"/>
              </a:solidFill>
            </a:endParaRPr>
          </a:p>
        </p:txBody>
      </p:sp>
      <p:pic>
        <p:nvPicPr>
          <p:cNvPr id="3" name="Picture 2">
            <a:extLst>
              <a:ext uri="{FF2B5EF4-FFF2-40B4-BE49-F238E27FC236}">
                <a16:creationId xmlns:a16="http://schemas.microsoft.com/office/drawing/2014/main" id="{322E4621-5819-4EF5-AAAE-5F1DFC960C32}"/>
              </a:ext>
            </a:extLst>
          </p:cNvPr>
          <p:cNvPicPr>
            <a:picLocks noChangeAspect="1"/>
          </p:cNvPicPr>
          <p:nvPr/>
        </p:nvPicPr>
        <p:blipFill>
          <a:blip r:embed="rId3"/>
          <a:stretch>
            <a:fillRect/>
          </a:stretch>
        </p:blipFill>
        <p:spPr>
          <a:xfrm>
            <a:off x="76367" y="370700"/>
            <a:ext cx="3347318" cy="1784166"/>
          </a:xfrm>
          <a:prstGeom prst="rect">
            <a:avLst/>
          </a:prstGeom>
        </p:spPr>
      </p:pic>
      <p:pic>
        <p:nvPicPr>
          <p:cNvPr id="5" name="Picture 4">
            <a:extLst>
              <a:ext uri="{FF2B5EF4-FFF2-40B4-BE49-F238E27FC236}">
                <a16:creationId xmlns:a16="http://schemas.microsoft.com/office/drawing/2014/main" id="{141D6884-1DAA-4D63-B044-5044B387CC68}"/>
              </a:ext>
            </a:extLst>
          </p:cNvPr>
          <p:cNvPicPr>
            <a:picLocks noChangeAspect="1"/>
          </p:cNvPicPr>
          <p:nvPr/>
        </p:nvPicPr>
        <p:blipFill>
          <a:blip r:embed="rId4"/>
          <a:stretch>
            <a:fillRect/>
          </a:stretch>
        </p:blipFill>
        <p:spPr>
          <a:xfrm>
            <a:off x="3931134" y="265815"/>
            <a:ext cx="5136499" cy="37781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p:nvPr/>
        </p:nvSpPr>
        <p:spPr>
          <a:xfrm>
            <a:off x="1034725" y="512350"/>
            <a:ext cx="6108000" cy="43713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spcBef>
                <a:spcPts val="0"/>
              </a:spcBef>
              <a:spcAft>
                <a:spcPts val="0"/>
              </a:spcAft>
              <a:buClr>
                <a:srgbClr val="FFFFFF"/>
              </a:buClr>
              <a:buSzPts val="1600"/>
              <a:buChar char="●"/>
            </a:pPr>
            <a:r>
              <a:rPr lang="en" sz="1600">
                <a:solidFill>
                  <a:srgbClr val="FFFFFF"/>
                </a:solidFill>
              </a:rPr>
              <a:t>The SVM algorithm clearly needs the knowledge of KKT multipliers</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Once KKT multipliers are known Support Vectors</a:t>
            </a:r>
            <a:endParaRPr sz="1600">
              <a:solidFill>
                <a:srgbClr val="FFFFFF"/>
              </a:solidFill>
            </a:endParaRPr>
          </a:p>
          <a:p>
            <a:pPr marL="457200" lvl="0" indent="0" algn="l" rtl="0">
              <a:spcBef>
                <a:spcPts val="0"/>
              </a:spcBef>
              <a:spcAft>
                <a:spcPts val="0"/>
              </a:spcAft>
              <a:buNone/>
            </a:pPr>
            <a:endParaRPr sz="1600">
              <a:solidFill>
                <a:srgbClr val="FFFFFF"/>
              </a:solidFill>
            </a:endParaRPr>
          </a:p>
          <a:p>
            <a:pPr marL="914400" lvl="1" indent="-330200" algn="l" rtl="0">
              <a:spcBef>
                <a:spcPts val="0"/>
              </a:spcBef>
              <a:spcAft>
                <a:spcPts val="0"/>
              </a:spcAft>
              <a:buClr>
                <a:srgbClr val="FFFFFF"/>
              </a:buClr>
              <a:buSzPts val="1600"/>
              <a:buChar char="○"/>
            </a:pPr>
            <a:r>
              <a:rPr lang="en" sz="1600">
                <a:solidFill>
                  <a:srgbClr val="00FFFF"/>
                </a:solidFill>
              </a:rPr>
              <a:t>Support Vectors:</a:t>
            </a:r>
            <a:endParaRPr sz="1600">
              <a:solidFill>
                <a:srgbClr val="00FFFF"/>
              </a:solidFill>
            </a:endParaRPr>
          </a:p>
          <a:p>
            <a:pPr marL="914400" lvl="0" indent="0" algn="l" rtl="0">
              <a:spcBef>
                <a:spcPts val="0"/>
              </a:spcBef>
              <a:spcAft>
                <a:spcPts val="0"/>
              </a:spcAft>
              <a:buNone/>
            </a:pPr>
            <a:endParaRPr sz="1600">
              <a:solidFill>
                <a:srgbClr val="00FFFF"/>
              </a:solidFill>
            </a:endParaRPr>
          </a:p>
          <a:p>
            <a:pPr marL="1371600" lvl="0" indent="-330200" algn="l" rtl="0">
              <a:spcBef>
                <a:spcPts val="0"/>
              </a:spcBef>
              <a:spcAft>
                <a:spcPts val="0"/>
              </a:spcAft>
              <a:buClr>
                <a:srgbClr val="FFFFFF"/>
              </a:buClr>
              <a:buSzPts val="1600"/>
              <a:buChar char="●"/>
            </a:pPr>
            <a:r>
              <a:rPr lang="en" sz="1600">
                <a:solidFill>
                  <a:srgbClr val="FFFFFF"/>
                </a:solidFill>
              </a:rPr>
              <a:t>Only Those points for which Xi is influencing Weights ‘W’</a:t>
            </a:r>
            <a:endParaRPr sz="1600">
              <a:solidFill>
                <a:srgbClr val="FFFFFF"/>
              </a:solidFill>
            </a:endParaRPr>
          </a:p>
          <a:p>
            <a:pPr marL="1371600" lvl="0" indent="-330200" algn="l" rtl="0">
              <a:spcBef>
                <a:spcPts val="0"/>
              </a:spcBef>
              <a:spcAft>
                <a:spcPts val="0"/>
              </a:spcAft>
              <a:buClr>
                <a:srgbClr val="FFFFFF"/>
              </a:buClr>
              <a:buSzPts val="1600"/>
              <a:buChar char="●"/>
            </a:pPr>
            <a:r>
              <a:rPr lang="en" sz="1600">
                <a:solidFill>
                  <a:srgbClr val="FFFFFF"/>
                </a:solidFill>
              </a:rPr>
              <a:t>KKT multipliers  (Alpha) &gt; 0</a:t>
            </a:r>
            <a:endParaRPr sz="1600">
              <a:solidFill>
                <a:srgbClr val="FFFFFF"/>
              </a:solidFill>
            </a:endParaRPr>
          </a:p>
          <a:p>
            <a:pPr marL="1371600" lvl="0" indent="-330200" algn="l" rtl="0">
              <a:spcBef>
                <a:spcPts val="0"/>
              </a:spcBef>
              <a:spcAft>
                <a:spcPts val="0"/>
              </a:spcAft>
              <a:buClr>
                <a:srgbClr val="FFFFFF"/>
              </a:buClr>
              <a:buSzPts val="1600"/>
              <a:buChar char="●"/>
            </a:pPr>
            <a:r>
              <a:rPr lang="en" sz="1600">
                <a:solidFill>
                  <a:srgbClr val="FFFFFF"/>
                </a:solidFill>
              </a:rPr>
              <a:t>So vector W is know once KKT multipliers  are know.</a:t>
            </a:r>
            <a:endParaRPr sz="1600">
              <a:solidFill>
                <a:srgbClr val="FFFFFF"/>
              </a:solidFill>
            </a:endParaRPr>
          </a:p>
          <a:p>
            <a:pPr marL="137160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Hence we get to know vector ( w ) and b</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From the concept of Non Linear Programming Duality , KKT multipliers are nothing but Dual Variables.</a:t>
            </a:r>
            <a:endParaRPr sz="1600">
              <a:solidFill>
                <a:srgbClr val="FFFFFF"/>
              </a:solidFill>
            </a:endParaRPr>
          </a:p>
          <a:p>
            <a:pPr marL="457200" lvl="0" indent="-330200" algn="l" rtl="0">
              <a:spcBef>
                <a:spcPts val="0"/>
              </a:spcBef>
              <a:spcAft>
                <a:spcPts val="0"/>
              </a:spcAft>
              <a:buClr>
                <a:srgbClr val="FFFFFF"/>
              </a:buClr>
              <a:buSzPts val="1600"/>
              <a:buChar char="●"/>
            </a:pPr>
            <a:r>
              <a:rPr lang="en" sz="1600">
                <a:solidFill>
                  <a:srgbClr val="FFFFFF"/>
                </a:solidFill>
              </a:rPr>
              <a:t>Therefore we go for Wolfe Dual of the Problem to find KKT multipliers</a:t>
            </a:r>
            <a:endParaRPr sz="16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4752F0-7295-4519-A765-B9849D4AA993}"/>
              </a:ext>
            </a:extLst>
          </p:cNvPr>
          <p:cNvPicPr>
            <a:picLocks noChangeAspect="1"/>
          </p:cNvPicPr>
          <p:nvPr/>
        </p:nvPicPr>
        <p:blipFill>
          <a:blip r:embed="rId2"/>
          <a:stretch>
            <a:fillRect/>
          </a:stretch>
        </p:blipFill>
        <p:spPr>
          <a:xfrm>
            <a:off x="1252649" y="19050"/>
            <a:ext cx="6000750" cy="5105400"/>
          </a:xfrm>
          <a:prstGeom prst="rect">
            <a:avLst/>
          </a:prstGeom>
        </p:spPr>
      </p:pic>
    </p:spTree>
    <p:extLst>
      <p:ext uri="{BB962C8B-B14F-4D97-AF65-F5344CB8AC3E}">
        <p14:creationId xmlns:p14="http://schemas.microsoft.com/office/powerpoint/2010/main" val="314626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364675"/>
            <a:ext cx="8721900" cy="45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a:solidFill>
                  <a:srgbClr val="00FFFF"/>
                </a:solidFill>
              </a:rPr>
              <a:t>Q. What is the Advantage of Studying Mathematical Programming?</a:t>
            </a:r>
            <a:endParaRPr sz="2220">
              <a:solidFill>
                <a:srgbClr val="00FFFF"/>
              </a:solidFill>
            </a:endParaRPr>
          </a:p>
          <a:p>
            <a:pPr marL="0" lvl="0" indent="0" algn="l" rtl="0">
              <a:spcBef>
                <a:spcPts val="0"/>
              </a:spcBef>
              <a:spcAft>
                <a:spcPts val="0"/>
              </a:spcAft>
              <a:buSzPts val="990"/>
              <a:buNone/>
            </a:pPr>
            <a:endParaRPr sz="2220"/>
          </a:p>
          <a:p>
            <a:pPr marL="457200" lvl="0" indent="-369570" algn="l" rtl="0">
              <a:spcBef>
                <a:spcPts val="0"/>
              </a:spcBef>
              <a:spcAft>
                <a:spcPts val="0"/>
              </a:spcAft>
              <a:buSzPts val="2220"/>
              <a:buChar char="●"/>
            </a:pPr>
            <a:r>
              <a:rPr lang="en" sz="2220"/>
              <a:t>Most of the Machine Learning Models result into Linear Programming , Quadratic Programming , Convex Programming.</a:t>
            </a:r>
            <a:endParaRPr sz="2220"/>
          </a:p>
          <a:p>
            <a:pPr marL="457200" lvl="0" indent="0" algn="l" rtl="0">
              <a:spcBef>
                <a:spcPts val="0"/>
              </a:spcBef>
              <a:spcAft>
                <a:spcPts val="0"/>
              </a:spcAft>
              <a:buNone/>
            </a:pPr>
            <a:endParaRPr sz="2220"/>
          </a:p>
          <a:p>
            <a:pPr marL="457200" lvl="0" indent="-369570" algn="l" rtl="0">
              <a:spcBef>
                <a:spcPts val="0"/>
              </a:spcBef>
              <a:spcAft>
                <a:spcPts val="0"/>
              </a:spcAft>
              <a:buSzPts val="2220"/>
              <a:buChar char="●"/>
            </a:pPr>
            <a:r>
              <a:rPr lang="en" sz="2220"/>
              <a:t>But Mathematical Programming  has</a:t>
            </a:r>
            <a:endParaRPr sz="2220"/>
          </a:p>
          <a:p>
            <a:pPr marL="914400" lvl="1" indent="-369569" algn="l" rtl="0">
              <a:spcBef>
                <a:spcPts val="0"/>
              </a:spcBef>
              <a:spcAft>
                <a:spcPts val="0"/>
              </a:spcAft>
              <a:buSzPts val="2220"/>
              <a:buChar char="○"/>
            </a:pPr>
            <a:r>
              <a:rPr lang="en" sz="2220"/>
              <a:t>Theoretical results( KKT conditions and Duality Theory )</a:t>
            </a:r>
            <a:endParaRPr sz="2220"/>
          </a:p>
          <a:p>
            <a:pPr marL="914400" lvl="1" indent="-369569" algn="l" rtl="0">
              <a:spcBef>
                <a:spcPts val="0"/>
              </a:spcBef>
              <a:spcAft>
                <a:spcPts val="0"/>
              </a:spcAft>
              <a:buSzPts val="2220"/>
              <a:buChar char="○"/>
            </a:pPr>
            <a:r>
              <a:rPr lang="en" sz="2220"/>
              <a:t>Efficient algorithms </a:t>
            </a:r>
            <a:endParaRPr sz="2220"/>
          </a:p>
          <a:p>
            <a:pPr marL="0" lvl="0" indent="0" algn="l" rtl="0">
              <a:spcBef>
                <a:spcPts val="0"/>
              </a:spcBef>
              <a:spcAft>
                <a:spcPts val="0"/>
              </a:spcAft>
              <a:buNone/>
            </a:pPr>
            <a:endParaRPr sz="2220"/>
          </a:p>
          <a:p>
            <a:pPr marL="0" lvl="0" indent="0" algn="l" rtl="0">
              <a:spcBef>
                <a:spcPts val="0"/>
              </a:spcBef>
              <a:spcAft>
                <a:spcPts val="0"/>
              </a:spcAft>
              <a:buNone/>
            </a:pPr>
            <a:r>
              <a:rPr lang="en" sz="2220">
                <a:solidFill>
                  <a:srgbClr val="00FFFF"/>
                </a:solidFill>
              </a:rPr>
              <a:t>Machine Learning Techniques</a:t>
            </a:r>
            <a:endParaRPr sz="2220">
              <a:solidFill>
                <a:srgbClr val="00FFFF"/>
              </a:solidFill>
            </a:endParaRPr>
          </a:p>
          <a:p>
            <a:pPr marL="457200" lvl="0" indent="-369570" algn="l" rtl="0">
              <a:spcBef>
                <a:spcPts val="0"/>
              </a:spcBef>
              <a:spcAft>
                <a:spcPts val="0"/>
              </a:spcAft>
              <a:buClr>
                <a:srgbClr val="FFFFFF"/>
              </a:buClr>
              <a:buSzPts val="2220"/>
              <a:buChar char="●"/>
            </a:pPr>
            <a:r>
              <a:rPr lang="en" sz="2220">
                <a:solidFill>
                  <a:srgbClr val="FFFFFF"/>
                </a:solidFill>
              </a:rPr>
              <a:t>Supervised Learning (Ex : Classification and Regression)</a:t>
            </a:r>
            <a:endParaRPr sz="2220">
              <a:solidFill>
                <a:srgbClr val="FFFFFF"/>
              </a:solidFill>
            </a:endParaRPr>
          </a:p>
          <a:p>
            <a:pPr marL="457200" lvl="0" indent="-369570" algn="l" rtl="0">
              <a:spcBef>
                <a:spcPts val="0"/>
              </a:spcBef>
              <a:spcAft>
                <a:spcPts val="0"/>
              </a:spcAft>
              <a:buClr>
                <a:srgbClr val="FFFFFF"/>
              </a:buClr>
              <a:buSzPts val="2220"/>
              <a:buChar char="●"/>
            </a:pPr>
            <a:r>
              <a:rPr lang="en" sz="2220">
                <a:solidFill>
                  <a:srgbClr val="FFFFFF"/>
                </a:solidFill>
              </a:rPr>
              <a:t>Unsupervised Learning ( Ex : Clustering )</a:t>
            </a:r>
            <a:endParaRPr sz="222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89741B-88FC-42C2-8C1F-B9141A8BFEB9}"/>
              </a:ext>
            </a:extLst>
          </p:cNvPr>
          <p:cNvPicPr>
            <a:picLocks noChangeAspect="1"/>
          </p:cNvPicPr>
          <p:nvPr/>
        </p:nvPicPr>
        <p:blipFill>
          <a:blip r:embed="rId2"/>
          <a:stretch>
            <a:fillRect/>
          </a:stretch>
        </p:blipFill>
        <p:spPr>
          <a:xfrm>
            <a:off x="1070042" y="0"/>
            <a:ext cx="7003915" cy="5143500"/>
          </a:xfrm>
          <a:prstGeom prst="rect">
            <a:avLst/>
          </a:prstGeom>
        </p:spPr>
      </p:pic>
    </p:spTree>
    <p:extLst>
      <p:ext uri="{BB962C8B-B14F-4D97-AF65-F5344CB8AC3E}">
        <p14:creationId xmlns:p14="http://schemas.microsoft.com/office/powerpoint/2010/main" val="720450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p:nvPr/>
        </p:nvSpPr>
        <p:spPr>
          <a:xfrm>
            <a:off x="100450" y="210975"/>
            <a:ext cx="4179000" cy="4032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00FFFF"/>
                </a:solidFill>
              </a:rPr>
              <a:t>Wolfe Dual :</a:t>
            </a:r>
            <a:endParaRPr sz="2500">
              <a:solidFill>
                <a:srgbClr val="00FFFF"/>
              </a:solidFill>
            </a:endParaRPr>
          </a:p>
          <a:p>
            <a:pPr marL="457200" lvl="0" indent="-323850" algn="l" rtl="0">
              <a:spcBef>
                <a:spcPts val="0"/>
              </a:spcBef>
              <a:spcAft>
                <a:spcPts val="0"/>
              </a:spcAft>
              <a:buClr>
                <a:srgbClr val="FFFFFF"/>
              </a:buClr>
              <a:buSzPts val="1500"/>
              <a:buChar char="●"/>
            </a:pPr>
            <a:r>
              <a:rPr lang="en" sz="1500">
                <a:solidFill>
                  <a:srgbClr val="FFFFFF"/>
                </a:solidFill>
              </a:rPr>
              <a:t>If we clearly observe dual problem , we can notice that there is only one constraint</a:t>
            </a:r>
            <a:endParaRPr sz="1500">
              <a:solidFill>
                <a:srgbClr val="FFFFFF"/>
              </a:solidFill>
            </a:endParaRPr>
          </a:p>
          <a:p>
            <a:pPr marL="457200" lvl="0" indent="0" algn="l" rtl="0">
              <a:spcBef>
                <a:spcPts val="0"/>
              </a:spcBef>
              <a:spcAft>
                <a:spcPts val="0"/>
              </a:spcAft>
              <a:buNone/>
            </a:pP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The objective Function of the Dual problem is Concave</a:t>
            </a:r>
            <a:endParaRPr sz="1500">
              <a:solidFill>
                <a:srgbClr val="FFFFFF"/>
              </a:solidFill>
            </a:endParaRPr>
          </a:p>
          <a:p>
            <a:pPr marL="457200" lvl="0" indent="0" algn="l" rtl="0">
              <a:spcBef>
                <a:spcPts val="0"/>
              </a:spcBef>
              <a:spcAft>
                <a:spcPts val="0"/>
              </a:spcAft>
              <a:buNone/>
            </a:pP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Therefore Dual problem is Easier to Solve Than Primal problem</a:t>
            </a:r>
            <a:endParaRPr sz="1500">
              <a:solidFill>
                <a:srgbClr val="FFFFFF"/>
              </a:solidFill>
            </a:endParaRPr>
          </a:p>
          <a:p>
            <a:pPr marL="457200" lvl="0" indent="0" algn="l" rtl="0">
              <a:spcBef>
                <a:spcPts val="0"/>
              </a:spcBef>
              <a:spcAft>
                <a:spcPts val="0"/>
              </a:spcAft>
              <a:buNone/>
            </a:pP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Once optimal alpha is known [w] and b can be computed.</a:t>
            </a:r>
            <a:endParaRPr sz="1500">
              <a:solidFill>
                <a:srgbClr val="FFFFFF"/>
              </a:solidFill>
            </a:endParaRPr>
          </a:p>
          <a:p>
            <a:pPr marL="457200" lvl="0" indent="0" algn="l" rtl="0">
              <a:spcBef>
                <a:spcPts val="0"/>
              </a:spcBef>
              <a:spcAft>
                <a:spcPts val="0"/>
              </a:spcAft>
              <a:buNone/>
            </a:pP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Hence separating hyperplane with Maximum Margin can be determined</a:t>
            </a:r>
            <a:endParaRPr sz="1500">
              <a:solidFill>
                <a:srgbClr val="FFFFFF"/>
              </a:solidFill>
            </a:endParaRPr>
          </a:p>
        </p:txBody>
      </p:sp>
      <p:pic>
        <p:nvPicPr>
          <p:cNvPr id="3" name="Picture 2">
            <a:extLst>
              <a:ext uri="{FF2B5EF4-FFF2-40B4-BE49-F238E27FC236}">
                <a16:creationId xmlns:a16="http://schemas.microsoft.com/office/drawing/2014/main" id="{A7EC652F-2F4C-43DC-88A6-DA428E0AF037}"/>
              </a:ext>
            </a:extLst>
          </p:cNvPr>
          <p:cNvPicPr>
            <a:picLocks noChangeAspect="1"/>
          </p:cNvPicPr>
          <p:nvPr/>
        </p:nvPicPr>
        <p:blipFill>
          <a:blip r:embed="rId3"/>
          <a:stretch>
            <a:fillRect/>
          </a:stretch>
        </p:blipFill>
        <p:spPr>
          <a:xfrm>
            <a:off x="4352260" y="482010"/>
            <a:ext cx="4691290" cy="333153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12BA93-98F8-4F7E-92D0-22D7938CFE56}"/>
              </a:ext>
            </a:extLst>
          </p:cNvPr>
          <p:cNvPicPr>
            <a:picLocks noChangeAspect="1"/>
          </p:cNvPicPr>
          <p:nvPr/>
        </p:nvPicPr>
        <p:blipFill>
          <a:blip r:embed="rId2"/>
          <a:stretch>
            <a:fillRect/>
          </a:stretch>
        </p:blipFill>
        <p:spPr>
          <a:xfrm>
            <a:off x="658112" y="452437"/>
            <a:ext cx="3509852" cy="4238625"/>
          </a:xfrm>
          <a:prstGeom prst="rect">
            <a:avLst/>
          </a:prstGeom>
        </p:spPr>
      </p:pic>
      <p:pic>
        <p:nvPicPr>
          <p:cNvPr id="5" name="Picture 4">
            <a:extLst>
              <a:ext uri="{FF2B5EF4-FFF2-40B4-BE49-F238E27FC236}">
                <a16:creationId xmlns:a16="http://schemas.microsoft.com/office/drawing/2014/main" id="{2E57AB11-8E9A-49A6-B94D-A6A83A3B5C86}"/>
              </a:ext>
            </a:extLst>
          </p:cNvPr>
          <p:cNvPicPr>
            <a:picLocks noChangeAspect="1"/>
          </p:cNvPicPr>
          <p:nvPr/>
        </p:nvPicPr>
        <p:blipFill>
          <a:blip r:embed="rId3"/>
          <a:stretch>
            <a:fillRect/>
          </a:stretch>
        </p:blipFill>
        <p:spPr>
          <a:xfrm>
            <a:off x="4741682" y="0"/>
            <a:ext cx="3615947" cy="5143500"/>
          </a:xfrm>
          <a:prstGeom prst="rect">
            <a:avLst/>
          </a:prstGeom>
        </p:spPr>
      </p:pic>
    </p:spTree>
    <p:extLst>
      <p:ext uri="{BB962C8B-B14F-4D97-AF65-F5344CB8AC3E}">
        <p14:creationId xmlns:p14="http://schemas.microsoft.com/office/powerpoint/2010/main" val="1841313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body" idx="1"/>
          </p:nvPr>
        </p:nvSpPr>
        <p:spPr>
          <a:xfrm>
            <a:off x="90700" y="419125"/>
            <a:ext cx="3535800" cy="220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00FFFF"/>
                </a:solidFill>
              </a:rPr>
              <a:t>Soft Margin Classifier :</a:t>
            </a:r>
            <a:endParaRPr sz="2400">
              <a:solidFill>
                <a:srgbClr val="00FFFF"/>
              </a:solidFill>
            </a:endParaRPr>
          </a:p>
          <a:p>
            <a:pPr marL="0" lvl="0" indent="0" algn="l" rtl="0">
              <a:lnSpc>
                <a:spcPct val="100000"/>
              </a:lnSpc>
              <a:spcBef>
                <a:spcPts val="1200"/>
              </a:spcBef>
              <a:spcAft>
                <a:spcPts val="0"/>
              </a:spcAft>
              <a:buNone/>
            </a:pPr>
            <a:r>
              <a:rPr lang="en" sz="2500">
                <a:solidFill>
                  <a:srgbClr val="FFFFFF"/>
                </a:solidFill>
              </a:rPr>
              <a:t>For the </a:t>
            </a:r>
            <a:r>
              <a:rPr lang="en" sz="2500">
                <a:solidFill>
                  <a:srgbClr val="00FFFF"/>
                </a:solidFill>
              </a:rPr>
              <a:t>given patterns</a:t>
            </a:r>
            <a:r>
              <a:rPr lang="en" sz="2500">
                <a:solidFill>
                  <a:srgbClr val="FFFFFF"/>
                </a:solidFill>
              </a:rPr>
              <a:t> which are </a:t>
            </a:r>
            <a:r>
              <a:rPr lang="en" sz="2500">
                <a:solidFill>
                  <a:srgbClr val="FF0000"/>
                </a:solidFill>
              </a:rPr>
              <a:t>NOT</a:t>
            </a:r>
            <a:r>
              <a:rPr lang="en" sz="2500">
                <a:solidFill>
                  <a:srgbClr val="FFFFFF"/>
                </a:solidFill>
              </a:rPr>
              <a:t> </a:t>
            </a:r>
            <a:r>
              <a:rPr lang="en" sz="2500">
                <a:solidFill>
                  <a:srgbClr val="00FFFF"/>
                </a:solidFill>
              </a:rPr>
              <a:t>Linearly separable</a:t>
            </a:r>
            <a:endParaRPr sz="2500">
              <a:solidFill>
                <a:srgbClr val="00FFFF"/>
              </a:solidFill>
            </a:endParaRPr>
          </a:p>
          <a:p>
            <a:pPr marL="0" lvl="0" indent="0" algn="l" rtl="0">
              <a:spcBef>
                <a:spcPts val="0"/>
              </a:spcBef>
              <a:spcAft>
                <a:spcPts val="1200"/>
              </a:spcAft>
              <a:buNone/>
            </a:pPr>
            <a:endParaRPr>
              <a:solidFill>
                <a:srgbClr val="FFFFFF"/>
              </a:solidFill>
            </a:endParaRPr>
          </a:p>
        </p:txBody>
      </p:sp>
      <p:pic>
        <p:nvPicPr>
          <p:cNvPr id="221" name="Google Shape;221;p40"/>
          <p:cNvPicPr preferRelativeResize="0"/>
          <p:nvPr/>
        </p:nvPicPr>
        <p:blipFill>
          <a:blip r:embed="rId3">
            <a:alphaModFix/>
          </a:blip>
          <a:stretch>
            <a:fillRect/>
          </a:stretch>
        </p:blipFill>
        <p:spPr>
          <a:xfrm>
            <a:off x="4290975" y="0"/>
            <a:ext cx="3816075" cy="5101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315B2-BDA2-40B3-A9FA-30ADC568C207}"/>
              </a:ext>
            </a:extLst>
          </p:cNvPr>
          <p:cNvPicPr>
            <a:picLocks noChangeAspect="1"/>
          </p:cNvPicPr>
          <p:nvPr/>
        </p:nvPicPr>
        <p:blipFill>
          <a:blip r:embed="rId2"/>
          <a:stretch>
            <a:fillRect/>
          </a:stretch>
        </p:blipFill>
        <p:spPr>
          <a:xfrm>
            <a:off x="1351276" y="0"/>
            <a:ext cx="6098603" cy="3388241"/>
          </a:xfrm>
          <a:prstGeom prst="rect">
            <a:avLst/>
          </a:prstGeom>
        </p:spPr>
      </p:pic>
      <p:pic>
        <p:nvPicPr>
          <p:cNvPr id="5" name="Picture 4">
            <a:extLst>
              <a:ext uri="{FF2B5EF4-FFF2-40B4-BE49-F238E27FC236}">
                <a16:creationId xmlns:a16="http://schemas.microsoft.com/office/drawing/2014/main" id="{99881968-FC6C-48F3-A590-38422409321B}"/>
              </a:ext>
            </a:extLst>
          </p:cNvPr>
          <p:cNvPicPr>
            <a:picLocks noChangeAspect="1"/>
          </p:cNvPicPr>
          <p:nvPr/>
        </p:nvPicPr>
        <p:blipFill>
          <a:blip r:embed="rId3"/>
          <a:stretch>
            <a:fillRect/>
          </a:stretch>
        </p:blipFill>
        <p:spPr>
          <a:xfrm>
            <a:off x="261937" y="3388241"/>
            <a:ext cx="8620125" cy="1714500"/>
          </a:xfrm>
          <a:prstGeom prst="rect">
            <a:avLst/>
          </a:prstGeom>
        </p:spPr>
      </p:pic>
    </p:spTree>
    <p:extLst>
      <p:ext uri="{BB962C8B-B14F-4D97-AF65-F5344CB8AC3E}">
        <p14:creationId xmlns:p14="http://schemas.microsoft.com/office/powerpoint/2010/main" val="818370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C25A01-A19E-4754-ACD4-6AFC071ADA45}"/>
              </a:ext>
            </a:extLst>
          </p:cNvPr>
          <p:cNvPicPr>
            <a:picLocks noChangeAspect="1"/>
          </p:cNvPicPr>
          <p:nvPr/>
        </p:nvPicPr>
        <p:blipFill>
          <a:blip r:embed="rId2"/>
          <a:stretch>
            <a:fillRect/>
          </a:stretch>
        </p:blipFill>
        <p:spPr>
          <a:xfrm>
            <a:off x="226828" y="800543"/>
            <a:ext cx="2881756" cy="3429000"/>
          </a:xfrm>
          <a:prstGeom prst="rect">
            <a:avLst/>
          </a:prstGeom>
        </p:spPr>
      </p:pic>
      <p:pic>
        <p:nvPicPr>
          <p:cNvPr id="5" name="Picture 4">
            <a:extLst>
              <a:ext uri="{FF2B5EF4-FFF2-40B4-BE49-F238E27FC236}">
                <a16:creationId xmlns:a16="http://schemas.microsoft.com/office/drawing/2014/main" id="{F722220C-1C14-4268-801B-15C2C07FB462}"/>
              </a:ext>
            </a:extLst>
          </p:cNvPr>
          <p:cNvPicPr>
            <a:picLocks noChangeAspect="1"/>
          </p:cNvPicPr>
          <p:nvPr/>
        </p:nvPicPr>
        <p:blipFill>
          <a:blip r:embed="rId3"/>
          <a:stretch>
            <a:fillRect/>
          </a:stretch>
        </p:blipFill>
        <p:spPr>
          <a:xfrm>
            <a:off x="3388022" y="1086846"/>
            <a:ext cx="5472444" cy="2714625"/>
          </a:xfrm>
          <a:prstGeom prst="rect">
            <a:avLst/>
          </a:prstGeom>
        </p:spPr>
      </p:pic>
    </p:spTree>
    <p:extLst>
      <p:ext uri="{BB962C8B-B14F-4D97-AF65-F5344CB8AC3E}">
        <p14:creationId xmlns:p14="http://schemas.microsoft.com/office/powerpoint/2010/main" val="229698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1CB1-C7C3-49AD-966A-21187206F022}"/>
              </a:ext>
            </a:extLst>
          </p:cNvPr>
          <p:cNvPicPr>
            <a:picLocks noChangeAspect="1"/>
          </p:cNvPicPr>
          <p:nvPr/>
        </p:nvPicPr>
        <p:blipFill>
          <a:blip r:embed="rId2"/>
          <a:stretch>
            <a:fillRect/>
          </a:stretch>
        </p:blipFill>
        <p:spPr>
          <a:xfrm>
            <a:off x="1479808" y="2158741"/>
            <a:ext cx="5915025" cy="2962275"/>
          </a:xfrm>
          <a:prstGeom prst="rect">
            <a:avLst/>
          </a:prstGeom>
        </p:spPr>
      </p:pic>
      <p:pic>
        <p:nvPicPr>
          <p:cNvPr id="7" name="Picture 6">
            <a:extLst>
              <a:ext uri="{FF2B5EF4-FFF2-40B4-BE49-F238E27FC236}">
                <a16:creationId xmlns:a16="http://schemas.microsoft.com/office/drawing/2014/main" id="{0FCED8D0-F8E1-47B6-95ED-25AD8BAA64AA}"/>
              </a:ext>
            </a:extLst>
          </p:cNvPr>
          <p:cNvPicPr>
            <a:picLocks noChangeAspect="1"/>
          </p:cNvPicPr>
          <p:nvPr/>
        </p:nvPicPr>
        <p:blipFill>
          <a:blip r:embed="rId3"/>
          <a:stretch>
            <a:fillRect/>
          </a:stretch>
        </p:blipFill>
        <p:spPr>
          <a:xfrm>
            <a:off x="4014954" y="3772786"/>
            <a:ext cx="2295525" cy="419100"/>
          </a:xfrm>
          <a:prstGeom prst="rect">
            <a:avLst/>
          </a:prstGeom>
        </p:spPr>
      </p:pic>
      <p:pic>
        <p:nvPicPr>
          <p:cNvPr id="9" name="Picture 8">
            <a:extLst>
              <a:ext uri="{FF2B5EF4-FFF2-40B4-BE49-F238E27FC236}">
                <a16:creationId xmlns:a16="http://schemas.microsoft.com/office/drawing/2014/main" id="{2CD6971E-E3E2-4122-A162-0CA0A0831F95}"/>
              </a:ext>
            </a:extLst>
          </p:cNvPr>
          <p:cNvPicPr>
            <a:picLocks noChangeAspect="1"/>
          </p:cNvPicPr>
          <p:nvPr/>
        </p:nvPicPr>
        <p:blipFill>
          <a:blip r:embed="rId4"/>
          <a:stretch>
            <a:fillRect/>
          </a:stretch>
        </p:blipFill>
        <p:spPr>
          <a:xfrm>
            <a:off x="4062579" y="4191886"/>
            <a:ext cx="2247900" cy="390525"/>
          </a:xfrm>
          <a:prstGeom prst="rect">
            <a:avLst/>
          </a:prstGeom>
        </p:spPr>
      </p:pic>
      <p:pic>
        <p:nvPicPr>
          <p:cNvPr id="11" name="Picture 10">
            <a:extLst>
              <a:ext uri="{FF2B5EF4-FFF2-40B4-BE49-F238E27FC236}">
                <a16:creationId xmlns:a16="http://schemas.microsoft.com/office/drawing/2014/main" id="{0CEADC9B-50A7-49C9-84F1-12774E735DBA}"/>
              </a:ext>
            </a:extLst>
          </p:cNvPr>
          <p:cNvPicPr>
            <a:picLocks noChangeAspect="1"/>
          </p:cNvPicPr>
          <p:nvPr/>
        </p:nvPicPr>
        <p:blipFill>
          <a:blip r:embed="rId5"/>
          <a:stretch>
            <a:fillRect/>
          </a:stretch>
        </p:blipFill>
        <p:spPr>
          <a:xfrm>
            <a:off x="4062579" y="4582411"/>
            <a:ext cx="2314575" cy="504825"/>
          </a:xfrm>
          <a:prstGeom prst="rect">
            <a:avLst/>
          </a:prstGeom>
        </p:spPr>
      </p:pic>
      <p:pic>
        <p:nvPicPr>
          <p:cNvPr id="3" name="Picture 2">
            <a:extLst>
              <a:ext uri="{FF2B5EF4-FFF2-40B4-BE49-F238E27FC236}">
                <a16:creationId xmlns:a16="http://schemas.microsoft.com/office/drawing/2014/main" id="{42C06E45-AA11-42F2-94CA-DCD05631376D}"/>
              </a:ext>
            </a:extLst>
          </p:cNvPr>
          <p:cNvPicPr>
            <a:picLocks noChangeAspect="1"/>
          </p:cNvPicPr>
          <p:nvPr/>
        </p:nvPicPr>
        <p:blipFill>
          <a:blip r:embed="rId6"/>
          <a:stretch>
            <a:fillRect/>
          </a:stretch>
        </p:blipFill>
        <p:spPr>
          <a:xfrm>
            <a:off x="1197049" y="142319"/>
            <a:ext cx="6324600" cy="2196844"/>
          </a:xfrm>
          <a:prstGeom prst="rect">
            <a:avLst/>
          </a:prstGeom>
        </p:spPr>
      </p:pic>
    </p:spTree>
    <p:extLst>
      <p:ext uri="{BB962C8B-B14F-4D97-AF65-F5344CB8AC3E}">
        <p14:creationId xmlns:p14="http://schemas.microsoft.com/office/powerpoint/2010/main" val="1120730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4A16AE-8AE6-46BB-BD69-D3080AFEE4A9}"/>
              </a:ext>
            </a:extLst>
          </p:cNvPr>
          <p:cNvPicPr>
            <a:picLocks noChangeAspect="1"/>
          </p:cNvPicPr>
          <p:nvPr/>
        </p:nvPicPr>
        <p:blipFill>
          <a:blip r:embed="rId2"/>
          <a:stretch>
            <a:fillRect/>
          </a:stretch>
        </p:blipFill>
        <p:spPr>
          <a:xfrm>
            <a:off x="540931" y="1362850"/>
            <a:ext cx="7962900" cy="2219325"/>
          </a:xfrm>
          <a:prstGeom prst="rect">
            <a:avLst/>
          </a:prstGeom>
        </p:spPr>
      </p:pic>
    </p:spTree>
    <p:extLst>
      <p:ext uri="{BB962C8B-B14F-4D97-AF65-F5344CB8AC3E}">
        <p14:creationId xmlns:p14="http://schemas.microsoft.com/office/powerpoint/2010/main" val="2108118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31FD7F-F77D-4108-B5A4-C66F1C435B5E}"/>
              </a:ext>
            </a:extLst>
          </p:cNvPr>
          <p:cNvPicPr>
            <a:picLocks noChangeAspect="1"/>
          </p:cNvPicPr>
          <p:nvPr/>
        </p:nvPicPr>
        <p:blipFill>
          <a:blip r:embed="rId2"/>
          <a:stretch>
            <a:fillRect/>
          </a:stretch>
        </p:blipFill>
        <p:spPr>
          <a:xfrm>
            <a:off x="833437" y="57150"/>
            <a:ext cx="7477125" cy="5029200"/>
          </a:xfrm>
          <a:prstGeom prst="rect">
            <a:avLst/>
          </a:prstGeom>
        </p:spPr>
      </p:pic>
    </p:spTree>
    <p:extLst>
      <p:ext uri="{BB962C8B-B14F-4D97-AF65-F5344CB8AC3E}">
        <p14:creationId xmlns:p14="http://schemas.microsoft.com/office/powerpoint/2010/main" val="2112309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389AB-F675-4809-BCB7-E7BC8707B2A7}"/>
              </a:ext>
            </a:extLst>
          </p:cNvPr>
          <p:cNvPicPr>
            <a:picLocks noChangeAspect="1"/>
          </p:cNvPicPr>
          <p:nvPr/>
        </p:nvPicPr>
        <p:blipFill>
          <a:blip r:embed="rId2"/>
          <a:stretch>
            <a:fillRect/>
          </a:stretch>
        </p:blipFill>
        <p:spPr>
          <a:xfrm>
            <a:off x="1347787" y="185737"/>
            <a:ext cx="6448425" cy="4772025"/>
          </a:xfrm>
          <a:prstGeom prst="rect">
            <a:avLst/>
          </a:prstGeom>
        </p:spPr>
      </p:pic>
    </p:spTree>
    <p:extLst>
      <p:ext uri="{BB962C8B-B14F-4D97-AF65-F5344CB8AC3E}">
        <p14:creationId xmlns:p14="http://schemas.microsoft.com/office/powerpoint/2010/main" val="160280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56400" y="170525"/>
            <a:ext cx="8520600" cy="179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a:solidFill>
                  <a:srgbClr val="FFFFFF"/>
                </a:solidFill>
              </a:rPr>
              <a:t>Binary (Two-Class) Pattern Classification Problems</a:t>
            </a:r>
            <a:endParaRPr sz="2120">
              <a:solidFill>
                <a:srgbClr val="FFFFFF"/>
              </a:solidFill>
            </a:endParaRPr>
          </a:p>
          <a:p>
            <a:pPr marL="457200" lvl="0" indent="-363220" algn="l" rtl="0">
              <a:spcBef>
                <a:spcPts val="0"/>
              </a:spcBef>
              <a:spcAft>
                <a:spcPts val="0"/>
              </a:spcAft>
              <a:buClr>
                <a:srgbClr val="FFFFFF"/>
              </a:buClr>
              <a:buSzPts val="2120"/>
              <a:buChar char="●"/>
            </a:pPr>
            <a:r>
              <a:rPr lang="en" sz="2120">
                <a:solidFill>
                  <a:srgbClr val="FFFFFF"/>
                </a:solidFill>
              </a:rPr>
              <a:t>X ∈ R^n</a:t>
            </a:r>
            <a:endParaRPr sz="2120">
              <a:solidFill>
                <a:srgbClr val="FFFFFF"/>
              </a:solidFill>
            </a:endParaRPr>
          </a:p>
          <a:p>
            <a:pPr marL="457200" lvl="0" indent="-363220" algn="l" rtl="0">
              <a:spcBef>
                <a:spcPts val="0"/>
              </a:spcBef>
              <a:spcAft>
                <a:spcPts val="0"/>
              </a:spcAft>
              <a:buClr>
                <a:srgbClr val="FFFFFF"/>
              </a:buClr>
              <a:buSzPts val="2120"/>
              <a:buChar char="●"/>
            </a:pPr>
            <a:r>
              <a:rPr lang="en" sz="2120">
                <a:solidFill>
                  <a:srgbClr val="FFFFFF"/>
                </a:solidFill>
              </a:rPr>
              <a:t> m - patterns ∈ Class +1</a:t>
            </a:r>
            <a:endParaRPr sz="2120">
              <a:solidFill>
                <a:srgbClr val="FFFFFF"/>
              </a:solidFill>
            </a:endParaRPr>
          </a:p>
          <a:p>
            <a:pPr marL="457200" lvl="0" indent="-363220" algn="l" rtl="0">
              <a:spcBef>
                <a:spcPts val="0"/>
              </a:spcBef>
              <a:spcAft>
                <a:spcPts val="0"/>
              </a:spcAft>
              <a:buClr>
                <a:srgbClr val="FFFFFF"/>
              </a:buClr>
              <a:buSzPts val="2120"/>
              <a:buChar char="●"/>
            </a:pPr>
            <a:r>
              <a:rPr lang="en" sz="2120">
                <a:solidFill>
                  <a:srgbClr val="FFFFFF"/>
                </a:solidFill>
              </a:rPr>
              <a:t> k - patterns  ∈ Class -1 </a:t>
            </a:r>
            <a:endParaRPr sz="2120">
              <a:solidFill>
                <a:srgbClr val="FFFFFF"/>
              </a:solidFill>
            </a:endParaRPr>
          </a:p>
        </p:txBody>
      </p:sp>
      <p:sp>
        <p:nvSpPr>
          <p:cNvPr id="75" name="Google Shape;75;p16"/>
          <p:cNvSpPr txBox="1"/>
          <p:nvPr/>
        </p:nvSpPr>
        <p:spPr>
          <a:xfrm>
            <a:off x="6552175" y="3395825"/>
            <a:ext cx="7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76" name="Google Shape;76;p16"/>
          <p:cNvPicPr preferRelativeResize="0"/>
          <p:nvPr/>
        </p:nvPicPr>
        <p:blipFill>
          <a:blip r:embed="rId3">
            <a:alphaModFix/>
          </a:blip>
          <a:stretch>
            <a:fillRect/>
          </a:stretch>
        </p:blipFill>
        <p:spPr>
          <a:xfrm>
            <a:off x="951800" y="2090575"/>
            <a:ext cx="7240399" cy="3207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a:spLocks noGrp="1"/>
          </p:cNvSpPr>
          <p:nvPr>
            <p:ph type="title"/>
          </p:nvPr>
        </p:nvSpPr>
        <p:spPr>
          <a:xfrm>
            <a:off x="2220450" y="1700775"/>
            <a:ext cx="3998100" cy="113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300">
                <a:solidFill>
                  <a:srgbClr val="00FFFF"/>
                </a:solidFill>
              </a:rPr>
              <a:t>Thank You</a:t>
            </a:r>
            <a:endParaRPr sz="5300">
              <a:solidFill>
                <a:srgbClr val="00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7900"/>
            <a:ext cx="8520600" cy="14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rgbClr val="00FFFF"/>
                </a:solidFill>
              </a:rPr>
              <a:t>Convex Hull :</a:t>
            </a:r>
            <a:endParaRPr sz="2620">
              <a:solidFill>
                <a:srgbClr val="00FFFF"/>
              </a:solidFill>
            </a:endParaRPr>
          </a:p>
          <a:p>
            <a:pPr marL="0" lvl="0" indent="0" algn="l" rtl="0">
              <a:spcBef>
                <a:spcPts val="0"/>
              </a:spcBef>
              <a:spcAft>
                <a:spcPts val="0"/>
              </a:spcAft>
              <a:buSzPts val="990"/>
              <a:buNone/>
            </a:pPr>
            <a:r>
              <a:rPr lang="en" sz="2440">
                <a:solidFill>
                  <a:srgbClr val="FFFFFF"/>
                </a:solidFill>
              </a:rPr>
              <a:t>The Convex hull of a set of points X in euclidean space is the smallest convex set containing X.</a:t>
            </a:r>
            <a:endParaRPr sz="2440">
              <a:solidFill>
                <a:srgbClr val="FFFFFF"/>
              </a:solidFill>
            </a:endParaRPr>
          </a:p>
          <a:p>
            <a:pPr marL="0" lvl="0" indent="0" algn="l" rtl="0">
              <a:spcBef>
                <a:spcPts val="0"/>
              </a:spcBef>
              <a:spcAft>
                <a:spcPts val="0"/>
              </a:spcAft>
              <a:buSzPts val="990"/>
              <a:buNone/>
            </a:pPr>
            <a:endParaRPr sz="2440">
              <a:solidFill>
                <a:srgbClr val="FFFFFF"/>
              </a:solidFill>
            </a:endParaRPr>
          </a:p>
          <a:p>
            <a:pPr marL="0" lvl="0" indent="0" algn="l" rtl="0">
              <a:spcBef>
                <a:spcPts val="0"/>
              </a:spcBef>
              <a:spcAft>
                <a:spcPts val="0"/>
              </a:spcAft>
              <a:buSzPts val="990"/>
              <a:buNone/>
            </a:pPr>
            <a:endParaRPr sz="2620"/>
          </a:p>
        </p:txBody>
      </p:sp>
      <p:pic>
        <p:nvPicPr>
          <p:cNvPr id="82" name="Google Shape;82;p17"/>
          <p:cNvPicPr preferRelativeResize="0"/>
          <p:nvPr/>
        </p:nvPicPr>
        <p:blipFill>
          <a:blip r:embed="rId3">
            <a:alphaModFix/>
          </a:blip>
          <a:stretch>
            <a:fillRect/>
          </a:stretch>
        </p:blipFill>
        <p:spPr>
          <a:xfrm>
            <a:off x="145775" y="1653550"/>
            <a:ext cx="4632700" cy="2859475"/>
          </a:xfrm>
          <a:prstGeom prst="rect">
            <a:avLst/>
          </a:prstGeom>
          <a:noFill/>
          <a:ln>
            <a:noFill/>
          </a:ln>
        </p:spPr>
      </p:pic>
      <p:pic>
        <p:nvPicPr>
          <p:cNvPr id="83" name="Google Shape;83;p17"/>
          <p:cNvPicPr preferRelativeResize="0"/>
          <p:nvPr/>
        </p:nvPicPr>
        <p:blipFill>
          <a:blip r:embed="rId4">
            <a:alphaModFix/>
          </a:blip>
          <a:stretch>
            <a:fillRect/>
          </a:stretch>
        </p:blipFill>
        <p:spPr>
          <a:xfrm>
            <a:off x="5671975" y="1568150"/>
            <a:ext cx="2945533" cy="337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5088200" y="947200"/>
            <a:ext cx="3967299" cy="3698549"/>
          </a:xfrm>
          <a:prstGeom prst="rect">
            <a:avLst/>
          </a:prstGeom>
          <a:noFill/>
          <a:ln>
            <a:noFill/>
          </a:ln>
        </p:spPr>
      </p:pic>
      <p:pic>
        <p:nvPicPr>
          <p:cNvPr id="89" name="Google Shape;89;p18"/>
          <p:cNvPicPr preferRelativeResize="0"/>
          <p:nvPr/>
        </p:nvPicPr>
        <p:blipFill>
          <a:blip r:embed="rId4">
            <a:alphaModFix/>
          </a:blip>
          <a:stretch>
            <a:fillRect/>
          </a:stretch>
        </p:blipFill>
        <p:spPr>
          <a:xfrm>
            <a:off x="-45450" y="1050825"/>
            <a:ext cx="2313024" cy="2923425"/>
          </a:xfrm>
          <a:prstGeom prst="rect">
            <a:avLst/>
          </a:prstGeom>
          <a:noFill/>
          <a:ln>
            <a:noFill/>
          </a:ln>
        </p:spPr>
      </p:pic>
      <p:pic>
        <p:nvPicPr>
          <p:cNvPr id="90" name="Google Shape;90;p18"/>
          <p:cNvPicPr preferRelativeResize="0"/>
          <p:nvPr/>
        </p:nvPicPr>
        <p:blipFill>
          <a:blip r:embed="rId4">
            <a:alphaModFix/>
          </a:blip>
          <a:stretch>
            <a:fillRect/>
          </a:stretch>
        </p:blipFill>
        <p:spPr>
          <a:xfrm>
            <a:off x="2179075" y="1050825"/>
            <a:ext cx="2392924" cy="2923425"/>
          </a:xfrm>
          <a:prstGeom prst="rect">
            <a:avLst/>
          </a:prstGeom>
          <a:noFill/>
          <a:ln>
            <a:noFill/>
          </a:ln>
        </p:spPr>
      </p:pic>
      <p:sp>
        <p:nvSpPr>
          <p:cNvPr id="91" name="Google Shape;91;p18"/>
          <p:cNvSpPr txBox="1"/>
          <p:nvPr/>
        </p:nvSpPr>
        <p:spPr>
          <a:xfrm>
            <a:off x="199100" y="243350"/>
            <a:ext cx="26106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FFFFFF"/>
                </a:solidFill>
              </a:rPr>
              <a:t>Disjoint Convex hulls </a:t>
            </a:r>
            <a:endParaRPr sz="1900">
              <a:solidFill>
                <a:srgbClr val="FFFFFF"/>
              </a:solidFill>
            </a:endParaRPr>
          </a:p>
          <a:p>
            <a:pPr marL="0" lvl="0" indent="0" algn="l" rtl="0">
              <a:spcBef>
                <a:spcPts val="0"/>
              </a:spcBef>
              <a:spcAft>
                <a:spcPts val="0"/>
              </a:spcAft>
              <a:buNone/>
            </a:pPr>
            <a:r>
              <a:rPr lang="en" sz="1900">
                <a:solidFill>
                  <a:srgbClr val="FFFFFF"/>
                </a:solidFill>
              </a:rPr>
              <a:t>Or Linearly Separable</a:t>
            </a:r>
            <a:endParaRPr sz="1900">
              <a:solidFill>
                <a:srgbClr val="FFFFFF"/>
              </a:solidFill>
            </a:endParaRPr>
          </a:p>
        </p:txBody>
      </p:sp>
      <p:sp>
        <p:nvSpPr>
          <p:cNvPr id="92" name="Google Shape;92;p18"/>
          <p:cNvSpPr txBox="1"/>
          <p:nvPr/>
        </p:nvSpPr>
        <p:spPr>
          <a:xfrm>
            <a:off x="5552775" y="243350"/>
            <a:ext cx="33183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FFFFFF"/>
                </a:solidFill>
              </a:rPr>
              <a:t>Joint Convex hulls</a:t>
            </a:r>
            <a:endParaRPr sz="1700">
              <a:solidFill>
                <a:srgbClr val="FFFFFF"/>
              </a:solidFill>
            </a:endParaRPr>
          </a:p>
          <a:p>
            <a:pPr marL="0" lvl="0" indent="0" algn="l" rtl="0">
              <a:spcBef>
                <a:spcPts val="0"/>
              </a:spcBef>
              <a:spcAft>
                <a:spcPts val="0"/>
              </a:spcAft>
              <a:buNone/>
            </a:pPr>
            <a:r>
              <a:rPr lang="en" sz="1700">
                <a:solidFill>
                  <a:srgbClr val="FFFFFF"/>
                </a:solidFill>
              </a:rPr>
              <a:t>Or Linearly non Separable</a:t>
            </a:r>
            <a:endParaRPr sz="1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0" y="110500"/>
            <a:ext cx="5103300" cy="503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a:solidFill>
                  <a:srgbClr val="00FFFF"/>
                </a:solidFill>
              </a:rPr>
              <a:t>Q. A = { (-1,0),(0,1),(1,0) } , </a:t>
            </a:r>
            <a:endParaRPr sz="2600">
              <a:solidFill>
                <a:srgbClr val="00FFFF"/>
              </a:solidFill>
            </a:endParaRPr>
          </a:p>
          <a:p>
            <a:pPr marL="0" lvl="0" indent="0" algn="l" rtl="0">
              <a:spcBef>
                <a:spcPts val="0"/>
              </a:spcBef>
              <a:spcAft>
                <a:spcPts val="0"/>
              </a:spcAft>
              <a:buNone/>
            </a:pPr>
            <a:r>
              <a:rPr lang="en" sz="2600">
                <a:solidFill>
                  <a:srgbClr val="00FFFF"/>
                </a:solidFill>
              </a:rPr>
              <a:t>B = { (0,0),(1,1),(0,2) }</a:t>
            </a:r>
            <a:endParaRPr sz="2600">
              <a:solidFill>
                <a:srgbClr val="00FFFF"/>
              </a:solidFill>
            </a:endParaRPr>
          </a:p>
          <a:p>
            <a:pPr marL="0" lvl="0" indent="0" algn="l" rtl="0">
              <a:spcBef>
                <a:spcPts val="0"/>
              </a:spcBef>
              <a:spcAft>
                <a:spcPts val="0"/>
              </a:spcAft>
              <a:buNone/>
            </a:pPr>
            <a:r>
              <a:rPr lang="en" sz="2600">
                <a:solidFill>
                  <a:srgbClr val="00FFFF"/>
                </a:solidFill>
              </a:rPr>
              <a:t>Are A and B linearly Separable ?</a:t>
            </a:r>
            <a:endParaRPr sz="2600">
              <a:solidFill>
                <a:srgbClr val="00FFFF"/>
              </a:solidFill>
            </a:endParaRPr>
          </a:p>
          <a:p>
            <a:pPr marL="0" lvl="0" indent="0" algn="l" rtl="0">
              <a:spcBef>
                <a:spcPts val="0"/>
              </a:spcBef>
              <a:spcAft>
                <a:spcPts val="0"/>
              </a:spcAft>
              <a:buNone/>
            </a:pPr>
            <a:r>
              <a:rPr lang="en" sz="2600">
                <a:solidFill>
                  <a:srgbClr val="FFFFFF"/>
                </a:solidFill>
              </a:rPr>
              <a:t>Ans :</a:t>
            </a:r>
            <a:endParaRPr sz="2600">
              <a:solidFill>
                <a:srgbClr val="FFFFFF"/>
              </a:solidFill>
            </a:endParaRPr>
          </a:p>
          <a:p>
            <a:pPr marL="0" lvl="0" indent="0" algn="l" rtl="0">
              <a:spcBef>
                <a:spcPts val="0"/>
              </a:spcBef>
              <a:spcAft>
                <a:spcPts val="0"/>
              </a:spcAft>
              <a:buNone/>
            </a:pPr>
            <a:endParaRPr sz="2600">
              <a:solidFill>
                <a:srgbClr val="FFFFFF"/>
              </a:solidFill>
            </a:endParaRPr>
          </a:p>
          <a:p>
            <a:pPr marL="457200" lvl="0" indent="-353060" algn="l" rtl="0">
              <a:spcBef>
                <a:spcPts val="0"/>
              </a:spcBef>
              <a:spcAft>
                <a:spcPts val="0"/>
              </a:spcAft>
              <a:buClr>
                <a:srgbClr val="FFFFFF"/>
              </a:buClr>
              <a:buSzPct val="100000"/>
              <a:buChar char="●"/>
            </a:pPr>
            <a:r>
              <a:rPr lang="en" sz="2177">
                <a:solidFill>
                  <a:srgbClr val="FFFFFF"/>
                </a:solidFill>
              </a:rPr>
              <a:t>Convex Hulls are NOT Disjoint Hence given Problem is NOT Linearly Separable.</a:t>
            </a:r>
            <a:endParaRPr sz="2177">
              <a:solidFill>
                <a:srgbClr val="FFFFFF"/>
              </a:solidFill>
            </a:endParaRPr>
          </a:p>
          <a:p>
            <a:pPr marL="457200" lvl="0" indent="0" algn="l" rtl="0">
              <a:spcBef>
                <a:spcPts val="0"/>
              </a:spcBef>
              <a:spcAft>
                <a:spcPts val="0"/>
              </a:spcAft>
              <a:buNone/>
            </a:pPr>
            <a:endParaRPr sz="2177">
              <a:solidFill>
                <a:srgbClr val="FFFFFF"/>
              </a:solidFill>
            </a:endParaRPr>
          </a:p>
          <a:p>
            <a:pPr marL="457200" lvl="0" indent="-353060" algn="l" rtl="0">
              <a:spcBef>
                <a:spcPts val="0"/>
              </a:spcBef>
              <a:spcAft>
                <a:spcPts val="0"/>
              </a:spcAft>
              <a:buClr>
                <a:srgbClr val="FFFFFF"/>
              </a:buClr>
              <a:buSzPct val="100000"/>
              <a:buChar char="●"/>
            </a:pPr>
            <a:r>
              <a:rPr lang="en" sz="2177">
                <a:solidFill>
                  <a:srgbClr val="FFFFFF"/>
                </a:solidFill>
              </a:rPr>
              <a:t>But Finding convex hulls is not an easy task</a:t>
            </a:r>
            <a:endParaRPr sz="2177">
              <a:solidFill>
                <a:srgbClr val="FFFFFF"/>
              </a:solidFill>
            </a:endParaRPr>
          </a:p>
          <a:p>
            <a:pPr marL="0" lvl="0" indent="0" algn="l" rtl="0">
              <a:spcBef>
                <a:spcPts val="0"/>
              </a:spcBef>
              <a:spcAft>
                <a:spcPts val="0"/>
              </a:spcAft>
              <a:buNone/>
            </a:pPr>
            <a:endParaRPr sz="2066">
              <a:solidFill>
                <a:srgbClr val="FFFFFF"/>
              </a:solidFill>
            </a:endParaRPr>
          </a:p>
          <a:p>
            <a:pPr marL="0" lvl="0" indent="0" algn="l" rtl="0">
              <a:spcBef>
                <a:spcPts val="0"/>
              </a:spcBef>
              <a:spcAft>
                <a:spcPts val="0"/>
              </a:spcAft>
              <a:buNone/>
            </a:pPr>
            <a:r>
              <a:rPr lang="en" sz="2066">
                <a:solidFill>
                  <a:srgbClr val="FFFFFF"/>
                </a:solidFill>
              </a:rPr>
              <a:t>So we make use of </a:t>
            </a:r>
            <a:r>
              <a:rPr lang="en" sz="2288">
                <a:solidFill>
                  <a:srgbClr val="00FFFF"/>
                </a:solidFill>
              </a:rPr>
              <a:t>Linear Programming</a:t>
            </a:r>
            <a:r>
              <a:rPr lang="en" sz="2066">
                <a:solidFill>
                  <a:srgbClr val="FFFFFF"/>
                </a:solidFill>
              </a:rPr>
              <a:t> to decide whether the problem is Linearly Separable or not</a:t>
            </a:r>
            <a:endParaRPr sz="2066">
              <a:solidFill>
                <a:srgbClr val="FFFFFF"/>
              </a:solidFill>
            </a:endParaRPr>
          </a:p>
          <a:p>
            <a:pPr marL="0" lvl="0" indent="0" algn="l" rtl="0">
              <a:spcBef>
                <a:spcPts val="0"/>
              </a:spcBef>
              <a:spcAft>
                <a:spcPts val="0"/>
              </a:spcAft>
              <a:buNone/>
            </a:pPr>
            <a:endParaRPr sz="2400">
              <a:solidFill>
                <a:srgbClr val="FFFFFF"/>
              </a:solidFill>
            </a:endParaRPr>
          </a:p>
          <a:p>
            <a:pPr marL="0" lvl="0" indent="0" algn="l" rtl="0">
              <a:spcBef>
                <a:spcPts val="0"/>
              </a:spcBef>
              <a:spcAft>
                <a:spcPts val="0"/>
              </a:spcAft>
              <a:buNone/>
            </a:pPr>
            <a:endParaRPr sz="2400">
              <a:solidFill>
                <a:srgbClr val="FFFFFF"/>
              </a:solidFill>
            </a:endParaRPr>
          </a:p>
          <a:p>
            <a:pPr marL="0" lvl="0" indent="0" algn="l" rtl="0">
              <a:spcBef>
                <a:spcPts val="0"/>
              </a:spcBef>
              <a:spcAft>
                <a:spcPts val="0"/>
              </a:spcAft>
              <a:buNone/>
            </a:pPr>
            <a:endParaRPr sz="2400">
              <a:solidFill>
                <a:srgbClr val="FFFFFF"/>
              </a:solidFill>
            </a:endParaRPr>
          </a:p>
          <a:p>
            <a:pPr marL="0" lvl="0" indent="0" algn="l" rtl="0">
              <a:spcBef>
                <a:spcPts val="0"/>
              </a:spcBef>
              <a:spcAft>
                <a:spcPts val="0"/>
              </a:spcAft>
              <a:buNone/>
            </a:pPr>
            <a:endParaRPr sz="2600">
              <a:solidFill>
                <a:srgbClr val="FFFFFF"/>
              </a:solidFill>
            </a:endParaRPr>
          </a:p>
        </p:txBody>
      </p:sp>
      <p:pic>
        <p:nvPicPr>
          <p:cNvPr id="98" name="Google Shape;98;p19"/>
          <p:cNvPicPr preferRelativeResize="0"/>
          <p:nvPr/>
        </p:nvPicPr>
        <p:blipFill>
          <a:blip r:embed="rId3">
            <a:alphaModFix/>
          </a:blip>
          <a:stretch>
            <a:fillRect/>
          </a:stretch>
        </p:blipFill>
        <p:spPr>
          <a:xfrm>
            <a:off x="5294200" y="1516925"/>
            <a:ext cx="3762774" cy="343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90675" y="214000"/>
            <a:ext cx="3154200" cy="182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FF"/>
                </a:solidFill>
              </a:rPr>
              <a:t>Solving the above problem using Linear Programming</a:t>
            </a:r>
            <a:endParaRPr>
              <a:solidFill>
                <a:srgbClr val="00FFFF"/>
              </a:solidFill>
            </a:endParaRPr>
          </a:p>
        </p:txBody>
      </p:sp>
      <p:pic>
        <p:nvPicPr>
          <p:cNvPr id="104" name="Google Shape;104;p20"/>
          <p:cNvPicPr preferRelativeResize="0"/>
          <p:nvPr/>
        </p:nvPicPr>
        <p:blipFill>
          <a:blip r:embed="rId3">
            <a:alphaModFix/>
          </a:blip>
          <a:stretch>
            <a:fillRect/>
          </a:stretch>
        </p:blipFill>
        <p:spPr>
          <a:xfrm>
            <a:off x="3526100" y="-50225"/>
            <a:ext cx="4255800" cy="524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244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FF"/>
                </a:solidFill>
              </a:rPr>
              <a:t>Error Minimizing Linear Programming Problem</a:t>
            </a:r>
            <a:endParaRPr>
              <a:solidFill>
                <a:srgbClr val="00FFFF"/>
              </a:solidFill>
            </a:endParaRPr>
          </a:p>
        </p:txBody>
      </p:sp>
      <p:pic>
        <p:nvPicPr>
          <p:cNvPr id="110" name="Google Shape;110;p21"/>
          <p:cNvPicPr preferRelativeResize="0"/>
          <p:nvPr/>
        </p:nvPicPr>
        <p:blipFill>
          <a:blip r:embed="rId3">
            <a:alphaModFix/>
          </a:blip>
          <a:stretch>
            <a:fillRect/>
          </a:stretch>
        </p:blipFill>
        <p:spPr>
          <a:xfrm>
            <a:off x="82050" y="908950"/>
            <a:ext cx="4549101" cy="4021876"/>
          </a:xfrm>
          <a:prstGeom prst="rect">
            <a:avLst/>
          </a:prstGeom>
          <a:noFill/>
          <a:ln>
            <a:noFill/>
          </a:ln>
        </p:spPr>
      </p:pic>
      <p:sp>
        <p:nvSpPr>
          <p:cNvPr id="111" name="Google Shape;111;p21"/>
          <p:cNvSpPr txBox="1"/>
          <p:nvPr/>
        </p:nvSpPr>
        <p:spPr>
          <a:xfrm>
            <a:off x="4761750" y="1044775"/>
            <a:ext cx="42393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FFFFFF"/>
                </a:solidFill>
              </a:rPr>
              <a:t>If A and B are </a:t>
            </a:r>
            <a:r>
              <a:rPr lang="en" sz="1900">
                <a:solidFill>
                  <a:srgbClr val="00FFFF"/>
                </a:solidFill>
              </a:rPr>
              <a:t>Linearly Separable</a:t>
            </a:r>
            <a:r>
              <a:rPr lang="en" sz="1900">
                <a:solidFill>
                  <a:srgbClr val="FFFFFF"/>
                </a:solidFill>
              </a:rPr>
              <a:t> then Error is zero and </a:t>
            </a:r>
            <a:r>
              <a:rPr lang="en" sz="1900">
                <a:solidFill>
                  <a:srgbClr val="00FFFF"/>
                </a:solidFill>
              </a:rPr>
              <a:t>Optimal value</a:t>
            </a:r>
            <a:r>
              <a:rPr lang="en" sz="1900">
                <a:solidFill>
                  <a:srgbClr val="FFFFFF"/>
                </a:solidFill>
              </a:rPr>
              <a:t> for the Optimization problem is </a:t>
            </a:r>
            <a:r>
              <a:rPr lang="en" sz="1900">
                <a:solidFill>
                  <a:srgbClr val="00FFFF"/>
                </a:solidFill>
              </a:rPr>
              <a:t>zero</a:t>
            </a:r>
            <a:r>
              <a:rPr lang="en" sz="1900">
                <a:solidFill>
                  <a:srgbClr val="FFFFFF"/>
                </a:solidFill>
              </a:rPr>
              <a:t> and the converse is also True.</a:t>
            </a:r>
            <a:endParaRPr sz="1900">
              <a:solidFill>
                <a:srgbClr val="FFFFFF"/>
              </a:solidFill>
            </a:endParaRPr>
          </a:p>
          <a:p>
            <a:pPr marL="0" lvl="0" indent="0" algn="l" rtl="0">
              <a:spcBef>
                <a:spcPts val="0"/>
              </a:spcBef>
              <a:spcAft>
                <a:spcPts val="0"/>
              </a:spcAft>
              <a:buNone/>
            </a:pPr>
            <a:endParaRPr sz="1900">
              <a:solidFill>
                <a:srgbClr val="FFFFFF"/>
              </a:solidFill>
            </a:endParaRPr>
          </a:p>
          <a:p>
            <a:pPr marL="0" lvl="0" indent="0" algn="l" rtl="0">
              <a:spcBef>
                <a:spcPts val="0"/>
              </a:spcBef>
              <a:spcAft>
                <a:spcPts val="0"/>
              </a:spcAft>
              <a:buNone/>
            </a:pPr>
            <a:r>
              <a:rPr lang="en" sz="1900">
                <a:solidFill>
                  <a:srgbClr val="FFFFFF"/>
                </a:solidFill>
              </a:rPr>
              <a:t>Converse Statement :</a:t>
            </a:r>
            <a:br>
              <a:rPr lang="en" sz="1900">
                <a:solidFill>
                  <a:srgbClr val="FFFFFF"/>
                </a:solidFill>
              </a:rPr>
            </a:br>
            <a:r>
              <a:rPr lang="en" sz="1900">
                <a:solidFill>
                  <a:srgbClr val="FFFFFF"/>
                </a:solidFill>
              </a:rPr>
              <a:t>If </a:t>
            </a:r>
            <a:r>
              <a:rPr lang="en" sz="1900">
                <a:solidFill>
                  <a:srgbClr val="00FFFF"/>
                </a:solidFill>
              </a:rPr>
              <a:t>Optimal Value</a:t>
            </a:r>
            <a:r>
              <a:rPr lang="en" sz="1900">
                <a:solidFill>
                  <a:srgbClr val="FFFFFF"/>
                </a:solidFill>
              </a:rPr>
              <a:t> for the optimization problem is</a:t>
            </a:r>
            <a:r>
              <a:rPr lang="en" sz="1900">
                <a:solidFill>
                  <a:srgbClr val="00FF00"/>
                </a:solidFill>
              </a:rPr>
              <a:t> </a:t>
            </a:r>
            <a:r>
              <a:rPr lang="en" sz="1900">
                <a:solidFill>
                  <a:srgbClr val="00FFFF"/>
                </a:solidFill>
              </a:rPr>
              <a:t>zero </a:t>
            </a:r>
            <a:r>
              <a:rPr lang="en" sz="1900">
                <a:solidFill>
                  <a:srgbClr val="FFFFFF"/>
                </a:solidFill>
              </a:rPr>
              <a:t>then A and B are </a:t>
            </a:r>
            <a:r>
              <a:rPr lang="en" sz="1900">
                <a:solidFill>
                  <a:srgbClr val="00FFFF"/>
                </a:solidFill>
              </a:rPr>
              <a:t>Linearly Separable </a:t>
            </a:r>
            <a:endParaRPr sz="1900">
              <a:solidFill>
                <a:srgbClr val="00FFFF"/>
              </a:solidFill>
            </a:endParaRPr>
          </a:p>
          <a:p>
            <a:pPr marL="0" lvl="0" indent="0" algn="l" rtl="0">
              <a:spcBef>
                <a:spcPts val="0"/>
              </a:spcBef>
              <a:spcAft>
                <a:spcPts val="0"/>
              </a:spcAft>
              <a:buNone/>
            </a:pPr>
            <a:r>
              <a:rPr lang="en" sz="1900">
                <a:solidFill>
                  <a:srgbClr val="FFFFFF"/>
                </a:solidFill>
              </a:rPr>
              <a:t>otherwise </a:t>
            </a:r>
            <a:r>
              <a:rPr lang="en" sz="1900">
                <a:solidFill>
                  <a:srgbClr val="00FFFF"/>
                </a:solidFill>
              </a:rPr>
              <a:t>NOT Linearly Separable</a:t>
            </a:r>
            <a:endParaRPr sz="1900">
              <a:solidFill>
                <a:srgbClr val="00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1019</Words>
  <Application>Microsoft Office PowerPoint</Application>
  <PresentationFormat>On-screen Show (16:9)</PresentationFormat>
  <Paragraphs>136</Paragraphs>
  <Slides>40</Slides>
  <Notes>29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40</vt:i4>
      </vt:variant>
    </vt:vector>
  </HeadingPairs>
  <TitlesOfParts>
    <vt:vector size="42" baseType="lpstr">
      <vt:lpstr>Arial</vt:lpstr>
      <vt:lpstr>Simple Dark</vt:lpstr>
      <vt:lpstr>Mathematical Programming Applications  in Machine Learning </vt:lpstr>
      <vt:lpstr>Q. What is the goal of any Machine Learning algorithm?</vt:lpstr>
      <vt:lpstr>Q. What is the Advantage of Studying Mathematical Programming?  Most of the Machine Learning Models result into Linear Programming , Quadratic Programming , Convex Programming.  But Mathematical Programming  has Theoretical results( KKT conditions and Duality Theory ) Efficient algorithms   Machine Learning Techniques Supervised Learning (Ex : Classification and Regression) Unsupervised Learning ( Ex : Clustering )</vt:lpstr>
      <vt:lpstr>Binary (Two-Class) Pattern Classification Problems X ∈ R^n  m - patterns ∈ Class +1  k - patterns  ∈ Class -1 </vt:lpstr>
      <vt:lpstr>Convex Hull : The Convex hull of a set of points X in euclidean space is the smallest convex set containing X.  </vt:lpstr>
      <vt:lpstr>PowerPoint Presentation</vt:lpstr>
      <vt:lpstr>Q. A = { (-1,0),(0,1),(1,0) } ,  B = { (0,0),(1,1),(0,2) } Are A and B linearly Separable ? Ans :  Convex Hulls are NOT Disjoint Hence given Problem is NOT Linearly Separable.  But Finding convex hulls is not an easy task  So we make use of Linear Programming to decide whether the problem is Linearly Separable or not    </vt:lpstr>
      <vt:lpstr>Solving the above problem using Linear Programming</vt:lpstr>
      <vt:lpstr>Error Minimizing Linear Programming Problem</vt:lpstr>
      <vt:lpstr>Lemma : Transforms into LPP </vt:lpstr>
      <vt:lpstr>Conclusion :  A and B are linearly separable iff optimal value for the error minimizing LPP is ZERO . Hence there exists a Hyperplane w.T *x = b which is Linear Separator   A and B are NOT linearly separable then optimal value for the error minimizing LPP is NOT ZERO . Hence there exists NO Hyperplane w.T *x = b which is Linear Separator  </vt:lpstr>
      <vt:lpstr>Q. Write error minimizing LPP for AND problem and check if the given Problem is Linearly Separable ?</vt:lpstr>
      <vt:lpstr>Q. Write error minimizing LPP for XOR problem and check if the given Problem is Linearly Separable ? </vt:lpstr>
      <vt:lpstr>  If A and B are linearly separable then there exists infinitely many hyperplanes  So how should we choose a Hyperplane ?  Is there any optimal Hyperplane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 Margin Classifier :  For the given patterns which are Linearly separable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Programming Applications  in Machine Learning </dc:title>
  <cp:lastModifiedBy>bharadwaja sai</cp:lastModifiedBy>
  <cp:revision>7</cp:revision>
  <dcterms:modified xsi:type="dcterms:W3CDTF">2021-04-17T10:45:51Z</dcterms:modified>
</cp:coreProperties>
</file>