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2" r:id="rId5"/>
    <p:sldId id="258" r:id="rId6"/>
    <p:sldId id="259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66" r:id="rId15"/>
    <p:sldId id="268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k.h.s.bharadwaj123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07" y="532249"/>
            <a:ext cx="7994337" cy="55735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IN" sz="5800" dirty="0">
                <a:latin typeface="Androgyne" panose="05080000000003050000" pitchFamily="82" charset="0"/>
              </a:rPr>
            </a:br>
            <a:br>
              <a:rPr lang="en-US" sz="5800" dirty="0">
                <a:latin typeface="Androgyne" panose="05080000000003050000" pitchFamily="82" charset="0"/>
              </a:rPr>
            </a:br>
            <a:r>
              <a:rPr sz="5800" dirty="0">
                <a:latin typeface="Androgyne" panose="05080000000003050000" pitchFamily="82" charset="0"/>
              </a:rPr>
              <a:t>Onion Market Analysis (2020-2025)</a:t>
            </a:r>
            <a:br>
              <a:rPr lang="en-IN" dirty="0">
                <a:latin typeface="Androgyne" panose="05080000000003050000" pitchFamily="82" charset="0"/>
              </a:rPr>
            </a:br>
            <a:br>
              <a:rPr lang="en-IN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Source: https://www.data.gov.in/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Dataset: </a:t>
            </a:r>
            <a:r>
              <a:rPr lang="en-US" sz="2000" i="0" dirty="0">
                <a:effectLst/>
                <a:latin typeface="Androgyne" panose="05080000000003050000" pitchFamily="82" charset="0"/>
              </a:rPr>
              <a:t>Variety-wise Daily Market Prices Data of Commodity</a:t>
            </a:r>
            <a:br>
              <a:rPr lang="en-US" sz="2000" i="0" dirty="0">
                <a:effectLst/>
                <a:latin typeface="Androgyne" panose="05080000000003050000" pitchFamily="82" charset="0"/>
              </a:rPr>
            </a:br>
            <a:r>
              <a:rPr lang="en-US" sz="2000" i="0" dirty="0">
                <a:effectLst/>
                <a:latin typeface="Androgyne" panose="05080000000003050000" pitchFamily="82" charset="0"/>
              </a:rPr>
              <a:t>Email: </a:t>
            </a:r>
            <a:r>
              <a:rPr lang="en-US" sz="2000" i="0" dirty="0">
                <a:effectLst/>
                <a:latin typeface="Androgyne" panose="05080000000003050000" pitchFamily="82" charset="0"/>
                <a:hlinkClick r:id="rId2"/>
              </a:rPr>
              <a:t>k.</a:t>
            </a:r>
            <a:r>
              <a:rPr lang="en-US" sz="2000" dirty="0">
                <a:latin typeface="Androgyne" panose="05080000000003050000" pitchFamily="82" charset="0"/>
                <a:hlinkClick r:id="rId2"/>
              </a:rPr>
              <a:t>h.s.bharadwaj123@gmail.com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Phone : 9701095575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LinkedIn : https://www.linkedin.com/in/bharadwajkollepara/</a:t>
            </a:r>
            <a:endParaRPr sz="2000"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7B6E-36DE-DF96-009A-F1CC4371326C}"/>
              </a:ext>
            </a:extLst>
          </p:cNvPr>
          <p:cNvSpPr txBox="1"/>
          <p:nvPr/>
        </p:nvSpPr>
        <p:spPr>
          <a:xfrm>
            <a:off x="6459794" y="6475497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Bharadwaj Kollepara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3ACB-FB6D-63F3-5F7C-27899D00C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2" y="176980"/>
            <a:ext cx="687372" cy="93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Indian Government Dataset Analysis</a:t>
            </a:r>
          </a:p>
        </p:txBody>
      </p:sp>
      <p:pic>
        <p:nvPicPr>
          <p:cNvPr id="2050" name="Picture 2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3" y="5889875"/>
            <a:ext cx="153165" cy="1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179C-5EA5-894E-26BA-73D917CBE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47" y="5308296"/>
            <a:ext cx="199921" cy="107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3C557-4C9C-D4E3-2816-46D3B8FAD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97" y="5530975"/>
            <a:ext cx="252565" cy="24357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3970D-926A-6B72-DE2C-5BEC463E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B7A3-8160-4211-029F-0D0DB69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Top 5 Markets by Average Onion Price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C30F9-44F6-F907-DC4C-D850518E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1881861"/>
            <a:ext cx="6580381" cy="317571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51CBC6E-18DB-D4A5-2C34-9BD37D2A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5349914"/>
            <a:ext cx="80169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bar plot shows the markets with the highest average onion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highlights premium markets where onion prices are consistently higher.</a:t>
            </a:r>
          </a:p>
        </p:txBody>
      </p:sp>
    </p:spTree>
    <p:extLst>
      <p:ext uri="{BB962C8B-B14F-4D97-AF65-F5344CB8AC3E}">
        <p14:creationId xmlns:p14="http://schemas.microsoft.com/office/powerpoint/2010/main" val="146985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AC8B-D184-0EF6-4C40-929B074C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4F2C-515D-D2CE-A431-729555AD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Market Distribution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A9D79-3EC5-F7B4-B9B6-1C86328C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90" y="1999799"/>
            <a:ext cx="5348747" cy="335011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F189746-5CF6-33D3-68DE-BBB0AAAF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5466782"/>
            <a:ext cx="77026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pie chart displays the top 10 most frequent markets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shows the market distribution share.</a:t>
            </a:r>
          </a:p>
        </p:txBody>
      </p:sp>
    </p:spTree>
    <p:extLst>
      <p:ext uri="{BB962C8B-B14F-4D97-AF65-F5344CB8AC3E}">
        <p14:creationId xmlns:p14="http://schemas.microsoft.com/office/powerpoint/2010/main" val="361220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743F-5822-B19F-3565-08E401C8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23F4-5569-7B22-25AA-AFE6EEF0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Monthly Arrival Frequency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177A6-1395-FFBA-6199-D67B3B30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20961"/>
            <a:ext cx="7177548" cy="3562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4ADE2B-E1AE-C0D4-5DFE-BA06D9B266FA}"/>
              </a:ext>
            </a:extLst>
          </p:cNvPr>
          <p:cNvSpPr txBox="1"/>
          <p:nvPr/>
        </p:nvSpPr>
        <p:spPr>
          <a:xfrm>
            <a:off x="742334" y="5383182"/>
            <a:ext cx="792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bar plot shows the frequency of onion arrivals by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identify which months have the most arrivals.</a:t>
            </a:r>
          </a:p>
        </p:txBody>
      </p:sp>
    </p:spTree>
    <p:extLst>
      <p:ext uri="{BB962C8B-B14F-4D97-AF65-F5344CB8AC3E}">
        <p14:creationId xmlns:p14="http://schemas.microsoft.com/office/powerpoint/2010/main" val="320948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A8EA-5FD9-FEBF-23E8-F58121BD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BD52-4DAC-9AFF-A94B-CDC099F38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286604"/>
            <a:ext cx="8524568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Year-wise Arrival Distribution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F7839-7F5B-4619-6A38-91ABDA1233D1}"/>
              </a:ext>
            </a:extLst>
          </p:cNvPr>
          <p:cNvSpPr txBox="1"/>
          <p:nvPr/>
        </p:nvSpPr>
        <p:spPr>
          <a:xfrm>
            <a:off x="742334" y="5383182"/>
            <a:ext cx="792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bar plot displays the distribution of arrivals by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shows how onion arrivals vary over the years.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E57EE-2E00-E06E-CE43-0C138F23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982412"/>
            <a:ext cx="6902245" cy="34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9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A0F-2190-ABCF-045D-4F6373D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50282-F628-3DA4-4341-0DD90A8D7744}"/>
              </a:ext>
            </a:extLst>
          </p:cNvPr>
          <p:cNvSpPr txBox="1"/>
          <p:nvPr/>
        </p:nvSpPr>
        <p:spPr>
          <a:xfrm>
            <a:off x="334298" y="1897626"/>
            <a:ext cx="84950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Androgyne" panose="05080000000003050000" pitchFamily="82" charset="0"/>
              </a:rPr>
              <a:t>1. Date Range &amp; Missing Data: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dataset covers onion prices from 2020 to 2025.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Some missing values exist in the </a:t>
            </a:r>
            <a:r>
              <a:rPr lang="en-US" dirty="0" err="1">
                <a:latin typeface="Androgyne" panose="05080000000003050000" pitchFamily="82" charset="0"/>
              </a:rPr>
              <a:t>Arrival_Date</a:t>
            </a:r>
            <a:r>
              <a:rPr lang="en-US" dirty="0">
                <a:latin typeface="Androgyne" panose="05080000000003050000" pitchFamily="82" charset="0"/>
              </a:rPr>
              <a:t> column.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r>
              <a:rPr lang="en-US" u="sng" dirty="0">
                <a:latin typeface="Androgyne" panose="05080000000003050000" pitchFamily="82" charset="0"/>
              </a:rPr>
              <a:t>2. Price Trends &amp; Statistics: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minimum, maximum, and modal prices of onions show fluctuations over time.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average modal price varies yearly , indicating possible seasonal or market-driven trends.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r>
              <a:rPr lang="en-US" u="sng" dirty="0">
                <a:latin typeface="Androgyne" panose="05080000000003050000" pitchFamily="82" charset="0"/>
              </a:rPr>
              <a:t>3. Variety Analysis: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Multiple onion varieties are recorded in the dataset.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Some varieties are more frequently listed, as seen in the Variety </a:t>
            </a:r>
            <a:r>
              <a:rPr lang="en-US" dirty="0" err="1">
                <a:latin typeface="Androgyne" panose="05080000000003050000" pitchFamily="82" charset="0"/>
              </a:rPr>
              <a:t>Countplot</a:t>
            </a:r>
            <a:r>
              <a:rPr lang="en-US" dirty="0">
                <a:latin typeface="Androgyne" panose="05080000000003050000" pitchFamily="82" charset="0"/>
              </a:rPr>
              <a:t>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price distribution varies by variety, with some having a wider range of prices.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66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u="sng" dirty="0">
                <a:latin typeface="Androgyne" panose="05080000000003050000" pitchFamily="82" charset="0"/>
              </a:rPr>
              <a:t>4. Distribution Insights: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histogram of minimum prices suggests that most onion prices fall within a certain range.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- The violin and boxplots indicate price spread and outliers among different varieties.</a:t>
            </a:r>
          </a:p>
          <a:p>
            <a:pPr algn="just"/>
            <a:endParaRPr lang="en-US" dirty="0">
              <a:latin typeface="Androgyne" panose="05080000000003050000" pitchFamily="82" charset="0"/>
            </a:endParaRPr>
          </a:p>
          <a:p>
            <a:pPr algn="just"/>
            <a:r>
              <a:rPr lang="en-US" u="sng" dirty="0">
                <a:latin typeface="Androgyne" panose="05080000000003050000" pitchFamily="82" charset="0"/>
              </a:rPr>
              <a:t>5. Trend Over Time: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The line chart of average price per year shows a possible rising or fluctuating trend.</a:t>
            </a:r>
          </a:p>
          <a:p>
            <a:pPr algn="just"/>
            <a:r>
              <a:rPr lang="en-US" dirty="0">
                <a:latin typeface="Androgyne" panose="05080000000003050000" pitchFamily="82" charset="0"/>
              </a:rPr>
              <a:t>   - Peak or dip years might be correlated with supply-chain issues, demand surges, or external factors.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Onion prices show seasonal variations and volatility over the years.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Certain states dominate the market with frequent entries.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Understanding these trends can help in better market forecasting and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This presentation provides an analysis of the onion market dataset, covering:</a:t>
            </a:r>
          </a:p>
          <a:p>
            <a:r>
              <a:rPr dirty="0">
                <a:latin typeface="Androgyne" panose="05080000000003050000" pitchFamily="82" charset="0"/>
              </a:rPr>
              <a:t>- Price trends over time</a:t>
            </a:r>
          </a:p>
          <a:p>
            <a:r>
              <a:rPr dirty="0">
                <a:latin typeface="Androgyne" panose="05080000000003050000" pitchFamily="82" charset="0"/>
              </a:rPr>
              <a:t>- Distribution of prices by year</a:t>
            </a:r>
          </a:p>
          <a:p>
            <a:r>
              <a:rPr dirty="0">
                <a:latin typeface="Androgyne" panose="05080000000003050000" pitchFamily="82" charset="0"/>
              </a:rPr>
              <a:t>- Market distribution</a:t>
            </a:r>
            <a:endParaRPr lang="en-IN" dirty="0">
              <a:latin typeface="Androgyne" panose="05080000000003050000" pitchFamily="82" charset="0"/>
            </a:endParaRPr>
          </a:p>
          <a:p>
            <a:r>
              <a:rPr lang="en-US" dirty="0">
                <a:latin typeface="Androgyne" panose="05080000000003050000" pitchFamily="82" charset="0"/>
              </a:rPr>
              <a:t>- </a:t>
            </a:r>
            <a:r>
              <a:rPr lang="en-IN" dirty="0">
                <a:latin typeface="Androgyne" panose="05080000000003050000" pitchFamily="82" charset="0"/>
              </a:rPr>
              <a:t>Arrival Frequency</a:t>
            </a:r>
            <a:endParaRPr dirty="0">
              <a:latin typeface="Androgyne" panose="05080000000003050000" pitchFamily="82" charset="0"/>
            </a:endParaRPr>
          </a:p>
          <a:p>
            <a:r>
              <a:rPr dirty="0">
                <a:latin typeface="Androgyne" panose="05080000000003050000" pitchFamily="82" charset="0"/>
              </a:rPr>
              <a:t>- Key insights and 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>
                <a:latin typeface="Androgyne" panose="05080000000003050000" pitchFamily="82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u="sng" dirty="0">
                <a:latin typeface="Androgyne" panose="05080000000003050000" pitchFamily="82" charset="0"/>
              </a:rPr>
              <a:t>Dataset Overview: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dataset contains 5,821 rows and 11 columns.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It records onion market data from 2020 to 2025 across various states, districts, and markets.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dataset has no missing values.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The data types include text (categorical) and numerical values.</a:t>
            </a:r>
          </a:p>
          <a:p>
            <a:pPr algn="just">
              <a:buNone/>
            </a:pPr>
            <a:r>
              <a:rPr lang="en-US" u="sng" dirty="0">
                <a:latin typeface="Androgyne" panose="05080000000003050000" pitchFamily="82" charset="0"/>
              </a:rPr>
              <a:t>Key Analysis: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State, District, Market: Identifies the location of the market.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Commodity, Variety, Grade: Describes the type of onion.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</a:t>
            </a:r>
            <a:r>
              <a:rPr lang="en-US" dirty="0" err="1">
                <a:latin typeface="Androgyne" panose="05080000000003050000" pitchFamily="82" charset="0"/>
              </a:rPr>
              <a:t>Arrival_Date</a:t>
            </a:r>
            <a:r>
              <a:rPr lang="en-US" dirty="0">
                <a:latin typeface="Androgyne" panose="05080000000003050000" pitchFamily="82" charset="0"/>
              </a:rPr>
              <a:t>: Represents the date of the entry (needs conversion to </a:t>
            </a:r>
            <a:r>
              <a:rPr lang="en-US" dirty="0" err="1">
                <a:latin typeface="Androgyne" panose="05080000000003050000" pitchFamily="82" charset="0"/>
              </a:rPr>
              <a:t>DateTime</a:t>
            </a:r>
            <a:r>
              <a:rPr lang="en-US" dirty="0">
                <a:latin typeface="Androgyne" panose="05080000000003050000" pitchFamily="82" charset="0"/>
              </a:rPr>
              <a:t>).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</a:t>
            </a:r>
            <a:r>
              <a:rPr lang="en-US" dirty="0" err="1">
                <a:latin typeface="Androgyne" panose="05080000000003050000" pitchFamily="82" charset="0"/>
              </a:rPr>
              <a:t>Min_Price</a:t>
            </a:r>
            <a:r>
              <a:rPr lang="en-US" dirty="0">
                <a:latin typeface="Androgyne" panose="05080000000003050000" pitchFamily="82" charset="0"/>
              </a:rPr>
              <a:t>, </a:t>
            </a:r>
            <a:r>
              <a:rPr lang="en-US" dirty="0" err="1">
                <a:latin typeface="Androgyne" panose="05080000000003050000" pitchFamily="82" charset="0"/>
              </a:rPr>
              <a:t>Max_Price</a:t>
            </a:r>
            <a:r>
              <a:rPr lang="en-US" dirty="0">
                <a:latin typeface="Androgyne" panose="05080000000003050000" pitchFamily="82" charset="0"/>
              </a:rPr>
              <a:t>, </a:t>
            </a:r>
            <a:r>
              <a:rPr lang="en-US" dirty="0" err="1">
                <a:latin typeface="Androgyne" panose="05080000000003050000" pitchFamily="82" charset="0"/>
              </a:rPr>
              <a:t>Modal_Price</a:t>
            </a:r>
            <a:r>
              <a:rPr lang="en-US" dirty="0">
                <a:latin typeface="Androgyne" panose="05080000000003050000" pitchFamily="82" charset="0"/>
              </a:rPr>
              <a:t>: Pricing details in the market.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* </a:t>
            </a:r>
            <a:r>
              <a:rPr lang="en-US" dirty="0" err="1">
                <a:latin typeface="Androgyne" panose="05080000000003050000" pitchFamily="82" charset="0"/>
              </a:rPr>
              <a:t>Commodity_Code</a:t>
            </a:r>
            <a:r>
              <a:rPr lang="en-US" dirty="0">
                <a:latin typeface="Androgyne" panose="05080000000003050000" pitchFamily="82" charset="0"/>
              </a:rPr>
              <a:t>: A unique identifier for the commodity</a:t>
            </a:r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A44-AD4B-0D4F-FDAA-608614F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Types of Onions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BE64-C57C-F160-DC45-BC05FA36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79856"/>
            <a:ext cx="7543801" cy="402336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🧅 </a:t>
            </a:r>
            <a:r>
              <a:rPr lang="en-US" u="sng" dirty="0">
                <a:latin typeface="Androgyne" panose="05080000000003050000" pitchFamily="82" charset="0"/>
              </a:rPr>
              <a:t>1st Sort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Higher quality grade: These onions are generally larger, more uniform in size, and have better appearance.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Premium pricing: They often command higher prices due to their superior quality and better market appeal.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Preferred for export or direct consumer sales: Used in supermarkets or export markets due to their visual appeal and consistent quality.</a:t>
            </a:r>
          </a:p>
          <a:p>
            <a:pPr algn="just">
              <a:buNone/>
            </a:pPr>
            <a:r>
              <a:rPr lang="en-US" dirty="0">
                <a:latin typeface="Androgyne" panose="05080000000003050000" pitchFamily="82" charset="0"/>
              </a:rPr>
              <a:t>🧅 </a:t>
            </a:r>
            <a:r>
              <a:rPr lang="en-US" u="sng" dirty="0">
                <a:latin typeface="Androgyne" panose="05080000000003050000" pitchFamily="82" charset="0"/>
              </a:rPr>
              <a:t>2nd Sort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Lower quality grade: Smaller or less visually appealing onions, possibly with minor blemishes or irregularities.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Lower pricing: These are sold at a lower price point.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ndrogyne" panose="05080000000003050000" pitchFamily="82" charset="0"/>
              </a:rPr>
              <a:t>Used for processing: Often used in food processing (e.g., onion powder, dehydrated onions) or for local sales.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Onion Modal Price Trend Over Time</a:t>
            </a:r>
          </a:p>
        </p:txBody>
      </p:sp>
      <p:pic>
        <p:nvPicPr>
          <p:cNvPr id="3" name="Picture 2" descr="pric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770342"/>
            <a:ext cx="7320116" cy="3660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06244" y="5463381"/>
            <a:ext cx="7423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price trend shows fluctuations over time, indicating seasonal variations or market influences.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Distribution of Onion Prices by Year</a:t>
            </a:r>
          </a:p>
        </p:txBody>
      </p:sp>
      <p:pic>
        <p:nvPicPr>
          <p:cNvPr id="3" name="Picture 2" descr="yearl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830730"/>
            <a:ext cx="7543800" cy="377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846" y="5668962"/>
            <a:ext cx="791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boxplot shows the variation in prices by year, highlighting market volatility.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Monthly Onion Price Variation (Seasonality)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079D9-2CC9-E006-9F52-0910D80C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21585"/>
            <a:ext cx="7192297" cy="329905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6707F36-EE9B-4882-9C8C-E56E1FC2A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07" y="5394871"/>
            <a:ext cx="8682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ndrogyne" panose="05080000000003050000" pitchFamily="82" charset="0"/>
              </a:rPr>
              <a:t>This line plot visualizes price changes across different months, grouped by year.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ndrogyne" panose="05080000000003050000" pitchFamily="82" charset="0"/>
              </a:rPr>
              <a:t>It reveals seasonal trends, such as price surges or drops during specific months. </a:t>
            </a:r>
          </a:p>
        </p:txBody>
      </p:sp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Year-over-Year Average Price Change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E14F-9E8D-44EA-2B9B-9C86EDE0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98277"/>
            <a:ext cx="7034979" cy="34681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B3F93EA-53EB-56AC-8846-A71BB20057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663" y="5144461"/>
            <a:ext cx="78756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line plot shows how the average onion price has changed year over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visualize overall market growth or decline trends. </a:t>
            </a:r>
          </a:p>
        </p:txBody>
      </p:sp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F86-ACB3-7FCE-53CB-96505D64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2CB-7EFE-5848-E355-AA2270B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Heatmap of Monthly Average Prices by Year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34EDC-C4E0-64B2-E506-7DA9CE6A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1901324"/>
            <a:ext cx="6676104" cy="345435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A7DE8AE-99CC-58ED-2BDD-B149B451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3" y="5355678"/>
            <a:ext cx="75466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heatmap shows the correlation between years and months in terms of average onion prices.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identify seasonal patterns and year-to-year price variations. </a:t>
            </a:r>
          </a:p>
        </p:txBody>
      </p:sp>
    </p:spTree>
    <p:extLst>
      <p:ext uri="{BB962C8B-B14F-4D97-AF65-F5344CB8AC3E}">
        <p14:creationId xmlns:p14="http://schemas.microsoft.com/office/powerpoint/2010/main" val="3000673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851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Androgyne</vt:lpstr>
      <vt:lpstr>Arial</vt:lpstr>
      <vt:lpstr>Calibri</vt:lpstr>
      <vt:lpstr>Calibri Light</vt:lpstr>
      <vt:lpstr>Retrospect</vt:lpstr>
      <vt:lpstr>  Onion Market Analysis (2020-2025)  Source: https://www.data.gov.in/ Dataset: Variety-wise Daily Market Prices Data of Commodity Email: k.h.s.bharadwaj123@gmail.com Phone : 9701095575 LinkedIn : https://www.linkedin.com/in/bharadwajkollepara/</vt:lpstr>
      <vt:lpstr>Introduction</vt:lpstr>
      <vt:lpstr>Initial Analysis of the Dataset</vt:lpstr>
      <vt:lpstr>Types of Onions</vt:lpstr>
      <vt:lpstr>Onion Modal Price Trend Over Time</vt:lpstr>
      <vt:lpstr>Distribution of Onion Prices by Year</vt:lpstr>
      <vt:lpstr>Monthly Onion Price Variation (Seasonality)</vt:lpstr>
      <vt:lpstr>Year-over-Year Average Price Change</vt:lpstr>
      <vt:lpstr>Heatmap of Monthly Average Prices by Year</vt:lpstr>
      <vt:lpstr>Top 5 Markets by Average Onion Price</vt:lpstr>
      <vt:lpstr>Market Distribution</vt:lpstr>
      <vt:lpstr>Monthly Arrival Frequency</vt:lpstr>
      <vt:lpstr>Year-wise Arrival Distribution</vt:lpstr>
      <vt:lpstr>Dataset Observation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HANU SATYA BHARADWAJ KOLLEPARA</cp:lastModifiedBy>
  <cp:revision>13</cp:revision>
  <dcterms:created xsi:type="dcterms:W3CDTF">2013-01-27T09:14:16Z</dcterms:created>
  <dcterms:modified xsi:type="dcterms:W3CDTF">2025-03-22T05:09:53Z</dcterms:modified>
  <cp:category/>
</cp:coreProperties>
</file>