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557" y="662"/>
      </p:cViewPr>
      <p:guideLst/>
    </p:cSldViewPr>
  </p:slideViewPr>
  <p:outlineViewPr>
    <p:cViewPr>
      <p:scale>
        <a:sx n="33" d="100"/>
        <a:sy n="33" d="100"/>
      </p:scale>
      <p:origin x="0" y="-18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08"/>
    </p:cViewPr>
  </p:sorterViewPr>
  <p:notesViewPr>
    <p:cSldViewPr snapToGrid="0">
      <p:cViewPr varScale="1">
        <p:scale>
          <a:sx n="51" d="100"/>
          <a:sy n="51" d="100"/>
        </p:scale>
        <p:origin x="2692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30D35-2266-4A26-A364-F4D530E89834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899E0-BE8D-4851-9F8C-340336DF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9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899E0-BE8D-4851-9F8C-340336DFD7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8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9B6D-4C3C-4F87-9B1E-5C35383D4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6A1A5-3F12-4BC9-825C-BC2FDBFF2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34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A025-AD4B-4945-B1E3-782B815B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9.Testing microservices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4FD68-86F2-4A2C-ACCF-51AE4A45E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strategies for MSA</a:t>
            </a:r>
          </a:p>
          <a:p>
            <a:r>
              <a:rPr lang="en-US" dirty="0"/>
              <a:t>Writing unit tests for a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0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4032-3EC6-487B-B07D-23E415E9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10.Testing micro services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51D2-78BF-4AD9-8E60-F52A3723D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integrations tests</a:t>
            </a:r>
          </a:p>
          <a:p>
            <a:r>
              <a:rPr lang="en-US" dirty="0"/>
              <a:t>Developing Component tests</a:t>
            </a:r>
          </a:p>
          <a:p>
            <a:r>
              <a:rPr lang="en-US" dirty="0"/>
              <a:t>Writing end-to-end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1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5EA7-4814-46C2-A6C8-7557AB56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11.Developoing production ready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1C1C1-135C-4322-9D4E-636B3BBE4C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Developing secure services</a:t>
            </a:r>
          </a:p>
          <a:p>
            <a:r>
              <a:rPr lang="en-US" dirty="0"/>
              <a:t>Designing configurable services</a:t>
            </a:r>
          </a:p>
          <a:p>
            <a:r>
              <a:rPr lang="en-US" dirty="0"/>
              <a:t>Designing observable services</a:t>
            </a:r>
          </a:p>
          <a:p>
            <a:r>
              <a:rPr lang="en-US" dirty="0"/>
              <a:t>Developing services using the microservice chassis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32A59-A266-4D7C-9AE5-6A45473AB1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Overview of security in traditional monolithic application</a:t>
            </a:r>
          </a:p>
          <a:p>
            <a:r>
              <a:rPr lang="en-US" dirty="0"/>
              <a:t>Implementing securing in a microservice architecture.</a:t>
            </a:r>
          </a:p>
        </p:txBody>
      </p:sp>
    </p:spTree>
    <p:extLst>
      <p:ext uri="{BB962C8B-B14F-4D97-AF65-F5344CB8AC3E}">
        <p14:creationId xmlns:p14="http://schemas.microsoft.com/office/powerpoint/2010/main" val="280600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C4FA-49BE-4168-A447-2AB4A721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12.Deploying Micro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D21E-31B2-4E1D-B399-79FE473C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Benefits - language-specific package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Drawbacks - language-specific package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Benefits – as VMs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Drawbacks – as VMs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Deploying services using Docker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Benefits of deploying as containers.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Drawbacks of deploying as containers.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91FAF-8EFC-4447-B8E6-0293604C1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Deploying services using language specific packaging format pattern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Virtual machine pattern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Container pattern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8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5D10-66FC-4E85-9F40-791C4FD8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Deploying services </a:t>
            </a:r>
            <a:br>
              <a:rPr lang="en-US" dirty="0"/>
            </a:br>
            <a:r>
              <a:rPr lang="en-US" dirty="0"/>
              <a:t>( 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DED3F-9F7E-4503-9B8C-0EF0AA236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Kubernetes</a:t>
            </a:r>
          </a:p>
          <a:p>
            <a:r>
              <a:rPr lang="en-US" dirty="0"/>
              <a:t>Deploying sample service on Kubernetes</a:t>
            </a:r>
          </a:p>
          <a:p>
            <a:r>
              <a:rPr lang="en-US" dirty="0"/>
              <a:t>Deploying API gateway</a:t>
            </a:r>
          </a:p>
          <a:p>
            <a:r>
              <a:rPr lang="en-US" dirty="0"/>
              <a:t>Zero-downtime deployments.</a:t>
            </a:r>
          </a:p>
          <a:p>
            <a:r>
              <a:rPr lang="en-US" dirty="0"/>
              <a:t>Using a service mesh to separate deployment from release.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70DA7-58AB-4D92-B52B-C162A8353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Deploying sample application with Kubernetes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Using Serverless deployment pattern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Using AWS Lambda and AWS gateway</a:t>
            </a:r>
          </a:p>
        </p:txBody>
      </p:sp>
    </p:spTree>
    <p:extLst>
      <p:ext uri="{BB962C8B-B14F-4D97-AF65-F5344CB8AC3E}">
        <p14:creationId xmlns:p14="http://schemas.microsoft.com/office/powerpoint/2010/main" val="3361128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5D10-66FC-4E85-9F40-791C4FD8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Deploying services </a:t>
            </a:r>
            <a:br>
              <a:rPr lang="en-US" dirty="0"/>
            </a:br>
            <a:r>
              <a:rPr lang="en-US" dirty="0"/>
              <a:t>( 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DED3F-9F7E-4503-9B8C-0EF0AA236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a service mesh to separate deployment from release.</a:t>
            </a:r>
          </a:p>
          <a:p>
            <a:r>
              <a:rPr lang="en-US" dirty="0"/>
              <a:t>Overview of serverless deployment with AWS lambda</a:t>
            </a:r>
          </a:p>
          <a:p>
            <a:r>
              <a:rPr lang="en-US" dirty="0"/>
              <a:t>Developing a lambda function</a:t>
            </a:r>
          </a:p>
          <a:p>
            <a:r>
              <a:rPr lang="en-US" dirty="0"/>
              <a:t>Invoking lambda function</a:t>
            </a:r>
          </a:p>
          <a:p>
            <a:r>
              <a:rPr lang="en-US" dirty="0"/>
              <a:t>Benefits of using lambda functions</a:t>
            </a:r>
          </a:p>
          <a:p>
            <a:r>
              <a:rPr lang="en-US" dirty="0"/>
              <a:t>Drawbacks of using Lambda functions.</a:t>
            </a:r>
          </a:p>
          <a:p>
            <a:r>
              <a:rPr lang="en-US" dirty="0"/>
              <a:t>Design of AWS lambda version of sample service</a:t>
            </a:r>
          </a:p>
          <a:p>
            <a:r>
              <a:rPr lang="en-US" dirty="0"/>
              <a:t>Packaging the service as Zip file</a:t>
            </a:r>
          </a:p>
          <a:p>
            <a:r>
              <a:rPr lang="en-US" dirty="0"/>
              <a:t>Deploying lambda function using serverless framework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70DA7-58AB-4D92-B52B-C162A8353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Deploying sample application with Kubernetes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Using Serverless deployment pattern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Using AWS Lambda and AWS gateway</a:t>
            </a:r>
          </a:p>
        </p:txBody>
      </p:sp>
    </p:spTree>
    <p:extLst>
      <p:ext uri="{BB962C8B-B14F-4D97-AF65-F5344CB8AC3E}">
        <p14:creationId xmlns:p14="http://schemas.microsoft.com/office/powerpoint/2010/main" val="4047328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5D10-66FC-4E85-9F40-791C4FD8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13.Refactoring to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DED3F-9F7E-4503-9B8C-0EF0AA236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1.2. Strangling the monolith</a:t>
            </a:r>
          </a:p>
          <a:p>
            <a:r>
              <a:rPr lang="en-US" dirty="0"/>
              <a:t>2.1.Implement new features as services</a:t>
            </a:r>
          </a:p>
          <a:p>
            <a:r>
              <a:rPr lang="en-US" dirty="0"/>
              <a:t>2.2.Separate presentation tier from the backend</a:t>
            </a:r>
          </a:p>
          <a:p>
            <a:r>
              <a:rPr lang="en-US" dirty="0"/>
              <a:t>2.3.Extract business capabilities into services</a:t>
            </a:r>
          </a:p>
          <a:p>
            <a:r>
              <a:rPr lang="en-US" dirty="0"/>
              <a:t>3.1.Designing the integration glue</a:t>
            </a:r>
          </a:p>
          <a:p>
            <a:r>
              <a:rPr lang="en-US" dirty="0"/>
              <a:t>3.2.Maintaining data consistency across a service and a monolith</a:t>
            </a:r>
          </a:p>
          <a:p>
            <a:r>
              <a:rPr lang="en-US" dirty="0"/>
              <a:t>5.4.Handling authentication and authorization.</a:t>
            </a:r>
          </a:p>
          <a:p>
            <a:r>
              <a:rPr lang="en-US" dirty="0"/>
              <a:t>5.5.Changing the monolith to interact with delivery service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70DA7-58AB-4D92-B52B-C162A8353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1.Overview of refactoring to microservices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2.Strategies for refactoring a monolith to microservices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3.Designing how service and monolith collaborate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4. Implementing a new feature as a service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5. Breaking apart the monolith</a:t>
            </a:r>
          </a:p>
        </p:txBody>
      </p:sp>
    </p:spTree>
    <p:extLst>
      <p:ext uri="{BB962C8B-B14F-4D97-AF65-F5344CB8AC3E}">
        <p14:creationId xmlns:p14="http://schemas.microsoft.com/office/powerpoint/2010/main" val="417337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5D10-66FC-4E85-9F40-791C4FD8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13.Refactoring to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DED3F-9F7E-4503-9B8C-0EF0AA236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1.1.Why refactor a monolith</a:t>
            </a:r>
          </a:p>
          <a:p>
            <a:r>
              <a:rPr lang="en-US" dirty="0"/>
              <a:t>4.1.The design of delayed delivery service</a:t>
            </a:r>
          </a:p>
          <a:p>
            <a:r>
              <a:rPr lang="en-US" dirty="0"/>
              <a:t>4.2. Designing the integration glue for delayed delivery service</a:t>
            </a:r>
          </a:p>
          <a:p>
            <a:r>
              <a:rPr lang="en-US" dirty="0"/>
              <a:t>5.1.Overview of existing delivery management functionality.</a:t>
            </a:r>
          </a:p>
          <a:p>
            <a:r>
              <a:rPr lang="en-US" dirty="0"/>
              <a:t>5.2.Overview of delivery service.</a:t>
            </a:r>
          </a:p>
          <a:p>
            <a:r>
              <a:rPr lang="en-US" dirty="0"/>
              <a:t>5.3. Designing the delivery service domain model.</a:t>
            </a:r>
          </a:p>
          <a:p>
            <a:r>
              <a:rPr lang="en-US" dirty="0"/>
              <a:t>5.4.The design of the delivery service integration glue.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70DA7-58AB-4D92-B52B-C162A8353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1.Overview of refactoring to microservices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2.Strategies for refactoring a monolith to microservices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3.Designing how service and monolith collaborate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4. Implementing a new feature as a service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5. Breaking apart the monolith</a:t>
            </a:r>
          </a:p>
        </p:txBody>
      </p:sp>
    </p:spTree>
    <p:extLst>
      <p:ext uri="{BB962C8B-B14F-4D97-AF65-F5344CB8AC3E}">
        <p14:creationId xmlns:p14="http://schemas.microsoft.com/office/powerpoint/2010/main" val="4231169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1A67-F6C6-4315-A1F6-F21B262E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2518F-2856-43DD-B9C2-0583A5778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14CB7-539D-4C7E-A029-31198F877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4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27A1-1779-4BE2-93ED-79302583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F2A14-63A2-4322-B8E5-3158AA1EF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1.1. What is software architecture and why does it matter?</a:t>
            </a:r>
          </a:p>
          <a:p>
            <a:pPr marL="0" indent="0">
              <a:buNone/>
            </a:pPr>
            <a:r>
              <a:rPr lang="en-US" dirty="0"/>
              <a:t>1.2. Overview of architectural styles</a:t>
            </a:r>
          </a:p>
          <a:p>
            <a:pPr marL="0" indent="0">
              <a:buNone/>
            </a:pPr>
            <a:r>
              <a:rPr lang="en-US" dirty="0"/>
              <a:t>1.3. The microservice architecture is an architectural style</a:t>
            </a:r>
          </a:p>
          <a:p>
            <a:pPr marL="0" indent="0">
              <a:buNone/>
            </a:pPr>
            <a:r>
              <a:rPr lang="en-US" dirty="0"/>
              <a:t>2.1.Identifying the system operations</a:t>
            </a:r>
          </a:p>
          <a:p>
            <a:pPr marL="0" indent="0">
              <a:buNone/>
            </a:pPr>
            <a:r>
              <a:rPr lang="en-US" dirty="0"/>
              <a:t>2.2.Defining services - decompose by business capability pattern</a:t>
            </a:r>
          </a:p>
          <a:p>
            <a:pPr marL="0" indent="0">
              <a:buNone/>
            </a:pPr>
            <a:r>
              <a:rPr lang="en-US" dirty="0"/>
              <a:t>2.3. Defining services – decompose by sub-domain pattern</a:t>
            </a:r>
          </a:p>
          <a:p>
            <a:pPr marL="0" indent="0">
              <a:buNone/>
            </a:pPr>
            <a:r>
              <a:rPr lang="en-US" dirty="0"/>
              <a:t>2.4. Decomposition guidelines</a:t>
            </a:r>
          </a:p>
          <a:p>
            <a:pPr marL="0" indent="0">
              <a:buNone/>
            </a:pPr>
            <a:r>
              <a:rPr lang="en-US" dirty="0"/>
              <a:t>2.5.Obstracles to decomposing an application into services.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F33F0-00C6-406A-B281-F0E57B89B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dirty="0"/>
              <a:t>What is Microservices architecture exactly?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Defining an application’s microservices architecture.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9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B611-39B3-4716-9DC6-8D8E8339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3.Inter process communication in MSA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8240-4741-4007-A3B1-AA76B715E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1.1.Interaction styles</a:t>
            </a:r>
          </a:p>
          <a:p>
            <a:r>
              <a:rPr lang="en-US" dirty="0"/>
              <a:t>1.2.Defining APIs in a MSA.</a:t>
            </a:r>
          </a:p>
          <a:p>
            <a:r>
              <a:rPr lang="en-US" dirty="0"/>
              <a:t>1.3. Evolving APIs</a:t>
            </a:r>
          </a:p>
          <a:p>
            <a:r>
              <a:rPr lang="en-US" dirty="0"/>
              <a:t>1.4.Messaging Formats.</a:t>
            </a:r>
          </a:p>
          <a:p>
            <a:r>
              <a:rPr lang="en-US" dirty="0"/>
              <a:t>2.1. Using REST</a:t>
            </a:r>
          </a:p>
          <a:p>
            <a:r>
              <a:rPr lang="en-US" dirty="0"/>
              <a:t>2.2. Using </a:t>
            </a:r>
            <a:r>
              <a:rPr lang="en-US" dirty="0" err="1"/>
              <a:t>gRPC</a:t>
            </a:r>
            <a:endParaRPr lang="en-US" dirty="0"/>
          </a:p>
          <a:p>
            <a:r>
              <a:rPr lang="en-US" dirty="0"/>
              <a:t>2.3. Handling partial failure using Circuit pattern</a:t>
            </a:r>
          </a:p>
          <a:p>
            <a:r>
              <a:rPr lang="en-US" dirty="0"/>
              <a:t>2.4. Using Service discovery.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D5D11-1EE2-47BC-B3DF-8D5F00576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dirty="0"/>
              <a:t>Overview of inter process communication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Communicating using the synchronous Remote procedure invocation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Communicating using Asynchronous messaging pattern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Using asynchronous messaging to improve availability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1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B611-39B3-4716-9DC6-8D8E8339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3.Inter process communication in MSA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8240-4741-4007-A3B1-AA76B715E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3.1. Overview of messaging</a:t>
            </a:r>
          </a:p>
          <a:p>
            <a:r>
              <a:rPr lang="en-US" dirty="0"/>
              <a:t>3.2 Implementing the interaction styles using messaging.</a:t>
            </a:r>
          </a:p>
          <a:p>
            <a:r>
              <a:rPr lang="en-US" dirty="0"/>
              <a:t>3.3. Creating an API specification for a message based service API.</a:t>
            </a:r>
          </a:p>
          <a:p>
            <a:r>
              <a:rPr lang="en-US" dirty="0"/>
              <a:t>3.4.Using Message broker.</a:t>
            </a:r>
          </a:p>
          <a:p>
            <a:r>
              <a:rPr lang="en-US" dirty="0"/>
              <a:t>3.5. Competing receivers and message ordering.</a:t>
            </a:r>
          </a:p>
          <a:p>
            <a:r>
              <a:rPr lang="en-US" dirty="0"/>
              <a:t>3.6. Handling duplicate messages.</a:t>
            </a:r>
          </a:p>
          <a:p>
            <a:r>
              <a:rPr lang="en-US" dirty="0"/>
              <a:t>3.7. Transactional Messaging.</a:t>
            </a:r>
          </a:p>
          <a:p>
            <a:r>
              <a:rPr lang="en-US" dirty="0"/>
              <a:t>3.8. Libraries and frameworks for messaging</a:t>
            </a:r>
          </a:p>
          <a:p>
            <a:r>
              <a:rPr lang="en-US" dirty="0"/>
              <a:t>4.1. Synchronous </a:t>
            </a:r>
            <a:r>
              <a:rPr lang="en-US" dirty="0" err="1"/>
              <a:t>Comm..reduces</a:t>
            </a:r>
            <a:r>
              <a:rPr lang="en-US" dirty="0"/>
              <a:t> availability.</a:t>
            </a:r>
          </a:p>
          <a:p>
            <a:r>
              <a:rPr lang="en-US" dirty="0"/>
              <a:t>4.2. Eliminating synchronous interaction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D5D11-1EE2-47BC-B3DF-8D5F00576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3. Communicating using Asynchronous messaging pattern</a:t>
            </a:r>
          </a:p>
          <a:p>
            <a:pPr algn="l"/>
            <a:r>
              <a:rPr lang="en-US" dirty="0"/>
              <a:t>4. Using asynchronous messaging to improve availability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7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B56A-F15B-4F10-A696-156423FE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4.Managing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C6CCC-E923-4ADE-B3B1-FF7664957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Management in MSA</a:t>
            </a:r>
          </a:p>
          <a:p>
            <a:r>
              <a:rPr lang="en-US" dirty="0"/>
              <a:t>Co-ordinating Sagas</a:t>
            </a:r>
          </a:p>
          <a:p>
            <a:r>
              <a:rPr lang="en-US" dirty="0"/>
              <a:t>Handling the lack of isolation</a:t>
            </a:r>
          </a:p>
          <a:p>
            <a:r>
              <a:rPr lang="en-US" dirty="0"/>
              <a:t>Design a service with Saga ( example)</a:t>
            </a:r>
          </a:p>
        </p:txBody>
      </p:sp>
    </p:spTree>
    <p:extLst>
      <p:ext uri="{BB962C8B-B14F-4D97-AF65-F5344CB8AC3E}">
        <p14:creationId xmlns:p14="http://schemas.microsoft.com/office/powerpoint/2010/main" val="418116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8E6-E355-4115-9187-0425450C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5.Designing business logic in MSA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2F49C-24A0-42D9-9431-72F4D127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logic – organizations</a:t>
            </a:r>
          </a:p>
          <a:p>
            <a:r>
              <a:rPr lang="en-US" dirty="0"/>
              <a:t>Designing a domain model using the DDD aggregate pattern</a:t>
            </a:r>
          </a:p>
          <a:p>
            <a:r>
              <a:rPr lang="en-US" dirty="0"/>
              <a:t>Publishing domain events</a:t>
            </a:r>
          </a:p>
          <a:p>
            <a:r>
              <a:rPr lang="en-US" dirty="0"/>
              <a:t>Designing business logic - Examples</a:t>
            </a:r>
          </a:p>
        </p:txBody>
      </p:sp>
    </p:spTree>
    <p:extLst>
      <p:ext uri="{BB962C8B-B14F-4D97-AF65-F5344CB8AC3E}">
        <p14:creationId xmlns:p14="http://schemas.microsoft.com/office/powerpoint/2010/main" val="195918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64E6-42D8-49DB-8552-1E1D4455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6.Developing business logic with event sourcing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C7378-369E-47E3-995B-F43932C71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business logic using event sourcing</a:t>
            </a:r>
          </a:p>
          <a:p>
            <a:r>
              <a:rPr lang="en-US" dirty="0"/>
              <a:t>Implementing event store</a:t>
            </a:r>
          </a:p>
          <a:p>
            <a:r>
              <a:rPr lang="en-US" dirty="0"/>
              <a:t>Using sagas and event sourcing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2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FA56-889F-4474-B8EB-DAF1942E5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7.Implementing queries in MSA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967AA-4A7B-4E34-912F-2A379AE31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Querying using API composition </a:t>
            </a:r>
          </a:p>
          <a:p>
            <a:r>
              <a:rPr lang="en-US" dirty="0"/>
              <a:t>Using CQRS</a:t>
            </a:r>
          </a:p>
          <a:p>
            <a:r>
              <a:rPr lang="en-US" dirty="0"/>
              <a:t>Designing CQRS views</a:t>
            </a:r>
          </a:p>
          <a:p>
            <a:r>
              <a:rPr lang="en-US" dirty="0"/>
              <a:t>Implementing a CQRS view with AWS DynamoDB ( example)</a:t>
            </a:r>
          </a:p>
        </p:txBody>
      </p:sp>
    </p:spTree>
    <p:extLst>
      <p:ext uri="{BB962C8B-B14F-4D97-AF65-F5344CB8AC3E}">
        <p14:creationId xmlns:p14="http://schemas.microsoft.com/office/powerpoint/2010/main" val="3241505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3C22-7EFB-440B-B1EC-B8005D1E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8.External API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74254-D7B3-4FA4-A1B7-A57A8FE82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API design  / issues</a:t>
            </a:r>
          </a:p>
          <a:p>
            <a:r>
              <a:rPr lang="en-US" dirty="0"/>
              <a:t>API gateway</a:t>
            </a:r>
          </a:p>
          <a:p>
            <a:r>
              <a:rPr lang="en-US" dirty="0"/>
              <a:t>Implementing an API gateway</a:t>
            </a:r>
          </a:p>
          <a:p>
            <a:r>
              <a:rPr lang="en-US" dirty="0"/>
              <a:t>Implementing API gateway using </a:t>
            </a:r>
            <a:r>
              <a:rPr lang="en-US" dirty="0" err="1"/>
              <a:t>GraphQL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0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351</TotalTime>
  <Words>810</Words>
  <Application>Microsoft Office PowerPoint</Application>
  <PresentationFormat>Widescreen</PresentationFormat>
  <Paragraphs>138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Calibri</vt:lpstr>
      <vt:lpstr>Courier New</vt:lpstr>
      <vt:lpstr>Rockwell</vt:lpstr>
      <vt:lpstr>Damask</vt:lpstr>
      <vt:lpstr>Microservices</vt:lpstr>
      <vt:lpstr>Decomposition Strategies</vt:lpstr>
      <vt:lpstr>3.Inter process communication in MSA</vt:lpstr>
      <vt:lpstr>3.Inter process communication in MSA</vt:lpstr>
      <vt:lpstr>4.Managing transactions</vt:lpstr>
      <vt:lpstr>5.Designing business logic in MSA</vt:lpstr>
      <vt:lpstr>6.Developing business logic with event sourcing</vt:lpstr>
      <vt:lpstr>7.Implementing queries in MSA</vt:lpstr>
      <vt:lpstr>8.External API patterns</vt:lpstr>
      <vt:lpstr>9.Testing microservices 1</vt:lpstr>
      <vt:lpstr>10.Testing micro services 2</vt:lpstr>
      <vt:lpstr>11.Developoing production ready services</vt:lpstr>
      <vt:lpstr>12.Deploying Micro services</vt:lpstr>
      <vt:lpstr>12. Deploying services  ( example)</vt:lpstr>
      <vt:lpstr>12. Deploying services  ( example)</vt:lpstr>
      <vt:lpstr>13.Refactoring to Microservices</vt:lpstr>
      <vt:lpstr>13.Refactoring to Microservices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Bharadwaj Mamidisetti</dc:creator>
  <cp:lastModifiedBy>Bharadwaj Mamidisetti</cp:lastModifiedBy>
  <cp:revision>18</cp:revision>
  <dcterms:created xsi:type="dcterms:W3CDTF">2019-02-18T19:07:25Z</dcterms:created>
  <dcterms:modified xsi:type="dcterms:W3CDTF">2019-02-19T00:59:15Z</dcterms:modified>
</cp:coreProperties>
</file>