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2" r:id="rId4"/>
    <p:sldId id="284" r:id="rId5"/>
    <p:sldId id="285" r:id="rId6"/>
    <p:sldId id="266" r:id="rId7"/>
    <p:sldId id="267" r:id="rId8"/>
    <p:sldId id="268" r:id="rId9"/>
    <p:sldId id="271" r:id="rId10"/>
    <p:sldId id="272" r:id="rId11"/>
    <p:sldId id="274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E3A5-280A-4A8D-A84E-7167A91DF8BA}" type="datetimeFigureOut">
              <a:rPr lang="en-US" smtClean="0"/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81330-6379-4099-B5C2-1CE64DCE4A02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E3A5-280A-4A8D-A84E-7167A91DF8B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81330-6379-4099-B5C2-1CE64DCE4A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E3A5-280A-4A8D-A84E-7167A91DF8B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81330-6379-4099-B5C2-1CE64DCE4A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E3A5-280A-4A8D-A84E-7167A91DF8B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81330-6379-4099-B5C2-1CE64DCE4A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E3A5-280A-4A8D-A84E-7167A91DF8B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81330-6379-4099-B5C2-1CE64DCE4A02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E3A5-280A-4A8D-A84E-7167A91DF8B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81330-6379-4099-B5C2-1CE64DCE4A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E3A5-280A-4A8D-A84E-7167A91DF8BA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81330-6379-4099-B5C2-1CE64DCE4A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E3A5-280A-4A8D-A84E-7167A91DF8B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81330-6379-4099-B5C2-1CE64DCE4A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E3A5-280A-4A8D-A84E-7167A91DF8BA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81330-6379-4099-B5C2-1CE64DCE4A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E3A5-280A-4A8D-A84E-7167A91DF8B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81330-6379-4099-B5C2-1CE64DCE4A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E3A5-280A-4A8D-A84E-7167A91DF8B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E781330-6379-4099-B5C2-1CE64DCE4A02}" type="slidenum">
              <a:rPr lang="en-US" smtClean="0"/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FC9E3A5-280A-4A8D-A84E-7167A91DF8BA}" type="datetimeFigureOut">
              <a:rPr lang="en-US" smtClean="0"/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781330-6379-4099-B5C2-1CE64DCE4A02}" type="slidenum">
              <a:rPr lang="en-US" smtClean="0"/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676400"/>
            <a:ext cx="7851648" cy="3352800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 STACK WEB DEVELOPMENT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- 1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1143000"/>
          </a:xfrm>
        </p:spPr>
        <p:txBody>
          <a:bodyPr/>
          <a:lstStyle/>
          <a:p>
            <a:r>
              <a:rPr lang="en-US" dirty="0" smtClean="0"/>
              <a:t>HTML Audio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 </a:t>
            </a:r>
            <a:r>
              <a:rPr lang="en-US" dirty="0" smtClean="0">
                <a:solidFill>
                  <a:srgbClr val="C00000"/>
                </a:solidFill>
              </a:rPr>
              <a:t>controls</a:t>
            </a:r>
            <a:r>
              <a:rPr lang="en-US" dirty="0" smtClean="0"/>
              <a:t> attribute adds </a:t>
            </a:r>
            <a:r>
              <a:rPr lang="en-US" dirty="0" smtClean="0"/>
              <a:t>Audio controls</a:t>
            </a:r>
            <a:r>
              <a:rPr lang="en-US" dirty="0" smtClean="0"/>
              <a:t>, like play, pause, and volume.</a:t>
            </a:r>
            <a:endParaRPr lang="en-US" dirty="0" smtClean="0"/>
          </a:p>
          <a:p>
            <a:r>
              <a:rPr lang="en-US" dirty="0" smtClean="0"/>
              <a:t>It is a good idea to </a:t>
            </a:r>
            <a:r>
              <a:rPr lang="en-US" dirty="0" smtClean="0"/>
              <a:t>always include</a:t>
            </a:r>
            <a:r>
              <a:rPr lang="en-US" dirty="0" smtClean="0"/>
              <a:t> width and height attributes</a:t>
            </a:r>
            <a:r>
              <a:rPr lang="en-US" dirty="0" smtClean="0"/>
              <a:t>.  </a:t>
            </a:r>
            <a:r>
              <a:rPr lang="en-US" dirty="0" smtClean="0"/>
              <a:t>If height and width are not set, the page might flicker while the video loads.</a:t>
            </a:r>
            <a:endParaRPr lang="en-US" dirty="0" smtClean="0"/>
          </a:p>
          <a:p>
            <a:r>
              <a:rPr lang="en-US" dirty="0" smtClean="0"/>
              <a:t>The </a:t>
            </a:r>
            <a:r>
              <a:rPr lang="en-US" dirty="0" smtClean="0">
                <a:solidFill>
                  <a:srgbClr val="C00000"/>
                </a:solidFill>
              </a:rPr>
              <a:t>&lt;source&gt;</a:t>
            </a:r>
            <a:r>
              <a:rPr lang="en-US" dirty="0" smtClean="0"/>
              <a:t> element allows you to specify alternative video files which the browser may choose from. The browser will use the first recognized format.</a:t>
            </a:r>
            <a:endParaRPr lang="en-US" dirty="0" smtClean="0"/>
          </a:p>
          <a:p>
            <a:r>
              <a:rPr lang="en-US" dirty="0" smtClean="0"/>
              <a:t>The text between the &lt;audio&gt; and &lt;/audio&gt; tags will only be displayed in browsers that do not support the &lt;audio&gt; element. </a:t>
            </a:r>
            <a:r>
              <a:rPr lang="en-US" dirty="0" smtClean="0"/>
              <a:t>To </a:t>
            </a:r>
            <a:r>
              <a:rPr lang="en-US" dirty="0" smtClean="0"/>
              <a:t>start a </a:t>
            </a:r>
            <a:r>
              <a:rPr lang="en-US" dirty="0" smtClean="0"/>
              <a:t>audio automatically</a:t>
            </a:r>
            <a:r>
              <a:rPr lang="en-US" dirty="0" smtClean="0"/>
              <a:t>, use the </a:t>
            </a:r>
            <a:r>
              <a:rPr lang="en-US" dirty="0" err="1" smtClean="0">
                <a:solidFill>
                  <a:srgbClr val="C00000"/>
                </a:solidFill>
              </a:rPr>
              <a:t>autoplay</a:t>
            </a:r>
            <a:r>
              <a:rPr lang="en-US" dirty="0" smtClean="0">
                <a:solidFill>
                  <a:srgbClr val="C00000"/>
                </a:solidFill>
              </a:rPr>
              <a:t> </a:t>
            </a:r>
            <a:r>
              <a:rPr lang="en-US" dirty="0" smtClean="0"/>
              <a:t>attribute</a:t>
            </a:r>
            <a:r>
              <a:rPr lang="en-US" dirty="0" smtClean="0"/>
              <a:t>: these attributes works similar in video and audio tags.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 </a:t>
            </a:r>
            <a:r>
              <a:rPr lang="en-US" dirty="0" smtClean="0"/>
              <a:t>Canvas</a:t>
            </a:r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What is HTML Canvas</a:t>
            </a:r>
            <a:r>
              <a:rPr lang="en-US" b="1" dirty="0" smtClean="0"/>
              <a:t>?</a:t>
            </a: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r>
              <a:rPr lang="en-US" sz="1800" dirty="0" smtClean="0"/>
              <a:t>The HTML &lt;canvas&gt; element is used to draw graphics, on the fly, via JavaScript.</a:t>
            </a:r>
            <a:endParaRPr lang="en-US" sz="1800" dirty="0" smtClean="0"/>
          </a:p>
          <a:p>
            <a:r>
              <a:rPr lang="en-US" sz="1800" dirty="0" smtClean="0"/>
              <a:t>The &lt;canvas&gt; element is only a container for graphics. You must use JavaScript to </a:t>
            </a:r>
            <a:r>
              <a:rPr lang="en-US" sz="1800" dirty="0" smtClean="0"/>
              <a:t>draw </a:t>
            </a:r>
            <a:r>
              <a:rPr lang="en-US" sz="1800" dirty="0" smtClean="0"/>
              <a:t>the graphics.</a:t>
            </a:r>
            <a:endParaRPr lang="en-US" sz="1800" dirty="0" smtClean="0"/>
          </a:p>
          <a:p>
            <a:r>
              <a:rPr lang="en-US" sz="1800" dirty="0" smtClean="0"/>
              <a:t>Canvas has several methods for drawing paths, boxes, circles, text, and adding images.</a:t>
            </a:r>
            <a:endParaRPr lang="en-US" sz="1800" dirty="0" smtClean="0"/>
          </a:p>
          <a:p>
            <a:pPr>
              <a:buNone/>
            </a:pP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Canvas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A canvas is a rectangular area on an HTML page. By default, a canvas has no border and </a:t>
            </a:r>
            <a:r>
              <a:rPr lang="en-US" dirty="0" smtClean="0"/>
              <a:t>no content.</a:t>
            </a:r>
            <a:endParaRPr lang="en-US" dirty="0" smtClean="0"/>
          </a:p>
          <a:p>
            <a:pPr>
              <a:buNone/>
            </a:pPr>
            <a:r>
              <a:rPr lang="en-US" sz="1900" u="sng" dirty="0" smtClean="0">
                <a:solidFill>
                  <a:srgbClr val="C00000"/>
                </a:solidFill>
              </a:rPr>
              <a:t>Code:</a:t>
            </a:r>
            <a:endParaRPr lang="en-US" sz="1900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1900" dirty="0" smtClean="0"/>
              <a:t>&lt;!DOCTYPE html&gt;</a:t>
            </a:r>
            <a:endParaRPr lang="en-US" sz="1900" dirty="0" smtClean="0"/>
          </a:p>
          <a:p>
            <a:pPr>
              <a:buNone/>
            </a:pPr>
            <a:r>
              <a:rPr lang="en-US" sz="1900" dirty="0" smtClean="0"/>
              <a:t>&lt;html&gt;</a:t>
            </a:r>
            <a:endParaRPr lang="en-US" sz="1900" dirty="0" smtClean="0"/>
          </a:p>
          <a:p>
            <a:pPr>
              <a:buNone/>
            </a:pPr>
            <a:r>
              <a:rPr lang="en-US" sz="1900" dirty="0" smtClean="0"/>
              <a:t>&lt;body&gt;</a:t>
            </a:r>
            <a:endParaRPr lang="en-US" sz="1900" dirty="0" smtClean="0"/>
          </a:p>
          <a:p>
            <a:pPr>
              <a:buNone/>
            </a:pPr>
            <a:r>
              <a:rPr lang="en-US" sz="1900" dirty="0" smtClean="0"/>
              <a:t>&lt;</a:t>
            </a:r>
            <a:r>
              <a:rPr lang="en-US" sz="1900" dirty="0" smtClean="0"/>
              <a:t>canvas id="</a:t>
            </a:r>
            <a:r>
              <a:rPr lang="en-US" sz="1900" dirty="0" err="1" smtClean="0"/>
              <a:t>myCanvas</a:t>
            </a:r>
            <a:r>
              <a:rPr lang="en-US" sz="1900" dirty="0" smtClean="0"/>
              <a:t>" width="200" height="100" style="border:3px solid #000000;"&gt;</a:t>
            </a:r>
            <a:endParaRPr lang="en-US" sz="1900" dirty="0" smtClean="0"/>
          </a:p>
          <a:p>
            <a:pPr>
              <a:buNone/>
            </a:pPr>
            <a:r>
              <a:rPr lang="en-US" sz="1900" dirty="0" smtClean="0"/>
              <a:t>&lt;/</a:t>
            </a:r>
            <a:r>
              <a:rPr lang="en-US" sz="1900" dirty="0" smtClean="0"/>
              <a:t>canvas&gt;</a:t>
            </a:r>
            <a:endParaRPr lang="en-US" sz="1900" dirty="0" smtClean="0"/>
          </a:p>
          <a:p>
            <a:pPr>
              <a:buNone/>
            </a:pPr>
            <a:r>
              <a:rPr lang="en-US" sz="1900" dirty="0" smtClean="0"/>
              <a:t>&lt;/</a:t>
            </a:r>
            <a:r>
              <a:rPr lang="en-US" sz="1900" dirty="0" smtClean="0"/>
              <a:t>body&gt;</a:t>
            </a:r>
            <a:endParaRPr lang="en-US" sz="1900" dirty="0" smtClean="0"/>
          </a:p>
          <a:p>
            <a:pPr>
              <a:buNone/>
            </a:pPr>
            <a:r>
              <a:rPr lang="en-US" sz="1900" dirty="0" smtClean="0"/>
              <a:t>&lt;/html</a:t>
            </a:r>
            <a:r>
              <a:rPr lang="en-US" sz="1900" dirty="0" smtClean="0"/>
              <a:t>&gt;</a:t>
            </a:r>
            <a:endParaRPr lang="en-US" sz="1900" dirty="0" smtClean="0"/>
          </a:p>
          <a:p>
            <a:pPr>
              <a:buNone/>
            </a:pPr>
            <a:r>
              <a:rPr lang="en-US" sz="1900" u="sng" dirty="0" smtClean="0">
                <a:solidFill>
                  <a:srgbClr val="C00000"/>
                </a:solidFill>
              </a:rPr>
              <a:t>Output:</a:t>
            </a:r>
            <a:endParaRPr lang="en-US" sz="1900" u="sng" dirty="0" smtClean="0">
              <a:solidFill>
                <a:srgbClr val="C00000"/>
              </a:solidFill>
            </a:endParaRPr>
          </a:p>
        </p:txBody>
      </p:sp>
      <p:pic>
        <p:nvPicPr>
          <p:cNvPr id="4" name="Picture 3" descr="canvas op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362200" y="5676900"/>
            <a:ext cx="19050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08888"/>
          </a:xfrm>
        </p:spPr>
        <p:txBody>
          <a:bodyPr>
            <a:normAutofit/>
          </a:bodyPr>
          <a:lstStyle/>
          <a:p>
            <a:r>
              <a:rPr lang="en-US" dirty="0" smtClean="0"/>
              <a:t>Add a </a:t>
            </a: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5181600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After creating the rectangular canvas area, </a:t>
            </a:r>
            <a:r>
              <a:rPr lang="en-US" sz="3400" dirty="0" smtClean="0"/>
              <a:t>add </a:t>
            </a:r>
            <a:r>
              <a:rPr lang="en-US" sz="3400" dirty="0" smtClean="0"/>
              <a:t>a JavaScript to do the drawing.</a:t>
            </a:r>
            <a:endParaRPr lang="en-US" sz="3400" dirty="0" smtClean="0"/>
          </a:p>
          <a:p>
            <a:pPr>
              <a:buNone/>
            </a:pPr>
            <a:r>
              <a:rPr lang="en-US" sz="3400" u="sng" dirty="0" smtClean="0">
                <a:solidFill>
                  <a:srgbClr val="C00000"/>
                </a:solidFill>
              </a:rPr>
              <a:t>Code for Draw a line:</a:t>
            </a:r>
            <a:endParaRPr lang="en-US" sz="3400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 smtClean="0"/>
              <a:t>&lt;!DOCTYPE html&gt;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&lt;html&gt;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&lt;body&gt;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smtClean="0"/>
              <a:t>canvas id="</a:t>
            </a:r>
            <a:r>
              <a:rPr lang="en-US" dirty="0" err="1" smtClean="0"/>
              <a:t>myCanvas</a:t>
            </a:r>
            <a:r>
              <a:rPr lang="en-US" dirty="0" smtClean="0"/>
              <a:t>" width="200" height="100" style="border:1px solid #d3d3d3;"&gt;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&lt;/</a:t>
            </a:r>
            <a:r>
              <a:rPr lang="en-US" dirty="0" smtClean="0"/>
              <a:t>canvas</a:t>
            </a:r>
            <a:r>
              <a:rPr lang="en-US" dirty="0" smtClean="0"/>
              <a:t>&gt;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smtClean="0"/>
              <a:t>script&gt;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c = </a:t>
            </a:r>
            <a:r>
              <a:rPr lang="en-US" dirty="0" err="1" smtClean="0"/>
              <a:t>document.getElementById</a:t>
            </a:r>
            <a:r>
              <a:rPr lang="en-US" dirty="0" smtClean="0"/>
              <a:t>("</a:t>
            </a:r>
            <a:r>
              <a:rPr lang="en-US" dirty="0" err="1" smtClean="0"/>
              <a:t>myCanvas</a:t>
            </a:r>
            <a:r>
              <a:rPr lang="en-US" dirty="0" smtClean="0"/>
              <a:t>");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ctx</a:t>
            </a:r>
            <a:r>
              <a:rPr lang="en-US" dirty="0" smtClean="0"/>
              <a:t> = </a:t>
            </a:r>
            <a:r>
              <a:rPr lang="en-US" dirty="0" err="1" smtClean="0"/>
              <a:t>c.getContext</a:t>
            </a:r>
            <a:r>
              <a:rPr lang="en-US" dirty="0" smtClean="0"/>
              <a:t>("2d");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ctx.moveTo</a:t>
            </a:r>
            <a:r>
              <a:rPr lang="en-US" dirty="0" smtClean="0"/>
              <a:t>(0,0);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ctx.lineTo</a:t>
            </a:r>
            <a:r>
              <a:rPr lang="en-US" dirty="0" smtClean="0"/>
              <a:t>(200,100);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ctx.stroke</a:t>
            </a:r>
            <a:r>
              <a:rPr lang="en-US" dirty="0" smtClean="0"/>
              <a:t>();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&lt;/script&gt;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&lt;/</a:t>
            </a:r>
            <a:r>
              <a:rPr lang="en-US" dirty="0" smtClean="0"/>
              <a:t>body&gt;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&lt;/html&gt;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389120"/>
          </a:xfrm>
        </p:spPr>
        <p:txBody>
          <a:bodyPr/>
          <a:lstStyle/>
          <a:p>
            <a:pPr>
              <a:buNone/>
            </a:pPr>
            <a:r>
              <a:rPr lang="en-US" u="sng" dirty="0" smtClean="0">
                <a:solidFill>
                  <a:srgbClr val="C00000"/>
                </a:solidFill>
              </a:rPr>
              <a:t>Output:</a:t>
            </a:r>
            <a:endParaRPr lang="en-US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u="sng" dirty="0">
              <a:solidFill>
                <a:srgbClr val="C00000"/>
              </a:solidFill>
            </a:endParaRPr>
          </a:p>
        </p:txBody>
      </p:sp>
      <p:pic>
        <p:nvPicPr>
          <p:cNvPr id="4" name="Picture 3" descr="canvas op2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71500" y="1371600"/>
            <a:ext cx="2781300" cy="139065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>
                <a:solidFill>
                  <a:srgbClr val="C00000"/>
                </a:solidFill>
              </a:rPr>
              <a:t>Code </a:t>
            </a:r>
            <a:r>
              <a:rPr lang="en-US" u="sng" dirty="0" smtClean="0">
                <a:solidFill>
                  <a:srgbClr val="C00000"/>
                </a:solidFill>
              </a:rPr>
              <a:t>for Draw </a:t>
            </a:r>
            <a:r>
              <a:rPr lang="en-US" u="sng" dirty="0" smtClean="0">
                <a:solidFill>
                  <a:srgbClr val="C00000"/>
                </a:solidFill>
              </a:rPr>
              <a:t>a Circle</a:t>
            </a:r>
            <a:r>
              <a:rPr lang="en-US" u="sng" dirty="0" smtClean="0">
                <a:solidFill>
                  <a:srgbClr val="C00000"/>
                </a:solidFill>
              </a:rPr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&lt;html&gt;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&lt;body&gt;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&lt;canvas id="</a:t>
            </a:r>
            <a:r>
              <a:rPr lang="en-US" dirty="0" err="1" smtClean="0"/>
              <a:t>myCanvas</a:t>
            </a:r>
            <a:r>
              <a:rPr lang="en-US" dirty="0" smtClean="0"/>
              <a:t>" width="200" height="100" style="border:1px solid #d3d3d3;"&gt;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&lt;/</a:t>
            </a:r>
            <a:r>
              <a:rPr lang="en-US" dirty="0" smtClean="0"/>
              <a:t>canvas&gt;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c = </a:t>
            </a:r>
            <a:r>
              <a:rPr lang="en-US" dirty="0" err="1" smtClean="0"/>
              <a:t>document.getElementById</a:t>
            </a:r>
            <a:r>
              <a:rPr lang="en-US" dirty="0" smtClean="0"/>
              <a:t>("</a:t>
            </a:r>
            <a:r>
              <a:rPr lang="en-US" dirty="0" err="1" smtClean="0"/>
              <a:t>myCanvas</a:t>
            </a:r>
            <a:r>
              <a:rPr lang="en-US" dirty="0" smtClean="0"/>
              <a:t>");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ctx</a:t>
            </a:r>
            <a:r>
              <a:rPr lang="en-US" dirty="0" smtClean="0"/>
              <a:t> = </a:t>
            </a:r>
            <a:r>
              <a:rPr lang="en-US" dirty="0" err="1" smtClean="0"/>
              <a:t>c.getContext</a:t>
            </a:r>
            <a:r>
              <a:rPr lang="en-US" dirty="0" smtClean="0"/>
              <a:t>("2d");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ctx.beginPath</a:t>
            </a:r>
            <a:r>
              <a:rPr lang="en-US" dirty="0" smtClean="0"/>
              <a:t>();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ctx.arc(95,50,40,0,2*</a:t>
            </a:r>
            <a:r>
              <a:rPr lang="en-US" dirty="0" err="1" smtClean="0"/>
              <a:t>Math.PI</a:t>
            </a:r>
            <a:r>
              <a:rPr lang="en-US" dirty="0" smtClean="0"/>
              <a:t>);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ctx.stroke</a:t>
            </a:r>
            <a:r>
              <a:rPr lang="en-US" dirty="0" smtClean="0"/>
              <a:t>();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&lt;/script&gt;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&lt;/html&gt;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u="sng" dirty="0" smtClean="0">
                <a:solidFill>
                  <a:srgbClr val="C00000"/>
                </a:solidFill>
              </a:rPr>
              <a:t>Output:</a:t>
            </a:r>
            <a:endParaRPr lang="en-US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u="sng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62000" y="2743200"/>
            <a:ext cx="2438400" cy="2286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Draw a </a:t>
            </a:r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3800" u="sng" dirty="0" smtClean="0">
                <a:solidFill>
                  <a:srgbClr val="C00000"/>
                </a:solidFill>
              </a:rPr>
              <a:t>Code:</a:t>
            </a:r>
            <a:endParaRPr lang="en-US" sz="3800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 smtClean="0"/>
              <a:t>&lt;!</a:t>
            </a:r>
            <a:r>
              <a:rPr lang="en-US" dirty="0" smtClean="0"/>
              <a:t>DOCTYPE html&gt;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&lt;html&gt;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&lt;body&gt;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&lt;canvas id="</a:t>
            </a:r>
            <a:r>
              <a:rPr lang="en-US" dirty="0" err="1" smtClean="0"/>
              <a:t>myCanvas</a:t>
            </a:r>
            <a:r>
              <a:rPr lang="en-US" dirty="0" smtClean="0"/>
              <a:t>" width="200" height="100" style="border:1px solid #d3d3d3;"&gt;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&lt;/</a:t>
            </a:r>
            <a:r>
              <a:rPr lang="en-US" dirty="0" smtClean="0"/>
              <a:t>canvas&gt;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c = </a:t>
            </a:r>
            <a:r>
              <a:rPr lang="en-US" dirty="0" err="1" smtClean="0"/>
              <a:t>document.getElementById</a:t>
            </a:r>
            <a:r>
              <a:rPr lang="en-US" dirty="0" smtClean="0"/>
              <a:t>("</a:t>
            </a:r>
            <a:r>
              <a:rPr lang="en-US" dirty="0" err="1" smtClean="0"/>
              <a:t>myCanvas</a:t>
            </a:r>
            <a:r>
              <a:rPr lang="en-US" dirty="0" smtClean="0"/>
              <a:t>");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ctx</a:t>
            </a:r>
            <a:r>
              <a:rPr lang="en-US" dirty="0" smtClean="0"/>
              <a:t> = </a:t>
            </a:r>
            <a:r>
              <a:rPr lang="en-US" dirty="0" err="1" smtClean="0"/>
              <a:t>c.getContext</a:t>
            </a:r>
            <a:r>
              <a:rPr lang="en-US" dirty="0" smtClean="0"/>
              <a:t>("2d");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ctx.font</a:t>
            </a:r>
            <a:r>
              <a:rPr lang="en-US" dirty="0" smtClean="0"/>
              <a:t> = "30px Arial";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ctx.fillText</a:t>
            </a:r>
            <a:r>
              <a:rPr lang="en-US" dirty="0" smtClean="0"/>
              <a:t>("Hello World",10,50);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&lt;/script&gt;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u="sng" dirty="0" smtClean="0">
                <a:solidFill>
                  <a:srgbClr val="C00000"/>
                </a:solidFill>
              </a:rPr>
              <a:t>OUTPUT:</a:t>
            </a:r>
            <a:endParaRPr lang="en-US" sz="4000" u="sng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2971800"/>
            <a:ext cx="2819400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HELLO WORLD</a:t>
            </a:r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 SVG </a:t>
            </a:r>
            <a:r>
              <a:rPr lang="en-US" dirty="0" smtClean="0"/>
              <a:t>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is SVG?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SVG </a:t>
            </a:r>
            <a:r>
              <a:rPr lang="en-US" dirty="0" smtClean="0"/>
              <a:t>stands for Scalable Vector Graphics</a:t>
            </a:r>
            <a:endParaRPr lang="en-US" dirty="0" smtClean="0"/>
          </a:p>
          <a:p>
            <a:r>
              <a:rPr lang="en-US" dirty="0" smtClean="0"/>
              <a:t>SVG is used to define graphics for the Web</a:t>
            </a:r>
            <a:endParaRPr lang="en-US" dirty="0" smtClean="0"/>
          </a:p>
          <a:p>
            <a:r>
              <a:rPr lang="en-US" dirty="0" smtClean="0"/>
              <a:t>SVG is a W3C recommendation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&lt;</a:t>
            </a:r>
            <a:r>
              <a:rPr lang="en-US" dirty="0" err="1" smtClean="0">
                <a:solidFill>
                  <a:srgbClr val="C00000"/>
                </a:solidFill>
              </a:rPr>
              <a:t>svg</a:t>
            </a:r>
            <a:r>
              <a:rPr lang="en-US" dirty="0" smtClean="0">
                <a:solidFill>
                  <a:srgbClr val="C00000"/>
                </a:solidFill>
              </a:rPr>
              <a:t>&gt; Element</a:t>
            </a:r>
            <a:endParaRPr lang="en-US" dirty="0" smtClean="0">
              <a:solidFill>
                <a:srgbClr val="C0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The HTML &lt;</a:t>
            </a:r>
            <a:r>
              <a:rPr lang="en-US" dirty="0" err="1" smtClean="0"/>
              <a:t>svg</a:t>
            </a:r>
            <a:r>
              <a:rPr lang="en-US" dirty="0" smtClean="0"/>
              <a:t>&gt; element is a container for SVG graphics.</a:t>
            </a:r>
            <a:endParaRPr lang="en-US" dirty="0" smtClean="0"/>
          </a:p>
          <a:p>
            <a:r>
              <a:rPr lang="en-US" dirty="0" smtClean="0"/>
              <a:t>SVG has several methods for drawing paths, boxes, circles, text, and graphic images.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</a:t>
            </a:r>
            <a:r>
              <a:rPr lang="en-US" dirty="0" smtClean="0"/>
              <a:t>etting Started with HTML5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HTML</a:t>
            </a:r>
            <a:r>
              <a:rPr lang="en-US" dirty="0" smtClean="0"/>
              <a:t> stands for </a:t>
            </a:r>
            <a:r>
              <a:rPr lang="en-US" i="1" dirty="0" smtClean="0"/>
              <a:t>Hyper Text Markup Language</a:t>
            </a:r>
            <a:r>
              <a:rPr lang="en-US" dirty="0" smtClean="0"/>
              <a:t>. It is used to design web </a:t>
            </a:r>
            <a:r>
              <a:rPr lang="en-US" dirty="0" smtClean="0"/>
              <a:t>pages.</a:t>
            </a:r>
            <a:endParaRPr lang="en-US" dirty="0" smtClean="0"/>
          </a:p>
          <a:p>
            <a:r>
              <a:rPr lang="en-US" dirty="0" smtClean="0"/>
              <a:t>HTML5 is the </a:t>
            </a:r>
            <a:r>
              <a:rPr lang="en-US" dirty="0" smtClean="0"/>
              <a:t>latest version </a:t>
            </a:r>
            <a:r>
              <a:rPr lang="en-US" dirty="0" smtClean="0"/>
              <a:t>of HTML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HTML5 comes with a lot of flexibility and it supports the following features −</a:t>
            </a:r>
            <a:endParaRPr lang="en-US" dirty="0" smtClean="0"/>
          </a:p>
          <a:p>
            <a:r>
              <a:rPr lang="en-US" dirty="0" smtClean="0"/>
              <a:t>Uppercase tag names.</a:t>
            </a:r>
            <a:endParaRPr lang="en-US" dirty="0" smtClean="0"/>
          </a:p>
          <a:p>
            <a:r>
              <a:rPr lang="en-US" dirty="0" smtClean="0"/>
              <a:t>Quotes are optional for attributes.</a:t>
            </a:r>
            <a:endParaRPr lang="en-US" dirty="0" smtClean="0"/>
          </a:p>
          <a:p>
            <a:r>
              <a:rPr lang="en-US" dirty="0" smtClean="0"/>
              <a:t>Attribute values are optional.</a:t>
            </a:r>
            <a:endParaRPr lang="en-US" dirty="0" smtClean="0"/>
          </a:p>
          <a:p>
            <a:r>
              <a:rPr lang="en-US" dirty="0" smtClean="0"/>
              <a:t>Closing empty elements are optional.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SVG </a:t>
            </a:r>
            <a:r>
              <a:rPr lang="en-US" dirty="0" smtClean="0"/>
              <a:t>Circle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u="sng" dirty="0" smtClean="0">
                <a:solidFill>
                  <a:srgbClr val="C00000"/>
                </a:solidFill>
              </a:rPr>
              <a:t>Example:</a:t>
            </a:r>
            <a:endParaRPr lang="en-US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200" dirty="0" smtClean="0"/>
              <a:t>&lt;!DOCTYPE html&gt;</a:t>
            </a: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&lt;html&gt;</a:t>
            </a: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&lt;body&gt;</a:t>
            </a: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&lt;</a:t>
            </a:r>
            <a:r>
              <a:rPr lang="en-US" sz="2200" dirty="0" err="1" smtClean="0"/>
              <a:t>svg</a:t>
            </a:r>
            <a:r>
              <a:rPr lang="en-US" sz="2200" dirty="0" smtClean="0"/>
              <a:t> width="100" height="100"&gt;</a:t>
            </a: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  &lt;circle </a:t>
            </a:r>
            <a:r>
              <a:rPr lang="en-US" sz="2200" dirty="0" err="1" smtClean="0"/>
              <a:t>cx</a:t>
            </a:r>
            <a:r>
              <a:rPr lang="en-US" sz="2200" dirty="0" smtClean="0"/>
              <a:t>="50" cy="50" r="40"</a:t>
            </a: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  stroke="green" stroke-width="4" fill="yellow" /&gt;</a:t>
            </a: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&lt;/</a:t>
            </a:r>
            <a:r>
              <a:rPr lang="en-US" sz="2200" dirty="0" err="1" smtClean="0"/>
              <a:t>svg</a:t>
            </a:r>
            <a:r>
              <a:rPr lang="en-US" sz="2200" dirty="0" smtClean="0"/>
              <a:t>&gt;</a:t>
            </a: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 </a:t>
            </a:r>
            <a:r>
              <a:rPr lang="en-US" sz="2200" dirty="0" smtClean="0"/>
              <a:t>&lt;/</a:t>
            </a:r>
            <a:r>
              <a:rPr lang="en-US" sz="2200" dirty="0" smtClean="0"/>
              <a:t>body&gt;</a:t>
            </a: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&lt;/html</a:t>
            </a:r>
            <a:r>
              <a:rPr lang="en-US" sz="2200" dirty="0" smtClean="0"/>
              <a:t>&gt;</a:t>
            </a:r>
            <a:endParaRPr lang="en-US" sz="2200" dirty="0" smtClean="0"/>
          </a:p>
          <a:p>
            <a:pPr>
              <a:buNone/>
            </a:pPr>
            <a:r>
              <a:rPr lang="en-US" u="sng" dirty="0" smtClean="0">
                <a:solidFill>
                  <a:srgbClr val="C00000"/>
                </a:solidFill>
              </a:rPr>
              <a:t>Output:</a:t>
            </a:r>
            <a:endParaRPr lang="en-US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u="sng" dirty="0">
              <a:solidFill>
                <a:srgbClr val="C0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209800" y="5334000"/>
            <a:ext cx="1447800" cy="144780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SVG Rectangle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Example: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200" dirty="0" smtClean="0"/>
              <a:t>&lt;html</a:t>
            </a:r>
            <a:r>
              <a:rPr lang="en-US" sz="2200" dirty="0" smtClean="0"/>
              <a:t>&gt;</a:t>
            </a: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&lt;body&gt;</a:t>
            </a: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&lt;</a:t>
            </a:r>
            <a:r>
              <a:rPr lang="en-US" sz="2200" dirty="0" err="1" smtClean="0"/>
              <a:t>svg</a:t>
            </a:r>
            <a:r>
              <a:rPr lang="en-US" sz="2200" dirty="0" smtClean="0"/>
              <a:t> width="400" height="100"&gt;</a:t>
            </a: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  &lt;</a:t>
            </a:r>
            <a:r>
              <a:rPr lang="en-US" sz="2200" dirty="0" err="1" smtClean="0"/>
              <a:t>rect</a:t>
            </a:r>
            <a:r>
              <a:rPr lang="en-US" sz="2200" dirty="0" smtClean="0"/>
              <a:t> width="400" height="100" </a:t>
            </a: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  style="</a:t>
            </a:r>
            <a:r>
              <a:rPr lang="en-US" sz="2200" dirty="0" err="1" smtClean="0"/>
              <a:t>fill:rgb</a:t>
            </a:r>
            <a:r>
              <a:rPr lang="en-US" sz="2200" dirty="0" smtClean="0"/>
              <a:t>(0,0,255);stroke-width:10;stroke:rgb(0,0,0)" /&gt;</a:t>
            </a: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&lt;/</a:t>
            </a:r>
            <a:r>
              <a:rPr lang="en-US" sz="2200" dirty="0" err="1" smtClean="0"/>
              <a:t>svg</a:t>
            </a:r>
            <a:r>
              <a:rPr lang="en-US" sz="2200" dirty="0" smtClean="0"/>
              <a:t>&gt;</a:t>
            </a: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 </a:t>
            </a:r>
            <a:r>
              <a:rPr lang="en-US" sz="2200" dirty="0" smtClean="0"/>
              <a:t>&lt;/</a:t>
            </a:r>
            <a:r>
              <a:rPr lang="en-US" sz="2200" dirty="0" smtClean="0"/>
              <a:t>body&gt;</a:t>
            </a: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&lt;/html</a:t>
            </a:r>
            <a:r>
              <a:rPr lang="en-US" sz="2200" dirty="0" smtClean="0"/>
              <a:t>&gt;</a:t>
            </a:r>
            <a:endParaRPr lang="en-US" sz="2200" dirty="0" smtClean="0"/>
          </a:p>
          <a:p>
            <a:pPr>
              <a:buNone/>
            </a:pPr>
            <a:r>
              <a:rPr lang="en-US" sz="2200" dirty="0" smtClean="0">
                <a:solidFill>
                  <a:srgbClr val="C00000"/>
                </a:solidFill>
              </a:rPr>
              <a:t>Output:</a:t>
            </a:r>
            <a:endParaRPr lang="en-US" sz="2200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200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52600" y="5867400"/>
            <a:ext cx="3048000" cy="8382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SVG Rounded </a:t>
            </a:r>
            <a:r>
              <a:rPr lang="en-US" dirty="0" smtClean="0"/>
              <a:t>Rectangle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Example: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dirty="0" smtClean="0"/>
              <a:t>&lt;!</a:t>
            </a:r>
            <a:r>
              <a:rPr lang="en-US" sz="2400" dirty="0" smtClean="0"/>
              <a:t>DOCTYPE html&gt;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&lt;html&gt;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&lt;body&gt;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&lt;</a:t>
            </a:r>
            <a:r>
              <a:rPr lang="en-US" sz="2400" dirty="0" err="1" smtClean="0"/>
              <a:t>svg</a:t>
            </a:r>
            <a:r>
              <a:rPr lang="en-US" sz="2400" dirty="0" smtClean="0"/>
              <a:t> width="400" height="180"&gt;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&lt;</a:t>
            </a:r>
            <a:r>
              <a:rPr lang="en-US" sz="2400" dirty="0" err="1" smtClean="0"/>
              <a:t>rect</a:t>
            </a:r>
            <a:r>
              <a:rPr lang="en-US" sz="2400" dirty="0" smtClean="0"/>
              <a:t> x="50" y="20" </a:t>
            </a:r>
            <a:r>
              <a:rPr lang="en-US" sz="2400" dirty="0" err="1" smtClean="0"/>
              <a:t>rx</a:t>
            </a:r>
            <a:r>
              <a:rPr lang="en-US" sz="2400" dirty="0" smtClean="0"/>
              <a:t>="20" </a:t>
            </a:r>
            <a:r>
              <a:rPr lang="en-US" sz="2400" dirty="0" err="1" smtClean="0"/>
              <a:t>ry</a:t>
            </a:r>
            <a:r>
              <a:rPr lang="en-US" sz="2400" dirty="0" smtClean="0"/>
              <a:t>="20" width="150" height="150"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style="fill:red;stroke:black;stroke-width:5;opacity:0.5" /&gt;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&lt;/</a:t>
            </a:r>
            <a:r>
              <a:rPr lang="en-US" sz="2400" dirty="0" err="1" smtClean="0"/>
              <a:t>svg</a:t>
            </a:r>
            <a:r>
              <a:rPr lang="en-US" sz="2400" dirty="0" smtClean="0"/>
              <a:t>&gt;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&lt;/</a:t>
            </a:r>
            <a:r>
              <a:rPr lang="en-US" sz="2400" dirty="0" smtClean="0"/>
              <a:t>body&gt;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&lt;/html</a:t>
            </a:r>
            <a:r>
              <a:rPr lang="en-US" sz="2400" dirty="0" smtClean="0"/>
              <a:t>&gt;</a:t>
            </a:r>
            <a:endParaRPr lang="en-US" sz="2400" dirty="0" smtClean="0"/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Output: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514600" y="5562600"/>
            <a:ext cx="1676400" cy="1219200"/>
          </a:xfrm>
          <a:prstGeom prst="roundRect">
            <a:avLst/>
          </a:prstGeom>
          <a:solidFill>
            <a:srgbClr val="FF33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SVG Star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Example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200" dirty="0" smtClean="0"/>
              <a:t>&lt;!DOCTYPE html&gt;</a:t>
            </a: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&lt;html&gt;</a:t>
            </a: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&lt;body&gt;</a:t>
            </a: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&lt;</a:t>
            </a:r>
            <a:r>
              <a:rPr lang="en-US" sz="2200" dirty="0" err="1" smtClean="0"/>
              <a:t>svg</a:t>
            </a:r>
            <a:r>
              <a:rPr lang="en-US" sz="2200" dirty="0" smtClean="0"/>
              <a:t> width="300" height="200"&gt;</a:t>
            </a: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  &lt;polygon points="100,10 40,198 190,78 10,78 160,198"</a:t>
            </a: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  style="fill:lime;stroke:purple;stroke-width:5;fill-rule:evenodd;" /&gt;</a:t>
            </a: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&lt;/</a:t>
            </a:r>
            <a:r>
              <a:rPr lang="en-US" sz="2200" dirty="0" err="1" smtClean="0"/>
              <a:t>svg</a:t>
            </a:r>
            <a:r>
              <a:rPr lang="en-US" sz="2200" dirty="0" smtClean="0"/>
              <a:t>&gt;</a:t>
            </a: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 </a:t>
            </a:r>
            <a:r>
              <a:rPr lang="en-US" sz="2200" dirty="0" smtClean="0"/>
              <a:t>&lt;/</a:t>
            </a:r>
            <a:r>
              <a:rPr lang="en-US" sz="2200" dirty="0" smtClean="0"/>
              <a:t>body&gt;</a:t>
            </a: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&lt;/html</a:t>
            </a:r>
            <a:r>
              <a:rPr lang="en-US" sz="2200" dirty="0" smtClean="0"/>
              <a:t>&gt;</a:t>
            </a:r>
            <a:endParaRPr lang="en-US" sz="2200" dirty="0" smtClean="0"/>
          </a:p>
          <a:p>
            <a:pPr>
              <a:buNone/>
            </a:pPr>
            <a:r>
              <a:rPr lang="en-US" sz="2200" dirty="0" smtClean="0">
                <a:solidFill>
                  <a:srgbClr val="C00000"/>
                </a:solidFill>
              </a:rPr>
              <a:t>Output:</a:t>
            </a:r>
            <a:endParaRPr lang="en-US" sz="2200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star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438400" y="4876800"/>
            <a:ext cx="1933845" cy="195289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SVG Logo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Example: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 smtClean="0"/>
              <a:t>&lt;!</a:t>
            </a:r>
            <a:r>
              <a:rPr lang="en-US" dirty="0" smtClean="0"/>
              <a:t>DOCTYPE html&gt;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&lt;html&gt;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&lt;body&gt;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svg</a:t>
            </a:r>
            <a:r>
              <a:rPr lang="en-US" dirty="0" smtClean="0"/>
              <a:t> height="130" width="500"&gt;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&lt;</a:t>
            </a:r>
            <a:r>
              <a:rPr lang="en-US" dirty="0" err="1" smtClean="0"/>
              <a:t>defs</a:t>
            </a:r>
            <a:r>
              <a:rPr lang="en-US" dirty="0" smtClean="0"/>
              <a:t>&gt;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&lt;</a:t>
            </a:r>
            <a:r>
              <a:rPr lang="en-US" dirty="0" err="1" smtClean="0"/>
              <a:t>linearGradient</a:t>
            </a:r>
            <a:r>
              <a:rPr lang="en-US" dirty="0" smtClean="0"/>
              <a:t> id="grad1" x1="0%" y1="0%" x2="100%" y2="0%"&gt;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&lt;stop offset="0%"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style="stop-</a:t>
            </a:r>
            <a:r>
              <a:rPr lang="en-US" dirty="0" err="1" smtClean="0"/>
              <a:t>color:rgb</a:t>
            </a:r>
            <a:r>
              <a:rPr lang="en-US" dirty="0" smtClean="0"/>
              <a:t>(255,255,0);stop-opacity:1" /&gt;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&lt;stop offset="100%"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style="stop-</a:t>
            </a:r>
            <a:r>
              <a:rPr lang="en-US" dirty="0" err="1" smtClean="0"/>
              <a:t>color:rgb</a:t>
            </a:r>
            <a:r>
              <a:rPr lang="en-US" dirty="0" smtClean="0"/>
              <a:t>(255,0,0);stop-opacity:1" /&gt;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&lt;/</a:t>
            </a:r>
            <a:r>
              <a:rPr lang="en-US" dirty="0" err="1" smtClean="0"/>
              <a:t>linearGradient</a:t>
            </a:r>
            <a:r>
              <a:rPr lang="en-US" dirty="0" smtClean="0"/>
              <a:t>&gt;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&lt;/</a:t>
            </a:r>
            <a:r>
              <a:rPr lang="en-US" dirty="0" err="1" smtClean="0"/>
              <a:t>defs</a:t>
            </a:r>
            <a:r>
              <a:rPr lang="en-US" dirty="0" smtClean="0"/>
              <a:t>&gt;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&lt;ellipse </a:t>
            </a:r>
            <a:r>
              <a:rPr lang="en-US" dirty="0" err="1" smtClean="0"/>
              <a:t>cx</a:t>
            </a:r>
            <a:r>
              <a:rPr lang="en-US" dirty="0" smtClean="0"/>
              <a:t>="100" cy="70" </a:t>
            </a:r>
            <a:r>
              <a:rPr lang="en-US" dirty="0" err="1" smtClean="0"/>
              <a:t>rx</a:t>
            </a:r>
            <a:r>
              <a:rPr lang="en-US" dirty="0" smtClean="0"/>
              <a:t>="85" </a:t>
            </a:r>
            <a:r>
              <a:rPr lang="en-US" dirty="0" err="1" smtClean="0"/>
              <a:t>ry</a:t>
            </a:r>
            <a:r>
              <a:rPr lang="en-US" dirty="0" smtClean="0"/>
              <a:t>="55" fill="</a:t>
            </a:r>
            <a:r>
              <a:rPr lang="en-US" dirty="0" err="1" smtClean="0"/>
              <a:t>url</a:t>
            </a:r>
            <a:r>
              <a:rPr lang="en-US" dirty="0" smtClean="0"/>
              <a:t>(#grad1)" /&gt;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&lt;text fill="#</a:t>
            </a:r>
            <a:r>
              <a:rPr lang="en-US" dirty="0" err="1" smtClean="0"/>
              <a:t>ffffff</a:t>
            </a:r>
            <a:r>
              <a:rPr lang="en-US" dirty="0" smtClean="0"/>
              <a:t>" font-size="45" font-family="Verdana"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x="50" y="86"&gt;SVG&lt;/text&gt;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svg</a:t>
            </a:r>
            <a:r>
              <a:rPr lang="en-US" dirty="0" smtClean="0"/>
              <a:t>&gt;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&lt;/</a:t>
            </a:r>
            <a:r>
              <a:rPr lang="en-US" dirty="0" smtClean="0"/>
              <a:t>body&gt;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&lt;/html</a:t>
            </a:r>
            <a:r>
              <a:rPr lang="en-US" dirty="0" smtClean="0"/>
              <a:t>&gt;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Output: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3" descr="svg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28800" y="5562600"/>
            <a:ext cx="1781424" cy="113363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Differences Between Canvas </a:t>
            </a:r>
            <a:r>
              <a:rPr lang="en-US" dirty="0" smtClean="0"/>
              <a:t>and SVG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2448560"/>
          <a:ext cx="8229600" cy="2656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Canvas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SVG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Resolution dependent</a:t>
                      </a:r>
                      <a:endParaRPr kumimoji="0" lang="en-US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support for event handlers</a:t>
                      </a:r>
                      <a:endParaRPr kumimoji="0" lang="en-US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Poor text rendering capabilities</a:t>
                      </a:r>
                      <a:endParaRPr kumimoji="0" lang="en-US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You can save the resulting image as .</a:t>
                      </a:r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png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or .jpg</a:t>
                      </a:r>
                      <a:endParaRPr kumimoji="0" lang="en-US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Well suited for graphic-intensive games</a:t>
                      </a:r>
                      <a:endParaRPr kumimoji="0" lang="en-US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Resolution independent</a:t>
                      </a:r>
                      <a:endParaRPr kumimoji="0" lang="en-US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Support for event handlers</a:t>
                      </a:r>
                      <a:endParaRPr kumimoji="0" lang="en-US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Best suited for applications with large rendering areas (Google Maps)</a:t>
                      </a:r>
                      <a:endParaRPr kumimoji="0" lang="en-US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Slow rendering if complex (anything that uses the DOM a lot will be slow)</a:t>
                      </a:r>
                      <a:endParaRPr kumimoji="0" lang="en-US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suited for game applications</a:t>
                      </a:r>
                      <a:endParaRPr kumimoji="0" lang="en-US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HTML VS HTML 5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540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HTML 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didn’t support audio and video without the use of flash player support.</a:t>
                      </a:r>
                      <a:endParaRPr kumimoji="0" lang="en-US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supports audio and video controls with the use of &lt;audio&gt; and &lt;video&gt; tags.</a:t>
                      </a:r>
                      <a:endParaRPr kumimoji="0" lang="en-US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uses cookies to store temporary data.</a:t>
                      </a:r>
                      <a:endParaRPr kumimoji="0" lang="en-US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uses SQL databases and application cache to store offline data.</a:t>
                      </a:r>
                      <a:endParaRPr kumimoji="0" lang="en-US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Vector graphics is possible in HTML with the help of various technologies such as VML, Silver-light, Flash, etc.</a:t>
                      </a:r>
                      <a:endParaRPr kumimoji="0" lang="en-US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Vector graphics is additionally an integral a part of HTML5 like SVG and canvas.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does not allow drag and drop effects.</a:t>
                      </a:r>
                      <a:endParaRPr kumimoji="0" lang="en-US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allows drag and drop effects.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possible to draw shapes like circle, rectangle, triangle etc.</a:t>
                      </a:r>
                      <a:endParaRPr kumimoji="0" lang="en-US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HTML5 allows to draw shapes like circle, rectangle, triangle etc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Elements like </a:t>
                      </a:r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nav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header were not present.</a:t>
                      </a:r>
                      <a:endParaRPr kumimoji="0" lang="en-US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 element for web structure like </a:t>
                      </a:r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nav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header, footer etc.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Many </a:t>
            </a:r>
            <a:r>
              <a:rPr lang="en-US" sz="2000" dirty="0" smtClean="0"/>
              <a:t>new elements are added in HTML5 like </a:t>
            </a:r>
            <a:r>
              <a:rPr lang="en-US" sz="2000" dirty="0" err="1" smtClean="0"/>
              <a:t>nav</a:t>
            </a:r>
            <a:r>
              <a:rPr lang="en-US" sz="2000" dirty="0" smtClean="0"/>
              <a:t>, audio, </a:t>
            </a:r>
            <a:r>
              <a:rPr lang="en-US" sz="2000" dirty="0" err="1" smtClean="0"/>
              <a:t>figcaption</a:t>
            </a:r>
            <a:r>
              <a:rPr lang="en-US" sz="2000" dirty="0" smtClean="0"/>
              <a:t>, progress, command, time, </a:t>
            </a:r>
            <a:r>
              <a:rPr lang="en-US" sz="2000" dirty="0" err="1" smtClean="0"/>
              <a:t>datalist</a:t>
            </a:r>
            <a:r>
              <a:rPr lang="en-US" sz="2000" dirty="0" smtClean="0"/>
              <a:t>, video, figure, meter, data, section, time, aside, canvas, summary, </a:t>
            </a:r>
            <a:r>
              <a:rPr lang="en-US" sz="2000" dirty="0" err="1" smtClean="0"/>
              <a:t>rp</a:t>
            </a:r>
            <a:r>
              <a:rPr lang="en-US" sz="2000" dirty="0" smtClean="0"/>
              <a:t>, </a:t>
            </a:r>
            <a:r>
              <a:rPr lang="en-US" sz="2000" dirty="0" err="1" smtClean="0"/>
              <a:t>rt</a:t>
            </a:r>
            <a:r>
              <a:rPr lang="en-US" sz="2000" dirty="0" smtClean="0"/>
              <a:t>, details, </a:t>
            </a:r>
            <a:r>
              <a:rPr lang="en-US" sz="2000" dirty="0" err="1" smtClean="0"/>
              <a:t>wbr</a:t>
            </a:r>
            <a:r>
              <a:rPr lang="en-US" sz="2000" dirty="0" smtClean="0"/>
              <a:t>, header, footer, </a:t>
            </a:r>
            <a:r>
              <a:rPr lang="en-US" sz="2000" dirty="0" err="1" smtClean="0"/>
              <a:t>keygen</a:t>
            </a:r>
            <a:r>
              <a:rPr lang="en-US" sz="2000" dirty="0" smtClean="0"/>
              <a:t>, embed, article, </a:t>
            </a:r>
            <a:r>
              <a:rPr lang="en-US" sz="2000" dirty="0" err="1" smtClean="0"/>
              <a:t>hgroup</a:t>
            </a:r>
            <a:r>
              <a:rPr lang="en-US" sz="2000" dirty="0" smtClean="0"/>
              <a:t>, </a:t>
            </a:r>
            <a:r>
              <a:rPr lang="en-US" sz="2000" dirty="0" err="1" smtClean="0"/>
              <a:t>bdi</a:t>
            </a:r>
            <a:r>
              <a:rPr lang="en-US" sz="2000" dirty="0" smtClean="0"/>
              <a:t>, mark, output, source, track, section, ruby and many more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r>
              <a:rPr lang="en-US" sz="2000" dirty="0" smtClean="0"/>
              <a:t>There are many HTML elements which have been modified or removed from HTML5. Some of them are listed below: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3200400"/>
          <a:ext cx="67818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0900"/>
                <a:gridCol w="3390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 HTML5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&lt;applet&gt;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Changed to &lt;object&gt;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&lt;acronym&gt;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Changed to &lt;</a:t>
                      </a:r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abbr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&lt;dir&gt;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Changed to &lt;</a:t>
                      </a:r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ul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&lt;frameset&gt;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Removed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&lt;frame&gt;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Removed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noframes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Removed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&lt;strike&gt;, &lt;big&gt;, &lt;</a:t>
                      </a:r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basefont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&gt;, &lt;font&gt;, &lt;center&gt;, &lt;</a:t>
                      </a:r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tt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new tag. CSS is used for this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 </a:t>
            </a:r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HTML &lt;video&gt; element is used to show a video on a web page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buNone/>
            </a:pPr>
            <a:r>
              <a:rPr lang="en-US" u="sng" dirty="0" smtClean="0">
                <a:solidFill>
                  <a:srgbClr val="C00000"/>
                </a:solidFill>
              </a:rPr>
              <a:t>Code:</a:t>
            </a:r>
            <a:endParaRPr lang="en-US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 smtClean="0"/>
              <a:t>&lt;!DOCTYPE html&gt;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&lt;html&gt;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&lt;body&gt;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&lt;video width="320" height="240" controls&gt;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&lt;source </a:t>
            </a:r>
            <a:r>
              <a:rPr lang="en-US" dirty="0" err="1" smtClean="0"/>
              <a:t>src</a:t>
            </a:r>
            <a:r>
              <a:rPr lang="en-US" dirty="0" smtClean="0"/>
              <a:t>="movie.mp4" type="video/mp4"&gt;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&lt;source </a:t>
            </a:r>
            <a:r>
              <a:rPr lang="en-US" dirty="0" err="1" smtClean="0"/>
              <a:t>src</a:t>
            </a:r>
            <a:r>
              <a:rPr lang="en-US" dirty="0" smtClean="0"/>
              <a:t>="movie.ogg" type="video/</a:t>
            </a:r>
            <a:r>
              <a:rPr lang="en-US" dirty="0" err="1" smtClean="0"/>
              <a:t>ogg</a:t>
            </a:r>
            <a:r>
              <a:rPr lang="en-US" dirty="0" smtClean="0"/>
              <a:t>"&gt;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&lt;/</a:t>
            </a:r>
            <a:r>
              <a:rPr lang="en-US" dirty="0" smtClean="0"/>
              <a:t>video&gt;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Output:</a:t>
            </a:r>
            <a:endParaRPr lang="en-US" dirty="0"/>
          </a:p>
        </p:txBody>
      </p:sp>
      <p:pic>
        <p:nvPicPr>
          <p:cNvPr id="4" name="Content Placeholder 3" descr="vid.pn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609600" y="1905000"/>
            <a:ext cx="3219900" cy="2419688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1143000"/>
          </a:xfrm>
        </p:spPr>
        <p:txBody>
          <a:bodyPr/>
          <a:lstStyle/>
          <a:p>
            <a:r>
              <a:rPr lang="en-US" dirty="0" smtClean="0"/>
              <a:t>HTML Video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8912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 </a:t>
            </a:r>
            <a:r>
              <a:rPr lang="en-US" dirty="0" smtClean="0">
                <a:solidFill>
                  <a:srgbClr val="C00000"/>
                </a:solidFill>
              </a:rPr>
              <a:t>controls</a:t>
            </a:r>
            <a:r>
              <a:rPr lang="en-US" dirty="0" smtClean="0"/>
              <a:t> attribute adds video controls, like play, pause, and volume.</a:t>
            </a:r>
            <a:endParaRPr lang="en-US" dirty="0" smtClean="0"/>
          </a:p>
          <a:p>
            <a:r>
              <a:rPr lang="en-US" dirty="0" smtClean="0"/>
              <a:t>It is a good idea to </a:t>
            </a:r>
            <a:r>
              <a:rPr lang="en-US" dirty="0" smtClean="0"/>
              <a:t>always include</a:t>
            </a:r>
            <a:r>
              <a:rPr lang="en-US" dirty="0" smtClean="0"/>
              <a:t> width and height attributes</a:t>
            </a:r>
            <a:r>
              <a:rPr lang="en-US" dirty="0" smtClean="0"/>
              <a:t>.  </a:t>
            </a:r>
            <a:r>
              <a:rPr lang="en-US" dirty="0" smtClean="0"/>
              <a:t>If height and width are not set, the page might flicker while the video loads.</a:t>
            </a:r>
            <a:endParaRPr lang="en-US" dirty="0" smtClean="0"/>
          </a:p>
          <a:p>
            <a:r>
              <a:rPr lang="en-US" dirty="0" smtClean="0"/>
              <a:t>The </a:t>
            </a:r>
            <a:r>
              <a:rPr lang="en-US" dirty="0" smtClean="0">
                <a:solidFill>
                  <a:srgbClr val="C00000"/>
                </a:solidFill>
              </a:rPr>
              <a:t>&lt;source&gt;</a:t>
            </a:r>
            <a:r>
              <a:rPr lang="en-US" dirty="0" smtClean="0"/>
              <a:t> element allows you to specify alternative video files which the browser may choose from. The browser will use the first recognized format.</a:t>
            </a:r>
            <a:endParaRPr lang="en-US" dirty="0" smtClean="0"/>
          </a:p>
          <a:p>
            <a:r>
              <a:rPr lang="en-US" dirty="0" smtClean="0"/>
              <a:t>The text between the &lt;video&gt; and &lt;/video&gt; tags will only be displayed in browsers that do not support the &lt;video&gt; element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To start a video automatically, use the </a:t>
            </a:r>
            <a:r>
              <a:rPr lang="en-US" dirty="0" err="1" smtClean="0">
                <a:solidFill>
                  <a:srgbClr val="C00000"/>
                </a:solidFill>
              </a:rPr>
              <a:t>autoplay</a:t>
            </a:r>
            <a:r>
              <a:rPr lang="en-US" dirty="0" smtClean="0">
                <a:solidFill>
                  <a:srgbClr val="C00000"/>
                </a:solidFill>
              </a:rPr>
              <a:t> </a:t>
            </a:r>
            <a:r>
              <a:rPr lang="en-US" dirty="0" smtClean="0"/>
              <a:t>attribute: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err="1" smtClean="0"/>
              <a:t>Autoplay</a:t>
            </a:r>
            <a:r>
              <a:rPr lang="en-US" dirty="0" smtClean="0"/>
              <a:t>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To start a video automatically, use the </a:t>
            </a:r>
            <a:r>
              <a:rPr lang="en-US" dirty="0" err="1" smtClean="0"/>
              <a:t>autoplay</a:t>
            </a:r>
            <a:r>
              <a:rPr lang="en-US" dirty="0" smtClean="0"/>
              <a:t> attribute</a:t>
            </a:r>
            <a:r>
              <a:rPr lang="en-US" dirty="0" smtClean="0"/>
              <a:t>: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Example: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smtClean="0"/>
              <a:t>video </a:t>
            </a:r>
            <a:r>
              <a:rPr lang="en-US" dirty="0" smtClean="0"/>
              <a:t>width</a:t>
            </a:r>
            <a:r>
              <a:rPr lang="en-US" dirty="0" smtClean="0"/>
              <a:t>="320" height="240" </a:t>
            </a:r>
            <a:r>
              <a:rPr lang="en-US" dirty="0" err="1" smtClean="0"/>
              <a:t>autoplay</a:t>
            </a:r>
            <a:r>
              <a:rPr lang="en-US" dirty="0" smtClean="0"/>
              <a:t>&gt;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&lt;source </a:t>
            </a:r>
            <a:r>
              <a:rPr lang="en-US" dirty="0" err="1" smtClean="0"/>
              <a:t>src</a:t>
            </a:r>
            <a:r>
              <a:rPr lang="en-US" dirty="0" smtClean="0"/>
              <a:t>="movie.mp4" type="video/mp4</a:t>
            </a:r>
            <a:r>
              <a:rPr lang="en-US" dirty="0" smtClean="0"/>
              <a:t>"&gt;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&lt;/video&gt;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Add muted after </a:t>
            </a:r>
            <a:r>
              <a:rPr lang="en-US" dirty="0" err="1" smtClean="0"/>
              <a:t>autoplay</a:t>
            </a:r>
            <a:r>
              <a:rPr lang="en-US" dirty="0" smtClean="0"/>
              <a:t> to let your video start </a:t>
            </a:r>
            <a:r>
              <a:rPr lang="en-US" dirty="0" smtClean="0"/>
              <a:t>playing automatically </a:t>
            </a:r>
            <a:r>
              <a:rPr lang="en-US" dirty="0" smtClean="0"/>
              <a:t>(but muted</a:t>
            </a:r>
            <a:r>
              <a:rPr lang="en-US" dirty="0" smtClean="0"/>
              <a:t>):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Example: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 smtClean="0"/>
              <a:t>&lt;video width="320" height="240" </a:t>
            </a:r>
            <a:r>
              <a:rPr lang="en-US" dirty="0" err="1" smtClean="0"/>
              <a:t>autoplay</a:t>
            </a:r>
            <a:r>
              <a:rPr lang="en-US" dirty="0" smtClean="0"/>
              <a:t> muted</a:t>
            </a:r>
            <a:r>
              <a:rPr lang="en-US" dirty="0" smtClean="0"/>
              <a:t>&gt;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&lt;source </a:t>
            </a:r>
            <a:r>
              <a:rPr lang="en-US" dirty="0" err="1" smtClean="0"/>
              <a:t>src</a:t>
            </a:r>
            <a:r>
              <a:rPr lang="en-US" dirty="0" smtClean="0"/>
              <a:t>="movie.mp4" type="video/mp4"&gt;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&lt;/video&gt;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HTML Audio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To play an audio file in HTML, use the &lt;audio&gt; </a:t>
            </a:r>
            <a:r>
              <a:rPr lang="en-US" dirty="0" smtClean="0"/>
              <a:t>element</a:t>
            </a:r>
            <a:endParaRPr lang="en-US" dirty="0" smtClean="0"/>
          </a:p>
          <a:p>
            <a:pPr>
              <a:buNone/>
            </a:pPr>
            <a:r>
              <a:rPr lang="en-US" u="sng" dirty="0" smtClean="0">
                <a:solidFill>
                  <a:srgbClr val="C00000"/>
                </a:solidFill>
              </a:rPr>
              <a:t>Code:</a:t>
            </a:r>
            <a:endParaRPr lang="en-US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100" dirty="0" smtClean="0"/>
              <a:t>&lt;!</a:t>
            </a:r>
            <a:r>
              <a:rPr lang="en-US" sz="2100" dirty="0" smtClean="0"/>
              <a:t>DOCTYPE html&gt;</a:t>
            </a:r>
            <a:endParaRPr lang="en-US" sz="2100" dirty="0" smtClean="0"/>
          </a:p>
          <a:p>
            <a:pPr>
              <a:buNone/>
            </a:pPr>
            <a:r>
              <a:rPr lang="en-US" sz="2100" dirty="0" smtClean="0"/>
              <a:t>&lt;html&gt;</a:t>
            </a:r>
            <a:endParaRPr lang="en-US" sz="2100" dirty="0" smtClean="0"/>
          </a:p>
          <a:p>
            <a:pPr>
              <a:buNone/>
            </a:pPr>
            <a:r>
              <a:rPr lang="en-US" sz="2100" dirty="0" smtClean="0"/>
              <a:t>&lt;body&gt;</a:t>
            </a:r>
            <a:endParaRPr lang="en-US" sz="2100" dirty="0" smtClean="0"/>
          </a:p>
          <a:p>
            <a:pPr>
              <a:buNone/>
            </a:pPr>
            <a:r>
              <a:rPr lang="en-US" sz="2100" dirty="0" smtClean="0"/>
              <a:t>&lt;</a:t>
            </a:r>
            <a:r>
              <a:rPr lang="en-US" sz="2100" dirty="0" smtClean="0"/>
              <a:t>audio controls&gt;</a:t>
            </a:r>
            <a:endParaRPr lang="en-US" sz="2100" dirty="0" smtClean="0"/>
          </a:p>
          <a:p>
            <a:pPr>
              <a:buNone/>
            </a:pPr>
            <a:r>
              <a:rPr lang="en-US" sz="2100" dirty="0" smtClean="0"/>
              <a:t>  &lt;source </a:t>
            </a:r>
            <a:r>
              <a:rPr lang="en-US" sz="2100" dirty="0" err="1" smtClean="0"/>
              <a:t>src</a:t>
            </a:r>
            <a:r>
              <a:rPr lang="en-US" sz="2100" dirty="0" smtClean="0"/>
              <a:t>="horse.ogg" type="audio/</a:t>
            </a:r>
            <a:r>
              <a:rPr lang="en-US" sz="2100" dirty="0" err="1" smtClean="0"/>
              <a:t>ogg</a:t>
            </a:r>
            <a:r>
              <a:rPr lang="en-US" sz="2100" dirty="0" smtClean="0"/>
              <a:t>"&gt;</a:t>
            </a:r>
            <a:endParaRPr lang="en-US" sz="2100" dirty="0" smtClean="0"/>
          </a:p>
          <a:p>
            <a:pPr>
              <a:buNone/>
            </a:pPr>
            <a:r>
              <a:rPr lang="en-US" sz="2100" dirty="0" smtClean="0"/>
              <a:t>  &lt;source </a:t>
            </a:r>
            <a:r>
              <a:rPr lang="en-US" sz="2100" dirty="0" err="1" smtClean="0"/>
              <a:t>src</a:t>
            </a:r>
            <a:r>
              <a:rPr lang="en-US" sz="2100" dirty="0" smtClean="0"/>
              <a:t>="horse.mp3" type="audio/mpeg"&gt;</a:t>
            </a:r>
            <a:endParaRPr lang="en-US" sz="2100" dirty="0" smtClean="0"/>
          </a:p>
          <a:p>
            <a:pPr>
              <a:buNone/>
            </a:pPr>
            <a:r>
              <a:rPr lang="en-US" sz="2100" dirty="0" smtClean="0"/>
              <a:t>Your browser does not support the audio element.</a:t>
            </a:r>
            <a:endParaRPr lang="en-US" sz="2100" dirty="0" smtClean="0"/>
          </a:p>
          <a:p>
            <a:pPr>
              <a:buNone/>
            </a:pPr>
            <a:r>
              <a:rPr lang="en-US" sz="2100" dirty="0" smtClean="0"/>
              <a:t>&lt;/audio&gt;</a:t>
            </a:r>
            <a:endParaRPr lang="en-US" sz="2100" dirty="0" smtClean="0"/>
          </a:p>
          <a:p>
            <a:pPr>
              <a:buNone/>
            </a:pPr>
            <a:r>
              <a:rPr lang="en-US" sz="2100" dirty="0" smtClean="0"/>
              <a:t>&lt;/</a:t>
            </a:r>
            <a:r>
              <a:rPr lang="en-US" sz="2100" dirty="0" smtClean="0"/>
              <a:t>body&gt;</a:t>
            </a:r>
            <a:endParaRPr lang="en-US" sz="2100" dirty="0" smtClean="0"/>
          </a:p>
          <a:p>
            <a:pPr>
              <a:buNone/>
            </a:pPr>
            <a:r>
              <a:rPr lang="en-US" sz="2100" dirty="0" smtClean="0"/>
              <a:t>&lt;/html</a:t>
            </a:r>
            <a:r>
              <a:rPr lang="en-US" sz="2100" dirty="0" smtClean="0"/>
              <a:t>&gt;</a:t>
            </a:r>
            <a:endParaRPr lang="en-US" sz="2100" dirty="0" smtClean="0"/>
          </a:p>
          <a:p>
            <a:pPr>
              <a:buNone/>
            </a:pPr>
            <a:r>
              <a:rPr lang="en-US" sz="2100" u="sng" dirty="0" smtClean="0">
                <a:solidFill>
                  <a:srgbClr val="C00000"/>
                </a:solidFill>
              </a:rPr>
              <a:t>Output:</a:t>
            </a:r>
            <a:endParaRPr lang="en-US" sz="2100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100" u="sng" dirty="0">
              <a:solidFill>
                <a:srgbClr val="C00000"/>
              </a:solidFill>
            </a:endParaRPr>
          </a:p>
        </p:txBody>
      </p:sp>
      <p:pic>
        <p:nvPicPr>
          <p:cNvPr id="4" name="Picture 3" descr="aud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762000" y="6172200"/>
            <a:ext cx="2657846" cy="381053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7514</Words>
  <Application>WPS Presentation</Application>
  <PresentationFormat>On-screen Show (4:3)</PresentationFormat>
  <Paragraphs>367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Arial</vt:lpstr>
      <vt:lpstr>SimSun</vt:lpstr>
      <vt:lpstr>Wingdings</vt:lpstr>
      <vt:lpstr>Wingdings 2</vt:lpstr>
      <vt:lpstr>Wingdings</vt:lpstr>
      <vt:lpstr>Times New Roman</vt:lpstr>
      <vt:lpstr>Constantia</vt:lpstr>
      <vt:lpstr>Microsoft YaHei</vt:lpstr>
      <vt:lpstr>Arial Unicode MS</vt:lpstr>
      <vt:lpstr>Calibri</vt:lpstr>
      <vt:lpstr>Flow</vt:lpstr>
      <vt:lpstr> FULL STACK WEB DEVELOPMENT  UNIT - 1 </vt:lpstr>
      <vt:lpstr>Getting Started with HTML5</vt:lpstr>
      <vt:lpstr>HTML VS HTML 5</vt:lpstr>
      <vt:lpstr>PowerPoint 演示文稿</vt:lpstr>
      <vt:lpstr>HTML Video</vt:lpstr>
      <vt:lpstr>Output:</vt:lpstr>
      <vt:lpstr>HTML Video Attributes</vt:lpstr>
      <vt:lpstr>Autoplay Attribute</vt:lpstr>
      <vt:lpstr>HTML Audio</vt:lpstr>
      <vt:lpstr>HTML Audio Attributes</vt:lpstr>
      <vt:lpstr>HTML Canvas </vt:lpstr>
      <vt:lpstr>Canvas Example</vt:lpstr>
      <vt:lpstr>Add a JavaScript</vt:lpstr>
      <vt:lpstr>PowerPoint 演示文稿</vt:lpstr>
      <vt:lpstr>Code for Draw a Circle:</vt:lpstr>
      <vt:lpstr>PowerPoint 演示文稿</vt:lpstr>
      <vt:lpstr>Draw a Text</vt:lpstr>
      <vt:lpstr>OUTPUT:</vt:lpstr>
      <vt:lpstr>HTML SVG Graphics</vt:lpstr>
      <vt:lpstr>SVG Circle</vt:lpstr>
      <vt:lpstr>SVG Rectangle</vt:lpstr>
      <vt:lpstr>SVG Rounded Rectangle</vt:lpstr>
      <vt:lpstr>SVG Star</vt:lpstr>
      <vt:lpstr>SVG Logo</vt:lpstr>
      <vt:lpstr>Differences Between Canvas and SVG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FULL STACK WEB DEVELOPMENT  UNIT - 1 </dc:title>
  <dc:creator>student</dc:creator>
  <cp:lastModifiedBy>student</cp:lastModifiedBy>
  <cp:revision>47</cp:revision>
  <dcterms:created xsi:type="dcterms:W3CDTF">2021-04-01T04:31:00Z</dcterms:created>
  <dcterms:modified xsi:type="dcterms:W3CDTF">2021-04-08T05:48:55Z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1033-11.2.0.10078</vt:lpwstr>
  </property>
</Properties>
</file>