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84" r:id="rId5"/>
    <p:sldId id="285" r:id="rId6"/>
    <p:sldId id="266" r:id="rId7"/>
    <p:sldId id="267" r:id="rId8"/>
    <p:sldId id="268" r:id="rId9"/>
    <p:sldId id="271" r:id="rId10"/>
    <p:sldId id="272" r:id="rId11"/>
    <p:sldId id="274" r:id="rId12"/>
    <p:sldId id="257" r:id="rId13"/>
    <p:sldId id="258" r:id="rId14"/>
    <p:sldId id="259" r:id="rId15"/>
    <p:sldId id="260" r:id="rId16"/>
    <p:sldId id="261" r:id="rId17"/>
    <p:sldId id="262" r:id="rId18"/>
    <p:sldId id="263" r:id="rId19"/>
    <p:sldId id="264" r:id="rId20"/>
    <p:sldId id="265" r:id="rId21"/>
    <p:sldId id="275" r:id="rId22"/>
    <p:sldId id="276" r:id="rId23"/>
    <p:sldId id="277" r:id="rId24"/>
    <p:sldId id="278" r:id="rId25"/>
    <p:sldId id="279" r:id="rId26"/>
    <p:sldId id="280" r:id="rId27"/>
    <p:sldId id="307" r:id="rId28"/>
    <p:sldId id="308" r:id="rId29"/>
    <p:sldId id="309" r:id="rId30"/>
    <p:sldId id="310" r:id="rId31"/>
    <p:sldId id="311" r:id="rId32"/>
    <p:sldId id="314" r:id="rId33"/>
    <p:sldId id="312" r:id="rId34"/>
    <p:sldId id="313" r:id="rId35"/>
    <p:sldId id="316" r:id="rId36"/>
    <p:sldId id="317" r:id="rId37"/>
    <p:sldId id="318" r:id="rId38"/>
    <p:sldId id="319" r:id="rId39"/>
    <p:sldId id="320" r:id="rId40"/>
    <p:sldId id="321" r:id="rId41"/>
    <p:sldId id="323" r:id="rId42"/>
    <p:sldId id="324" r:id="rId43"/>
    <p:sldId id="32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80" y="-90"/>
      </p:cViewPr>
      <p:guideLst>
        <p:guide orient="horz" pos="218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FULL STACK WEB DEVELOPMENT</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UNIT - 1</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HTML Audio Attributes</a:t>
            </a:r>
            <a:endParaRPr lang="en-US" dirty="0"/>
          </a:p>
        </p:txBody>
      </p:sp>
      <p:sp>
        <p:nvSpPr>
          <p:cNvPr id="3" name="Content Placeholder 2"/>
          <p:cNvSpPr>
            <a:spLocks noGrp="1"/>
          </p:cNvSpPr>
          <p:nvPr>
            <p:ph idx="1"/>
          </p:nvPr>
        </p:nvSpPr>
        <p:spPr>
          <a:xfrm>
            <a:off x="457200" y="1676400"/>
            <a:ext cx="8229600" cy="4800600"/>
          </a:xfrm>
        </p:spPr>
        <p:txBody>
          <a:bodyPr>
            <a:normAutofit fontScale="92500" lnSpcReduction="10000"/>
          </a:bodyPr>
          <a:lstStyle/>
          <a:p>
            <a:r>
              <a:rPr lang="en-US" dirty="0" smtClean="0"/>
              <a:t>The </a:t>
            </a:r>
            <a:r>
              <a:rPr lang="en-US" dirty="0" smtClean="0">
                <a:solidFill>
                  <a:srgbClr val="C00000"/>
                </a:solidFill>
              </a:rPr>
              <a:t>controls</a:t>
            </a:r>
            <a:r>
              <a:rPr lang="en-US" dirty="0" smtClean="0"/>
              <a:t> attribute adds </a:t>
            </a:r>
            <a:r>
              <a:rPr lang="en-US" dirty="0" smtClean="0"/>
              <a:t>Audio controls</a:t>
            </a:r>
            <a:r>
              <a:rPr lang="en-US" dirty="0" smtClean="0"/>
              <a:t>, like play, pause, and volume.</a:t>
            </a:r>
            <a:endParaRPr lang="en-US" dirty="0" smtClean="0"/>
          </a:p>
          <a:p>
            <a:r>
              <a:rPr lang="en-US" dirty="0" smtClean="0"/>
              <a:t>It is a good idea to </a:t>
            </a:r>
            <a:r>
              <a:rPr lang="en-US" dirty="0" smtClean="0"/>
              <a:t>always include</a:t>
            </a:r>
            <a:r>
              <a:rPr lang="en-US" dirty="0" smtClean="0"/>
              <a:t> width and height attributes</a:t>
            </a:r>
            <a:r>
              <a:rPr lang="en-US" dirty="0" smtClean="0"/>
              <a:t>.  </a:t>
            </a:r>
            <a:r>
              <a:rPr lang="en-US" dirty="0" smtClean="0"/>
              <a:t>If height and width are not set, the page might flicker while the video loads.</a:t>
            </a:r>
            <a:endParaRPr lang="en-US" dirty="0" smtClean="0"/>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endParaRPr lang="en-US" dirty="0" smtClean="0"/>
          </a:p>
          <a:p>
            <a:r>
              <a:rPr lang="en-US" dirty="0" smtClean="0"/>
              <a:t>The text between the &lt;audio&gt; and &lt;/audio&gt; tags will only be displayed in browsers that do not support the &lt;audio&gt; element. </a:t>
            </a:r>
            <a:r>
              <a:rPr lang="en-US" dirty="0" smtClean="0"/>
              <a:t>To </a:t>
            </a:r>
            <a:r>
              <a:rPr lang="en-US" dirty="0" smtClean="0"/>
              <a:t>start a </a:t>
            </a:r>
            <a:r>
              <a:rPr lang="en-US" dirty="0" smtClean="0"/>
              <a:t>audio automatically</a:t>
            </a:r>
            <a:r>
              <a:rPr lang="en-US" dirty="0" smtClean="0"/>
              <a:t>, use the </a:t>
            </a:r>
            <a:r>
              <a:rPr lang="en-US" dirty="0" err="1" smtClean="0">
                <a:solidFill>
                  <a:srgbClr val="C00000"/>
                </a:solidFill>
              </a:rPr>
              <a:t>autoplay</a:t>
            </a:r>
            <a:r>
              <a:rPr lang="en-US" dirty="0" smtClean="0">
                <a:solidFill>
                  <a:srgbClr val="C00000"/>
                </a:solidFill>
              </a:rPr>
              <a:t> </a:t>
            </a:r>
            <a:r>
              <a:rPr lang="en-US" dirty="0" smtClean="0"/>
              <a:t>attribute</a:t>
            </a:r>
            <a:r>
              <a:rPr lang="en-US" dirty="0" smtClean="0"/>
              <a:t>: these attributes works similar in video and audio tags.</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a:t>
            </a:r>
            <a:r>
              <a:rPr lang="en-US" dirty="0" smtClean="0"/>
              <a:t>Canvas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buNone/>
            </a:pPr>
            <a:endParaRPr lang="en-US" b="1" dirty="0" smtClean="0"/>
          </a:p>
          <a:p>
            <a:r>
              <a:rPr lang="en-US" sz="1800" dirty="0" smtClean="0"/>
              <a:t>The HTML &lt;canvas&gt; element is used to draw graphics, on the fly, via JavaScript.</a:t>
            </a:r>
            <a:endParaRPr lang="en-US" sz="1800" dirty="0" smtClean="0"/>
          </a:p>
          <a:p>
            <a:r>
              <a:rPr lang="en-US" sz="1800" dirty="0" smtClean="0"/>
              <a:t>The &lt;canvas&gt; element is only a container for graphics. You must use JavaScript to </a:t>
            </a:r>
            <a:r>
              <a:rPr lang="en-US" sz="1800" dirty="0" smtClean="0"/>
              <a:t>draw </a:t>
            </a:r>
            <a:r>
              <a:rPr lang="en-US" sz="1800" dirty="0" smtClean="0"/>
              <a:t>the graphics.</a:t>
            </a:r>
            <a:endParaRPr lang="en-US" sz="1800" dirty="0" smtClean="0"/>
          </a:p>
          <a:p>
            <a:r>
              <a:rPr lang="en-US" sz="1800" dirty="0" smtClean="0"/>
              <a:t>Canvas has several methods for drawing paths, boxes, circles, text, and adding images.</a:t>
            </a:r>
            <a:endParaRPr lang="en-US" sz="1800" dirty="0" smtClean="0"/>
          </a:p>
          <a:p>
            <a:endParaRPr lang="en-US" sz="1800" dirty="0" smtClean="0"/>
          </a:p>
          <a:p>
            <a:r>
              <a:rPr lang="en-US" sz="1800" dirty="0" smtClean="0"/>
              <a:t>Note: Always specify an id attribute (to be referred to in a script), and a width and height attribute to define the size of the canvas. To add a border, use the style attribute.</a:t>
            </a:r>
            <a:endParaRPr lang="en-US" sz="1800" dirty="0" smtClean="0"/>
          </a:p>
          <a:p>
            <a:pPr>
              <a:buNone/>
            </a:pP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US" dirty="0" smtClean="0"/>
              <a:t>Canvas </a:t>
            </a:r>
            <a:r>
              <a:rPr lang="en-US" dirty="0" smtClean="0"/>
              <a:t>Example</a:t>
            </a:r>
            <a:endParaRPr lang="en-US" dirty="0"/>
          </a:p>
        </p:txBody>
      </p:sp>
      <p:sp>
        <p:nvSpPr>
          <p:cNvPr id="3" name="Content Placeholder 2"/>
          <p:cNvSpPr>
            <a:spLocks noGrp="1"/>
          </p:cNvSpPr>
          <p:nvPr>
            <p:ph idx="1"/>
          </p:nvPr>
        </p:nvSpPr>
        <p:spPr>
          <a:xfrm>
            <a:off x="457200" y="1447800"/>
            <a:ext cx="8229600" cy="5410200"/>
          </a:xfrm>
        </p:spPr>
        <p:txBody>
          <a:bodyPr>
            <a:normAutofit/>
          </a:bodyPr>
          <a:lstStyle/>
          <a:p>
            <a:r>
              <a:rPr lang="en-US" dirty="0" smtClean="0"/>
              <a:t>A canvas is a rectangular area on an HTML page. By default, a canvas has no border and </a:t>
            </a:r>
            <a:r>
              <a:rPr lang="en-US" dirty="0" smtClean="0"/>
              <a:t>no content.</a:t>
            </a:r>
            <a:endParaRPr lang="en-US" dirty="0" smtClean="0"/>
          </a:p>
          <a:p>
            <a:pPr>
              <a:buNone/>
            </a:pPr>
            <a:r>
              <a:rPr lang="en-US" sz="1900" u="sng" dirty="0" smtClean="0">
                <a:solidFill>
                  <a:srgbClr val="C00000"/>
                </a:solidFill>
              </a:rPr>
              <a:t>Code:</a:t>
            </a:r>
            <a:endParaRPr lang="en-US" sz="1900" u="sng" dirty="0" smtClean="0">
              <a:solidFill>
                <a:srgbClr val="C00000"/>
              </a:solidFill>
            </a:endParaRPr>
          </a:p>
          <a:p>
            <a:pPr>
              <a:buNone/>
            </a:pPr>
            <a:r>
              <a:rPr lang="en-US" sz="1900" dirty="0" smtClean="0"/>
              <a:t>&lt;!DOCTYPE html&gt;</a:t>
            </a:r>
            <a:endParaRPr lang="en-US" sz="1900" dirty="0" smtClean="0"/>
          </a:p>
          <a:p>
            <a:pPr>
              <a:buNone/>
            </a:pPr>
            <a:r>
              <a:rPr lang="en-US" sz="1900" dirty="0" smtClean="0"/>
              <a:t>&lt;html&gt;</a:t>
            </a:r>
            <a:endParaRPr lang="en-US" sz="1900" dirty="0" smtClean="0"/>
          </a:p>
          <a:p>
            <a:pPr>
              <a:buNone/>
            </a:pPr>
            <a:r>
              <a:rPr lang="en-US" sz="1900" dirty="0" smtClean="0"/>
              <a:t>&lt;body&gt;</a:t>
            </a:r>
            <a:endParaRPr lang="en-US" sz="1900" dirty="0" smtClean="0"/>
          </a:p>
          <a:p>
            <a:pPr>
              <a:buNone/>
            </a:pPr>
            <a:r>
              <a:rPr lang="en-US" sz="1900" dirty="0" smtClean="0"/>
              <a:t>&lt;</a:t>
            </a:r>
            <a:r>
              <a:rPr lang="en-US" sz="1900" dirty="0" smtClean="0"/>
              <a:t>canvas id="</a:t>
            </a:r>
            <a:r>
              <a:rPr lang="en-US" sz="1900" dirty="0" err="1" smtClean="0"/>
              <a:t>myCanvas</a:t>
            </a:r>
            <a:r>
              <a:rPr lang="en-US" sz="1900" dirty="0" smtClean="0"/>
              <a:t>" width="200" height="100" style="border:3px solid #000000;"&gt;</a:t>
            </a:r>
            <a:endParaRPr lang="en-US" sz="1900" dirty="0" smtClean="0"/>
          </a:p>
          <a:p>
            <a:pPr>
              <a:buNone/>
            </a:pPr>
            <a:r>
              <a:rPr lang="en-US" sz="1900" dirty="0" smtClean="0"/>
              <a:t>&lt;/</a:t>
            </a:r>
            <a:r>
              <a:rPr lang="en-US" sz="1900" dirty="0" smtClean="0"/>
              <a:t>canvas&gt;</a:t>
            </a:r>
            <a:endParaRPr lang="en-US" sz="1900" dirty="0" smtClean="0"/>
          </a:p>
          <a:p>
            <a:pPr>
              <a:buNone/>
            </a:pPr>
            <a:r>
              <a:rPr lang="en-US" sz="1900" dirty="0" smtClean="0"/>
              <a:t>&lt;/</a:t>
            </a:r>
            <a:r>
              <a:rPr lang="en-US" sz="1900" dirty="0" smtClean="0"/>
              <a:t>body&gt;</a:t>
            </a:r>
            <a:endParaRPr lang="en-US" sz="1900" dirty="0" smtClean="0"/>
          </a:p>
          <a:p>
            <a:pPr>
              <a:buNone/>
            </a:pPr>
            <a:r>
              <a:rPr lang="en-US" sz="1900" dirty="0" smtClean="0"/>
              <a:t>&lt;/html</a:t>
            </a:r>
            <a:r>
              <a:rPr lang="en-US" sz="1900" dirty="0" smtClean="0"/>
              <a:t>&gt;</a:t>
            </a:r>
            <a:endParaRPr lang="en-US" sz="1900" dirty="0" smtClean="0"/>
          </a:p>
          <a:p>
            <a:pPr>
              <a:buNone/>
            </a:pPr>
            <a:r>
              <a:rPr lang="en-US" sz="1900" u="sng" dirty="0" smtClean="0">
                <a:solidFill>
                  <a:srgbClr val="C00000"/>
                </a:solidFill>
              </a:rPr>
              <a:t>Output:</a:t>
            </a:r>
            <a:endParaRPr lang="en-US" sz="1900" u="sng" dirty="0" smtClean="0">
              <a:solidFill>
                <a:srgbClr val="C00000"/>
              </a:solidFill>
            </a:endParaRPr>
          </a:p>
        </p:txBody>
      </p:sp>
      <p:pic>
        <p:nvPicPr>
          <p:cNvPr id="4" name="Picture 3" descr="canvas op.png"/>
          <p:cNvPicPr>
            <a:picLocks noChangeAspect="1"/>
          </p:cNvPicPr>
          <p:nvPr/>
        </p:nvPicPr>
        <p:blipFill>
          <a:blip r:embed="rId1" cstate="print"/>
          <a:stretch>
            <a:fillRect/>
          </a:stretch>
        </p:blipFill>
        <p:spPr>
          <a:xfrm>
            <a:off x="2362200" y="5676900"/>
            <a:ext cx="1905000" cy="952500"/>
          </a:xfrm>
          <a:prstGeom prst="rect">
            <a:avLst/>
          </a:prstGeom>
          <a:ln w="38100">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08888"/>
          </a:xfrm>
        </p:spPr>
        <p:txBody>
          <a:bodyPr>
            <a:normAutofit/>
          </a:bodyPr>
          <a:lstStyle/>
          <a:p>
            <a:r>
              <a:rPr lang="en-US" dirty="0" smtClean="0"/>
              <a:t>Add a </a:t>
            </a:r>
            <a:r>
              <a:rPr lang="en-US" dirty="0" smtClean="0"/>
              <a:t>JavaScript</a:t>
            </a:r>
            <a:endParaRPr lang="en-US" dirty="0"/>
          </a:p>
        </p:txBody>
      </p:sp>
      <p:sp>
        <p:nvSpPr>
          <p:cNvPr id="3" name="Content Placeholder 2"/>
          <p:cNvSpPr>
            <a:spLocks noGrp="1"/>
          </p:cNvSpPr>
          <p:nvPr>
            <p:ph idx="1"/>
          </p:nvPr>
        </p:nvSpPr>
        <p:spPr>
          <a:xfrm>
            <a:off x="304800" y="1447800"/>
            <a:ext cx="8610600" cy="5181600"/>
          </a:xfrm>
        </p:spPr>
        <p:txBody>
          <a:bodyPr>
            <a:normAutofit fontScale="70000" lnSpcReduction="20000"/>
          </a:bodyPr>
          <a:lstStyle/>
          <a:p>
            <a:r>
              <a:rPr lang="en-US" sz="3400" dirty="0" smtClean="0"/>
              <a:t>After creating the rectangular canvas area, </a:t>
            </a:r>
            <a:r>
              <a:rPr lang="en-US" sz="3400" dirty="0" smtClean="0"/>
              <a:t>add </a:t>
            </a:r>
            <a:r>
              <a:rPr lang="en-US" sz="3400" dirty="0" smtClean="0"/>
              <a:t>a JavaScript to do the drawing.</a:t>
            </a:r>
            <a:endParaRPr lang="en-US" sz="3400" dirty="0" smtClean="0"/>
          </a:p>
          <a:p>
            <a:pPr>
              <a:buNone/>
            </a:pPr>
            <a:r>
              <a:rPr lang="en-US" sz="3400" u="sng" dirty="0" smtClean="0">
                <a:solidFill>
                  <a:srgbClr val="C00000"/>
                </a:solidFill>
              </a:rPr>
              <a:t>Code for Draw a line:</a:t>
            </a:r>
            <a:endParaRPr lang="en-US" sz="3400" u="sng" dirty="0" smtClean="0">
              <a:solidFill>
                <a:srgbClr val="C00000"/>
              </a:solidFill>
            </a:endParaRPr>
          </a:p>
          <a:p>
            <a:pPr>
              <a:buNone/>
            </a:pPr>
            <a:r>
              <a:rPr lang="en-US" dirty="0" smtClean="0"/>
              <a:t>&lt;!DOCTYPE html&gt;</a:t>
            </a:r>
            <a:endParaRPr lang="en-US" dirty="0" smtClean="0"/>
          </a:p>
          <a:p>
            <a:pPr>
              <a:buNone/>
            </a:pPr>
            <a:r>
              <a:rPr lang="en-US" dirty="0" smtClean="0"/>
              <a:t>&lt;html&gt;</a:t>
            </a:r>
            <a:endParaRPr lang="en-US" dirty="0" smtClean="0"/>
          </a:p>
          <a:p>
            <a:pPr>
              <a:buNone/>
            </a:pPr>
            <a:r>
              <a:rPr lang="en-US" dirty="0" smtClean="0"/>
              <a:t>&lt;body&gt;</a:t>
            </a:r>
            <a:endParaRPr lang="en-US" dirty="0" smtClean="0"/>
          </a:p>
          <a:p>
            <a:pPr>
              <a:buNone/>
            </a:pPr>
            <a:r>
              <a:rPr lang="en-US" dirty="0" smtClean="0"/>
              <a:t>&lt;</a:t>
            </a:r>
            <a:r>
              <a:rPr lang="en-US" dirty="0" smtClean="0"/>
              <a:t>canvas id="</a:t>
            </a:r>
            <a:r>
              <a:rPr lang="en-US" dirty="0" err="1" smtClean="0"/>
              <a:t>myCanvas</a:t>
            </a:r>
            <a:r>
              <a:rPr lang="en-US" dirty="0" smtClean="0"/>
              <a:t>" width="200" height="100" style="border:1px solid #d3d3d3;"&gt;</a:t>
            </a:r>
            <a:endParaRPr lang="en-US" dirty="0" smtClean="0"/>
          </a:p>
          <a:p>
            <a:pPr>
              <a:buNone/>
            </a:pPr>
            <a:r>
              <a:rPr lang="en-US" dirty="0" smtClean="0"/>
              <a:t>&lt;/</a:t>
            </a:r>
            <a:r>
              <a:rPr lang="en-US" dirty="0" smtClean="0"/>
              <a:t>canvas</a:t>
            </a:r>
            <a:r>
              <a:rPr lang="en-US" dirty="0" smtClean="0"/>
              <a:t>&gt;</a:t>
            </a:r>
            <a:endParaRPr lang="en-US" dirty="0" smtClean="0"/>
          </a:p>
          <a:p>
            <a:pPr>
              <a:buNone/>
            </a:pPr>
            <a:endParaRPr lang="en-US" dirty="0" smtClean="0"/>
          </a:p>
          <a:p>
            <a:pPr>
              <a:buNone/>
            </a:pPr>
            <a:r>
              <a:rPr lang="en-US" dirty="0" smtClean="0"/>
              <a:t>&lt;</a:t>
            </a:r>
            <a:r>
              <a:rPr lang="en-US" dirty="0" smtClean="0"/>
              <a:t>script&gt;</a:t>
            </a:r>
            <a:endParaRPr lang="en-US" dirty="0" smtClean="0"/>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endParaRPr lang="en-US" dirty="0" smtClean="0"/>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endParaRPr lang="en-US" dirty="0" smtClean="0"/>
          </a:p>
          <a:p>
            <a:pPr>
              <a:buNone/>
            </a:pPr>
            <a:r>
              <a:rPr lang="en-US" dirty="0" err="1" smtClean="0"/>
              <a:t>ctx.moveTo</a:t>
            </a:r>
            <a:r>
              <a:rPr lang="en-US" dirty="0" smtClean="0"/>
              <a:t>(0,0);</a:t>
            </a:r>
            <a:endParaRPr lang="en-US" dirty="0" smtClean="0"/>
          </a:p>
          <a:p>
            <a:pPr>
              <a:buNone/>
            </a:pPr>
            <a:r>
              <a:rPr lang="en-US" dirty="0" err="1" smtClean="0"/>
              <a:t>ctx.lineTo</a:t>
            </a:r>
            <a:r>
              <a:rPr lang="en-US" dirty="0" smtClean="0"/>
              <a:t>(200,100);</a:t>
            </a:r>
            <a:endParaRPr lang="en-US" dirty="0" smtClean="0"/>
          </a:p>
          <a:p>
            <a:pPr>
              <a:buNone/>
            </a:pPr>
            <a:r>
              <a:rPr lang="en-US" dirty="0" err="1" smtClean="0"/>
              <a:t>ctx.stroke</a:t>
            </a:r>
            <a:r>
              <a:rPr lang="en-US" dirty="0" smtClean="0"/>
              <a:t>();</a:t>
            </a:r>
            <a:endParaRPr lang="en-US" dirty="0" smtClean="0"/>
          </a:p>
          <a:p>
            <a:pPr>
              <a:buNone/>
            </a:pPr>
            <a:r>
              <a:rPr lang="en-US" dirty="0" smtClean="0"/>
              <a:t>&lt;/script&gt;</a:t>
            </a:r>
            <a:endParaRPr lang="en-US" dirty="0" smtClean="0"/>
          </a:p>
          <a:p>
            <a:pPr>
              <a:buNone/>
            </a:pPr>
            <a:r>
              <a:rPr lang="en-US" dirty="0" smtClean="0"/>
              <a:t>&lt;/</a:t>
            </a:r>
            <a:r>
              <a:rPr lang="en-US" dirty="0" smtClean="0"/>
              <a:t>body&gt;</a:t>
            </a:r>
            <a:endParaRPr lang="en-US" dirty="0" smtClean="0"/>
          </a:p>
          <a:p>
            <a:pPr>
              <a:buNone/>
            </a:pPr>
            <a:r>
              <a:rPr lang="en-US" dirty="0" smtClean="0"/>
              <a:t>&lt;/html&gt;</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lstStyle/>
          <a:p>
            <a:pPr>
              <a:buNone/>
            </a:pPr>
            <a:r>
              <a:rPr lang="en-US" u="sng" dirty="0" smtClean="0">
                <a:solidFill>
                  <a:srgbClr val="C00000"/>
                </a:solidFill>
              </a:rPr>
              <a:t>Output:</a:t>
            </a: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a:solidFill>
                <a:srgbClr val="C00000"/>
              </a:solidFill>
            </a:endParaRPr>
          </a:p>
        </p:txBody>
      </p:sp>
      <p:pic>
        <p:nvPicPr>
          <p:cNvPr id="4" name="Picture 3" descr="canvas op2.png"/>
          <p:cNvPicPr>
            <a:picLocks noChangeAspect="1"/>
          </p:cNvPicPr>
          <p:nvPr/>
        </p:nvPicPr>
        <p:blipFill>
          <a:blip r:embed="rId1" cstate="print"/>
          <a:stretch>
            <a:fillRect/>
          </a:stretch>
        </p:blipFill>
        <p:spPr>
          <a:xfrm>
            <a:off x="571500" y="1371600"/>
            <a:ext cx="2781300" cy="1390650"/>
          </a:xfrm>
          <a:prstGeom prst="rect">
            <a:avLst/>
          </a:prstGeom>
          <a:ln w="38100">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155"/>
            <a:ext cx="8229600" cy="784860"/>
          </a:xfrm>
        </p:spPr>
        <p:txBody>
          <a:bodyPr>
            <a:normAutofit fontScale="90000"/>
          </a:bodyPr>
          <a:lstStyle/>
          <a:p>
            <a:r>
              <a:rPr lang="en-US" dirty="0" smtClean="0"/>
              <a:t>Draw </a:t>
            </a:r>
            <a:r>
              <a:rPr lang="en-US" dirty="0" smtClean="0"/>
              <a:t>a Circle:</a:t>
            </a:r>
            <a:endParaRPr lang="en-US" dirty="0"/>
          </a:p>
        </p:txBody>
      </p:sp>
      <p:sp>
        <p:nvSpPr>
          <p:cNvPr id="3" name="Content Placeholder 2"/>
          <p:cNvSpPr>
            <a:spLocks noGrp="1"/>
          </p:cNvSpPr>
          <p:nvPr>
            <p:ph idx="1"/>
          </p:nvPr>
        </p:nvSpPr>
        <p:spPr>
          <a:xfrm>
            <a:off x="457200" y="1487170"/>
            <a:ext cx="8229600" cy="4837430"/>
          </a:xfrm>
        </p:spPr>
        <p:txBody>
          <a:bodyPr>
            <a:noAutofit/>
          </a:bodyPr>
          <a:lstStyle/>
          <a:p>
            <a:pPr>
              <a:buNone/>
            </a:pPr>
            <a:r>
              <a:rPr lang="en-US" sz="1600" u="sng" dirty="0" smtClean="0">
                <a:solidFill>
                  <a:srgbClr val="C00000"/>
                </a:solidFill>
              </a:rPr>
              <a:t>Code:</a:t>
            </a:r>
            <a:endParaRPr lang="en-US" sz="1600" dirty="0" smtClean="0">
              <a:solidFill>
                <a:srgbClr val="C00000"/>
              </a:solidFill>
            </a:endParaRPr>
          </a:p>
          <a:p>
            <a:pPr>
              <a:buNone/>
            </a:pPr>
            <a:r>
              <a:rPr lang="en-US" sz="1600" dirty="0" smtClean="0"/>
              <a:t>&lt;!DOCTYPE html&gt;</a:t>
            </a:r>
            <a:endParaRPr lang="en-US" sz="1600" dirty="0" smtClean="0"/>
          </a:p>
          <a:p>
            <a:pPr>
              <a:buNone/>
            </a:pPr>
            <a:r>
              <a:rPr lang="en-US" sz="1600" dirty="0" smtClean="0"/>
              <a:t>&lt;html&gt;</a:t>
            </a:r>
            <a:endParaRPr lang="en-US" sz="1600" dirty="0" smtClean="0"/>
          </a:p>
          <a:p>
            <a:pPr>
              <a:buNone/>
            </a:pPr>
            <a:r>
              <a:rPr lang="en-US" sz="1600" dirty="0" smtClean="0"/>
              <a:t>&lt;body&gt;</a:t>
            </a:r>
            <a:endParaRPr lang="en-US" sz="1600" dirty="0" smtClean="0"/>
          </a:p>
          <a:p>
            <a:pPr>
              <a:buNone/>
            </a:pPr>
            <a:endParaRPr lang="en-US" sz="1600" dirty="0" smtClean="0"/>
          </a:p>
          <a:p>
            <a:pPr>
              <a:buNone/>
            </a:pPr>
            <a:r>
              <a:rPr lang="en-US" sz="1600" dirty="0" smtClean="0"/>
              <a:t>&lt;canvas id="</a:t>
            </a:r>
            <a:r>
              <a:rPr lang="en-US" sz="1600" dirty="0" err="1" smtClean="0"/>
              <a:t>myCanvas</a:t>
            </a:r>
            <a:r>
              <a:rPr lang="en-US" sz="1600" dirty="0" smtClean="0"/>
              <a:t>" width="200" height="100" style="border:1px solid #d3d3d3;"&gt;</a:t>
            </a:r>
            <a:endParaRPr lang="en-US" sz="1600" dirty="0" smtClean="0"/>
          </a:p>
          <a:p>
            <a:pPr>
              <a:buNone/>
            </a:pPr>
            <a:r>
              <a:rPr lang="en-US" sz="1600" dirty="0" smtClean="0"/>
              <a:t>&lt;/canvas&gt;</a:t>
            </a:r>
            <a:endParaRPr lang="en-US" sz="1600" dirty="0" smtClean="0"/>
          </a:p>
          <a:p>
            <a:pPr>
              <a:buNone/>
            </a:pPr>
            <a:endParaRPr lang="en-US" sz="1600" dirty="0" smtClean="0"/>
          </a:p>
          <a:p>
            <a:pPr>
              <a:buNone/>
            </a:pPr>
            <a:r>
              <a:rPr lang="en-US" sz="1600" dirty="0" smtClean="0"/>
              <a:t>&lt;script&gt;</a:t>
            </a:r>
            <a:endParaRPr lang="en-US" sz="1600" dirty="0" smtClean="0"/>
          </a:p>
          <a:p>
            <a:pPr>
              <a:buNone/>
            </a:pPr>
            <a:r>
              <a:rPr lang="en-US" sz="1600" dirty="0" err="1" smtClean="0"/>
              <a:t>var</a:t>
            </a:r>
            <a:r>
              <a:rPr lang="en-US" sz="1600" dirty="0" smtClean="0"/>
              <a:t> c = </a:t>
            </a:r>
            <a:r>
              <a:rPr lang="en-US" sz="1600" dirty="0" err="1" smtClean="0"/>
              <a:t>document.getElementById</a:t>
            </a:r>
            <a:r>
              <a:rPr lang="en-US" sz="1600" dirty="0" smtClean="0"/>
              <a:t>("</a:t>
            </a:r>
            <a:r>
              <a:rPr lang="en-US" sz="1600" dirty="0" err="1" smtClean="0"/>
              <a:t>myCanvas</a:t>
            </a:r>
            <a:r>
              <a:rPr lang="en-US" sz="1600" dirty="0" smtClean="0"/>
              <a:t>");</a:t>
            </a:r>
            <a:endParaRPr lang="en-US" sz="1600" dirty="0" smtClean="0"/>
          </a:p>
          <a:p>
            <a:pPr>
              <a:buNone/>
            </a:pPr>
            <a:r>
              <a:rPr lang="en-US" sz="1600" dirty="0" err="1" smtClean="0"/>
              <a:t>var</a:t>
            </a:r>
            <a:r>
              <a:rPr lang="en-US" sz="1600" dirty="0" smtClean="0"/>
              <a:t> </a:t>
            </a:r>
            <a:r>
              <a:rPr lang="en-US" sz="1600" dirty="0" err="1" smtClean="0"/>
              <a:t>ctx</a:t>
            </a:r>
            <a:r>
              <a:rPr lang="en-US" sz="1600" dirty="0" smtClean="0"/>
              <a:t> = </a:t>
            </a:r>
            <a:r>
              <a:rPr lang="en-US" sz="1600" dirty="0" err="1" smtClean="0"/>
              <a:t>c.getContext</a:t>
            </a:r>
            <a:r>
              <a:rPr lang="en-US" sz="1600" dirty="0" smtClean="0"/>
              <a:t>("2d");</a:t>
            </a:r>
            <a:endParaRPr lang="en-US" sz="1600" dirty="0" smtClean="0"/>
          </a:p>
          <a:p>
            <a:pPr>
              <a:buNone/>
            </a:pPr>
            <a:r>
              <a:rPr lang="en-US" sz="1600" dirty="0" err="1" smtClean="0"/>
              <a:t>ctx.beginPath</a:t>
            </a:r>
            <a:r>
              <a:rPr lang="en-US" sz="1600" dirty="0" smtClean="0"/>
              <a:t>();</a:t>
            </a:r>
            <a:endParaRPr lang="en-US" sz="1600" dirty="0" smtClean="0"/>
          </a:p>
          <a:p>
            <a:pPr>
              <a:buNone/>
            </a:pPr>
            <a:r>
              <a:rPr lang="en-US" sz="1600" dirty="0" smtClean="0"/>
              <a:t>ctx.arc(95,50,40,0,2*</a:t>
            </a:r>
            <a:r>
              <a:rPr lang="en-US" sz="1600" dirty="0" err="1" smtClean="0"/>
              <a:t>Math.PI</a:t>
            </a:r>
            <a:r>
              <a:rPr lang="en-US" sz="1600" dirty="0" smtClean="0"/>
              <a:t>);</a:t>
            </a:r>
            <a:endParaRPr lang="en-US" sz="1600" dirty="0" smtClean="0"/>
          </a:p>
          <a:p>
            <a:pPr>
              <a:buNone/>
            </a:pPr>
            <a:r>
              <a:rPr lang="en-US" sz="1600" dirty="0" err="1" smtClean="0"/>
              <a:t>ctx.stroke</a:t>
            </a:r>
            <a:r>
              <a:rPr lang="en-US" sz="1600" dirty="0" smtClean="0"/>
              <a:t>();</a:t>
            </a:r>
            <a:endParaRPr lang="en-US" sz="1600" dirty="0" smtClean="0"/>
          </a:p>
          <a:p>
            <a:pPr>
              <a:buNone/>
            </a:pPr>
            <a:r>
              <a:rPr lang="en-US" sz="1600" dirty="0" smtClean="0"/>
              <a:t>&lt;/script&gt; </a:t>
            </a:r>
            <a:endParaRPr lang="en-US" sz="1600" dirty="0" smtClean="0"/>
          </a:p>
          <a:p>
            <a:pPr>
              <a:buNone/>
            </a:pPr>
            <a:endParaRPr lang="en-US" sz="1600" dirty="0" smtClean="0"/>
          </a:p>
          <a:p>
            <a:pPr>
              <a:buNone/>
            </a:pPr>
            <a:r>
              <a:rPr lang="en-US" sz="1600" dirty="0" smtClean="0"/>
              <a:t>&lt;/body&gt;</a:t>
            </a:r>
            <a:endParaRPr lang="en-US" sz="1600" dirty="0" smtClean="0"/>
          </a:p>
          <a:p>
            <a:pPr>
              <a:buNone/>
            </a:pPr>
            <a:r>
              <a:rPr lang="en-US" sz="1600" dirty="0" smtClean="0"/>
              <a:t>&lt;/html&gt;</a:t>
            </a:r>
            <a:endParaRPr lang="en-US" sz="1600" dirty="0" smtClean="0"/>
          </a:p>
          <a:p>
            <a:endParaRPr lang="en-US" sz="1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smtClean="0">
                <a:solidFill>
                  <a:srgbClr val="C00000"/>
                </a:solidFill>
              </a:rPr>
              <a:t>Output:</a:t>
            </a:r>
            <a:endParaRPr lang="en-US" u="sng" dirty="0" smtClean="0">
              <a:solidFill>
                <a:srgbClr val="C00000"/>
              </a:solidFill>
            </a:endParaRPr>
          </a:p>
          <a:p>
            <a:pPr>
              <a:buNone/>
            </a:pPr>
            <a:endParaRPr lang="en-US" u="sng" dirty="0">
              <a:solidFill>
                <a:srgbClr val="C00000"/>
              </a:solidFill>
            </a:endParaRPr>
          </a:p>
        </p:txBody>
      </p:sp>
      <p:sp>
        <p:nvSpPr>
          <p:cNvPr id="5" name="Oval 4"/>
          <p:cNvSpPr/>
          <p:nvPr/>
        </p:nvSpPr>
        <p:spPr>
          <a:xfrm>
            <a:off x="762000" y="2743200"/>
            <a:ext cx="2438400" cy="2286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 a </a:t>
            </a:r>
            <a:r>
              <a:rPr lang="en-US" dirty="0" smtClean="0"/>
              <a:t>Text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3800" u="sng" dirty="0" smtClean="0">
                <a:solidFill>
                  <a:srgbClr val="C00000"/>
                </a:solidFill>
              </a:rPr>
              <a:t>Code:</a:t>
            </a:r>
            <a:endParaRPr lang="en-US" sz="3800" u="sng" dirty="0" smtClean="0">
              <a:solidFill>
                <a:srgbClr val="C00000"/>
              </a:solidFill>
            </a:endParaRPr>
          </a:p>
          <a:p>
            <a:pPr>
              <a:buNone/>
            </a:pPr>
            <a:r>
              <a:rPr lang="en-US" dirty="0" smtClean="0"/>
              <a:t>&lt;!</a:t>
            </a:r>
            <a:r>
              <a:rPr lang="en-US" dirty="0" smtClean="0"/>
              <a:t>DOCTYPE html&gt;</a:t>
            </a:r>
            <a:endParaRPr lang="en-US" dirty="0" smtClean="0"/>
          </a:p>
          <a:p>
            <a:pPr>
              <a:buNone/>
            </a:pPr>
            <a:r>
              <a:rPr lang="en-US" dirty="0" smtClean="0"/>
              <a:t>&lt;html&gt;</a:t>
            </a:r>
            <a:endParaRPr lang="en-US" dirty="0" smtClean="0"/>
          </a:p>
          <a:p>
            <a:pPr>
              <a:buNone/>
            </a:pPr>
            <a:r>
              <a:rPr lang="en-US" dirty="0" smtClean="0"/>
              <a:t>&lt;body&gt;</a:t>
            </a:r>
            <a:endParaRPr lang="en-US" dirty="0" smtClean="0"/>
          </a:p>
          <a:p>
            <a:pPr>
              <a:buNone/>
            </a:pPr>
            <a:endParaRPr lang="en-US" dirty="0" smtClean="0"/>
          </a:p>
          <a:p>
            <a:pPr>
              <a:buNone/>
            </a:pPr>
            <a:r>
              <a:rPr lang="en-US" dirty="0" smtClean="0"/>
              <a:t>&lt;canvas id="</a:t>
            </a:r>
            <a:r>
              <a:rPr lang="en-US" dirty="0" err="1" smtClean="0"/>
              <a:t>myCanvas</a:t>
            </a:r>
            <a:r>
              <a:rPr lang="en-US" dirty="0" smtClean="0"/>
              <a:t>" width="200" height="100" style="border:1px solid #d3d3d3;"&gt;</a:t>
            </a:r>
            <a:endParaRPr lang="en-US" dirty="0" smtClean="0"/>
          </a:p>
          <a:p>
            <a:pPr>
              <a:buNone/>
            </a:pPr>
            <a:r>
              <a:rPr lang="en-US" dirty="0" smtClean="0"/>
              <a:t>&lt;/</a:t>
            </a:r>
            <a:r>
              <a:rPr lang="en-US" dirty="0" smtClean="0"/>
              <a:t>canvas&gt;</a:t>
            </a:r>
            <a:endParaRPr lang="en-US" dirty="0" smtClean="0"/>
          </a:p>
          <a:p>
            <a:pPr>
              <a:buNone/>
            </a:pPr>
            <a:endParaRPr lang="en-US" dirty="0" smtClean="0"/>
          </a:p>
          <a:p>
            <a:pPr>
              <a:buNone/>
            </a:pPr>
            <a:r>
              <a:rPr lang="en-US" dirty="0" smtClean="0"/>
              <a:t>&lt;script&gt;</a:t>
            </a:r>
            <a:endParaRPr lang="en-US" dirty="0" smtClean="0"/>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endParaRPr lang="en-US" dirty="0" smtClean="0"/>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endParaRPr lang="en-US" dirty="0" smtClean="0"/>
          </a:p>
          <a:p>
            <a:pPr>
              <a:buNone/>
            </a:pPr>
            <a:r>
              <a:rPr lang="en-US" dirty="0" err="1" smtClean="0"/>
              <a:t>ctx.font</a:t>
            </a:r>
            <a:r>
              <a:rPr lang="en-US" dirty="0" smtClean="0"/>
              <a:t> = "30px Arial";</a:t>
            </a:r>
            <a:endParaRPr lang="en-US" dirty="0" smtClean="0"/>
          </a:p>
          <a:p>
            <a:pPr>
              <a:buNone/>
            </a:pPr>
            <a:r>
              <a:rPr lang="en-US" dirty="0" err="1" smtClean="0"/>
              <a:t>ctx.fillText</a:t>
            </a:r>
            <a:r>
              <a:rPr lang="en-US" dirty="0" smtClean="0"/>
              <a:t>("Hello World",10,50);</a:t>
            </a:r>
            <a:endParaRPr lang="en-US" dirty="0" smtClean="0"/>
          </a:p>
          <a:p>
            <a:pPr>
              <a:buNone/>
            </a:pPr>
            <a:r>
              <a:rPr lang="en-US" dirty="0" smtClean="0"/>
              <a:t>&lt;/script&gt;</a:t>
            </a:r>
            <a:endParaRPr lang="en-US" dirty="0" smtClean="0"/>
          </a:p>
          <a:p>
            <a:pPr>
              <a:buNone/>
            </a:pPr>
            <a:endParaRPr lang="en-US" dirty="0" smtClean="0"/>
          </a:p>
          <a:p>
            <a:pPr>
              <a:buNone/>
            </a:pPr>
            <a:r>
              <a:rPr lang="en-US" dirty="0" smtClean="0"/>
              <a:t>&lt;/body&gt;</a:t>
            </a:r>
            <a:endParaRPr lang="en-US" dirty="0" smtClean="0"/>
          </a:p>
          <a:p>
            <a:pPr>
              <a:buNone/>
            </a:pPr>
            <a:r>
              <a:rPr lang="en-US" dirty="0" smtClean="0"/>
              <a:t>&lt;/html&gt;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rgbClr val="C00000"/>
                </a:solidFill>
              </a:rPr>
              <a:t>OUTPUT:</a:t>
            </a:r>
            <a:endParaRPr lang="en-US" sz="4000" u="sng" dirty="0">
              <a:solidFill>
                <a:srgbClr val="C00000"/>
              </a:solidFill>
            </a:endParaRPr>
          </a:p>
        </p:txBody>
      </p:sp>
      <p:sp>
        <p:nvSpPr>
          <p:cNvPr id="5" name="TextBox 4"/>
          <p:cNvSpPr txBox="1"/>
          <p:nvPr/>
        </p:nvSpPr>
        <p:spPr>
          <a:xfrm>
            <a:off x="1371600" y="2971800"/>
            <a:ext cx="2819400" cy="1477328"/>
          </a:xfrm>
          <a:prstGeom prst="rect">
            <a:avLst/>
          </a:prstGeom>
          <a:noFill/>
          <a:ln w="38100">
            <a:solidFill>
              <a:schemeClr val="tx1"/>
            </a:solidFill>
          </a:ln>
        </p:spPr>
        <p:txBody>
          <a:bodyPr wrap="square" rtlCol="0">
            <a:spAutoFit/>
          </a:bodyPr>
          <a:lstStyle/>
          <a:p>
            <a:pPr algn="ctr"/>
            <a:endParaRPr lang="en-US" b="1" dirty="0" smtClean="0"/>
          </a:p>
          <a:p>
            <a:pPr algn="ctr"/>
            <a:endParaRPr lang="en-US" b="1" dirty="0"/>
          </a:p>
          <a:p>
            <a:pPr algn="ctr"/>
            <a:r>
              <a:rPr lang="en-US" b="1" dirty="0" smtClean="0"/>
              <a:t>HELLO WORLD</a:t>
            </a:r>
            <a:endParaRPr lang="en-US" b="1" dirty="0" smtClean="0"/>
          </a:p>
          <a:p>
            <a:pPr algn="ctr"/>
            <a:endParaRPr lang="en-US" b="1" dirty="0"/>
          </a:p>
          <a:p>
            <a:pPr algn="ct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SVG </a:t>
            </a:r>
            <a:r>
              <a:rPr lang="en-US" dirty="0" smtClean="0"/>
              <a:t>Graphics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SVG </a:t>
            </a:r>
            <a:r>
              <a:rPr lang="en-US" dirty="0" smtClean="0"/>
              <a:t>stands for Scalable Vector Graphics</a:t>
            </a:r>
            <a:endParaRPr lang="en-US" dirty="0" smtClean="0"/>
          </a:p>
          <a:p>
            <a:r>
              <a:rPr lang="en-US" dirty="0" smtClean="0"/>
              <a:t>SVG is used to define graphics for the Web</a:t>
            </a:r>
            <a:endParaRPr lang="en-US" dirty="0" smtClean="0"/>
          </a:p>
          <a:p>
            <a:r>
              <a:rPr lang="en-US" dirty="0" smtClean="0"/>
              <a:t>SVG is a W3C recommendation</a:t>
            </a:r>
            <a:endParaRPr lang="en-US" dirty="0" smtClean="0"/>
          </a:p>
          <a:p>
            <a:pPr>
              <a:buNone/>
            </a:pPr>
            <a:endParaRPr lang="en-US" dirty="0" smtClean="0"/>
          </a:p>
          <a:p>
            <a:pPr>
              <a:buNone/>
            </a:pPr>
            <a:r>
              <a:rPr lang="en-US" dirty="0" smtClean="0">
                <a:solidFill>
                  <a:srgbClr val="C00000"/>
                </a:solidFill>
              </a:rPr>
              <a:t>&lt;</a:t>
            </a:r>
            <a:r>
              <a:rPr lang="en-US" dirty="0" err="1" smtClean="0">
                <a:solidFill>
                  <a:srgbClr val="C00000"/>
                </a:solidFill>
              </a:rPr>
              <a:t>svg</a:t>
            </a:r>
            <a:r>
              <a:rPr lang="en-US" dirty="0" smtClean="0">
                <a:solidFill>
                  <a:srgbClr val="C00000"/>
                </a:solidFill>
              </a:rPr>
              <a:t>&gt; Element</a:t>
            </a:r>
            <a:endParaRPr lang="en-US" dirty="0" smtClean="0">
              <a:solidFill>
                <a:srgbClr val="C00000"/>
              </a:solidFill>
            </a:endParaRPr>
          </a:p>
          <a:p>
            <a:endParaRPr lang="en-US" dirty="0" smtClean="0"/>
          </a:p>
          <a:p>
            <a:r>
              <a:rPr lang="en-US" dirty="0" smtClean="0"/>
              <a:t>The HTML &lt;</a:t>
            </a:r>
            <a:r>
              <a:rPr lang="en-US" dirty="0" err="1" smtClean="0"/>
              <a:t>svg</a:t>
            </a:r>
            <a:r>
              <a:rPr lang="en-US" dirty="0" smtClean="0"/>
              <a:t>&gt; element is a container for SVG graphics.</a:t>
            </a:r>
            <a:endParaRPr lang="en-US" dirty="0" smtClean="0"/>
          </a:p>
          <a:p>
            <a:r>
              <a:rPr lang="en-US" dirty="0" smtClean="0"/>
              <a:t>SVG has several methods for drawing paths, boxes, circles, text, and graphic images.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G</a:t>
            </a:r>
            <a:r>
              <a:rPr lang="en-US" dirty="0" smtClean="0"/>
              <a:t>etting Started with HTML5</a:t>
            </a:r>
            <a:endParaRPr lang="en-US" dirty="0"/>
          </a:p>
        </p:txBody>
      </p:sp>
      <p:sp>
        <p:nvSpPr>
          <p:cNvPr id="3" name="Content Placeholder 2"/>
          <p:cNvSpPr>
            <a:spLocks noGrp="1"/>
          </p:cNvSpPr>
          <p:nvPr>
            <p:ph idx="1"/>
          </p:nvPr>
        </p:nvSpPr>
        <p:spPr/>
        <p:txBody>
          <a:bodyPr/>
          <a:lstStyle/>
          <a:p>
            <a:r>
              <a:rPr lang="en-US" b="1" dirty="0" smtClean="0"/>
              <a:t>HTML</a:t>
            </a:r>
            <a:r>
              <a:rPr lang="en-US" dirty="0" smtClean="0"/>
              <a:t> stands for </a:t>
            </a:r>
            <a:r>
              <a:rPr lang="en-US" i="1" dirty="0" smtClean="0"/>
              <a:t>Hyper Text Markup Language</a:t>
            </a:r>
            <a:r>
              <a:rPr lang="en-US" dirty="0" smtClean="0"/>
              <a:t>. It is used to design web </a:t>
            </a:r>
            <a:r>
              <a:rPr lang="en-US" dirty="0" smtClean="0"/>
              <a:t>pages.</a:t>
            </a:r>
            <a:endParaRPr lang="en-US" dirty="0" smtClean="0"/>
          </a:p>
          <a:p>
            <a:r>
              <a:rPr lang="en-US" dirty="0" smtClean="0"/>
              <a:t>HTML5 is the </a:t>
            </a:r>
            <a:r>
              <a:rPr lang="en-US" dirty="0" smtClean="0"/>
              <a:t>latest version </a:t>
            </a:r>
            <a:r>
              <a:rPr lang="en-US" dirty="0" smtClean="0"/>
              <a:t>of HTML</a:t>
            </a:r>
            <a:r>
              <a:rPr lang="en-US" dirty="0" smtClean="0"/>
              <a:t>.</a:t>
            </a:r>
            <a:endParaRPr lang="en-US" dirty="0" smtClean="0"/>
          </a:p>
          <a:p>
            <a:r>
              <a:rPr lang="en-US" dirty="0" smtClean="0"/>
              <a:t>HTML5 comes with a lot of flexibility and it supports the following features −</a:t>
            </a:r>
            <a:endParaRPr lang="en-US" dirty="0" smtClean="0"/>
          </a:p>
          <a:p>
            <a:r>
              <a:rPr lang="en-US" dirty="0" smtClean="0"/>
              <a:t>Uppercase tag names.</a:t>
            </a:r>
            <a:endParaRPr lang="en-US" dirty="0" smtClean="0"/>
          </a:p>
          <a:p>
            <a:r>
              <a:rPr lang="en-US" dirty="0" smtClean="0"/>
              <a:t>Quotes are optional for attributes.</a:t>
            </a:r>
            <a:endParaRPr lang="en-US" dirty="0" smtClean="0"/>
          </a:p>
          <a:p>
            <a:r>
              <a:rPr lang="en-US" dirty="0" smtClean="0"/>
              <a:t>Attribute values are optional.</a:t>
            </a:r>
            <a:endParaRPr lang="en-US" dirty="0" smtClean="0"/>
          </a:p>
          <a:p>
            <a:r>
              <a:rPr lang="en-US" dirty="0" smtClean="0"/>
              <a:t>Closing empty elements are optional.</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SVG </a:t>
            </a:r>
            <a:r>
              <a:rPr lang="en-US" dirty="0" smtClean="0"/>
              <a:t>Circle</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US" u="sng" dirty="0" smtClean="0">
                <a:solidFill>
                  <a:srgbClr val="C00000"/>
                </a:solidFill>
              </a:rPr>
              <a:t>Example:</a:t>
            </a:r>
            <a:endParaRPr lang="en-US" u="sng" dirty="0" smtClean="0">
              <a:solidFill>
                <a:srgbClr val="C00000"/>
              </a:solidFill>
            </a:endParaRPr>
          </a:p>
          <a:p>
            <a:pPr>
              <a:buNone/>
            </a:pPr>
            <a:r>
              <a:rPr lang="en-US" sz="2200" dirty="0" smtClean="0"/>
              <a:t>&lt;!DOCTYPE html&gt;</a:t>
            </a:r>
            <a:endParaRPr lang="en-US" sz="2200" dirty="0" smtClean="0"/>
          </a:p>
          <a:p>
            <a:pPr>
              <a:buNone/>
            </a:pPr>
            <a:r>
              <a:rPr lang="en-US" sz="2200" dirty="0" smtClean="0"/>
              <a:t>&lt;html&gt;</a:t>
            </a:r>
            <a:endParaRPr lang="en-US" sz="2200" dirty="0" smtClean="0"/>
          </a:p>
          <a:p>
            <a:pPr>
              <a:buNone/>
            </a:pPr>
            <a:r>
              <a:rPr lang="en-US" sz="2200" dirty="0" smtClean="0"/>
              <a:t>&lt;body&gt;</a:t>
            </a:r>
            <a:endParaRPr lang="en-US" sz="2200" dirty="0" smtClean="0"/>
          </a:p>
          <a:p>
            <a:pPr>
              <a:buNone/>
            </a:pPr>
            <a:r>
              <a:rPr lang="en-US" sz="2200" dirty="0" smtClean="0"/>
              <a:t>&lt;</a:t>
            </a:r>
            <a:r>
              <a:rPr lang="en-US" sz="2200" dirty="0" err="1" smtClean="0"/>
              <a:t>svg</a:t>
            </a:r>
            <a:r>
              <a:rPr lang="en-US" sz="2200" dirty="0" smtClean="0"/>
              <a:t> width="100" height="100"&gt;</a:t>
            </a:r>
            <a:endParaRPr lang="en-US" sz="2200" dirty="0" smtClean="0"/>
          </a:p>
          <a:p>
            <a:pPr>
              <a:buNone/>
            </a:pPr>
            <a:r>
              <a:rPr lang="en-US" sz="2200" dirty="0" smtClean="0"/>
              <a:t>  &lt;circle </a:t>
            </a:r>
            <a:r>
              <a:rPr lang="en-US" sz="2200" dirty="0" err="1" smtClean="0"/>
              <a:t>cx</a:t>
            </a:r>
            <a:r>
              <a:rPr lang="en-US" sz="2200" dirty="0" smtClean="0"/>
              <a:t>="50" cy="50" r="40"</a:t>
            </a:r>
            <a:endParaRPr lang="en-US" sz="2200" dirty="0" smtClean="0"/>
          </a:p>
          <a:p>
            <a:pPr>
              <a:buNone/>
            </a:pPr>
            <a:r>
              <a:rPr lang="en-US" sz="2200" dirty="0" smtClean="0"/>
              <a:t>  stroke="green" stroke-width="4" fill="yellow" /&gt;</a:t>
            </a:r>
            <a:endParaRPr lang="en-US" sz="2200" dirty="0" smtClean="0"/>
          </a:p>
          <a:p>
            <a:pPr>
              <a:buNone/>
            </a:pPr>
            <a:r>
              <a:rPr lang="en-US" sz="2200" dirty="0" smtClean="0"/>
              <a:t>&lt;/</a:t>
            </a:r>
            <a:r>
              <a:rPr lang="en-US" sz="2200" dirty="0" err="1" smtClean="0"/>
              <a:t>svg</a:t>
            </a:r>
            <a:r>
              <a:rPr lang="en-US" sz="2200" dirty="0" smtClean="0"/>
              <a:t>&gt;</a:t>
            </a:r>
            <a:endParaRPr lang="en-US" sz="2200" dirty="0" smtClean="0"/>
          </a:p>
          <a:p>
            <a:pPr>
              <a:buNone/>
            </a:pPr>
            <a:r>
              <a:rPr lang="en-US" sz="2200" dirty="0" smtClean="0"/>
              <a:t> </a:t>
            </a:r>
            <a:r>
              <a:rPr lang="en-US" sz="2200" dirty="0" smtClean="0"/>
              <a:t>&lt;/</a:t>
            </a:r>
            <a:r>
              <a:rPr lang="en-US" sz="2200" dirty="0" smtClean="0"/>
              <a:t>body&gt;</a:t>
            </a:r>
            <a:endParaRPr lang="en-US" sz="2200" dirty="0" smtClean="0"/>
          </a:p>
          <a:p>
            <a:pPr>
              <a:buNone/>
            </a:pPr>
            <a:r>
              <a:rPr lang="en-US" sz="2200" dirty="0" smtClean="0"/>
              <a:t>&lt;/html</a:t>
            </a:r>
            <a:r>
              <a:rPr lang="en-US" sz="2200" dirty="0" smtClean="0"/>
              <a:t>&gt;</a:t>
            </a:r>
            <a:endParaRPr lang="en-US" sz="2200" dirty="0" smtClean="0"/>
          </a:p>
          <a:p>
            <a:pPr>
              <a:buNone/>
            </a:pPr>
            <a:r>
              <a:rPr lang="en-US" u="sng" dirty="0" smtClean="0">
                <a:solidFill>
                  <a:srgbClr val="C00000"/>
                </a:solidFill>
              </a:rPr>
              <a:t>Output:</a:t>
            </a:r>
            <a:endParaRPr lang="en-US" u="sng" dirty="0" smtClean="0">
              <a:solidFill>
                <a:srgbClr val="C00000"/>
              </a:solidFill>
            </a:endParaRPr>
          </a:p>
          <a:p>
            <a:pPr>
              <a:buNone/>
            </a:pPr>
            <a:endParaRPr lang="en-US" u="sng" dirty="0">
              <a:solidFill>
                <a:srgbClr val="C00000"/>
              </a:solidFill>
            </a:endParaRPr>
          </a:p>
        </p:txBody>
      </p:sp>
      <p:sp>
        <p:nvSpPr>
          <p:cNvPr id="4" name="Oval 3"/>
          <p:cNvSpPr/>
          <p:nvPr/>
        </p:nvSpPr>
        <p:spPr>
          <a:xfrm>
            <a:off x="2209800" y="5334000"/>
            <a:ext cx="1447800" cy="1447800"/>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Rectangle</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C00000"/>
                </a:solidFill>
              </a:rPr>
              <a:t>Example:</a:t>
            </a:r>
            <a:endParaRPr lang="en-US" dirty="0" smtClean="0">
              <a:solidFill>
                <a:srgbClr val="C00000"/>
              </a:solidFill>
            </a:endParaRPr>
          </a:p>
          <a:p>
            <a:pPr>
              <a:buNone/>
            </a:pPr>
            <a:r>
              <a:rPr lang="en-US" sz="2200" dirty="0" smtClean="0"/>
              <a:t>&lt;html</a:t>
            </a:r>
            <a:r>
              <a:rPr lang="en-US" sz="2200" dirty="0" smtClean="0"/>
              <a:t>&gt;</a:t>
            </a:r>
            <a:endParaRPr lang="en-US" sz="2200" dirty="0" smtClean="0"/>
          </a:p>
          <a:p>
            <a:pPr>
              <a:buNone/>
            </a:pPr>
            <a:r>
              <a:rPr lang="en-US" sz="2200" dirty="0" smtClean="0"/>
              <a:t>&lt;body&gt;</a:t>
            </a:r>
            <a:endParaRPr lang="en-US" sz="2200" dirty="0" smtClean="0"/>
          </a:p>
          <a:p>
            <a:pPr>
              <a:buNone/>
            </a:pPr>
            <a:r>
              <a:rPr lang="en-US" sz="2200" dirty="0" smtClean="0"/>
              <a:t>&lt;</a:t>
            </a:r>
            <a:r>
              <a:rPr lang="en-US" sz="2200" dirty="0" err="1" smtClean="0"/>
              <a:t>svg</a:t>
            </a:r>
            <a:r>
              <a:rPr lang="en-US" sz="2200" dirty="0" smtClean="0"/>
              <a:t> width="400" height="100"&gt;</a:t>
            </a:r>
            <a:endParaRPr lang="en-US" sz="2200" dirty="0" smtClean="0"/>
          </a:p>
          <a:p>
            <a:pPr>
              <a:buNone/>
            </a:pPr>
            <a:r>
              <a:rPr lang="en-US" sz="2200" dirty="0" smtClean="0"/>
              <a:t>  &lt;</a:t>
            </a:r>
            <a:r>
              <a:rPr lang="en-US" sz="2200" dirty="0" err="1" smtClean="0"/>
              <a:t>rect</a:t>
            </a:r>
            <a:r>
              <a:rPr lang="en-US" sz="2200" dirty="0" smtClean="0"/>
              <a:t> width="400" height="100" </a:t>
            </a:r>
            <a:endParaRPr lang="en-US" sz="2200" dirty="0" smtClean="0"/>
          </a:p>
          <a:p>
            <a:pPr>
              <a:buNone/>
            </a:pPr>
            <a:r>
              <a:rPr lang="en-US" sz="2200" dirty="0" smtClean="0"/>
              <a:t>  style="</a:t>
            </a:r>
            <a:r>
              <a:rPr lang="en-US" sz="2200" dirty="0" err="1" smtClean="0"/>
              <a:t>fill:rgb</a:t>
            </a:r>
            <a:r>
              <a:rPr lang="en-US" sz="2200" dirty="0" smtClean="0"/>
              <a:t>(0,0,255);stroke-width:10;stroke:rgb(0,0,0)" /&gt;</a:t>
            </a:r>
            <a:endParaRPr lang="en-US" sz="2200" dirty="0" smtClean="0"/>
          </a:p>
          <a:p>
            <a:pPr>
              <a:buNone/>
            </a:pPr>
            <a:r>
              <a:rPr lang="en-US" sz="2200" dirty="0" smtClean="0"/>
              <a:t>&lt;/</a:t>
            </a:r>
            <a:r>
              <a:rPr lang="en-US" sz="2200" dirty="0" err="1" smtClean="0"/>
              <a:t>svg</a:t>
            </a:r>
            <a:r>
              <a:rPr lang="en-US" sz="2200" dirty="0" smtClean="0"/>
              <a:t>&gt;</a:t>
            </a:r>
            <a:endParaRPr lang="en-US" sz="2200" dirty="0" smtClean="0"/>
          </a:p>
          <a:p>
            <a:pPr>
              <a:buNone/>
            </a:pPr>
            <a:r>
              <a:rPr lang="en-US" sz="2200" dirty="0" smtClean="0"/>
              <a:t> </a:t>
            </a:r>
            <a:r>
              <a:rPr lang="en-US" sz="2200" dirty="0" smtClean="0"/>
              <a:t>&lt;/</a:t>
            </a:r>
            <a:r>
              <a:rPr lang="en-US" sz="2200" dirty="0" smtClean="0"/>
              <a:t>body&gt;</a:t>
            </a:r>
            <a:endParaRPr lang="en-US" sz="2200" dirty="0" smtClean="0"/>
          </a:p>
          <a:p>
            <a:pPr>
              <a:buNone/>
            </a:pPr>
            <a:r>
              <a:rPr lang="en-US" sz="2200" dirty="0" smtClean="0"/>
              <a:t>&lt;/html</a:t>
            </a:r>
            <a:r>
              <a:rPr lang="en-US" sz="2200" dirty="0" smtClean="0"/>
              <a:t>&gt;</a:t>
            </a:r>
            <a:endParaRPr lang="en-US" sz="2200" dirty="0" smtClean="0"/>
          </a:p>
          <a:p>
            <a:pPr>
              <a:buNone/>
            </a:pPr>
            <a:r>
              <a:rPr lang="en-US" sz="2200" dirty="0" smtClean="0">
                <a:solidFill>
                  <a:srgbClr val="C00000"/>
                </a:solidFill>
              </a:rPr>
              <a:t>Output:</a:t>
            </a:r>
            <a:endParaRPr lang="en-US" sz="2200" dirty="0" smtClean="0">
              <a:solidFill>
                <a:srgbClr val="C00000"/>
              </a:solidFill>
            </a:endParaRPr>
          </a:p>
          <a:p>
            <a:pPr>
              <a:buNone/>
            </a:pPr>
            <a:endParaRPr lang="en-US" sz="2200" dirty="0" smtClean="0">
              <a:solidFill>
                <a:srgbClr val="C00000"/>
              </a:solidFill>
            </a:endParaRPr>
          </a:p>
          <a:p>
            <a:pPr>
              <a:buNone/>
            </a:pPr>
            <a:endParaRPr lang="en-US" sz="2200" dirty="0">
              <a:solidFill>
                <a:srgbClr val="C00000"/>
              </a:solidFill>
            </a:endParaRPr>
          </a:p>
        </p:txBody>
      </p:sp>
      <p:sp>
        <p:nvSpPr>
          <p:cNvPr id="4" name="Rectangle 3"/>
          <p:cNvSpPr/>
          <p:nvPr/>
        </p:nvSpPr>
        <p:spPr>
          <a:xfrm>
            <a:off x="1752600" y="5867400"/>
            <a:ext cx="3048000" cy="838200"/>
          </a:xfrm>
          <a:prstGeom prst="rect">
            <a:avLst/>
          </a:prstGeom>
          <a:solidFill>
            <a:schemeClr val="accent1"/>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SVG Rounded </a:t>
            </a:r>
            <a:r>
              <a:rPr lang="en-US" dirty="0" smtClean="0"/>
              <a:t>Rectangle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C00000"/>
                </a:solidFill>
              </a:rPr>
              <a:t>Example:</a:t>
            </a:r>
            <a:endParaRPr lang="en-US" dirty="0" smtClean="0">
              <a:solidFill>
                <a:srgbClr val="C00000"/>
              </a:solidFill>
            </a:endParaRPr>
          </a:p>
          <a:p>
            <a:pPr>
              <a:buNone/>
            </a:pPr>
            <a:r>
              <a:rPr lang="en-US" sz="2400" dirty="0" smtClean="0"/>
              <a:t>&lt;!</a:t>
            </a:r>
            <a:r>
              <a:rPr lang="en-US" sz="2400" dirty="0" smtClean="0"/>
              <a:t>DOCTYPE html&gt;</a:t>
            </a:r>
            <a:endParaRPr lang="en-US" sz="2400" dirty="0" smtClean="0"/>
          </a:p>
          <a:p>
            <a:pPr>
              <a:buNone/>
            </a:pPr>
            <a:r>
              <a:rPr lang="en-US" sz="2400" dirty="0" smtClean="0"/>
              <a:t>&lt;html&gt;</a:t>
            </a:r>
            <a:endParaRPr lang="en-US" sz="2400" dirty="0" smtClean="0"/>
          </a:p>
          <a:p>
            <a:pPr>
              <a:buNone/>
            </a:pPr>
            <a:r>
              <a:rPr lang="en-US" sz="2400" dirty="0" smtClean="0"/>
              <a:t>&lt;body&gt;</a:t>
            </a:r>
            <a:endParaRPr lang="en-US" sz="2400" dirty="0" smtClean="0"/>
          </a:p>
          <a:p>
            <a:pPr>
              <a:buNone/>
            </a:pPr>
            <a:r>
              <a:rPr lang="en-US" sz="2400" dirty="0" smtClean="0"/>
              <a:t>&lt;</a:t>
            </a:r>
            <a:r>
              <a:rPr lang="en-US" sz="2400" dirty="0" err="1" smtClean="0"/>
              <a:t>svg</a:t>
            </a:r>
            <a:r>
              <a:rPr lang="en-US" sz="2400" dirty="0" smtClean="0"/>
              <a:t> width="400" height="180"&gt;</a:t>
            </a:r>
            <a:endParaRPr lang="en-US" sz="2400" dirty="0" smtClean="0"/>
          </a:p>
          <a:p>
            <a:pPr>
              <a:buNone/>
            </a:pPr>
            <a:r>
              <a:rPr lang="en-US" sz="2400" dirty="0" smtClean="0"/>
              <a:t>  &lt;</a:t>
            </a:r>
            <a:r>
              <a:rPr lang="en-US" sz="2400" dirty="0" err="1" smtClean="0"/>
              <a:t>rect</a:t>
            </a:r>
            <a:r>
              <a:rPr lang="en-US" sz="2400" dirty="0" smtClean="0"/>
              <a:t> x="50" y="20" </a:t>
            </a:r>
            <a:r>
              <a:rPr lang="en-US" sz="2400" dirty="0" err="1" smtClean="0"/>
              <a:t>rx</a:t>
            </a:r>
            <a:r>
              <a:rPr lang="en-US" sz="2400" dirty="0" smtClean="0"/>
              <a:t>="20" </a:t>
            </a:r>
            <a:r>
              <a:rPr lang="en-US" sz="2400" dirty="0" err="1" smtClean="0"/>
              <a:t>ry</a:t>
            </a:r>
            <a:r>
              <a:rPr lang="en-US" sz="2400" dirty="0" smtClean="0"/>
              <a:t>="20" width="150" height="150"</a:t>
            </a:r>
            <a:endParaRPr lang="en-US" sz="2400" dirty="0" smtClean="0"/>
          </a:p>
          <a:p>
            <a:pPr>
              <a:buNone/>
            </a:pPr>
            <a:r>
              <a:rPr lang="en-US" sz="2400" dirty="0" smtClean="0"/>
              <a:t>  style="fill:red;stroke:black;stroke-width:5;opacity:0.5" /&gt;</a:t>
            </a:r>
            <a:endParaRPr lang="en-US" sz="2400" dirty="0" smtClean="0"/>
          </a:p>
          <a:p>
            <a:pPr>
              <a:buNone/>
            </a:pPr>
            <a:r>
              <a:rPr lang="en-US" sz="2400" dirty="0" smtClean="0"/>
              <a:t>&lt;/</a:t>
            </a:r>
            <a:r>
              <a:rPr lang="en-US" sz="2400" dirty="0" err="1" smtClean="0"/>
              <a:t>svg</a:t>
            </a:r>
            <a:r>
              <a:rPr lang="en-US" sz="2400" dirty="0" smtClean="0"/>
              <a:t>&gt;</a:t>
            </a:r>
            <a:endParaRPr lang="en-US" sz="2400" dirty="0" smtClean="0"/>
          </a:p>
          <a:p>
            <a:pPr>
              <a:buNone/>
            </a:pPr>
            <a:r>
              <a:rPr lang="en-US" sz="2400" dirty="0" smtClean="0"/>
              <a:t>&lt;/</a:t>
            </a:r>
            <a:r>
              <a:rPr lang="en-US" sz="2400" dirty="0" smtClean="0"/>
              <a:t>body&gt;</a:t>
            </a:r>
            <a:endParaRPr lang="en-US" sz="2400" dirty="0" smtClean="0"/>
          </a:p>
          <a:p>
            <a:pPr>
              <a:buNone/>
            </a:pPr>
            <a:r>
              <a:rPr lang="en-US" sz="2400" dirty="0" smtClean="0"/>
              <a:t>&lt;/html</a:t>
            </a:r>
            <a:r>
              <a:rPr lang="en-US" sz="2400" dirty="0" smtClean="0"/>
              <a:t>&gt;</a:t>
            </a:r>
            <a:endParaRPr lang="en-US" sz="2400" dirty="0" smtClean="0"/>
          </a:p>
          <a:p>
            <a:pPr>
              <a:buNone/>
            </a:pPr>
            <a:r>
              <a:rPr lang="en-US" dirty="0" smtClean="0">
                <a:solidFill>
                  <a:srgbClr val="C00000"/>
                </a:solidFill>
              </a:rPr>
              <a:t>Output:</a:t>
            </a:r>
            <a:endParaRPr lang="en-US" dirty="0" smtClean="0">
              <a:solidFill>
                <a:srgbClr val="C00000"/>
              </a:solidFill>
            </a:endParaRPr>
          </a:p>
          <a:p>
            <a:pPr>
              <a:buNone/>
            </a:pPr>
            <a:endParaRPr lang="en-US" dirty="0">
              <a:solidFill>
                <a:srgbClr val="C00000"/>
              </a:solidFill>
            </a:endParaRPr>
          </a:p>
        </p:txBody>
      </p:sp>
      <p:sp>
        <p:nvSpPr>
          <p:cNvPr id="4" name="Rounded Rectangle 3"/>
          <p:cNvSpPr/>
          <p:nvPr/>
        </p:nvSpPr>
        <p:spPr>
          <a:xfrm>
            <a:off x="2514600" y="5562600"/>
            <a:ext cx="1676400" cy="1219200"/>
          </a:xfrm>
          <a:prstGeom prst="roundRect">
            <a:avLst/>
          </a:prstGeom>
          <a:solidFill>
            <a:srgbClr val="FF3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SVG Star</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US" dirty="0" smtClean="0">
                <a:solidFill>
                  <a:srgbClr val="C00000"/>
                </a:solidFill>
              </a:rPr>
              <a:t>Example</a:t>
            </a:r>
            <a:endParaRPr lang="en-US" dirty="0" smtClean="0">
              <a:solidFill>
                <a:srgbClr val="C00000"/>
              </a:solidFill>
            </a:endParaRPr>
          </a:p>
          <a:p>
            <a:pPr>
              <a:buNone/>
            </a:pPr>
            <a:r>
              <a:rPr lang="en-US" sz="2200" dirty="0" smtClean="0"/>
              <a:t>&lt;!DOCTYPE html&gt;</a:t>
            </a:r>
            <a:endParaRPr lang="en-US" sz="2200" dirty="0" smtClean="0"/>
          </a:p>
          <a:p>
            <a:pPr>
              <a:buNone/>
            </a:pPr>
            <a:r>
              <a:rPr lang="en-US" sz="2200" dirty="0" smtClean="0"/>
              <a:t>&lt;html&gt;</a:t>
            </a:r>
            <a:endParaRPr lang="en-US" sz="2200" dirty="0" smtClean="0"/>
          </a:p>
          <a:p>
            <a:pPr>
              <a:buNone/>
            </a:pPr>
            <a:r>
              <a:rPr lang="en-US" sz="2200" dirty="0" smtClean="0"/>
              <a:t>&lt;body&gt;</a:t>
            </a:r>
            <a:endParaRPr lang="en-US" sz="2200" dirty="0" smtClean="0"/>
          </a:p>
          <a:p>
            <a:pPr>
              <a:buNone/>
            </a:pPr>
            <a:r>
              <a:rPr lang="en-US" sz="2200" dirty="0" smtClean="0"/>
              <a:t>&lt;</a:t>
            </a:r>
            <a:r>
              <a:rPr lang="en-US" sz="2200" dirty="0" err="1" smtClean="0"/>
              <a:t>svg</a:t>
            </a:r>
            <a:r>
              <a:rPr lang="en-US" sz="2200" dirty="0" smtClean="0"/>
              <a:t> width="300" height="200"&gt;</a:t>
            </a:r>
            <a:endParaRPr lang="en-US" sz="2200" dirty="0" smtClean="0"/>
          </a:p>
          <a:p>
            <a:pPr>
              <a:buNone/>
            </a:pPr>
            <a:r>
              <a:rPr lang="en-US" sz="2200" dirty="0" smtClean="0"/>
              <a:t>  &lt;polygon points="100,10 40,198 190,78 10,78 160,198"</a:t>
            </a:r>
            <a:endParaRPr lang="en-US" sz="2200" dirty="0" smtClean="0"/>
          </a:p>
          <a:p>
            <a:pPr>
              <a:buNone/>
            </a:pPr>
            <a:r>
              <a:rPr lang="en-US" sz="2200" dirty="0" smtClean="0"/>
              <a:t>  style="fill:lime;stroke:purple;stroke-width:5;fill-rule:evenodd;" /&gt;</a:t>
            </a:r>
            <a:endParaRPr lang="en-US" sz="2200" dirty="0" smtClean="0"/>
          </a:p>
          <a:p>
            <a:pPr>
              <a:buNone/>
            </a:pPr>
            <a:r>
              <a:rPr lang="en-US" sz="2200" dirty="0" smtClean="0"/>
              <a:t>&lt;/</a:t>
            </a:r>
            <a:r>
              <a:rPr lang="en-US" sz="2200" dirty="0" err="1" smtClean="0"/>
              <a:t>svg</a:t>
            </a:r>
            <a:r>
              <a:rPr lang="en-US" sz="2200" dirty="0" smtClean="0"/>
              <a:t>&gt;</a:t>
            </a:r>
            <a:endParaRPr lang="en-US" sz="2200" dirty="0" smtClean="0"/>
          </a:p>
          <a:p>
            <a:pPr>
              <a:buNone/>
            </a:pPr>
            <a:r>
              <a:rPr lang="en-US" sz="2200" dirty="0" smtClean="0"/>
              <a:t> </a:t>
            </a:r>
            <a:r>
              <a:rPr lang="en-US" sz="2200" dirty="0" smtClean="0"/>
              <a:t>&lt;/</a:t>
            </a:r>
            <a:r>
              <a:rPr lang="en-US" sz="2200" dirty="0" smtClean="0"/>
              <a:t>body&gt;</a:t>
            </a:r>
            <a:endParaRPr lang="en-US" sz="2200" dirty="0" smtClean="0"/>
          </a:p>
          <a:p>
            <a:pPr>
              <a:buNone/>
            </a:pPr>
            <a:r>
              <a:rPr lang="en-US" sz="2200" dirty="0" smtClean="0"/>
              <a:t>&lt;/html</a:t>
            </a:r>
            <a:r>
              <a:rPr lang="en-US" sz="2200" dirty="0" smtClean="0"/>
              <a:t>&gt;</a:t>
            </a:r>
            <a:endParaRPr lang="en-US" sz="2200" dirty="0" smtClean="0"/>
          </a:p>
          <a:p>
            <a:pPr>
              <a:buNone/>
            </a:pPr>
            <a:r>
              <a:rPr lang="en-US" sz="2200" dirty="0" smtClean="0">
                <a:solidFill>
                  <a:srgbClr val="C00000"/>
                </a:solidFill>
              </a:rPr>
              <a:t>Output:</a:t>
            </a:r>
            <a:endParaRPr lang="en-US" sz="2200" dirty="0" smtClean="0">
              <a:solidFill>
                <a:srgbClr val="C00000"/>
              </a:solidFill>
            </a:endParaRPr>
          </a:p>
          <a:p>
            <a:pPr>
              <a:buNone/>
            </a:pPr>
            <a:endParaRPr lang="en-US" sz="2200" dirty="0" smtClean="0"/>
          </a:p>
          <a:p>
            <a:pPr>
              <a:buNone/>
            </a:pPr>
            <a:endParaRPr lang="en-US" dirty="0"/>
          </a:p>
        </p:txBody>
      </p:sp>
      <p:pic>
        <p:nvPicPr>
          <p:cNvPr id="4" name="Picture 3" descr="star.png"/>
          <p:cNvPicPr>
            <a:picLocks noChangeAspect="1"/>
          </p:cNvPicPr>
          <p:nvPr/>
        </p:nvPicPr>
        <p:blipFill>
          <a:blip r:embed="rId1" cstate="print"/>
          <a:stretch>
            <a:fillRect/>
          </a:stretch>
        </p:blipFill>
        <p:spPr>
          <a:xfrm>
            <a:off x="2438400" y="4876800"/>
            <a:ext cx="1933845" cy="19528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8335"/>
            <a:ext cx="8229600" cy="723265"/>
          </a:xfrm>
        </p:spPr>
        <p:txBody>
          <a:bodyPr>
            <a:normAutofit fontScale="90000"/>
          </a:bodyPr>
          <a:lstStyle/>
          <a:p>
            <a:r>
              <a:rPr lang="en-US" dirty="0" smtClean="0"/>
              <a:t>SVG Logo</a:t>
            </a:r>
            <a:endParaRPr lang="en-US" dirty="0"/>
          </a:p>
        </p:txBody>
      </p:sp>
      <p:sp>
        <p:nvSpPr>
          <p:cNvPr id="3" name="Content Placeholder 2"/>
          <p:cNvSpPr>
            <a:spLocks noGrp="1"/>
          </p:cNvSpPr>
          <p:nvPr>
            <p:ph idx="1"/>
          </p:nvPr>
        </p:nvSpPr>
        <p:spPr>
          <a:xfrm>
            <a:off x="457200" y="1337945"/>
            <a:ext cx="8229600" cy="4986655"/>
          </a:xfrm>
        </p:spPr>
        <p:txBody>
          <a:bodyPr>
            <a:normAutofit fontScale="55000" lnSpcReduction="20000"/>
          </a:bodyPr>
          <a:lstStyle/>
          <a:p>
            <a:pPr>
              <a:buNone/>
            </a:pPr>
            <a:r>
              <a:rPr lang="en-US" dirty="0" smtClean="0">
                <a:solidFill>
                  <a:srgbClr val="C00000"/>
                </a:solidFill>
              </a:rPr>
              <a:t>Example:</a:t>
            </a:r>
            <a:endParaRPr lang="en-US" dirty="0" smtClean="0">
              <a:solidFill>
                <a:srgbClr val="C00000"/>
              </a:solidFill>
            </a:endParaRPr>
          </a:p>
          <a:p>
            <a:pPr>
              <a:buNone/>
            </a:pPr>
            <a:r>
              <a:rPr lang="en-US" sz="2725" dirty="0" smtClean="0"/>
              <a:t>&lt;!</a:t>
            </a:r>
            <a:r>
              <a:rPr lang="en-US" sz="2725" dirty="0" smtClean="0"/>
              <a:t>DOCTYPE html&gt;</a:t>
            </a:r>
            <a:endParaRPr lang="en-US" sz="2725" dirty="0" smtClean="0"/>
          </a:p>
          <a:p>
            <a:pPr>
              <a:buNone/>
            </a:pPr>
            <a:r>
              <a:rPr lang="en-US" sz="2725" dirty="0" smtClean="0"/>
              <a:t>&lt;html&gt;</a:t>
            </a:r>
            <a:endParaRPr lang="en-US" sz="2725" dirty="0" smtClean="0"/>
          </a:p>
          <a:p>
            <a:pPr>
              <a:buNone/>
            </a:pPr>
            <a:r>
              <a:rPr lang="en-US" sz="2725" dirty="0" smtClean="0"/>
              <a:t>&lt;body&gt;</a:t>
            </a:r>
            <a:endParaRPr lang="en-US" sz="2725" dirty="0" smtClean="0"/>
          </a:p>
          <a:p>
            <a:pPr>
              <a:buNone/>
            </a:pPr>
            <a:r>
              <a:rPr lang="en-US" sz="2725" dirty="0" smtClean="0"/>
              <a:t>&lt;</a:t>
            </a:r>
            <a:r>
              <a:rPr lang="en-US" sz="2725" dirty="0" err="1" smtClean="0"/>
              <a:t>svg</a:t>
            </a:r>
            <a:r>
              <a:rPr lang="en-US" sz="2725" dirty="0" smtClean="0"/>
              <a:t> height="130" width="500"&gt;</a:t>
            </a:r>
            <a:endParaRPr lang="en-US" sz="2725" dirty="0" smtClean="0"/>
          </a:p>
          <a:p>
            <a:pPr>
              <a:buNone/>
            </a:pPr>
            <a:r>
              <a:rPr lang="en-US" sz="2725" dirty="0" smtClean="0"/>
              <a:t>  &lt;</a:t>
            </a:r>
            <a:r>
              <a:rPr lang="en-US" sz="2725" dirty="0" err="1" smtClean="0"/>
              <a:t>defs</a:t>
            </a:r>
            <a:r>
              <a:rPr lang="en-US" sz="2725" dirty="0" smtClean="0"/>
              <a:t>&gt;</a:t>
            </a:r>
            <a:endParaRPr lang="en-US" sz="2725" dirty="0" smtClean="0"/>
          </a:p>
          <a:p>
            <a:pPr>
              <a:buNone/>
            </a:pPr>
            <a:r>
              <a:rPr lang="en-US" sz="2725" dirty="0" smtClean="0"/>
              <a:t>    &lt;</a:t>
            </a:r>
            <a:r>
              <a:rPr lang="en-US" sz="2725" dirty="0" err="1" smtClean="0"/>
              <a:t>linearGradient</a:t>
            </a:r>
            <a:r>
              <a:rPr lang="en-US" sz="2725" dirty="0" smtClean="0"/>
              <a:t> id="grad1" x1="0%" y1="0%" x2="100%" y2="0%"&gt;</a:t>
            </a:r>
            <a:endParaRPr lang="en-US" sz="2725" dirty="0" smtClean="0"/>
          </a:p>
          <a:p>
            <a:pPr>
              <a:buNone/>
            </a:pPr>
            <a:r>
              <a:rPr lang="en-US" sz="2725" dirty="0" smtClean="0"/>
              <a:t>      &lt;stop offset="0%"</a:t>
            </a:r>
            <a:endParaRPr lang="en-US" sz="2725" dirty="0" smtClean="0"/>
          </a:p>
          <a:p>
            <a:pPr>
              <a:buNone/>
            </a:pPr>
            <a:r>
              <a:rPr lang="en-US" sz="2725" dirty="0" smtClean="0"/>
              <a:t>      style="stop-</a:t>
            </a:r>
            <a:r>
              <a:rPr lang="en-US" sz="2725" dirty="0" err="1" smtClean="0"/>
              <a:t>color:rgb</a:t>
            </a:r>
            <a:r>
              <a:rPr lang="en-US" sz="2725" dirty="0" smtClean="0"/>
              <a:t>(255,255,0);stop-opacity:1" /&gt;</a:t>
            </a:r>
            <a:endParaRPr lang="en-US" sz="2725" dirty="0" smtClean="0"/>
          </a:p>
          <a:p>
            <a:pPr>
              <a:buNone/>
            </a:pPr>
            <a:r>
              <a:rPr lang="en-US" sz="2725" dirty="0" smtClean="0"/>
              <a:t>      &lt;stop offset="100%"</a:t>
            </a:r>
            <a:endParaRPr lang="en-US" sz="2725" dirty="0" smtClean="0"/>
          </a:p>
          <a:p>
            <a:pPr>
              <a:buNone/>
            </a:pPr>
            <a:r>
              <a:rPr lang="en-US" sz="2725" dirty="0" smtClean="0"/>
              <a:t>      style="stop-</a:t>
            </a:r>
            <a:r>
              <a:rPr lang="en-US" sz="2725" dirty="0" err="1" smtClean="0"/>
              <a:t>color:rgb</a:t>
            </a:r>
            <a:r>
              <a:rPr lang="en-US" sz="2725" dirty="0" smtClean="0"/>
              <a:t>(255,0,0);stop-opacity:1" /&gt;</a:t>
            </a:r>
            <a:endParaRPr lang="en-US" sz="2725" dirty="0" smtClean="0"/>
          </a:p>
          <a:p>
            <a:pPr>
              <a:buNone/>
            </a:pPr>
            <a:r>
              <a:rPr lang="en-US" sz="2725" dirty="0" smtClean="0"/>
              <a:t>    &lt;/</a:t>
            </a:r>
            <a:r>
              <a:rPr lang="en-US" sz="2725" dirty="0" err="1" smtClean="0"/>
              <a:t>linearGradient</a:t>
            </a:r>
            <a:r>
              <a:rPr lang="en-US" sz="2725" dirty="0" smtClean="0"/>
              <a:t>&gt;</a:t>
            </a:r>
            <a:endParaRPr lang="en-US" sz="2725" dirty="0" smtClean="0"/>
          </a:p>
          <a:p>
            <a:pPr>
              <a:buNone/>
            </a:pPr>
            <a:r>
              <a:rPr lang="en-US" sz="2725" dirty="0" smtClean="0"/>
              <a:t>  &lt;/</a:t>
            </a:r>
            <a:r>
              <a:rPr lang="en-US" sz="2725" dirty="0" err="1" smtClean="0"/>
              <a:t>defs</a:t>
            </a:r>
            <a:r>
              <a:rPr lang="en-US" sz="2725" dirty="0" smtClean="0"/>
              <a:t>&gt;</a:t>
            </a:r>
            <a:endParaRPr lang="en-US" sz="2725" dirty="0" smtClean="0"/>
          </a:p>
          <a:p>
            <a:pPr>
              <a:buNone/>
            </a:pPr>
            <a:r>
              <a:rPr lang="en-US" sz="2725" dirty="0" smtClean="0"/>
              <a:t>  &lt;ellipse </a:t>
            </a:r>
            <a:r>
              <a:rPr lang="en-US" sz="2725" dirty="0" err="1" smtClean="0"/>
              <a:t>cx</a:t>
            </a:r>
            <a:r>
              <a:rPr lang="en-US" sz="2725" dirty="0" smtClean="0"/>
              <a:t>="100" cy="70" </a:t>
            </a:r>
            <a:r>
              <a:rPr lang="en-US" sz="2725" dirty="0" err="1" smtClean="0"/>
              <a:t>rx</a:t>
            </a:r>
            <a:r>
              <a:rPr lang="en-US" sz="2725" dirty="0" smtClean="0"/>
              <a:t>="85" </a:t>
            </a:r>
            <a:r>
              <a:rPr lang="en-US" sz="2725" dirty="0" err="1" smtClean="0"/>
              <a:t>ry</a:t>
            </a:r>
            <a:r>
              <a:rPr lang="en-US" sz="2725" dirty="0" smtClean="0"/>
              <a:t>="55" fill="</a:t>
            </a:r>
            <a:r>
              <a:rPr lang="en-US" sz="2725" dirty="0" err="1" smtClean="0"/>
              <a:t>url</a:t>
            </a:r>
            <a:r>
              <a:rPr lang="en-US" sz="2725" dirty="0" smtClean="0"/>
              <a:t>(#grad1)" /&gt;</a:t>
            </a:r>
            <a:endParaRPr lang="en-US" sz="2725" dirty="0" smtClean="0"/>
          </a:p>
          <a:p>
            <a:pPr>
              <a:buNone/>
            </a:pPr>
            <a:r>
              <a:rPr lang="en-US" sz="2725" dirty="0" smtClean="0"/>
              <a:t>  &lt;text fill="#</a:t>
            </a:r>
            <a:r>
              <a:rPr lang="en-US" sz="2725" dirty="0" err="1" smtClean="0"/>
              <a:t>ffffff</a:t>
            </a:r>
            <a:r>
              <a:rPr lang="en-US" sz="2725" dirty="0" smtClean="0"/>
              <a:t>" font-size="45" font-family="Verdana"</a:t>
            </a:r>
            <a:endParaRPr lang="en-US" sz="2725" dirty="0" smtClean="0"/>
          </a:p>
          <a:p>
            <a:pPr>
              <a:buNone/>
            </a:pPr>
            <a:r>
              <a:rPr lang="en-US" sz="2725" dirty="0" smtClean="0"/>
              <a:t>  x="50" y="86"&gt;SVG&lt;/text&gt;</a:t>
            </a:r>
            <a:endParaRPr lang="en-US" sz="2725" dirty="0" smtClean="0"/>
          </a:p>
          <a:p>
            <a:pPr>
              <a:buNone/>
            </a:pPr>
            <a:r>
              <a:rPr lang="en-US" sz="2725" dirty="0" smtClean="0"/>
              <a:t>&lt;/</a:t>
            </a:r>
            <a:r>
              <a:rPr lang="en-US" sz="2725" dirty="0" err="1" smtClean="0"/>
              <a:t>svg</a:t>
            </a:r>
            <a:r>
              <a:rPr lang="en-US" sz="2725" dirty="0" smtClean="0"/>
              <a:t>&gt;</a:t>
            </a:r>
            <a:endParaRPr lang="en-US" sz="2725" dirty="0" smtClean="0"/>
          </a:p>
          <a:p>
            <a:pPr>
              <a:buNone/>
            </a:pPr>
            <a:r>
              <a:rPr lang="en-US" sz="2725" dirty="0" smtClean="0"/>
              <a:t>&lt;/</a:t>
            </a:r>
            <a:r>
              <a:rPr lang="en-US" sz="2725" dirty="0" smtClean="0"/>
              <a:t>body&gt;</a:t>
            </a:r>
            <a:endParaRPr lang="en-US" sz="2725" dirty="0" smtClean="0"/>
          </a:p>
          <a:p>
            <a:pPr>
              <a:buNone/>
            </a:pPr>
            <a:r>
              <a:rPr lang="en-US" sz="2725" dirty="0" smtClean="0"/>
              <a:t>&lt;/html</a:t>
            </a:r>
            <a:r>
              <a:rPr lang="en-US" sz="2725" dirty="0" smtClean="0"/>
              <a:t>&gt;</a:t>
            </a:r>
            <a:endParaRPr lang="en-US" sz="2725" dirty="0" smtClean="0"/>
          </a:p>
          <a:p>
            <a:pPr>
              <a:buNone/>
            </a:pPr>
            <a:r>
              <a:rPr lang="en-US" dirty="0" smtClean="0">
                <a:solidFill>
                  <a:srgbClr val="C00000"/>
                </a:solidFill>
              </a:rPr>
              <a:t>Output:</a:t>
            </a:r>
            <a:endParaRPr lang="en-US" dirty="0" smtClean="0">
              <a:solidFill>
                <a:srgbClr val="C00000"/>
              </a:solidFill>
            </a:endParaRPr>
          </a:p>
          <a:p>
            <a:pPr>
              <a:buNone/>
            </a:pPr>
            <a:endParaRPr lang="en-US" dirty="0">
              <a:solidFill>
                <a:srgbClr val="C00000"/>
              </a:solidFill>
            </a:endParaRPr>
          </a:p>
        </p:txBody>
      </p:sp>
      <p:pic>
        <p:nvPicPr>
          <p:cNvPr id="4" name="Picture 3" descr="svg.png"/>
          <p:cNvPicPr>
            <a:picLocks noChangeAspect="1"/>
          </p:cNvPicPr>
          <p:nvPr/>
        </p:nvPicPr>
        <p:blipFill>
          <a:blip r:embed="rId1" cstate="print"/>
          <a:stretch>
            <a:fillRect/>
          </a:stretch>
        </p:blipFill>
        <p:spPr>
          <a:xfrm>
            <a:off x="1828800" y="5562600"/>
            <a:ext cx="1781424" cy="113363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Differences Between Canvas </a:t>
            </a:r>
            <a:r>
              <a:rPr lang="en-US" dirty="0" smtClean="0"/>
              <a:t>and SVG </a:t>
            </a:r>
            <a:endParaRPr lang="en-US" dirty="0"/>
          </a:p>
        </p:txBody>
      </p:sp>
      <p:graphicFrame>
        <p:nvGraphicFramePr>
          <p:cNvPr id="5" name="Content Placeholder 4"/>
          <p:cNvGraphicFramePr>
            <a:graphicFrameLocks noGrp="1"/>
          </p:cNvGraphicFramePr>
          <p:nvPr>
            <p:ph idx="1"/>
          </p:nvPr>
        </p:nvGraphicFramePr>
        <p:xfrm>
          <a:off x="457200" y="2448560"/>
          <a:ext cx="8229600" cy="2656840"/>
        </p:xfrm>
        <a:graphic>
          <a:graphicData uri="http://schemas.openxmlformats.org/drawingml/2006/table">
            <a:tbl>
              <a:tblPr firstRow="1" bandRow="1">
                <a:tableStyleId>{F5AB1C69-6EDB-4FF4-983F-18BD219EF322}</a:tableStyleId>
              </a:tblPr>
              <a:tblGrid>
                <a:gridCol w="4114800"/>
                <a:gridCol w="4114800"/>
              </a:tblGrid>
              <a:tr h="370840">
                <a:tc>
                  <a:txBody>
                    <a:bodyPr/>
                    <a:lstStyle/>
                    <a:p>
                      <a:pPr algn="ctr"/>
                      <a:r>
                        <a:rPr kumimoji="0" lang="en-US" b="1" i="0" kern="1200" dirty="0" smtClean="0">
                          <a:solidFill>
                            <a:schemeClr val="lt1"/>
                          </a:solidFill>
                          <a:latin typeface="+mn-lt"/>
                          <a:ea typeface="+mn-ea"/>
                          <a:cs typeface="+mn-cs"/>
                        </a:rPr>
                        <a:t>Canvas</a:t>
                      </a:r>
                      <a:endParaRPr lang="en-US" dirty="0"/>
                    </a:p>
                  </a:txBody>
                  <a:tcPr/>
                </a:tc>
                <a:tc>
                  <a:txBody>
                    <a:bodyPr/>
                    <a:lstStyle/>
                    <a:p>
                      <a:pPr algn="ctr"/>
                      <a:r>
                        <a:rPr kumimoji="0" lang="en-US" b="1" i="0" kern="1200" dirty="0" smtClean="0">
                          <a:solidFill>
                            <a:schemeClr val="lt1"/>
                          </a:solidFill>
                          <a:latin typeface="+mn-lt"/>
                          <a:ea typeface="+mn-ea"/>
                          <a:cs typeface="+mn-cs"/>
                        </a:rPr>
                        <a:t>SVG</a:t>
                      </a:r>
                      <a:endParaRPr lang="en-US" dirty="0"/>
                    </a:p>
                  </a:txBody>
                  <a:tcPr/>
                </a:tc>
              </a:tr>
              <a:tr h="370840">
                <a:tc>
                  <a:txBody>
                    <a:bodyPr/>
                    <a:lstStyle/>
                    <a:p>
                      <a:pPr>
                        <a:buFont typeface="Arial" panose="020B0604020202020204" pitchFamily="34" charset="0"/>
                        <a:buChar char="•"/>
                      </a:pPr>
                      <a:r>
                        <a:rPr kumimoji="0" lang="en-US" b="0" i="0" kern="1200" dirty="0" smtClean="0">
                          <a:solidFill>
                            <a:schemeClr val="dk1"/>
                          </a:solidFill>
                          <a:latin typeface="+mn-lt"/>
                          <a:ea typeface="+mn-ea"/>
                          <a:cs typeface="+mn-cs"/>
                        </a:rPr>
                        <a:t>Resolution dependent</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No support for event handlers</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Poor text rendering capabilities</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You can save the resulting image as .</a:t>
                      </a:r>
                      <a:r>
                        <a:rPr kumimoji="0" lang="en-US" b="0" i="0" kern="1200" dirty="0" err="1" smtClean="0">
                          <a:solidFill>
                            <a:schemeClr val="dk1"/>
                          </a:solidFill>
                          <a:latin typeface="+mn-lt"/>
                          <a:ea typeface="+mn-ea"/>
                          <a:cs typeface="+mn-cs"/>
                        </a:rPr>
                        <a:t>png</a:t>
                      </a:r>
                      <a:r>
                        <a:rPr kumimoji="0" lang="en-US" b="0" i="0" kern="1200" dirty="0" smtClean="0">
                          <a:solidFill>
                            <a:schemeClr val="dk1"/>
                          </a:solidFill>
                          <a:latin typeface="+mn-lt"/>
                          <a:ea typeface="+mn-ea"/>
                          <a:cs typeface="+mn-cs"/>
                        </a:rPr>
                        <a:t> or .jpg</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Well suited for graphic-intensive games</a:t>
                      </a:r>
                      <a:endParaRPr kumimoji="0" lang="en-US" b="0" i="0" kern="1200" dirty="0" smtClean="0">
                        <a:solidFill>
                          <a:schemeClr val="dk1"/>
                        </a:solidFill>
                        <a:latin typeface="+mn-lt"/>
                        <a:ea typeface="+mn-ea"/>
                        <a:cs typeface="+mn-cs"/>
                      </a:endParaRPr>
                    </a:p>
                    <a:p>
                      <a:endParaRPr lang="en-US" dirty="0"/>
                    </a:p>
                  </a:txBody>
                  <a:tcPr/>
                </a:tc>
                <a:tc>
                  <a:txBody>
                    <a:bodyPr/>
                    <a:lstStyle/>
                    <a:p>
                      <a:pPr>
                        <a:buFont typeface="Arial" panose="020B0604020202020204" pitchFamily="34" charset="0"/>
                        <a:buChar char="•"/>
                      </a:pPr>
                      <a:r>
                        <a:rPr kumimoji="0" lang="en-US" b="0" i="0" kern="1200" dirty="0" smtClean="0">
                          <a:solidFill>
                            <a:schemeClr val="dk1"/>
                          </a:solidFill>
                          <a:latin typeface="+mn-lt"/>
                          <a:ea typeface="+mn-ea"/>
                          <a:cs typeface="+mn-cs"/>
                        </a:rPr>
                        <a:t>Resolution independent</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Support for event handlers</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Best suited for applications with large rendering areas (Google Maps)</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Slow rendering if complex (anything that uses the DOM a lot will be slow)</a:t>
                      </a:r>
                      <a:endParaRPr kumimoji="0" lang="en-US" b="0" i="0" kern="1200" dirty="0" smtClean="0">
                        <a:solidFill>
                          <a:schemeClr val="dk1"/>
                        </a:solidFill>
                        <a:latin typeface="+mn-lt"/>
                        <a:ea typeface="+mn-ea"/>
                        <a:cs typeface="+mn-cs"/>
                      </a:endParaRPr>
                    </a:p>
                    <a:p>
                      <a:pPr>
                        <a:buFont typeface="Arial" panose="020B0604020202020204" pitchFamily="34" charset="0"/>
                        <a:buChar char="•"/>
                      </a:pPr>
                      <a:r>
                        <a:rPr kumimoji="0" lang="en-US" b="0" i="0" kern="1200" dirty="0" smtClean="0">
                          <a:solidFill>
                            <a:schemeClr val="dk1"/>
                          </a:solidFill>
                          <a:latin typeface="+mn-lt"/>
                          <a:ea typeface="+mn-ea"/>
                          <a:cs typeface="+mn-cs"/>
                        </a:rPr>
                        <a:t>Not suited for game applications</a:t>
                      </a:r>
                      <a:endParaRPr kumimoji="0" lang="en-US" b="0" i="0" kern="1200" dirty="0" smtClean="0">
                        <a:solidFill>
                          <a:schemeClr val="dk1"/>
                        </a:solidFill>
                        <a:latin typeface="+mn-lt"/>
                        <a:ea typeface="+mn-ea"/>
                        <a:cs typeface="+mn-cs"/>
                      </a:endParaRPr>
                    </a:p>
                    <a:p>
                      <a:endParaRPr 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Web Storage</a:t>
            </a:r>
            <a:endParaRPr lang="en-US"/>
          </a:p>
        </p:txBody>
      </p:sp>
      <p:sp>
        <p:nvSpPr>
          <p:cNvPr id="3" name="Content Placeholder 2"/>
          <p:cNvSpPr>
            <a:spLocks noGrp="1"/>
          </p:cNvSpPr>
          <p:nvPr>
            <p:ph idx="1"/>
          </p:nvPr>
        </p:nvSpPr>
        <p:spPr/>
        <p:txBody>
          <a:bodyPr>
            <a:normAutofit fontScale="90000" lnSpcReduction="20000"/>
          </a:bodyPr>
          <a:p>
            <a:r>
              <a:rPr lang="en-US"/>
              <a:t>With web storage, web applications can store data locally within the user's browser.</a:t>
            </a:r>
            <a:endParaRPr lang="en-US"/>
          </a:p>
          <a:p>
            <a:endParaRPr lang="en-US"/>
          </a:p>
          <a:p>
            <a:r>
              <a:rPr lang="en-US"/>
              <a:t>Before HTML5, application data had to be stored in cookies, included in every server request. Web storage is more secure, and large amounts of data can be stored locally, without affecting website performance.</a:t>
            </a:r>
            <a:endParaRPr lang="en-US"/>
          </a:p>
          <a:p>
            <a:endParaRPr lang="en-US"/>
          </a:p>
          <a:p>
            <a:r>
              <a:rPr lang="en-US"/>
              <a:t>Unlike cookies, the storage limit is far larger (at least 5MB) and information is never transferred to the server.</a:t>
            </a:r>
            <a:endParaRPr lang="en-US"/>
          </a:p>
          <a:p>
            <a:endParaRPr lang="en-US"/>
          </a:p>
          <a:p>
            <a:r>
              <a:rPr lang="en-US"/>
              <a:t>Web storage is per origin (per domain and protocol). All pages, from one origin, can store and access the same data.</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Web Storage Objects</a:t>
            </a:r>
            <a:endParaRPr lang="en-US"/>
          </a:p>
        </p:txBody>
      </p:sp>
      <p:sp>
        <p:nvSpPr>
          <p:cNvPr id="3" name="Content Placeholder 2"/>
          <p:cNvSpPr>
            <a:spLocks noGrp="1"/>
          </p:cNvSpPr>
          <p:nvPr>
            <p:ph idx="1"/>
          </p:nvPr>
        </p:nvSpPr>
        <p:spPr/>
        <p:txBody>
          <a:bodyPr/>
          <a:p>
            <a:r>
              <a:rPr lang="en-US"/>
              <a:t>HTML web storage provides two objects for storing data on the client:</a:t>
            </a:r>
            <a:endParaRPr lang="en-US"/>
          </a:p>
          <a:p>
            <a:endParaRPr lang="en-US"/>
          </a:p>
          <a:p>
            <a:r>
              <a:rPr lang="en-US"/>
              <a:t>window.localStorage - stores data with no expiration date</a:t>
            </a:r>
            <a:endParaRPr lang="en-US"/>
          </a:p>
          <a:p>
            <a:r>
              <a:rPr lang="en-US"/>
              <a:t>window.sessionStorage - stores data for one session (data is lost when the browser tab is closed)</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localStorage Object</a:t>
            </a:r>
            <a:endParaRPr lang="en-US"/>
          </a:p>
        </p:txBody>
      </p:sp>
      <p:sp>
        <p:nvSpPr>
          <p:cNvPr id="3" name="Content Placeholder 2"/>
          <p:cNvSpPr>
            <a:spLocks noGrp="1"/>
          </p:cNvSpPr>
          <p:nvPr>
            <p:ph idx="1"/>
          </p:nvPr>
        </p:nvSpPr>
        <p:spPr/>
        <p:txBody>
          <a:bodyPr/>
          <a:p>
            <a:r>
              <a:rPr lang="en-US"/>
              <a:t>The localStorage object stores the data with no expiration date. The data will not be deleted when the browser is closed, and will be available forever or till the user removes it.</a:t>
            </a:r>
            <a:endParaRPr lang="en-US"/>
          </a:p>
          <a:p>
            <a:r>
              <a:rPr lang="en-US"/>
              <a:t>Execute the following program in any IDE to obsrve how can key and values can be stored in the local storage.</a:t>
            </a:r>
            <a:endParaRPr lang="en-US"/>
          </a:p>
          <a:p>
            <a:pPr marL="0" indent="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805180"/>
            <a:ext cx="8229600" cy="5789295"/>
          </a:xfrm>
        </p:spPr>
        <p:txBody>
          <a:bodyPr>
            <a:noAutofit/>
          </a:bodyPr>
          <a:p>
            <a:pPr marL="0" indent="0">
              <a:buNone/>
            </a:pPr>
            <a:r>
              <a:rPr lang="en-US" sz="1600"/>
              <a:t>&lt;!DOCTYPE html&gt;</a:t>
            </a:r>
            <a:endParaRPr lang="en-US" sz="1600"/>
          </a:p>
          <a:p>
            <a:pPr marL="0" indent="0">
              <a:buNone/>
            </a:pPr>
            <a:r>
              <a:rPr lang="en-US" sz="1600"/>
              <a:t>&lt;html&gt;</a:t>
            </a:r>
            <a:endParaRPr lang="en-US" sz="1600"/>
          </a:p>
          <a:p>
            <a:pPr marL="0" indent="0">
              <a:buNone/>
            </a:pPr>
            <a:r>
              <a:rPr lang="en-US" sz="1600"/>
              <a:t>&lt;body&gt;</a:t>
            </a:r>
            <a:endParaRPr lang="en-US" sz="1600"/>
          </a:p>
          <a:p>
            <a:pPr marL="0" indent="0">
              <a:buNone/>
            </a:pPr>
            <a:endParaRPr lang="en-US" sz="1600"/>
          </a:p>
          <a:p>
            <a:pPr marL="0" indent="0">
              <a:buNone/>
            </a:pPr>
            <a:r>
              <a:rPr lang="en-US" sz="1600"/>
              <a:t>&lt;div id="result"&gt;&lt;/div&gt;</a:t>
            </a:r>
            <a:endParaRPr lang="en-US" sz="1600"/>
          </a:p>
          <a:p>
            <a:pPr marL="0" indent="0">
              <a:buNone/>
            </a:pPr>
            <a:r>
              <a:rPr lang="en-US" sz="1600"/>
              <a:t>&lt;script&gt;</a:t>
            </a:r>
            <a:endParaRPr lang="en-US" sz="1600"/>
          </a:p>
          <a:p>
            <a:pPr marL="0" indent="0">
              <a:buNone/>
            </a:pPr>
            <a:r>
              <a:rPr lang="en-US" sz="1600"/>
              <a:t>// Check browser support</a:t>
            </a:r>
            <a:endParaRPr lang="en-US" sz="1600"/>
          </a:p>
          <a:p>
            <a:pPr marL="0" indent="0">
              <a:buNone/>
            </a:pPr>
            <a:r>
              <a:rPr lang="en-US" sz="1600"/>
              <a:t>if (typeof(Storage) !== "undefined") {</a:t>
            </a:r>
            <a:endParaRPr lang="en-US" sz="1600"/>
          </a:p>
          <a:p>
            <a:pPr marL="0" indent="0">
              <a:buNone/>
            </a:pPr>
            <a:r>
              <a:rPr lang="en-US" sz="1600"/>
              <a:t>  // Store</a:t>
            </a:r>
            <a:endParaRPr lang="en-US" sz="1600"/>
          </a:p>
          <a:p>
            <a:pPr marL="0" indent="0">
              <a:buNone/>
            </a:pPr>
            <a:r>
              <a:rPr lang="en-US" sz="1600"/>
              <a:t>  localStorage.setItem("FirstName", "CMRIT");</a:t>
            </a:r>
            <a:endParaRPr lang="en-US" sz="1600"/>
          </a:p>
          <a:p>
            <a:pPr marL="0" indent="0">
              <a:buNone/>
            </a:pPr>
            <a:r>
              <a:rPr lang="en-US" sz="1600"/>
              <a:t>  // Retrieve</a:t>
            </a:r>
            <a:endParaRPr lang="en-US" sz="1600"/>
          </a:p>
          <a:p>
            <a:pPr marL="0" indent="0">
              <a:buNone/>
            </a:pPr>
            <a:r>
              <a:rPr lang="en-US" sz="1600"/>
              <a:t>  document.getElementById("result").innerHTML = localStorage.getItem("lastname");</a:t>
            </a:r>
            <a:endParaRPr lang="en-US" sz="1600"/>
          </a:p>
          <a:p>
            <a:pPr marL="0" indent="0">
              <a:buNone/>
            </a:pPr>
            <a:r>
              <a:rPr lang="en-US" sz="1600"/>
              <a:t>} else {</a:t>
            </a:r>
            <a:endParaRPr lang="en-US" sz="1600"/>
          </a:p>
          <a:p>
            <a:pPr marL="0" indent="0">
              <a:buNone/>
            </a:pPr>
            <a:r>
              <a:rPr lang="en-US" sz="1600"/>
              <a:t>  document.getElementById("result").innerHTML = "Sorry, your browser does not support Web Storage...";</a:t>
            </a:r>
            <a:endParaRPr lang="en-US" sz="1600"/>
          </a:p>
          <a:p>
            <a:pPr marL="0" indent="0">
              <a:buNone/>
            </a:pPr>
            <a:r>
              <a:rPr lang="en-US" sz="1600"/>
              <a:t>}</a:t>
            </a:r>
            <a:endParaRPr lang="en-US" sz="1600"/>
          </a:p>
          <a:p>
            <a:pPr marL="0" indent="0">
              <a:buNone/>
            </a:pPr>
            <a:r>
              <a:rPr lang="en-US" sz="1600"/>
              <a:t>&lt;/script&gt;</a:t>
            </a:r>
            <a:endParaRPr lang="en-US" sz="1600"/>
          </a:p>
          <a:p>
            <a:pPr marL="0" indent="0">
              <a:buNone/>
            </a:pPr>
            <a:endParaRPr lang="en-US" sz="1600"/>
          </a:p>
          <a:p>
            <a:pPr marL="0" indent="0">
              <a:buNone/>
            </a:pPr>
            <a:r>
              <a:rPr lang="en-US" sz="1600"/>
              <a:t>&lt;/body&gt;</a:t>
            </a:r>
            <a:endParaRPr lang="en-US" sz="1600"/>
          </a:p>
          <a:p>
            <a:pPr marL="0" indent="0">
              <a:buNone/>
            </a:pPr>
            <a:r>
              <a:rPr lang="en-US" sz="1600"/>
              <a:t>&lt;/html&gt;</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dirty="0" smtClean="0"/>
              <a:t>HTML VS HTML 5</a:t>
            </a:r>
            <a:endParaRPr lang="en-US" dirty="0"/>
          </a:p>
        </p:txBody>
      </p:sp>
      <p:graphicFrame>
        <p:nvGraphicFramePr>
          <p:cNvPr id="4" name="Content Placeholder 3"/>
          <p:cNvGraphicFramePr>
            <a:graphicFrameLocks noGrp="1"/>
          </p:cNvGraphicFramePr>
          <p:nvPr>
            <p:ph idx="1"/>
          </p:nvPr>
        </p:nvGraphicFramePr>
        <p:xfrm>
          <a:off x="457200" y="1295400"/>
          <a:ext cx="8229600" cy="54051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HTML</a:t>
                      </a:r>
                      <a:endParaRPr lang="en-US" dirty="0"/>
                    </a:p>
                  </a:txBody>
                  <a:tcPr/>
                </a:tc>
                <a:tc>
                  <a:txBody>
                    <a:bodyPr/>
                    <a:lstStyle/>
                    <a:p>
                      <a:pPr algn="ctr"/>
                      <a:r>
                        <a:rPr lang="en-US" dirty="0" smtClean="0"/>
                        <a:t>HTML 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didn’t support audio and video without the use of flash player support.</a:t>
                      </a:r>
                      <a:endParaRPr kumimoji="0" lang="en-US"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supports audio and video controls with the use of &lt;audio&gt; and &lt;video&gt; tags.</a:t>
                      </a:r>
                      <a:endParaRPr kumimoji="0" lang="en-US" b="0" i="0" kern="120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cookies to store temporary data.</a:t>
                      </a:r>
                      <a:endParaRPr kumimoji="0" lang="en-US"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SQL databases and application cache to store offline data.</a:t>
                      </a:r>
                      <a:endParaRPr kumimoji="0" lang="en-US" b="0" i="0" kern="120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Does not allow JavaScript to run in browser.</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Allows JavaScript to run in background. This is possible due to JS Web worker API in HTML5.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possible in HTML with the help of various technologies such as VML, Silver-light, Flash, etc.</a:t>
                      </a:r>
                      <a:endParaRPr kumimoji="0" lang="en-US"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additionally an integral a part of HTML5 like SVG and canvas.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does not allow drag and drop effects.</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It allows drag and drop effects.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Not possible to draw shapes like circle, rectangle, triangle etc.</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HTML5 allows to draw shapes like circle, rectangle, triangle etc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Elements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were not present.</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New element for web structure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footer etc.</a:t>
                      </a:r>
                      <a:endParaRPr 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sessionStorage Object</a:t>
            </a:r>
            <a:endParaRPr lang="en-US"/>
          </a:p>
        </p:txBody>
      </p:sp>
      <p:sp>
        <p:nvSpPr>
          <p:cNvPr id="3" name="Content Placeholder 2"/>
          <p:cNvSpPr>
            <a:spLocks noGrp="1"/>
          </p:cNvSpPr>
          <p:nvPr>
            <p:ph idx="1"/>
          </p:nvPr>
        </p:nvSpPr>
        <p:spPr/>
        <p:txBody>
          <a:bodyPr/>
          <a:p>
            <a:r>
              <a:rPr lang="en-US"/>
              <a:t>The sessionStorage object is equal to the localStorage object, except that it stores the data for only one session. The data is deleted when the user closes the specific browser tab.</a:t>
            </a:r>
            <a:endParaRPr lang="en-US"/>
          </a:p>
          <a:p>
            <a:endParaRPr lang="en-US"/>
          </a:p>
          <a:p>
            <a:r>
              <a:rPr lang="en-US"/>
              <a:t>The following example counts the number of times a user has clicked a button, in the current session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03250"/>
            <a:ext cx="8229600" cy="6160135"/>
          </a:xfrm>
        </p:spPr>
        <p:txBody>
          <a:bodyPr>
            <a:noAutofit/>
          </a:bodyPr>
          <a:p>
            <a:pPr marL="0" indent="0">
              <a:buNone/>
            </a:pPr>
            <a:r>
              <a:rPr lang="en-US" sz="1300"/>
              <a:t>&lt;!DOCTYPE html&gt;</a:t>
            </a:r>
            <a:endParaRPr lang="en-US" sz="1300"/>
          </a:p>
          <a:p>
            <a:pPr marL="0" indent="0">
              <a:buNone/>
            </a:pPr>
            <a:r>
              <a:rPr lang="en-US" sz="1300"/>
              <a:t>&lt;html&gt;</a:t>
            </a:r>
            <a:endParaRPr lang="en-US" sz="1300"/>
          </a:p>
          <a:p>
            <a:pPr marL="0" indent="0">
              <a:buNone/>
            </a:pPr>
            <a:r>
              <a:rPr lang="en-US" sz="1300"/>
              <a:t>&lt;head&gt;</a:t>
            </a:r>
            <a:endParaRPr lang="en-US" sz="1300"/>
          </a:p>
          <a:p>
            <a:pPr marL="0" indent="0">
              <a:buNone/>
            </a:pPr>
            <a:r>
              <a:rPr lang="en-US" sz="1300"/>
              <a:t>&lt;script&gt;</a:t>
            </a:r>
            <a:endParaRPr lang="en-US" sz="1300"/>
          </a:p>
          <a:p>
            <a:pPr marL="0" indent="0">
              <a:buNone/>
            </a:pPr>
            <a:r>
              <a:rPr lang="en-US" sz="1300"/>
              <a:t>function clickCounter() {</a:t>
            </a:r>
            <a:endParaRPr lang="en-US" sz="1300"/>
          </a:p>
          <a:p>
            <a:pPr marL="0" indent="0">
              <a:buNone/>
            </a:pPr>
            <a:r>
              <a:rPr lang="en-US" sz="1300"/>
              <a:t>  if (typeof(Storage) !== "undefined") {</a:t>
            </a:r>
            <a:endParaRPr lang="en-US" sz="1300"/>
          </a:p>
          <a:p>
            <a:pPr marL="0" indent="0">
              <a:buNone/>
            </a:pPr>
            <a:r>
              <a:rPr lang="en-US" sz="1300"/>
              <a:t>    if (sessionStorage.clickcount) {</a:t>
            </a:r>
            <a:endParaRPr lang="en-US" sz="1300"/>
          </a:p>
          <a:p>
            <a:pPr marL="0" indent="0">
              <a:buNone/>
            </a:pPr>
            <a:r>
              <a:rPr lang="en-US" sz="1300"/>
              <a:t>      sessionStorage.clickcount = Number(sessionStorage.clickcount)+1;</a:t>
            </a:r>
            <a:endParaRPr lang="en-US" sz="1300"/>
          </a:p>
          <a:p>
            <a:pPr marL="0" indent="0">
              <a:buNone/>
            </a:pPr>
            <a:r>
              <a:rPr lang="en-US" sz="1300"/>
              <a:t>    } else {</a:t>
            </a:r>
            <a:endParaRPr lang="en-US" sz="1300"/>
          </a:p>
          <a:p>
            <a:pPr marL="0" indent="0">
              <a:buNone/>
            </a:pPr>
            <a:r>
              <a:rPr lang="en-US" sz="1300"/>
              <a:t>      sessionStorage.clickcount = 1;</a:t>
            </a:r>
            <a:endParaRPr lang="en-US" sz="1300"/>
          </a:p>
          <a:p>
            <a:pPr marL="0" indent="0">
              <a:buNone/>
            </a:pPr>
            <a:r>
              <a:rPr lang="en-US" sz="1300"/>
              <a:t>    }</a:t>
            </a:r>
            <a:endParaRPr lang="en-US" sz="1300"/>
          </a:p>
          <a:p>
            <a:pPr marL="0" indent="0">
              <a:buNone/>
            </a:pPr>
            <a:r>
              <a:rPr lang="en-US" sz="1300"/>
              <a:t>    document.getElementById("result").innerHTML = "You have clicked the button " + sessionStorage.clickcount + " time(s) in this session.";</a:t>
            </a:r>
            <a:endParaRPr lang="en-US" sz="1300"/>
          </a:p>
          <a:p>
            <a:pPr marL="0" indent="0">
              <a:buNone/>
            </a:pPr>
            <a:r>
              <a:rPr lang="en-US" sz="1300"/>
              <a:t>  } else {</a:t>
            </a:r>
            <a:endParaRPr lang="en-US" sz="1300"/>
          </a:p>
          <a:p>
            <a:pPr marL="0" indent="0">
              <a:buNone/>
            </a:pPr>
            <a:r>
              <a:rPr lang="en-US" sz="1300"/>
              <a:t>    document.getElementById("result").innerHTML = "Your browser does not support web storage";</a:t>
            </a:r>
            <a:endParaRPr lang="en-US" sz="1300"/>
          </a:p>
          <a:p>
            <a:pPr marL="0" indent="0">
              <a:buNone/>
            </a:pPr>
            <a:r>
              <a:rPr lang="en-US" sz="1300"/>
              <a:t>  }</a:t>
            </a:r>
            <a:endParaRPr lang="en-US" sz="1300"/>
          </a:p>
          <a:p>
            <a:pPr marL="0" indent="0">
              <a:buNone/>
            </a:pPr>
            <a:r>
              <a:rPr lang="en-US" sz="1300"/>
              <a:t>}</a:t>
            </a:r>
            <a:endParaRPr lang="en-US" sz="1300"/>
          </a:p>
          <a:p>
            <a:pPr marL="0" indent="0">
              <a:buNone/>
            </a:pPr>
            <a:r>
              <a:rPr lang="en-US" sz="1300"/>
              <a:t>&lt;/script&gt;</a:t>
            </a:r>
            <a:endParaRPr lang="en-US" sz="1300"/>
          </a:p>
          <a:p>
            <a:pPr marL="0" indent="0">
              <a:buNone/>
            </a:pPr>
            <a:r>
              <a:rPr lang="en-US" sz="1300"/>
              <a:t>&lt;/head&gt;</a:t>
            </a:r>
            <a:endParaRPr lang="en-US" sz="1300"/>
          </a:p>
          <a:p>
            <a:pPr marL="0" indent="0">
              <a:buNone/>
            </a:pPr>
            <a:r>
              <a:rPr lang="en-US" sz="1300"/>
              <a:t>&lt;body&gt;</a:t>
            </a:r>
            <a:endParaRPr lang="en-US" sz="1300"/>
          </a:p>
          <a:p>
            <a:pPr marL="0" indent="0">
              <a:buNone/>
            </a:pPr>
            <a:r>
              <a:rPr lang="en-US" sz="1300"/>
              <a:t>&lt;p&gt;&lt;button onclick="clickCounter()" type="button"&gt;Click me!&lt;/button&gt;&lt;/p&gt;</a:t>
            </a:r>
            <a:endParaRPr lang="en-US" sz="1300"/>
          </a:p>
          <a:p>
            <a:pPr marL="0" indent="0">
              <a:buNone/>
            </a:pPr>
            <a:r>
              <a:rPr lang="en-US" sz="1300"/>
              <a:t>&lt;div id="result"&gt;&lt;/div&gt;</a:t>
            </a:r>
            <a:endParaRPr lang="en-US" sz="1300"/>
          </a:p>
          <a:p>
            <a:pPr marL="0" indent="0">
              <a:buNone/>
            </a:pPr>
            <a:r>
              <a:rPr lang="en-US" sz="1300"/>
              <a:t>&lt;p&gt;Click the button to see the counter increase.&lt;/p&gt;</a:t>
            </a:r>
            <a:endParaRPr lang="en-US" sz="1300"/>
          </a:p>
          <a:p>
            <a:pPr marL="0" indent="0">
              <a:buNone/>
            </a:pPr>
            <a:r>
              <a:rPr lang="en-US" sz="1300"/>
              <a:t>&lt;p&gt;Close the browser tab (or window), and try again, and the counter is reset.&lt;/p&gt;</a:t>
            </a:r>
            <a:endParaRPr lang="en-US" sz="1300"/>
          </a:p>
          <a:p>
            <a:pPr marL="0" indent="0">
              <a:buNone/>
            </a:pPr>
            <a:r>
              <a:rPr lang="en-US" sz="1300"/>
              <a:t>&lt;/body&gt;</a:t>
            </a:r>
            <a:endParaRPr lang="en-US" sz="1300"/>
          </a:p>
          <a:p>
            <a:pPr marL="0" indent="0">
              <a:buNone/>
            </a:pPr>
            <a:r>
              <a:rPr lang="en-US" sz="1300"/>
              <a:t>&lt;/html&gt;</a:t>
            </a:r>
            <a:endParaRPr lang="en-US" sz="13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008888"/>
            <a:ext cx="8229600" cy="1143000"/>
          </a:xfrm>
        </p:spPr>
        <p:txBody>
          <a:bodyPr>
            <a:normAutofit fontScale="90000"/>
          </a:bodyPr>
          <a:p>
            <a:r>
              <a:rPr lang="en-US"/>
              <a:t>Checking Local and Session Storages in Browser</a:t>
            </a:r>
            <a:endParaRPr lang="en-US"/>
          </a:p>
        </p:txBody>
      </p:sp>
      <p:sp>
        <p:nvSpPr>
          <p:cNvPr id="3" name="Content Placeholder 2"/>
          <p:cNvSpPr>
            <a:spLocks noGrp="1"/>
          </p:cNvSpPr>
          <p:nvPr>
            <p:ph idx="1"/>
          </p:nvPr>
        </p:nvSpPr>
        <p:spPr>
          <a:xfrm>
            <a:off x="457200" y="2316480"/>
            <a:ext cx="8229600" cy="4389120"/>
          </a:xfrm>
        </p:spPr>
        <p:txBody>
          <a:bodyPr/>
          <a:p>
            <a:r>
              <a:rPr lang="en-US"/>
              <a:t>Inspect the browser (Chrome) by right click on it choosing inspect option</a:t>
            </a:r>
            <a:endParaRPr lang="en-US"/>
          </a:p>
          <a:p>
            <a:r>
              <a:rPr lang="en-US"/>
              <a:t>Choose Applications Tab</a:t>
            </a:r>
            <a:endParaRPr lang="en-US"/>
          </a:p>
          <a:p>
            <a:r>
              <a:rPr lang="en-US"/>
              <a:t>Under storage find Local Storage and Session Storage</a:t>
            </a:r>
            <a:endParaRPr lang="en-US"/>
          </a:p>
          <a:p>
            <a:r>
              <a:rPr lang="en-US"/>
              <a:t>Explore the Key and Value which are stored</a:t>
            </a:r>
            <a:endParaRPr lang="en-US"/>
          </a:p>
          <a:p>
            <a:r>
              <a:rPr lang="en-US"/>
              <a:t>Note: Options might vary depends on browser </a:t>
            </a:r>
            <a:endParaRPr lang="en-US"/>
          </a:p>
          <a:p>
            <a:r>
              <a:rPr lang="en-US"/>
              <a:t>In the Edge browser it will available under Debugger Tab</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47700"/>
            <a:ext cx="8229600" cy="894715"/>
          </a:xfrm>
        </p:spPr>
        <p:txBody>
          <a:bodyPr/>
          <a:p>
            <a:r>
              <a:rPr lang="en-US"/>
              <a:t>Delete Web Storage</a:t>
            </a:r>
            <a:endParaRPr lang="en-US"/>
          </a:p>
        </p:txBody>
      </p:sp>
      <p:sp>
        <p:nvSpPr>
          <p:cNvPr id="3" name="Content Placeholder 2"/>
          <p:cNvSpPr>
            <a:spLocks noGrp="1"/>
          </p:cNvSpPr>
          <p:nvPr>
            <p:ph idx="1"/>
          </p:nvPr>
        </p:nvSpPr>
        <p:spPr>
          <a:xfrm>
            <a:off x="457200" y="1548765"/>
            <a:ext cx="8229600" cy="5069840"/>
          </a:xfrm>
        </p:spPr>
        <p:txBody>
          <a:bodyPr>
            <a:noAutofit/>
          </a:bodyPr>
          <a:p>
            <a:r>
              <a:rPr lang="en-US" sz="2000"/>
              <a:t>Storing sensitive data on local machine could be dangerous and could rise a security issue.</a:t>
            </a:r>
            <a:endParaRPr lang="en-US" sz="2000"/>
          </a:p>
          <a:p>
            <a:endParaRPr lang="en-US" sz="2000"/>
          </a:p>
          <a:p>
            <a:r>
              <a:rPr lang="en-US" sz="2000"/>
              <a:t>The Session Storage Data would be deleted by the browsers immediately after the session gets terminated.</a:t>
            </a:r>
            <a:endParaRPr lang="en-US" sz="2000"/>
          </a:p>
          <a:p>
            <a:endParaRPr lang="en-US" sz="2000"/>
          </a:p>
          <a:p>
            <a:r>
              <a:rPr lang="en-US" sz="2000"/>
              <a:t>To clear web storage open Browser, inspect element and choose console then execute the following method.</a:t>
            </a:r>
            <a:endParaRPr lang="en-US" sz="2000"/>
          </a:p>
          <a:p>
            <a:endParaRPr lang="en-US" sz="2000"/>
          </a:p>
          <a:p>
            <a:r>
              <a:rPr lang="en-US" sz="2000">
                <a:sym typeface="+mn-ea"/>
              </a:rPr>
              <a:t>To clear a local storage setting you would need to call localStorage.remove('key'); where 'key' is the key of the value you want to remove. If you want to clear all settings, you need to call localStorage.clear() method.</a:t>
            </a:r>
            <a:endParaRPr lang="en-US" sz="2000">
              <a:sym typeface="+mn-ea"/>
            </a:endParaRPr>
          </a:p>
          <a:p>
            <a:endParaRPr lang="en-US" sz="2000">
              <a:sym typeface="+mn-ea"/>
            </a:endParaRPr>
          </a:p>
          <a:p>
            <a:r>
              <a:rPr lang="en-US" sz="2000"/>
              <a:t>Then observe the changes under appication tab local storage.</a:t>
            </a:r>
            <a:endParaRPr lang="en-US" sz="2000"/>
          </a:p>
          <a:p>
            <a:pPr marL="0" indent="0">
              <a:buNone/>
            </a:pPr>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Drag and Drop</a:t>
            </a:r>
            <a:endParaRPr lang="en-US"/>
          </a:p>
        </p:txBody>
      </p:sp>
      <p:sp>
        <p:nvSpPr>
          <p:cNvPr id="3" name="Content Placeholder 2"/>
          <p:cNvSpPr>
            <a:spLocks noGrp="1"/>
          </p:cNvSpPr>
          <p:nvPr>
            <p:ph idx="1"/>
          </p:nvPr>
        </p:nvSpPr>
        <p:spPr/>
        <p:txBody>
          <a:bodyPr/>
          <a:p>
            <a:r>
              <a:rPr lang="en-US"/>
              <a:t>Drag and drop is a very common feature. It is when you "grab" an object and drag it to a different location.</a:t>
            </a:r>
            <a:endParaRPr lang="en-US"/>
          </a:p>
          <a:p>
            <a:r>
              <a:rPr lang="en-US"/>
              <a:t>The following program allows drag and drop of an image in the web page.</a:t>
            </a:r>
            <a:endParaRPr lang="en-US"/>
          </a:p>
          <a:p>
            <a:r>
              <a:rPr lang="en-US"/>
              <a:t>Note: Make sure that image is available with same name or modify image name in code. Both image and source code file should be in same folder.</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1000" y="177165"/>
            <a:ext cx="8229600" cy="6586855"/>
          </a:xfrm>
        </p:spPr>
        <p:txBody>
          <a:bodyPr>
            <a:normAutofit fontScale="25000"/>
          </a:bodyPr>
          <a:p>
            <a:pPr marL="0" indent="0">
              <a:buNone/>
            </a:pPr>
            <a:r>
              <a:rPr lang="en-US" sz="5200"/>
              <a:t>&lt;!DOCTYPE HTML&gt;</a:t>
            </a:r>
            <a:endParaRPr lang="en-US" sz="5200"/>
          </a:p>
          <a:p>
            <a:pPr marL="0" indent="0">
              <a:buNone/>
            </a:pPr>
            <a:r>
              <a:rPr lang="en-US" sz="5200"/>
              <a:t>&lt;html&gt;</a:t>
            </a:r>
            <a:endParaRPr lang="en-US" sz="5200"/>
          </a:p>
          <a:p>
            <a:pPr marL="0" indent="0">
              <a:buNone/>
            </a:pPr>
            <a:r>
              <a:rPr lang="en-US" sz="5200"/>
              <a:t>&lt;head&gt;</a:t>
            </a:r>
            <a:endParaRPr lang="en-US" sz="5200"/>
          </a:p>
          <a:p>
            <a:pPr marL="0" indent="0">
              <a:buNone/>
            </a:pPr>
            <a:r>
              <a:rPr lang="en-US" sz="5200"/>
              <a:t>&lt;style&gt;</a:t>
            </a:r>
            <a:endParaRPr lang="en-US" sz="5200"/>
          </a:p>
          <a:p>
            <a:pPr marL="0" indent="0">
              <a:buNone/>
            </a:pPr>
            <a:r>
              <a:rPr lang="en-US" sz="5200"/>
              <a:t>#div1 {</a:t>
            </a:r>
            <a:endParaRPr lang="en-US" sz="5200"/>
          </a:p>
          <a:p>
            <a:pPr marL="0" indent="0">
              <a:buNone/>
            </a:pPr>
            <a:r>
              <a:rPr lang="en-US" sz="5200"/>
              <a:t>  width: 350px;</a:t>
            </a:r>
            <a:endParaRPr lang="en-US" sz="5200"/>
          </a:p>
          <a:p>
            <a:pPr marL="0" indent="0">
              <a:buNone/>
            </a:pPr>
            <a:r>
              <a:rPr lang="en-US" sz="5200"/>
              <a:t>  height: 300px;</a:t>
            </a:r>
            <a:endParaRPr lang="en-US" sz="5200"/>
          </a:p>
          <a:p>
            <a:pPr marL="0" indent="0">
              <a:buNone/>
            </a:pPr>
            <a:r>
              <a:rPr lang="en-US" sz="5200"/>
              <a:t>  padding: 20px;</a:t>
            </a:r>
            <a:endParaRPr lang="en-US" sz="5200"/>
          </a:p>
          <a:p>
            <a:pPr marL="0" indent="0">
              <a:buNone/>
            </a:pPr>
            <a:r>
              <a:rPr lang="en-US" sz="5200"/>
              <a:t>  border: 1px solid #aaaaaa;</a:t>
            </a:r>
            <a:endParaRPr lang="en-US" sz="5200"/>
          </a:p>
          <a:p>
            <a:pPr marL="0" indent="0">
              <a:buNone/>
            </a:pPr>
            <a:r>
              <a:rPr lang="en-US" sz="5200"/>
              <a:t>}     &lt;/style&gt;</a:t>
            </a:r>
            <a:endParaRPr lang="en-US" sz="5200"/>
          </a:p>
          <a:p>
            <a:pPr marL="0" indent="0">
              <a:buNone/>
            </a:pPr>
            <a:r>
              <a:rPr lang="en-US" sz="5200"/>
              <a:t>&lt;script&gt;</a:t>
            </a:r>
            <a:endParaRPr lang="en-US" sz="5200"/>
          </a:p>
          <a:p>
            <a:pPr marL="0" indent="0">
              <a:buNone/>
            </a:pPr>
            <a:r>
              <a:rPr lang="en-US" sz="5200"/>
              <a:t>function allowDrop(ev) {</a:t>
            </a:r>
            <a:endParaRPr lang="en-US" sz="5200"/>
          </a:p>
          <a:p>
            <a:pPr marL="0" indent="0">
              <a:buNone/>
            </a:pPr>
            <a:r>
              <a:rPr lang="en-US" sz="5200"/>
              <a:t>  ev.preventDefault();</a:t>
            </a:r>
            <a:endParaRPr lang="en-US" sz="5200"/>
          </a:p>
          <a:p>
            <a:pPr marL="0" indent="0">
              <a:buNone/>
            </a:pPr>
            <a:r>
              <a:rPr lang="en-US" sz="5200"/>
              <a:t>}     function drag(ev) {</a:t>
            </a:r>
            <a:endParaRPr lang="en-US" sz="5200"/>
          </a:p>
          <a:p>
            <a:pPr marL="0" indent="0">
              <a:buNone/>
            </a:pPr>
            <a:r>
              <a:rPr lang="en-US" sz="5200"/>
              <a:t>  ev.dataTransfer.setData("text", ev.target.id);</a:t>
            </a:r>
            <a:endParaRPr lang="en-US" sz="5200"/>
          </a:p>
          <a:p>
            <a:pPr marL="0" indent="0">
              <a:buNone/>
            </a:pPr>
            <a:r>
              <a:rPr lang="en-US" sz="5200"/>
              <a:t>}    function drop(ev) {</a:t>
            </a:r>
            <a:endParaRPr lang="en-US" sz="5200"/>
          </a:p>
          <a:p>
            <a:pPr marL="0" indent="0">
              <a:buNone/>
            </a:pPr>
            <a:r>
              <a:rPr lang="en-US" sz="5200"/>
              <a:t>  ev.preventDefault();</a:t>
            </a:r>
            <a:endParaRPr lang="en-US" sz="5200"/>
          </a:p>
          <a:p>
            <a:pPr marL="0" indent="0">
              <a:buNone/>
            </a:pPr>
            <a:r>
              <a:rPr lang="en-US" sz="5200"/>
              <a:t>  var data = ev.dataTransfer.getData("text");</a:t>
            </a:r>
            <a:endParaRPr lang="en-US" sz="5200"/>
          </a:p>
          <a:p>
            <a:pPr marL="0" indent="0">
              <a:buNone/>
            </a:pPr>
            <a:r>
              <a:rPr lang="en-US" sz="5200"/>
              <a:t>  ev.target.appendChild(document.getElementById(data));</a:t>
            </a:r>
            <a:endParaRPr lang="en-US" sz="5200"/>
          </a:p>
          <a:p>
            <a:pPr marL="0" indent="0">
              <a:buNone/>
            </a:pPr>
            <a:r>
              <a:rPr lang="en-US" sz="5200"/>
              <a:t>}    &lt;/script&gt;</a:t>
            </a:r>
            <a:endParaRPr lang="en-US" sz="5200"/>
          </a:p>
          <a:p>
            <a:pPr marL="0" indent="0">
              <a:buNone/>
            </a:pPr>
            <a:r>
              <a:rPr lang="en-US" sz="5200"/>
              <a:t>&lt;/head&gt;</a:t>
            </a:r>
            <a:endParaRPr lang="en-US" sz="5200"/>
          </a:p>
          <a:p>
            <a:pPr marL="0" indent="0">
              <a:buNone/>
            </a:pPr>
            <a:r>
              <a:rPr lang="en-US" sz="5200"/>
              <a:t>&lt;body&gt;</a:t>
            </a:r>
            <a:endParaRPr lang="en-US" sz="5200"/>
          </a:p>
          <a:p>
            <a:pPr marL="0" indent="0">
              <a:buNone/>
            </a:pPr>
            <a:r>
              <a:rPr lang="en-US" sz="5200"/>
              <a:t>&lt;p&gt;Drag the image into the rectangle:&lt;/p&gt;</a:t>
            </a:r>
            <a:endParaRPr lang="en-US" sz="5200"/>
          </a:p>
          <a:p>
            <a:pPr marL="0" indent="0">
              <a:buNone/>
            </a:pPr>
            <a:r>
              <a:rPr lang="en-US" sz="5200"/>
              <a:t>&lt;div id="div1" ondrop="drop(event)" ondragover="allowDrop(event)"&gt;&lt;/div&gt;</a:t>
            </a:r>
            <a:endParaRPr lang="en-US" sz="5200"/>
          </a:p>
          <a:p>
            <a:pPr marL="0" indent="0">
              <a:buNone/>
            </a:pPr>
            <a:r>
              <a:rPr lang="en-US" sz="5200"/>
              <a:t>&lt;br&gt;</a:t>
            </a:r>
            <a:endParaRPr lang="en-US" sz="5200"/>
          </a:p>
          <a:p>
            <a:pPr marL="0" indent="0">
              <a:buNone/>
            </a:pPr>
            <a:r>
              <a:rPr lang="en-US" sz="5200"/>
              <a:t>&lt;img id="drag1" src="vyb.jpeg" draggable="true" ondragstart="drag(event)" width="300" height="250"&gt;</a:t>
            </a:r>
            <a:endParaRPr lang="en-US" sz="5200"/>
          </a:p>
          <a:p>
            <a:pPr marL="0" indent="0">
              <a:buNone/>
            </a:pPr>
            <a:r>
              <a:rPr lang="en-US" sz="5200"/>
              <a:t>&lt;/body&gt;</a:t>
            </a:r>
            <a:endParaRPr lang="en-US" sz="5200"/>
          </a:p>
          <a:p>
            <a:pPr marL="0" indent="0">
              <a:buNone/>
            </a:pPr>
            <a:r>
              <a:rPr lang="en-US" sz="5200"/>
              <a:t>&lt;/html&gt;</a:t>
            </a:r>
            <a:endParaRPr lang="en-US" sz="5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Explanation</a:t>
            </a:r>
            <a:endParaRPr lang="en-US"/>
          </a:p>
        </p:txBody>
      </p:sp>
      <p:sp>
        <p:nvSpPr>
          <p:cNvPr id="3" name="Content Placeholder 2"/>
          <p:cNvSpPr>
            <a:spLocks noGrp="1"/>
          </p:cNvSpPr>
          <p:nvPr>
            <p:ph idx="1"/>
          </p:nvPr>
        </p:nvSpPr>
        <p:spPr/>
        <p:txBody>
          <a:bodyPr>
            <a:normAutofit/>
          </a:bodyPr>
          <a:p>
            <a:r>
              <a:rPr lang="en-US"/>
              <a:t>First of all: To make an element draggable, set the draggable attribute to true:  &lt;img draggable="true"&gt;</a:t>
            </a:r>
            <a:endParaRPr lang="en-US"/>
          </a:p>
          <a:p>
            <a:r>
              <a:rPr lang="en-US"/>
              <a:t>Then, specify what should happen when the element is dragged.</a:t>
            </a:r>
            <a:endParaRPr lang="en-US"/>
          </a:p>
          <a:p>
            <a:pPr marL="457200" lvl="1" indent="0">
              <a:buNone/>
            </a:pPr>
            <a:r>
              <a:rPr lang="en-US"/>
              <a:t>In the example above, the </a:t>
            </a:r>
            <a:r>
              <a:rPr lang="en-US">
                <a:solidFill>
                  <a:srgbClr val="C00000"/>
                </a:solidFill>
              </a:rPr>
              <a:t>ondragstart attribute </a:t>
            </a:r>
            <a:r>
              <a:rPr lang="en-US"/>
              <a:t>calls a function, drag(event), that specifies what data to be dragged.</a:t>
            </a:r>
            <a:endParaRPr lang="en-US"/>
          </a:p>
          <a:p>
            <a:pPr marL="457200" lvl="1" indent="0">
              <a:buNone/>
            </a:pPr>
            <a:r>
              <a:rPr lang="en-US"/>
              <a:t>The </a:t>
            </a:r>
            <a:r>
              <a:rPr lang="en-US">
                <a:solidFill>
                  <a:srgbClr val="C00000"/>
                </a:solidFill>
              </a:rPr>
              <a:t>dataTransfer.setData() </a:t>
            </a:r>
            <a:r>
              <a:rPr lang="en-US"/>
              <a:t>method sets the data type and the value of the dragged data:</a:t>
            </a:r>
            <a:endParaRPr lang="en-US"/>
          </a:p>
          <a:p>
            <a:pPr marL="457200" lvl="1" indent="0">
              <a:buNone/>
            </a:pP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Code Explanation</a:t>
            </a:r>
            <a:endParaRPr lang="en-US"/>
          </a:p>
        </p:txBody>
      </p:sp>
      <p:sp>
        <p:nvSpPr>
          <p:cNvPr id="3" name="Content Placeholder 2"/>
          <p:cNvSpPr>
            <a:spLocks noGrp="1"/>
          </p:cNvSpPr>
          <p:nvPr>
            <p:ph idx="1"/>
          </p:nvPr>
        </p:nvSpPr>
        <p:spPr/>
        <p:txBody>
          <a:bodyPr>
            <a:normAutofit fontScale="90000" lnSpcReduction="20000"/>
          </a:bodyPr>
          <a:p>
            <a:r>
              <a:rPr lang="en-US"/>
              <a:t>The </a:t>
            </a:r>
            <a:r>
              <a:rPr lang="en-US">
                <a:solidFill>
                  <a:srgbClr val="C00000"/>
                </a:solidFill>
              </a:rPr>
              <a:t>ondragover </a:t>
            </a:r>
            <a:r>
              <a:rPr lang="en-US"/>
              <a:t>event specifies where the dragged data can be dropped.</a:t>
            </a:r>
            <a:endParaRPr lang="en-US"/>
          </a:p>
          <a:p>
            <a:endParaRPr lang="en-US"/>
          </a:p>
          <a:p>
            <a:r>
              <a:rPr lang="en-US"/>
              <a:t>By default, data/elements cannot be dropped in other elements. To allow a drop, we must prevent the default handling of the element.</a:t>
            </a:r>
            <a:endParaRPr lang="en-US"/>
          </a:p>
          <a:p>
            <a:endParaRPr lang="en-US"/>
          </a:p>
          <a:p>
            <a:r>
              <a:rPr lang="en-US"/>
              <a:t>This is done by calling the </a:t>
            </a:r>
            <a:r>
              <a:rPr lang="en-US">
                <a:solidFill>
                  <a:srgbClr val="C00000"/>
                </a:solidFill>
              </a:rPr>
              <a:t>event.preventDefault() </a:t>
            </a:r>
            <a:r>
              <a:rPr lang="en-US"/>
              <a:t>method for the ondragover event:</a:t>
            </a:r>
            <a:endParaRPr lang="en-US"/>
          </a:p>
          <a:p>
            <a:endParaRPr lang="en-US"/>
          </a:p>
          <a:p>
            <a:r>
              <a:rPr lang="en-US"/>
              <a:t>When the dragged data is dropped, a drop event occurs.</a:t>
            </a:r>
            <a:endParaRPr lang="en-US"/>
          </a:p>
          <a:p>
            <a:r>
              <a:rPr lang="en-US"/>
              <a:t>In the example above, the ondrop attribute calls a function, drop(event):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Code Explanation</a:t>
            </a:r>
            <a:endParaRPr lang="en-US"/>
          </a:p>
        </p:txBody>
      </p:sp>
      <p:sp>
        <p:nvSpPr>
          <p:cNvPr id="3" name="Content Placeholder 2"/>
          <p:cNvSpPr>
            <a:spLocks noGrp="1"/>
          </p:cNvSpPr>
          <p:nvPr>
            <p:ph idx="1"/>
          </p:nvPr>
        </p:nvSpPr>
        <p:spPr/>
        <p:txBody>
          <a:bodyPr/>
          <a:p>
            <a:r>
              <a:rPr lang="en-US"/>
              <a:t>Call </a:t>
            </a:r>
            <a:r>
              <a:rPr lang="en-US">
                <a:solidFill>
                  <a:srgbClr val="C00000"/>
                </a:solidFill>
              </a:rPr>
              <a:t>preventDefault() </a:t>
            </a:r>
            <a:r>
              <a:rPr lang="en-US"/>
              <a:t>to prevent the browser default handling of the data (default is open as link on drop)</a:t>
            </a:r>
            <a:endParaRPr lang="en-US"/>
          </a:p>
          <a:p>
            <a:r>
              <a:rPr lang="en-US"/>
              <a:t>Get the dragged data with the</a:t>
            </a:r>
            <a:r>
              <a:rPr lang="en-US">
                <a:solidFill>
                  <a:srgbClr val="C00000"/>
                </a:solidFill>
              </a:rPr>
              <a:t> dataTransfer.getData() </a:t>
            </a:r>
            <a:r>
              <a:rPr lang="en-US"/>
              <a:t>method. This method will return any data that was set to the same type in the </a:t>
            </a:r>
            <a:r>
              <a:rPr lang="en-US">
                <a:solidFill>
                  <a:srgbClr val="C00000"/>
                </a:solidFill>
              </a:rPr>
              <a:t>setData() </a:t>
            </a:r>
            <a:r>
              <a:rPr lang="en-US"/>
              <a:t>method</a:t>
            </a:r>
            <a:endParaRPr lang="en-US"/>
          </a:p>
          <a:p>
            <a:r>
              <a:rPr lang="en-US"/>
              <a:t>The dragged data is the id of the dragged element ("drag1")</a:t>
            </a:r>
            <a:endParaRPr lang="en-US"/>
          </a:p>
          <a:p>
            <a:r>
              <a:rPr lang="en-US"/>
              <a:t>Append the dragged element into the drop element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GeoLocation</a:t>
            </a:r>
            <a:endParaRPr lang="en-US"/>
          </a:p>
        </p:txBody>
      </p:sp>
      <p:sp>
        <p:nvSpPr>
          <p:cNvPr id="3" name="Content Placeholder 2"/>
          <p:cNvSpPr>
            <a:spLocks noGrp="1"/>
          </p:cNvSpPr>
          <p:nvPr>
            <p:ph idx="1"/>
          </p:nvPr>
        </p:nvSpPr>
        <p:spPr/>
        <p:txBody>
          <a:bodyPr/>
          <a:p>
            <a:r>
              <a:rPr lang="en-US"/>
              <a:t>The HTML Geolocation API is used to locate a user's position.</a:t>
            </a:r>
            <a:endParaRPr lang="en-US"/>
          </a:p>
          <a:p>
            <a:r>
              <a:rPr lang="en-US"/>
              <a:t>Since this can compromise privacy, the position is not available unless the user approves it.</a:t>
            </a:r>
            <a:endParaRPr lang="en-US"/>
          </a:p>
          <a:p>
            <a:r>
              <a:rPr lang="en-US"/>
              <a:t>The </a:t>
            </a:r>
            <a:r>
              <a:rPr lang="en-US">
                <a:solidFill>
                  <a:srgbClr val="C00000"/>
                </a:solidFill>
              </a:rPr>
              <a:t>getCurrentPosition()</a:t>
            </a:r>
            <a:r>
              <a:rPr lang="en-US"/>
              <a:t> method is used to return the user's position.</a:t>
            </a:r>
            <a:endParaRPr lang="en-US"/>
          </a:p>
          <a:p>
            <a:endParaRPr lang="en-US"/>
          </a:p>
          <a:p>
            <a:r>
              <a:rPr lang="en-US"/>
              <a:t>The example below returns the latitude and longitude of the user's position: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a:bodyPr>
          <a:lstStyle/>
          <a:p>
            <a:r>
              <a:rPr lang="en-US" sz="2000" dirty="0" smtClean="0"/>
              <a:t>Many </a:t>
            </a:r>
            <a:r>
              <a:rPr lang="en-US" sz="2000" dirty="0" smtClean="0"/>
              <a:t>new elements are added in HTML5 like </a:t>
            </a:r>
            <a:r>
              <a:rPr lang="en-US" sz="2000" dirty="0" err="1" smtClean="0"/>
              <a:t>nav</a:t>
            </a:r>
            <a:r>
              <a:rPr lang="en-US" sz="2000" dirty="0" smtClean="0"/>
              <a:t>, audio, </a:t>
            </a:r>
            <a:r>
              <a:rPr lang="en-US" sz="2000" dirty="0" err="1" smtClean="0"/>
              <a:t>figcaption</a:t>
            </a:r>
            <a:r>
              <a:rPr lang="en-US" sz="2000" dirty="0" smtClean="0"/>
              <a:t>, progress, command, time, </a:t>
            </a:r>
            <a:r>
              <a:rPr lang="en-US" sz="2000" dirty="0" err="1" smtClean="0"/>
              <a:t>datalist</a:t>
            </a:r>
            <a:r>
              <a:rPr lang="en-US" sz="2000" dirty="0" smtClean="0"/>
              <a:t>, video, figure, meter, data, section, time, aside, canvas, summary, </a:t>
            </a:r>
            <a:r>
              <a:rPr lang="en-US" sz="2000" dirty="0" err="1" smtClean="0"/>
              <a:t>rp</a:t>
            </a:r>
            <a:r>
              <a:rPr lang="en-US" sz="2000" dirty="0" smtClean="0"/>
              <a:t>, </a:t>
            </a:r>
            <a:r>
              <a:rPr lang="en-US" sz="2000" dirty="0" err="1" smtClean="0"/>
              <a:t>rt</a:t>
            </a:r>
            <a:r>
              <a:rPr lang="en-US" sz="2000" dirty="0" smtClean="0"/>
              <a:t>, details, </a:t>
            </a:r>
            <a:r>
              <a:rPr lang="en-US" sz="2000" dirty="0" err="1" smtClean="0"/>
              <a:t>wbr</a:t>
            </a:r>
            <a:r>
              <a:rPr lang="en-US" sz="2000" dirty="0" smtClean="0"/>
              <a:t>, header, footer, </a:t>
            </a:r>
            <a:r>
              <a:rPr lang="en-US" sz="2000" dirty="0" err="1" smtClean="0"/>
              <a:t>keygen</a:t>
            </a:r>
            <a:r>
              <a:rPr lang="en-US" sz="2000" dirty="0" smtClean="0"/>
              <a:t>, embed, article, </a:t>
            </a:r>
            <a:r>
              <a:rPr lang="en-US" sz="2000" dirty="0" err="1" smtClean="0"/>
              <a:t>hgroup</a:t>
            </a:r>
            <a:r>
              <a:rPr lang="en-US" sz="2000" dirty="0" smtClean="0"/>
              <a:t>, </a:t>
            </a:r>
            <a:r>
              <a:rPr lang="en-US" sz="2000" dirty="0" err="1" smtClean="0"/>
              <a:t>bdi</a:t>
            </a:r>
            <a:r>
              <a:rPr lang="en-US" sz="2000" dirty="0" smtClean="0"/>
              <a:t>, mark, output, source, track, section, ruby and many more</a:t>
            </a:r>
            <a:r>
              <a:rPr lang="en-US" sz="2000" dirty="0" smtClean="0"/>
              <a:t>.</a:t>
            </a:r>
            <a:endParaRPr lang="en-US" sz="2000" dirty="0" smtClean="0"/>
          </a:p>
          <a:p>
            <a:r>
              <a:rPr lang="en-US" sz="2000" dirty="0" smtClean="0"/>
              <a:t>There are many HTML elements which have been modified or removed from HTML5. Some of them are listed below:</a:t>
            </a:r>
            <a:endParaRPr lang="en-US" sz="2000" dirty="0" smtClean="0"/>
          </a:p>
          <a:p>
            <a:endParaRPr lang="en-US" sz="2000" dirty="0" smtClean="0"/>
          </a:p>
          <a:p>
            <a:endParaRPr lang="en-US" sz="2000" dirty="0"/>
          </a:p>
        </p:txBody>
      </p:sp>
      <p:graphicFrame>
        <p:nvGraphicFramePr>
          <p:cNvPr id="4" name="Table 3"/>
          <p:cNvGraphicFramePr>
            <a:graphicFrameLocks noGrp="1"/>
          </p:cNvGraphicFramePr>
          <p:nvPr/>
        </p:nvGraphicFramePr>
        <p:xfrm>
          <a:off x="1143000" y="3200400"/>
          <a:ext cx="6781800" cy="3235960"/>
        </p:xfrm>
        <a:graphic>
          <a:graphicData uri="http://schemas.openxmlformats.org/drawingml/2006/table">
            <a:tbl>
              <a:tblPr firstRow="1" bandRow="1">
                <a:tableStyleId>{5C22544A-7EE6-4342-B048-85BDC9FD1C3A}</a:tableStyleId>
              </a:tblPr>
              <a:tblGrid>
                <a:gridCol w="3390900"/>
                <a:gridCol w="3390900"/>
              </a:tblGrid>
              <a:tr h="370840">
                <a:tc>
                  <a:txBody>
                    <a:bodyPr/>
                    <a:lstStyle/>
                    <a:p>
                      <a:pPr algn="ctr"/>
                      <a:r>
                        <a:rPr kumimoji="0" lang="en-US" b="0" i="0" kern="1200" dirty="0" smtClean="0">
                          <a:solidFill>
                            <a:schemeClr val="lt1"/>
                          </a:solidFill>
                          <a:latin typeface="+mn-lt"/>
                          <a:ea typeface="+mn-ea"/>
                          <a:cs typeface="+mn-cs"/>
                        </a:rPr>
                        <a:t>Element</a:t>
                      </a:r>
                      <a:endParaRPr lang="en-US" dirty="0"/>
                    </a:p>
                  </a:txBody>
                  <a:tcPr/>
                </a:tc>
                <a:tc>
                  <a:txBody>
                    <a:bodyPr/>
                    <a:lstStyle/>
                    <a:p>
                      <a:pPr algn="ctr"/>
                      <a:r>
                        <a:rPr kumimoji="0" lang="en-US" b="0" i="0" kern="1200" dirty="0" smtClean="0">
                          <a:solidFill>
                            <a:schemeClr val="lt1"/>
                          </a:solidFill>
                          <a:latin typeface="+mn-lt"/>
                          <a:ea typeface="+mn-ea"/>
                          <a:cs typeface="+mn-cs"/>
                        </a:rPr>
                        <a:t>In HTML5</a:t>
                      </a:r>
                      <a:endParaRPr lang="en-US" dirty="0"/>
                    </a:p>
                  </a:txBody>
                  <a:tcPr/>
                </a:tc>
              </a:tr>
              <a:tr h="370840">
                <a:tc>
                  <a:txBody>
                    <a:bodyPr/>
                    <a:lstStyle/>
                    <a:p>
                      <a:r>
                        <a:rPr kumimoji="0" lang="en-US" b="0" i="0" kern="1200" dirty="0" smtClean="0">
                          <a:solidFill>
                            <a:schemeClr val="dk1"/>
                          </a:solidFill>
                          <a:latin typeface="+mn-lt"/>
                          <a:ea typeface="+mn-ea"/>
                          <a:cs typeface="+mn-cs"/>
                        </a:rPr>
                        <a:t>&lt;applet&gt;</a:t>
                      </a:r>
                      <a:endParaRPr lang="en-US" dirty="0"/>
                    </a:p>
                  </a:txBody>
                  <a:tcPr/>
                </a:tc>
                <a:tc>
                  <a:txBody>
                    <a:bodyPr/>
                    <a:lstStyle/>
                    <a:p>
                      <a:r>
                        <a:rPr kumimoji="0" lang="en-US" b="0" i="0" kern="1200" dirty="0" smtClean="0">
                          <a:solidFill>
                            <a:schemeClr val="dk1"/>
                          </a:solidFill>
                          <a:latin typeface="+mn-lt"/>
                          <a:ea typeface="+mn-ea"/>
                          <a:cs typeface="+mn-cs"/>
                        </a:rPr>
                        <a:t>Changed to &lt;object&gt;</a:t>
                      </a:r>
                      <a:endParaRPr lang="en-US" dirty="0"/>
                    </a:p>
                  </a:txBody>
                  <a:tcPr/>
                </a:tc>
              </a:tr>
              <a:tr h="370840">
                <a:tc>
                  <a:txBody>
                    <a:bodyPr/>
                    <a:lstStyle/>
                    <a:p>
                      <a:r>
                        <a:rPr kumimoji="0" lang="en-US" b="0" i="0" kern="1200" dirty="0" smtClean="0">
                          <a:solidFill>
                            <a:schemeClr val="dk1"/>
                          </a:solidFill>
                          <a:latin typeface="+mn-lt"/>
                          <a:ea typeface="+mn-ea"/>
                          <a:cs typeface="+mn-cs"/>
                        </a:rPr>
                        <a:t>&lt;acronym&gt;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abbr</a:t>
                      </a:r>
                      <a:r>
                        <a:rPr kumimoji="0" lang="en-US" b="0" i="0" kern="1200" dirty="0" smtClean="0">
                          <a:solidFill>
                            <a:schemeClr val="dk1"/>
                          </a:solidFill>
                          <a:latin typeface="+mn-lt"/>
                          <a:ea typeface="+mn-ea"/>
                          <a:cs typeface="+mn-cs"/>
                        </a:rPr>
                        <a:t>&gt;</a:t>
                      </a:r>
                      <a:endParaRPr lang="en-US" dirty="0"/>
                    </a:p>
                  </a:txBody>
                  <a:tcPr/>
                </a:tc>
              </a:tr>
              <a:tr h="370840">
                <a:tc>
                  <a:txBody>
                    <a:bodyPr/>
                    <a:lstStyle/>
                    <a:p>
                      <a:r>
                        <a:rPr kumimoji="0" lang="en-US" b="0" i="0" kern="1200" dirty="0" smtClean="0">
                          <a:solidFill>
                            <a:schemeClr val="dk1"/>
                          </a:solidFill>
                          <a:latin typeface="+mn-lt"/>
                          <a:ea typeface="+mn-ea"/>
                          <a:cs typeface="+mn-cs"/>
                        </a:rPr>
                        <a:t>&lt;dir&gt;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ul</a:t>
                      </a:r>
                      <a:r>
                        <a:rPr kumimoji="0" lang="en-US" b="0" i="0" kern="1200" dirty="0" smtClean="0">
                          <a:solidFill>
                            <a:schemeClr val="dk1"/>
                          </a:solidFill>
                          <a:latin typeface="+mn-lt"/>
                          <a:ea typeface="+mn-ea"/>
                          <a:cs typeface="+mn-cs"/>
                        </a:rPr>
                        <a:t>&gt;</a:t>
                      </a:r>
                      <a:endParaRPr lang="en-US" dirty="0"/>
                    </a:p>
                  </a:txBody>
                  <a:tcPr/>
                </a:tc>
              </a:tr>
              <a:tr h="370840">
                <a:tc>
                  <a:txBody>
                    <a:bodyPr/>
                    <a:lstStyle/>
                    <a:p>
                      <a:r>
                        <a:rPr kumimoji="0" lang="en-US" b="0" i="0" kern="1200" dirty="0" smtClean="0">
                          <a:solidFill>
                            <a:schemeClr val="dk1"/>
                          </a:solidFill>
                          <a:latin typeface="+mn-lt"/>
                          <a:ea typeface="+mn-ea"/>
                          <a:cs typeface="+mn-cs"/>
                        </a:rPr>
                        <a:t>&lt;frameset&gt;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r>
                        <a:rPr kumimoji="0" lang="en-US" b="0" i="0" kern="1200" dirty="0" smtClean="0">
                          <a:solidFill>
                            <a:schemeClr val="dk1"/>
                          </a:solidFill>
                          <a:latin typeface="+mn-lt"/>
                          <a:ea typeface="+mn-ea"/>
                          <a:cs typeface="+mn-cs"/>
                        </a:rPr>
                        <a:t>&lt;frame&gt;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r>
                        <a:rPr kumimoji="0" lang="en-US" b="0" i="0" kern="1200" dirty="0" smtClean="0">
                          <a:solidFill>
                            <a:schemeClr val="dk1"/>
                          </a:solidFill>
                          <a:latin typeface="+mn-lt"/>
                          <a:ea typeface="+mn-ea"/>
                          <a:cs typeface="+mn-cs"/>
                        </a:rPr>
                        <a:t>&lt;</a:t>
                      </a:r>
                      <a:r>
                        <a:rPr kumimoji="0" lang="en-US" b="0" i="0" kern="1200" dirty="0" err="1" smtClean="0">
                          <a:solidFill>
                            <a:schemeClr val="dk1"/>
                          </a:solidFill>
                          <a:latin typeface="+mn-lt"/>
                          <a:ea typeface="+mn-ea"/>
                          <a:cs typeface="+mn-cs"/>
                        </a:rPr>
                        <a:t>noframes</a:t>
                      </a:r>
                      <a:r>
                        <a:rPr kumimoji="0" lang="en-US" b="0" i="0" kern="1200" dirty="0" smtClean="0">
                          <a:solidFill>
                            <a:schemeClr val="dk1"/>
                          </a:solidFill>
                          <a:latin typeface="+mn-lt"/>
                          <a:ea typeface="+mn-ea"/>
                          <a:cs typeface="+mn-cs"/>
                        </a:rPr>
                        <a: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&lt;strike&gt;, &lt;big&gt;, &lt;</a:t>
                      </a:r>
                      <a:r>
                        <a:rPr kumimoji="0" lang="en-US" b="0" i="0" kern="1200" dirty="0" err="1" smtClean="0">
                          <a:solidFill>
                            <a:schemeClr val="dk1"/>
                          </a:solidFill>
                          <a:latin typeface="+mn-lt"/>
                          <a:ea typeface="+mn-ea"/>
                          <a:cs typeface="+mn-cs"/>
                        </a:rPr>
                        <a:t>basefont</a:t>
                      </a:r>
                      <a:r>
                        <a:rPr kumimoji="0" lang="en-US" b="0" i="0" kern="1200" dirty="0" smtClean="0">
                          <a:solidFill>
                            <a:schemeClr val="dk1"/>
                          </a:solidFill>
                          <a:latin typeface="+mn-lt"/>
                          <a:ea typeface="+mn-ea"/>
                          <a:cs typeface="+mn-cs"/>
                        </a:rPr>
                        <a:t>&gt;, &lt;font&gt;, &lt;center&gt;, &lt;</a:t>
                      </a:r>
                      <a:r>
                        <a:rPr kumimoji="0" lang="en-US" b="0" i="0" kern="1200" dirty="0" err="1" smtClean="0">
                          <a:solidFill>
                            <a:schemeClr val="dk1"/>
                          </a:solidFill>
                          <a:latin typeface="+mn-lt"/>
                          <a:ea typeface="+mn-ea"/>
                          <a:cs typeface="+mn-cs"/>
                        </a:rPr>
                        <a:t>tt</a:t>
                      </a:r>
                      <a:r>
                        <a:rPr kumimoji="0" lang="en-US" b="0" i="0" kern="1200" dirty="0" smtClean="0">
                          <a:solidFill>
                            <a:schemeClr val="dk1"/>
                          </a:solidFill>
                          <a:latin typeface="+mn-lt"/>
                          <a:ea typeface="+mn-ea"/>
                          <a:cs typeface="+mn-cs"/>
                        </a:rPr>
                        <a:t>&gt;</a:t>
                      </a:r>
                      <a:endParaRPr lang="en-US" dirty="0" smtClean="0"/>
                    </a:p>
                  </a:txBody>
                  <a:tcPr/>
                </a:tc>
                <a:tc>
                  <a:txBody>
                    <a:bodyPr/>
                    <a:lstStyle/>
                    <a:p>
                      <a:r>
                        <a:rPr kumimoji="0" lang="en-US" b="0" i="0" kern="1200" dirty="0" smtClean="0">
                          <a:solidFill>
                            <a:schemeClr val="dk1"/>
                          </a:solidFill>
                          <a:latin typeface="+mn-lt"/>
                          <a:ea typeface="+mn-ea"/>
                          <a:cs typeface="+mn-cs"/>
                        </a:rPr>
                        <a:t>No new tag. CSS is used for this</a:t>
                      </a:r>
                      <a:endParaRPr lang="en-US" dirty="0"/>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801370"/>
            <a:ext cx="8229600" cy="5878195"/>
          </a:xfrm>
        </p:spPr>
        <p:txBody>
          <a:bodyPr>
            <a:noAutofit/>
          </a:bodyPr>
          <a:p>
            <a:pPr marL="0" indent="0">
              <a:buNone/>
            </a:pPr>
            <a:r>
              <a:rPr lang="en-US" sz="1300"/>
              <a:t>&lt;!DOCTYPE html&gt;</a:t>
            </a:r>
            <a:endParaRPr lang="en-US" sz="1300"/>
          </a:p>
          <a:p>
            <a:pPr marL="0" indent="0">
              <a:buNone/>
            </a:pPr>
            <a:r>
              <a:rPr lang="en-US" sz="1300"/>
              <a:t>&lt;html&gt;</a:t>
            </a:r>
            <a:endParaRPr lang="en-US" sz="1300"/>
          </a:p>
          <a:p>
            <a:pPr marL="0" indent="0">
              <a:buNone/>
            </a:pPr>
            <a:r>
              <a:rPr lang="en-US" sz="1300"/>
              <a:t>&lt;body&gt;</a:t>
            </a:r>
            <a:endParaRPr lang="en-US" sz="1300"/>
          </a:p>
          <a:p>
            <a:pPr marL="0" indent="0">
              <a:buNone/>
            </a:pPr>
            <a:r>
              <a:rPr lang="en-US" sz="1300"/>
              <a:t>&lt;p&gt;Click the button to get your coordinates.&lt;/p&gt;</a:t>
            </a:r>
            <a:endParaRPr lang="en-US" sz="1300"/>
          </a:p>
          <a:p>
            <a:pPr marL="0" indent="0">
              <a:buNone/>
            </a:pPr>
            <a:r>
              <a:rPr lang="en-US" sz="1300"/>
              <a:t>&lt;button onclick="getLocation()"&gt;Try It&lt;/button&gt;</a:t>
            </a:r>
            <a:endParaRPr lang="en-US" sz="1300"/>
          </a:p>
          <a:p>
            <a:pPr marL="0" indent="0">
              <a:buNone/>
            </a:pPr>
            <a:r>
              <a:rPr lang="en-US" sz="1300"/>
              <a:t>&lt;p id="demo"&gt;&lt;/p&gt;</a:t>
            </a:r>
            <a:endParaRPr lang="en-US" sz="1300"/>
          </a:p>
          <a:p>
            <a:pPr marL="0" indent="0">
              <a:buNone/>
            </a:pPr>
            <a:r>
              <a:rPr lang="en-US" sz="1300"/>
              <a:t>&lt;script&gt;</a:t>
            </a:r>
            <a:endParaRPr lang="en-US" sz="1300"/>
          </a:p>
          <a:p>
            <a:pPr marL="0" indent="0">
              <a:buNone/>
            </a:pPr>
            <a:r>
              <a:rPr lang="en-US" sz="1300"/>
              <a:t>var x = document.getElementById("demo");</a:t>
            </a:r>
            <a:endParaRPr lang="en-US" sz="1300"/>
          </a:p>
          <a:p>
            <a:pPr marL="0" indent="0">
              <a:buNone/>
            </a:pPr>
            <a:r>
              <a:rPr lang="en-US" sz="1300"/>
              <a:t>function getLocation() {</a:t>
            </a:r>
            <a:endParaRPr lang="en-US" sz="1300"/>
          </a:p>
          <a:p>
            <a:pPr marL="0" indent="0">
              <a:buNone/>
            </a:pPr>
            <a:r>
              <a:rPr lang="en-US" sz="1300"/>
              <a:t>  if (navigator.geolocation) {</a:t>
            </a:r>
            <a:endParaRPr lang="en-US" sz="1300"/>
          </a:p>
          <a:p>
            <a:pPr marL="0" indent="0">
              <a:buNone/>
            </a:pPr>
            <a:r>
              <a:rPr lang="en-US" sz="1300"/>
              <a:t>    navigator.geolocation.getCurrentPosition(showPosition);</a:t>
            </a:r>
            <a:endParaRPr lang="en-US" sz="1300"/>
          </a:p>
          <a:p>
            <a:pPr marL="0" indent="0">
              <a:buNone/>
            </a:pPr>
            <a:r>
              <a:rPr lang="en-US" sz="1300"/>
              <a:t>  } else { </a:t>
            </a:r>
            <a:endParaRPr lang="en-US" sz="1300"/>
          </a:p>
          <a:p>
            <a:pPr marL="0" indent="0">
              <a:buNone/>
            </a:pPr>
            <a:r>
              <a:rPr lang="en-US" sz="1300"/>
              <a:t>    x.innerHTML = "Geolocation is not supported by this browser.";</a:t>
            </a:r>
            <a:endParaRPr lang="en-US" sz="1300"/>
          </a:p>
          <a:p>
            <a:pPr marL="0" indent="0">
              <a:buNone/>
            </a:pPr>
            <a:r>
              <a:rPr lang="en-US" sz="1300"/>
              <a:t>  }</a:t>
            </a:r>
            <a:endParaRPr lang="en-US" sz="1300"/>
          </a:p>
          <a:p>
            <a:pPr marL="0" indent="0">
              <a:buNone/>
            </a:pPr>
            <a:r>
              <a:rPr lang="en-US" sz="1300"/>
              <a:t>}</a:t>
            </a:r>
            <a:endParaRPr lang="en-US" sz="1300"/>
          </a:p>
          <a:p>
            <a:pPr marL="0" indent="0">
              <a:buNone/>
            </a:pPr>
            <a:endParaRPr lang="en-US" sz="1300"/>
          </a:p>
          <a:p>
            <a:pPr marL="0" indent="0">
              <a:buNone/>
            </a:pPr>
            <a:r>
              <a:rPr lang="en-US" sz="1300"/>
              <a:t>function showPosition(position) {</a:t>
            </a:r>
            <a:endParaRPr lang="en-US" sz="1300"/>
          </a:p>
          <a:p>
            <a:pPr marL="0" indent="0">
              <a:buNone/>
            </a:pPr>
            <a:r>
              <a:rPr lang="en-US" sz="1300"/>
              <a:t>  x.innerHTML = "Latitude: " + position.coords.latitude + </a:t>
            </a:r>
            <a:endParaRPr lang="en-US" sz="1300"/>
          </a:p>
          <a:p>
            <a:pPr marL="0" indent="0">
              <a:buNone/>
            </a:pPr>
            <a:r>
              <a:rPr lang="en-US" sz="1300"/>
              <a:t>  "&lt;br&gt;Longitude: " + position.coords.longitude;</a:t>
            </a:r>
            <a:endParaRPr lang="en-US" sz="1300"/>
          </a:p>
          <a:p>
            <a:pPr marL="0" indent="0">
              <a:buNone/>
            </a:pPr>
            <a:r>
              <a:rPr lang="en-US" sz="1300"/>
              <a:t>}</a:t>
            </a:r>
            <a:endParaRPr lang="en-US" sz="1300"/>
          </a:p>
          <a:p>
            <a:pPr marL="0" indent="0">
              <a:buNone/>
            </a:pPr>
            <a:r>
              <a:rPr lang="en-US" sz="1300"/>
              <a:t>&lt;/script&gt;</a:t>
            </a:r>
            <a:endParaRPr lang="en-US" sz="1300"/>
          </a:p>
          <a:p>
            <a:pPr marL="0" indent="0">
              <a:buNone/>
            </a:pPr>
            <a:endParaRPr lang="en-US" sz="1300"/>
          </a:p>
          <a:p>
            <a:pPr marL="0" indent="0">
              <a:buNone/>
            </a:pPr>
            <a:r>
              <a:rPr lang="en-US" sz="1300"/>
              <a:t>&lt;/body&gt;</a:t>
            </a:r>
            <a:endParaRPr lang="en-US" sz="1300"/>
          </a:p>
          <a:p>
            <a:pPr marL="0" indent="0">
              <a:buNone/>
            </a:pPr>
            <a:r>
              <a:rPr lang="en-US" sz="1300"/>
              <a:t>&lt;/html&gt;</a:t>
            </a:r>
            <a:endParaRPr lang="en-US" sz="13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Code Explanation</a:t>
            </a:r>
            <a:endParaRPr lang="en-US"/>
          </a:p>
        </p:txBody>
      </p:sp>
      <p:sp>
        <p:nvSpPr>
          <p:cNvPr id="3" name="Content Placeholder 2"/>
          <p:cNvSpPr>
            <a:spLocks noGrp="1"/>
          </p:cNvSpPr>
          <p:nvPr>
            <p:ph idx="1"/>
          </p:nvPr>
        </p:nvSpPr>
        <p:spPr/>
        <p:txBody>
          <a:bodyPr/>
          <a:p>
            <a:r>
              <a:rPr lang="en-US"/>
              <a:t>Check if Geolocation is supported</a:t>
            </a:r>
            <a:endParaRPr lang="en-US"/>
          </a:p>
          <a:p>
            <a:r>
              <a:rPr lang="en-US"/>
              <a:t>If supported, run the getCurrentPosition() method. If not, display a message to the user</a:t>
            </a:r>
            <a:endParaRPr lang="en-US"/>
          </a:p>
          <a:p>
            <a:r>
              <a:rPr lang="en-US"/>
              <a:t>If the getCurrentPosition() method is successful, it returns a coordinates object to the function specified in the parameter (showPosition)</a:t>
            </a:r>
            <a:endParaRPr lang="en-US"/>
          </a:p>
          <a:p>
            <a:r>
              <a:rPr lang="en-US"/>
              <a:t>The showPosition() function outputs the Latitude and Longitude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a:t>
            </a:r>
            <a:r>
              <a:rPr lang="en-US" dirty="0" smtClean="0"/>
              <a:t>Video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HTML &lt;video&gt; element is used to show a video on a web page</a:t>
            </a:r>
            <a:r>
              <a:rPr lang="en-US" dirty="0" smtClean="0"/>
              <a:t>.</a:t>
            </a:r>
            <a:endParaRPr lang="en-US" dirty="0" smtClean="0"/>
          </a:p>
          <a:p>
            <a:pPr>
              <a:buNone/>
            </a:pPr>
            <a:r>
              <a:rPr lang="en-US" u="sng" dirty="0" smtClean="0">
                <a:solidFill>
                  <a:srgbClr val="C00000"/>
                </a:solidFill>
              </a:rPr>
              <a:t>Code:</a:t>
            </a:r>
            <a:endParaRPr lang="en-US" u="sng" dirty="0" smtClean="0">
              <a:solidFill>
                <a:srgbClr val="C00000"/>
              </a:solidFill>
            </a:endParaRPr>
          </a:p>
          <a:p>
            <a:pPr>
              <a:buNone/>
            </a:pPr>
            <a:r>
              <a:rPr lang="en-US" dirty="0" smtClean="0"/>
              <a:t>&lt;!DOCTYPE html&gt;</a:t>
            </a:r>
            <a:endParaRPr lang="en-US" dirty="0" smtClean="0"/>
          </a:p>
          <a:p>
            <a:pPr>
              <a:buNone/>
            </a:pPr>
            <a:r>
              <a:rPr lang="en-US" dirty="0" smtClean="0"/>
              <a:t>&lt;html&gt;</a:t>
            </a:r>
            <a:endParaRPr lang="en-US" dirty="0" smtClean="0"/>
          </a:p>
          <a:p>
            <a:pPr>
              <a:buNone/>
            </a:pPr>
            <a:r>
              <a:rPr lang="en-US" dirty="0" smtClean="0"/>
              <a:t>&lt;body&gt;</a:t>
            </a:r>
            <a:endParaRPr lang="en-US" dirty="0" smtClean="0"/>
          </a:p>
          <a:p>
            <a:pPr>
              <a:buNone/>
            </a:pPr>
            <a:endParaRPr lang="en-US" dirty="0" smtClean="0"/>
          </a:p>
          <a:p>
            <a:pPr>
              <a:buNone/>
            </a:pPr>
            <a:r>
              <a:rPr lang="en-US" dirty="0" smtClean="0"/>
              <a:t>&lt;video width="320" height="240" controls&gt;</a:t>
            </a:r>
            <a:endParaRPr lang="en-US" dirty="0" smtClean="0"/>
          </a:p>
          <a:p>
            <a:pPr>
              <a:buNone/>
            </a:pPr>
            <a:r>
              <a:rPr lang="en-US" dirty="0" smtClean="0"/>
              <a:t>  &lt;source </a:t>
            </a:r>
            <a:r>
              <a:rPr lang="en-US" dirty="0" err="1" smtClean="0"/>
              <a:t>src</a:t>
            </a:r>
            <a:r>
              <a:rPr lang="en-US" dirty="0" smtClean="0"/>
              <a:t>="movie.mp4" type="video/mp4"&gt;</a:t>
            </a:r>
            <a:endParaRPr lang="en-US" dirty="0" smtClean="0"/>
          </a:p>
          <a:p>
            <a:pPr>
              <a:buNone/>
            </a:pPr>
            <a:r>
              <a:rPr lang="en-US" dirty="0" smtClean="0"/>
              <a:t>  &lt;source </a:t>
            </a:r>
            <a:r>
              <a:rPr lang="en-US" dirty="0" err="1" smtClean="0"/>
              <a:t>src</a:t>
            </a:r>
            <a:r>
              <a:rPr lang="en-US" dirty="0" smtClean="0"/>
              <a:t>="movie.ogg" type="video/</a:t>
            </a:r>
            <a:r>
              <a:rPr lang="en-US" dirty="0" err="1" smtClean="0"/>
              <a:t>ogg</a:t>
            </a:r>
            <a:r>
              <a:rPr lang="en-US" dirty="0" smtClean="0"/>
              <a:t>"&gt;</a:t>
            </a:r>
            <a:endParaRPr lang="en-US" dirty="0" smtClean="0"/>
          </a:p>
          <a:p>
            <a:pPr>
              <a:buNone/>
            </a:pPr>
            <a:r>
              <a:rPr lang="en-US" dirty="0" smtClean="0"/>
              <a:t>&lt;/</a:t>
            </a:r>
            <a:r>
              <a:rPr lang="en-US" dirty="0" smtClean="0"/>
              <a:t>video&gt;</a:t>
            </a:r>
            <a:endParaRPr lang="en-US" dirty="0" smtClean="0"/>
          </a:p>
          <a:p>
            <a:pPr>
              <a:buNone/>
            </a:pPr>
            <a:endParaRPr lang="en-US" dirty="0" smtClean="0"/>
          </a:p>
          <a:p>
            <a:pPr>
              <a:buNone/>
            </a:pPr>
            <a:r>
              <a:rPr lang="en-US" dirty="0" smtClean="0"/>
              <a:t>&lt;/body&gt;</a:t>
            </a:r>
            <a:endParaRPr lang="en-US" dirty="0" smtClean="0"/>
          </a:p>
          <a:p>
            <a:pPr>
              <a:buNone/>
            </a:pPr>
            <a:r>
              <a:rPr lang="en-US" dirty="0" smtClean="0"/>
              <a:t>&lt;/html&gt;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vid.png"/>
          <p:cNvPicPr>
            <a:picLocks noGrp="1" noChangeAspect="1"/>
          </p:cNvPicPr>
          <p:nvPr>
            <p:ph idx="1"/>
          </p:nvPr>
        </p:nvPicPr>
        <p:blipFill>
          <a:blip r:embed="rId1" cstate="print"/>
          <a:stretch>
            <a:fillRect/>
          </a:stretch>
        </p:blipFill>
        <p:spPr>
          <a:xfrm>
            <a:off x="609600" y="1905000"/>
            <a:ext cx="3219900" cy="24196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HTML Video Attributes</a:t>
            </a:r>
            <a:endParaRPr lang="en-US" dirty="0"/>
          </a:p>
        </p:txBody>
      </p:sp>
      <p:sp>
        <p:nvSpPr>
          <p:cNvPr id="3" name="Content Placeholder 2"/>
          <p:cNvSpPr>
            <a:spLocks noGrp="1"/>
          </p:cNvSpPr>
          <p:nvPr>
            <p:ph idx="1"/>
          </p:nvPr>
        </p:nvSpPr>
        <p:spPr>
          <a:xfrm>
            <a:off x="457200" y="1676400"/>
            <a:ext cx="8229600" cy="4389120"/>
          </a:xfrm>
        </p:spPr>
        <p:txBody>
          <a:bodyPr>
            <a:normAutofit fontScale="92500" lnSpcReduction="10000"/>
          </a:bodyPr>
          <a:lstStyle/>
          <a:p>
            <a:r>
              <a:rPr lang="en-US" dirty="0" smtClean="0"/>
              <a:t>The </a:t>
            </a:r>
            <a:r>
              <a:rPr lang="en-US" dirty="0" smtClean="0">
                <a:solidFill>
                  <a:srgbClr val="C00000"/>
                </a:solidFill>
              </a:rPr>
              <a:t>controls</a:t>
            </a:r>
            <a:r>
              <a:rPr lang="en-US" dirty="0" smtClean="0"/>
              <a:t> attribute adds video controls, like play, pause, and volume.</a:t>
            </a:r>
            <a:endParaRPr lang="en-US" dirty="0" smtClean="0"/>
          </a:p>
          <a:p>
            <a:r>
              <a:rPr lang="en-US" dirty="0" smtClean="0"/>
              <a:t>It is a good idea to </a:t>
            </a:r>
            <a:r>
              <a:rPr lang="en-US" dirty="0" smtClean="0"/>
              <a:t>always include</a:t>
            </a:r>
            <a:r>
              <a:rPr lang="en-US" dirty="0" smtClean="0"/>
              <a:t> width and height attributes</a:t>
            </a:r>
            <a:r>
              <a:rPr lang="en-US" dirty="0" smtClean="0"/>
              <a:t>.  </a:t>
            </a:r>
            <a:r>
              <a:rPr lang="en-US" dirty="0" smtClean="0"/>
              <a:t>If height and width are not set, the page might flicker while the video loads.</a:t>
            </a:r>
            <a:endParaRPr lang="en-US" dirty="0" smtClean="0"/>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endParaRPr lang="en-US" dirty="0" smtClean="0"/>
          </a:p>
          <a:p>
            <a:r>
              <a:rPr lang="en-US" dirty="0" smtClean="0"/>
              <a:t>The text between the &lt;video&gt; and &lt;/video&gt; tags will only be displayed in browsers that do not support the &lt;video&gt; element</a:t>
            </a:r>
            <a:r>
              <a:rPr lang="en-US" dirty="0" smtClean="0"/>
              <a:t>.</a:t>
            </a:r>
            <a:endParaRPr lang="en-US" dirty="0" smtClean="0"/>
          </a:p>
          <a:p>
            <a:r>
              <a:rPr lang="en-US" dirty="0" smtClean="0"/>
              <a:t>To start a video automatically, use the </a:t>
            </a:r>
            <a:r>
              <a:rPr lang="en-US" dirty="0" err="1" smtClean="0">
                <a:solidFill>
                  <a:srgbClr val="C00000"/>
                </a:solidFill>
              </a:rPr>
              <a:t>autoplay</a:t>
            </a:r>
            <a:r>
              <a:rPr lang="en-US" dirty="0" smtClean="0">
                <a:solidFill>
                  <a:srgbClr val="C00000"/>
                </a:solidFill>
              </a:rPr>
              <a:t> </a:t>
            </a:r>
            <a:r>
              <a:rPr lang="en-US" dirty="0" smtClean="0"/>
              <a:t>attribute:</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err="1" smtClean="0"/>
              <a:t>Autoplay</a:t>
            </a:r>
            <a:r>
              <a:rPr lang="en-US" dirty="0" smtClean="0"/>
              <a:t> Attribute</a:t>
            </a:r>
            <a:endParaRPr lang="en-US" dirty="0"/>
          </a:p>
        </p:txBody>
      </p:sp>
      <p:sp>
        <p:nvSpPr>
          <p:cNvPr id="3" name="Content Placeholder 2"/>
          <p:cNvSpPr>
            <a:spLocks noGrp="1"/>
          </p:cNvSpPr>
          <p:nvPr>
            <p:ph idx="1"/>
          </p:nvPr>
        </p:nvSpPr>
        <p:spPr>
          <a:xfrm>
            <a:off x="457200" y="1752600"/>
            <a:ext cx="8229600" cy="4572000"/>
          </a:xfrm>
        </p:spPr>
        <p:txBody>
          <a:bodyPr>
            <a:normAutofit fontScale="92500" lnSpcReduction="20000"/>
          </a:bodyPr>
          <a:lstStyle/>
          <a:p>
            <a:r>
              <a:rPr lang="en-US" dirty="0" smtClean="0"/>
              <a:t>To start a video automatically, use the </a:t>
            </a:r>
            <a:r>
              <a:rPr lang="en-US" dirty="0" err="1" smtClean="0"/>
              <a:t>autoplay</a:t>
            </a:r>
            <a:r>
              <a:rPr lang="en-US" dirty="0" smtClean="0"/>
              <a:t> attribute</a:t>
            </a:r>
            <a:r>
              <a:rPr lang="en-US" dirty="0" smtClean="0"/>
              <a:t>:</a:t>
            </a:r>
            <a:endParaRPr lang="en-US" dirty="0" smtClean="0"/>
          </a:p>
          <a:p>
            <a:pPr>
              <a:buNone/>
            </a:pPr>
            <a:r>
              <a:rPr lang="en-US" dirty="0" smtClean="0">
                <a:solidFill>
                  <a:srgbClr val="C00000"/>
                </a:solidFill>
              </a:rPr>
              <a:t>Example:</a:t>
            </a:r>
            <a:endParaRPr lang="en-US" dirty="0" smtClean="0">
              <a:solidFill>
                <a:srgbClr val="C00000"/>
              </a:solidFill>
            </a:endParaRPr>
          </a:p>
          <a:p>
            <a:pPr>
              <a:buNone/>
            </a:pPr>
            <a:r>
              <a:rPr lang="en-US" dirty="0" smtClean="0"/>
              <a:t>&lt;</a:t>
            </a:r>
            <a:r>
              <a:rPr lang="en-US" dirty="0" smtClean="0"/>
              <a:t>video </a:t>
            </a:r>
            <a:r>
              <a:rPr lang="en-US" dirty="0" smtClean="0"/>
              <a:t>width</a:t>
            </a:r>
            <a:r>
              <a:rPr lang="en-US" dirty="0" smtClean="0"/>
              <a:t>="320" height="240" </a:t>
            </a:r>
            <a:r>
              <a:rPr lang="en-US" dirty="0" err="1" smtClean="0"/>
              <a:t>autoplay</a:t>
            </a:r>
            <a:r>
              <a:rPr lang="en-US" dirty="0" smtClean="0"/>
              <a:t>&gt;</a:t>
            </a:r>
            <a:endParaRPr lang="en-US" dirty="0" smtClean="0"/>
          </a:p>
          <a:p>
            <a:pPr>
              <a:buNone/>
            </a:pPr>
            <a:r>
              <a:rPr lang="en-US" dirty="0" smtClean="0"/>
              <a:t>&lt;source </a:t>
            </a:r>
            <a:r>
              <a:rPr lang="en-US" dirty="0" err="1" smtClean="0"/>
              <a:t>src</a:t>
            </a:r>
            <a:r>
              <a:rPr lang="en-US" dirty="0" smtClean="0"/>
              <a:t>="movie.mp4" type="video/mp4</a:t>
            </a:r>
            <a:r>
              <a:rPr lang="en-US" dirty="0" smtClean="0"/>
              <a:t>"&gt; </a:t>
            </a:r>
            <a:endParaRPr lang="en-US" dirty="0" smtClean="0"/>
          </a:p>
          <a:p>
            <a:pPr>
              <a:buNone/>
            </a:pPr>
            <a:r>
              <a:rPr lang="en-US" dirty="0" smtClean="0"/>
              <a:t>&lt;/video&gt;</a:t>
            </a:r>
            <a:endParaRPr lang="en-US" dirty="0" smtClean="0"/>
          </a:p>
          <a:p>
            <a:pPr>
              <a:buNone/>
            </a:pPr>
            <a:endParaRPr lang="en-US" dirty="0" smtClean="0"/>
          </a:p>
          <a:p>
            <a:r>
              <a:rPr lang="en-US" dirty="0" smtClean="0"/>
              <a:t>Add muted after </a:t>
            </a:r>
            <a:r>
              <a:rPr lang="en-US" dirty="0" err="1" smtClean="0"/>
              <a:t>autoplay</a:t>
            </a:r>
            <a:r>
              <a:rPr lang="en-US" dirty="0" smtClean="0"/>
              <a:t> to let your video start </a:t>
            </a:r>
            <a:r>
              <a:rPr lang="en-US" dirty="0" smtClean="0"/>
              <a:t>playing automatically </a:t>
            </a:r>
            <a:r>
              <a:rPr lang="en-US" dirty="0" smtClean="0"/>
              <a:t>(but muted</a:t>
            </a:r>
            <a:r>
              <a:rPr lang="en-US" dirty="0" smtClean="0"/>
              <a:t>):</a:t>
            </a:r>
            <a:endParaRPr lang="en-US" dirty="0" smtClean="0"/>
          </a:p>
          <a:p>
            <a:pPr>
              <a:buNone/>
            </a:pPr>
            <a:r>
              <a:rPr lang="en-US" dirty="0" smtClean="0">
                <a:solidFill>
                  <a:srgbClr val="C00000"/>
                </a:solidFill>
              </a:rPr>
              <a:t>Example:</a:t>
            </a:r>
            <a:endParaRPr lang="en-US" dirty="0" smtClean="0">
              <a:solidFill>
                <a:srgbClr val="C00000"/>
              </a:solidFill>
            </a:endParaRPr>
          </a:p>
          <a:p>
            <a:pPr>
              <a:buNone/>
            </a:pPr>
            <a:r>
              <a:rPr lang="en-US" dirty="0" smtClean="0"/>
              <a:t>&lt;video width="320" height="240" </a:t>
            </a:r>
            <a:r>
              <a:rPr lang="en-US" dirty="0" err="1" smtClean="0"/>
              <a:t>autoplay</a:t>
            </a:r>
            <a:r>
              <a:rPr lang="en-US" dirty="0" smtClean="0"/>
              <a:t> muted</a:t>
            </a:r>
            <a:r>
              <a:rPr lang="en-US" dirty="0" smtClean="0"/>
              <a:t>&gt;</a:t>
            </a:r>
            <a:endParaRPr lang="en-US" dirty="0" smtClean="0"/>
          </a:p>
          <a:p>
            <a:pPr>
              <a:buNone/>
            </a:pPr>
            <a:r>
              <a:rPr lang="en-US" dirty="0" smtClean="0"/>
              <a:t>&lt;source </a:t>
            </a:r>
            <a:r>
              <a:rPr lang="en-US" dirty="0" err="1" smtClean="0"/>
              <a:t>src</a:t>
            </a:r>
            <a:r>
              <a:rPr lang="en-US" dirty="0" smtClean="0"/>
              <a:t>="movie.mp4" type="video/mp4"&gt;</a:t>
            </a:r>
            <a:endParaRPr lang="en-US" dirty="0" smtClean="0"/>
          </a:p>
          <a:p>
            <a:pPr>
              <a:buNone/>
            </a:pPr>
            <a:r>
              <a:rPr lang="en-US" dirty="0" smtClean="0"/>
              <a:t>&lt;/video&gt;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HTML Audio</a:t>
            </a: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dirty="0" smtClean="0"/>
              <a:t>To play an audio file in HTML, use the &lt;audio&gt; </a:t>
            </a:r>
            <a:r>
              <a:rPr lang="en-US" dirty="0" smtClean="0"/>
              <a:t>element</a:t>
            </a:r>
            <a:endParaRPr lang="en-US" dirty="0" smtClean="0"/>
          </a:p>
          <a:p>
            <a:pPr>
              <a:buNone/>
            </a:pPr>
            <a:r>
              <a:rPr lang="en-US" u="sng" dirty="0" smtClean="0">
                <a:solidFill>
                  <a:srgbClr val="C00000"/>
                </a:solidFill>
              </a:rPr>
              <a:t>Code:</a:t>
            </a:r>
            <a:endParaRPr lang="en-US" u="sng" dirty="0" smtClean="0">
              <a:solidFill>
                <a:srgbClr val="C00000"/>
              </a:solidFill>
            </a:endParaRPr>
          </a:p>
          <a:p>
            <a:pPr>
              <a:buNone/>
            </a:pPr>
            <a:r>
              <a:rPr lang="en-US" sz="2100" dirty="0" smtClean="0"/>
              <a:t>&lt;!</a:t>
            </a:r>
            <a:r>
              <a:rPr lang="en-US" sz="2100" dirty="0" smtClean="0"/>
              <a:t>DOCTYPE html&gt;</a:t>
            </a:r>
            <a:endParaRPr lang="en-US" sz="2100" dirty="0" smtClean="0"/>
          </a:p>
          <a:p>
            <a:pPr>
              <a:buNone/>
            </a:pPr>
            <a:r>
              <a:rPr lang="en-US" sz="2100" dirty="0" smtClean="0"/>
              <a:t>&lt;html&gt;</a:t>
            </a:r>
            <a:endParaRPr lang="en-US" sz="2100" dirty="0" smtClean="0"/>
          </a:p>
          <a:p>
            <a:pPr>
              <a:buNone/>
            </a:pPr>
            <a:r>
              <a:rPr lang="en-US" sz="2100" dirty="0" smtClean="0"/>
              <a:t>&lt;body&gt;</a:t>
            </a:r>
            <a:endParaRPr lang="en-US" sz="2100" dirty="0" smtClean="0"/>
          </a:p>
          <a:p>
            <a:pPr>
              <a:buNone/>
            </a:pPr>
            <a:r>
              <a:rPr lang="en-US" sz="2100" dirty="0" smtClean="0"/>
              <a:t>&lt;</a:t>
            </a:r>
            <a:r>
              <a:rPr lang="en-US" sz="2100" dirty="0" smtClean="0"/>
              <a:t>audio controls&gt;</a:t>
            </a:r>
            <a:endParaRPr lang="en-US" sz="2100" dirty="0" smtClean="0"/>
          </a:p>
          <a:p>
            <a:pPr>
              <a:buNone/>
            </a:pPr>
            <a:r>
              <a:rPr lang="en-US" sz="2100" dirty="0" smtClean="0"/>
              <a:t>  &lt;source </a:t>
            </a:r>
            <a:r>
              <a:rPr lang="en-US" sz="2100" dirty="0" err="1" smtClean="0"/>
              <a:t>src</a:t>
            </a:r>
            <a:r>
              <a:rPr lang="en-US" sz="2100" dirty="0" smtClean="0"/>
              <a:t>="horse.ogg" type="audio/</a:t>
            </a:r>
            <a:r>
              <a:rPr lang="en-US" sz="2100" dirty="0" err="1" smtClean="0"/>
              <a:t>ogg</a:t>
            </a:r>
            <a:r>
              <a:rPr lang="en-US" sz="2100" dirty="0" smtClean="0"/>
              <a:t>"&gt;</a:t>
            </a:r>
            <a:endParaRPr lang="en-US" sz="2100" dirty="0" smtClean="0"/>
          </a:p>
          <a:p>
            <a:pPr>
              <a:buNone/>
            </a:pPr>
            <a:r>
              <a:rPr lang="en-US" sz="2100" dirty="0" smtClean="0"/>
              <a:t>  &lt;source </a:t>
            </a:r>
            <a:r>
              <a:rPr lang="en-US" sz="2100" dirty="0" err="1" smtClean="0"/>
              <a:t>src</a:t>
            </a:r>
            <a:r>
              <a:rPr lang="en-US" sz="2100" dirty="0" smtClean="0"/>
              <a:t>="horse.mp3" type="audio/mpeg"&gt;</a:t>
            </a:r>
            <a:endParaRPr lang="en-US" sz="2100" dirty="0" smtClean="0"/>
          </a:p>
          <a:p>
            <a:pPr>
              <a:buNone/>
            </a:pPr>
            <a:r>
              <a:rPr lang="en-US" sz="2100" dirty="0" smtClean="0"/>
              <a:t>Your browser does not support the audio element.</a:t>
            </a:r>
            <a:endParaRPr lang="en-US" sz="2100" dirty="0" smtClean="0"/>
          </a:p>
          <a:p>
            <a:pPr>
              <a:buNone/>
            </a:pPr>
            <a:r>
              <a:rPr lang="en-US" sz="2100" dirty="0" smtClean="0"/>
              <a:t>&lt;/audio&gt;</a:t>
            </a:r>
            <a:endParaRPr lang="en-US" sz="2100" dirty="0" smtClean="0"/>
          </a:p>
          <a:p>
            <a:pPr>
              <a:buNone/>
            </a:pPr>
            <a:r>
              <a:rPr lang="en-US" sz="2100" dirty="0" smtClean="0"/>
              <a:t>&lt;/</a:t>
            </a:r>
            <a:r>
              <a:rPr lang="en-US" sz="2100" dirty="0" smtClean="0"/>
              <a:t>body&gt;</a:t>
            </a:r>
            <a:endParaRPr lang="en-US" sz="2100" dirty="0" smtClean="0"/>
          </a:p>
          <a:p>
            <a:pPr>
              <a:buNone/>
            </a:pPr>
            <a:r>
              <a:rPr lang="en-US" sz="2100" dirty="0" smtClean="0"/>
              <a:t>&lt;/html</a:t>
            </a:r>
            <a:r>
              <a:rPr lang="en-US" sz="2100" dirty="0" smtClean="0"/>
              <a:t>&gt;</a:t>
            </a:r>
            <a:endParaRPr lang="en-US" sz="2100" dirty="0" smtClean="0"/>
          </a:p>
          <a:p>
            <a:pPr>
              <a:buNone/>
            </a:pPr>
            <a:r>
              <a:rPr lang="en-US" sz="2100" u="sng" dirty="0" smtClean="0">
                <a:solidFill>
                  <a:srgbClr val="C00000"/>
                </a:solidFill>
              </a:rPr>
              <a:t>Output:</a:t>
            </a:r>
            <a:endParaRPr lang="en-US" sz="2100" u="sng" dirty="0" smtClean="0">
              <a:solidFill>
                <a:srgbClr val="C00000"/>
              </a:solidFill>
            </a:endParaRPr>
          </a:p>
          <a:p>
            <a:pPr>
              <a:buNone/>
            </a:pPr>
            <a:endParaRPr lang="en-US" sz="2100" u="sng" dirty="0">
              <a:solidFill>
                <a:srgbClr val="C00000"/>
              </a:solidFill>
            </a:endParaRPr>
          </a:p>
        </p:txBody>
      </p:sp>
      <p:pic>
        <p:nvPicPr>
          <p:cNvPr id="4" name="Picture 3" descr="aud.png"/>
          <p:cNvPicPr>
            <a:picLocks noChangeAspect="1"/>
          </p:cNvPicPr>
          <p:nvPr/>
        </p:nvPicPr>
        <p:blipFill>
          <a:blip r:embed="rId1" cstate="print"/>
          <a:stretch>
            <a:fillRect/>
          </a:stretch>
        </p:blipFill>
        <p:spPr>
          <a:xfrm>
            <a:off x="762000" y="6172200"/>
            <a:ext cx="2657846" cy="3810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14677</Words>
  <Application>WPS Presentation</Application>
  <PresentationFormat>On-screen Show (4:3)</PresentationFormat>
  <Paragraphs>569</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SimSun</vt:lpstr>
      <vt:lpstr>Wingdings</vt:lpstr>
      <vt:lpstr>Wingdings 2</vt:lpstr>
      <vt:lpstr>Wingdings</vt:lpstr>
      <vt:lpstr>Times New Roman</vt:lpstr>
      <vt:lpstr>Constantia</vt:lpstr>
      <vt:lpstr>Microsoft YaHei</vt:lpstr>
      <vt:lpstr>Arial Unicode MS</vt:lpstr>
      <vt:lpstr>Calibri</vt:lpstr>
      <vt:lpstr>Flow</vt:lpstr>
      <vt:lpstr> FULL STACK WEB DEVELOPMENT  UNIT - 1 </vt:lpstr>
      <vt:lpstr>Getting Started with HTML5</vt:lpstr>
      <vt:lpstr>HTML VS HTML 5</vt:lpstr>
      <vt:lpstr>PowerPoint 演示文稿</vt:lpstr>
      <vt:lpstr>HTML Video</vt:lpstr>
      <vt:lpstr>Output:</vt:lpstr>
      <vt:lpstr>HTML Video Attributes</vt:lpstr>
      <vt:lpstr>Autoplay Attribute</vt:lpstr>
      <vt:lpstr>HTML Audio</vt:lpstr>
      <vt:lpstr>HTML Audio Attributes</vt:lpstr>
      <vt:lpstr>HTML Canvas </vt:lpstr>
      <vt:lpstr>Canvas Example</vt:lpstr>
      <vt:lpstr>Add a JavaScript</vt:lpstr>
      <vt:lpstr>PowerPoint 演示文稿</vt:lpstr>
      <vt:lpstr>Draw a Circle:</vt:lpstr>
      <vt:lpstr>PowerPoint 演示文稿</vt:lpstr>
      <vt:lpstr>Draw a Text</vt:lpstr>
      <vt:lpstr>OUTPUT:</vt:lpstr>
      <vt:lpstr>HTML SVG Graphics</vt:lpstr>
      <vt:lpstr>SVG Circle</vt:lpstr>
      <vt:lpstr>SVG Rectangle</vt:lpstr>
      <vt:lpstr>SVG Rounded Rectangle</vt:lpstr>
      <vt:lpstr>SVG Star</vt:lpstr>
      <vt:lpstr>SVG Logo</vt:lpstr>
      <vt:lpstr>Differences Between Canvas and SVG </vt:lpstr>
      <vt:lpstr>Web Storage</vt:lpstr>
      <vt:lpstr>HTML Web Storage Objects</vt:lpstr>
      <vt:lpstr>The localStorage Object</vt:lpstr>
      <vt:lpstr>PowerPoint 演示文稿</vt:lpstr>
      <vt:lpstr>The sessionStorage Object</vt:lpstr>
      <vt:lpstr>PowerPoint 演示文稿</vt:lpstr>
      <vt:lpstr>Checking Local and Session Storages in Browser</vt:lpstr>
      <vt:lpstr>Delete Web Storage</vt:lpstr>
      <vt:lpstr>Drag and Drop</vt:lpstr>
      <vt:lpstr>PowerPoint 演示文稿</vt:lpstr>
      <vt:lpstr>Code Explanation</vt:lpstr>
      <vt:lpstr>Code Explanation</vt:lpstr>
      <vt:lpstr>Code Explanation</vt:lpstr>
      <vt:lpstr>GeoLocation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FULL STACK WEB DEVELOPMENT  UNIT - 1 </dc:title>
  <dc:creator>student</dc:creator>
  <cp:lastModifiedBy>student</cp:lastModifiedBy>
  <cp:revision>76</cp:revision>
  <dcterms:created xsi:type="dcterms:W3CDTF">2021-04-01T04:31:00Z</dcterms:created>
  <dcterms:modified xsi:type="dcterms:W3CDTF">2021-04-24T10:07:27Z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