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8" r:id="rId21"/>
    <p:sldId id="274" r:id="rId22"/>
  </p:sldIdLst>
  <p:sldSz cx="9906000" cy="6858000" type="A4"/>
  <p:notesSz cx="6761163" cy="9942513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95" autoAdjust="0"/>
  </p:normalViewPr>
  <p:slideViewPr>
    <p:cSldViewPr snapToGrid="0">
      <p:cViewPr varScale="1">
        <p:scale>
          <a:sx n="81" d="100"/>
          <a:sy n="81" d="100"/>
        </p:scale>
        <p:origin x="664" y="4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5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0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80592" y="6356351"/>
            <a:ext cx="26575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654842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633" y="6654842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©M. S. Ramaiah University of Applied Sciences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C:\Users\Paramesh\Desktop\Logo\Logo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337321"/>
            <a:ext cx="262890" cy="342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imagesearch.com/2016/03/28/measuring-size-of-objects-in-an-image-with-opencv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0592" y="373626"/>
            <a:ext cx="7696200" cy="3136490"/>
          </a:xfrm>
        </p:spPr>
        <p:txBody>
          <a:bodyPr anchor="ctr"/>
          <a:lstStyle/>
          <a:p>
            <a:r>
              <a:rPr lang="en-US" altLang="en-US" sz="3600" b="1" u="sng" dirty="0">
                <a:solidFill>
                  <a:srgbClr val="FF0000"/>
                </a:solidFill>
              </a:rPr>
              <a:t>Pre-Project Presentation</a:t>
            </a:r>
            <a:br>
              <a:rPr lang="en-US" altLang="en-US" sz="3200" b="1" dirty="0">
                <a:solidFill>
                  <a:srgbClr val="FF0000"/>
                </a:solidFill>
              </a:rPr>
            </a:br>
            <a:br>
              <a:rPr lang="en-US" altLang="en-US" sz="3200" b="1" dirty="0">
                <a:solidFill>
                  <a:srgbClr val="FF0000"/>
                </a:solidFill>
              </a:rPr>
            </a:br>
            <a:r>
              <a:rPr lang="en-US" altLang="en-US" sz="3200" b="1" dirty="0">
                <a:solidFill>
                  <a:srgbClr val="FF0000"/>
                </a:solidFill>
              </a:rPr>
              <a:t>Estimation of Object Dimension using Image Processing</a:t>
            </a:r>
            <a:br>
              <a:rPr lang="en-US" altLang="en-US" sz="3200" b="1" dirty="0">
                <a:solidFill>
                  <a:srgbClr val="FF0000"/>
                </a:solidFill>
              </a:rPr>
            </a:br>
            <a:r>
              <a:rPr lang="en-US" altLang="en-US" sz="2400" b="1" dirty="0">
                <a:solidFill>
                  <a:srgbClr val="002060"/>
                </a:solidFill>
              </a:rPr>
              <a:t>Programme: B. Tech in CSE</a:t>
            </a:r>
            <a:r>
              <a:rPr lang="en-US" altLang="en-US" sz="3600" b="1" dirty="0">
                <a:solidFill>
                  <a:srgbClr val="002060"/>
                </a:solidFill>
              </a:rPr>
              <a:t>  </a:t>
            </a:r>
            <a:endParaRPr lang="en-US" altLang="en-US" sz="2800" b="1" dirty="0">
              <a:solidFill>
                <a:srgbClr val="002060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16496" y="3878762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3200" b="1" dirty="0">
              <a:solidFill>
                <a:srgbClr val="002060"/>
              </a:solidFill>
            </a:endParaRPr>
          </a:p>
          <a:p>
            <a:endParaRPr lang="en-US" altLang="en-US" sz="3200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2480" y="3869114"/>
            <a:ext cx="8568952" cy="24530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Mentor(s)  				: Mr. Prakash P, Pallavi R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Group No.				: 14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Team Leader				: Shridhar Hegde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Department				: Computer Science and 						  Engineering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281793312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332657"/>
            <a:ext cx="8420100" cy="864096"/>
          </a:xfrm>
        </p:spPr>
        <p:txBody>
          <a:bodyPr/>
          <a:lstStyle/>
          <a:p>
            <a:r>
              <a:rPr lang="en-US" sz="3400" b="1" dirty="0">
                <a:solidFill>
                  <a:srgbClr val="FF0000"/>
                </a:solidFill>
              </a:rPr>
              <a:t>Methods and Methodology cont..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045110"/>
            <a:ext cx="8420100" cy="4192202"/>
          </a:xfrm>
        </p:spPr>
        <p:txBody>
          <a:bodyPr/>
          <a:lstStyle/>
          <a:p>
            <a:pPr marL="514350" indent="-514350" algn="l">
              <a:buAutoNum type="arabicPeriod" startAt="2"/>
            </a:pPr>
            <a:r>
              <a:rPr lang="en-US" dirty="0">
                <a:solidFill>
                  <a:schemeClr val="tx1"/>
                </a:solidFill>
              </a:rPr>
              <a:t>To analyze the literature survey and finding the requirements 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2.1:  Compare different methods found in the literature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          survey to find the dimensions of the object in an 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          image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2.2:  Based on the analysis, find the functional and non-   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        functional requirements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2:3  Check feasibility for the identified requirements</a:t>
            </a:r>
          </a:p>
          <a:p>
            <a:pPr lvl="2" algn="l"/>
            <a:r>
              <a:rPr lang="en-US" sz="2400" dirty="0">
                <a:solidFill>
                  <a:schemeClr val="tx1"/>
                </a:solidFill>
              </a:rPr>
              <a:t>	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	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349774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332657"/>
            <a:ext cx="8420100" cy="936104"/>
          </a:xfrm>
        </p:spPr>
        <p:txBody>
          <a:bodyPr/>
          <a:lstStyle/>
          <a:p>
            <a:r>
              <a:rPr lang="en-US" sz="3400" b="1" dirty="0">
                <a:solidFill>
                  <a:srgbClr val="FF0000"/>
                </a:solidFill>
              </a:rPr>
              <a:t>Methods and Methodology cont..</a:t>
            </a:r>
            <a:endParaRPr lang="en-IN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484784"/>
            <a:ext cx="8530530" cy="4968552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3"/>
            </a:pPr>
            <a:r>
              <a:rPr lang="en-US" dirty="0">
                <a:solidFill>
                  <a:schemeClr val="tx1"/>
                </a:solidFill>
              </a:rPr>
              <a:t>To design and implement a mathematical model for depth analysis and to measure dimensions of an object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3.1:   A high-level block diagram is designed to identify 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          primary functionalities of the system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3.2:   A mathematical model to compute the dimensions 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          from a theoretical aspect is built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3.3:  A low-level block diagram is then designed to 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         represent the functions that inputs an image, 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         processes the image, separates the object from 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         background and outputs the dimensions of the object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2" algn="l"/>
            <a:endParaRPr lang="en-US" dirty="0">
              <a:solidFill>
                <a:schemeClr val="tx1"/>
              </a:solidFill>
            </a:endParaRPr>
          </a:p>
          <a:p>
            <a:pPr lvl="2"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89903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>
                <a:solidFill>
                  <a:srgbClr val="FF0000"/>
                </a:solidFill>
              </a:rPr>
              <a:t>Methods and Methodology cont..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3498"/>
            <a:ext cx="8915400" cy="5043854"/>
          </a:xfrm>
        </p:spPr>
        <p:txBody>
          <a:bodyPr/>
          <a:lstStyle/>
          <a:p>
            <a:pPr marL="514350" indent="-514350" algn="just">
              <a:buFont typeface="+mj-lt"/>
              <a:buAutoNum type="arabicParenR" startAt="4"/>
            </a:pPr>
            <a:r>
              <a:rPr lang="en-US" dirty="0"/>
              <a:t>To implement the designed mathematical model using appropriately chosen programming languages and tools</a:t>
            </a:r>
          </a:p>
          <a:p>
            <a:pPr marL="800100" lvl="2" indent="0" algn="just">
              <a:buNone/>
            </a:pPr>
            <a:r>
              <a:rPr lang="en-US" dirty="0"/>
              <a:t>4.1:    Identify the appropriate programming language and tools</a:t>
            </a:r>
          </a:p>
          <a:p>
            <a:pPr marL="800100" lvl="2" indent="0" algn="just">
              <a:buNone/>
            </a:pPr>
            <a:r>
              <a:rPr lang="en-US" dirty="0"/>
              <a:t>           (mostly free and/or open source) to use based on the</a:t>
            </a:r>
          </a:p>
          <a:p>
            <a:pPr marL="800100" lvl="2" indent="0" algn="just">
              <a:buNone/>
            </a:pPr>
            <a:r>
              <a:rPr lang="en-US" dirty="0"/>
              <a:t>           design and requirements</a:t>
            </a:r>
          </a:p>
          <a:p>
            <a:pPr marL="800100" lvl="2" indent="0">
              <a:buNone/>
            </a:pPr>
            <a:r>
              <a:rPr lang="en-US" dirty="0"/>
              <a:t>4.2:  Develop system that accepts an image as input, </a:t>
            </a:r>
          </a:p>
          <a:p>
            <a:pPr marL="800100" lvl="2" indent="0">
              <a:buNone/>
            </a:pPr>
            <a:r>
              <a:rPr lang="en-US" dirty="0"/>
              <a:t>         processes it, identifies various objects in it, compute and </a:t>
            </a:r>
          </a:p>
          <a:p>
            <a:pPr marL="800100" lvl="2" indent="0">
              <a:buNone/>
            </a:pPr>
            <a:r>
              <a:rPr lang="en-US" dirty="0"/>
              <a:t>         returns the dimensions of </a:t>
            </a:r>
            <a:r>
              <a:rPr lang="en-US"/>
              <a:t>the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8112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332657"/>
            <a:ext cx="8420100" cy="1008112"/>
          </a:xfrm>
        </p:spPr>
        <p:txBody>
          <a:bodyPr/>
          <a:lstStyle/>
          <a:p>
            <a:r>
              <a:rPr lang="en-US" sz="3400" b="1" dirty="0">
                <a:solidFill>
                  <a:srgbClr val="FF0000"/>
                </a:solidFill>
              </a:rPr>
              <a:t>Methods and Methodology cont..</a:t>
            </a:r>
            <a:endParaRPr lang="en-IN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091382"/>
            <a:ext cx="8420100" cy="5289946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5"/>
            </a:pPr>
            <a:r>
              <a:rPr lang="en-US" dirty="0">
                <a:solidFill>
                  <a:schemeClr val="tx1"/>
                </a:solidFill>
              </a:rPr>
              <a:t>To test and validate the system built for different cases considered and incorporate necessary changes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5.1:   The system built will be tested for different cases and 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          find exceptions and anomalies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5.2:  Unit test, integration and functional tests will be made to 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         ensure the product works well in different layers/levels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5.3:  Comparison is made between the actual dimensions of an 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         object and the dimensions given by the system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5.4:   The errors and the functionality test case failures (if any) 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          are identified and changes are incorporated</a:t>
            </a:r>
          </a:p>
        </p:txBody>
      </p:sp>
    </p:spTree>
    <p:extLst>
      <p:ext uri="{BB962C8B-B14F-4D97-AF65-F5344CB8AC3E}">
        <p14:creationId xmlns:p14="http://schemas.microsoft.com/office/powerpoint/2010/main" val="335050084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8544" y="476672"/>
            <a:ext cx="8420100" cy="866526"/>
          </a:xfrm>
        </p:spPr>
        <p:txBody>
          <a:bodyPr/>
          <a:lstStyle/>
          <a:p>
            <a:r>
              <a:rPr lang="en-US" sz="3400" b="1" dirty="0">
                <a:solidFill>
                  <a:srgbClr val="FF0000"/>
                </a:solidFill>
              </a:rPr>
              <a:t>Methods and Methodology cont..</a:t>
            </a:r>
            <a:endParaRPr lang="en-IN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8544" y="1343198"/>
            <a:ext cx="8420100" cy="5038130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6"/>
            </a:pPr>
            <a:r>
              <a:rPr lang="en-US" dirty="0">
                <a:solidFill>
                  <a:schemeClr val="tx1"/>
                </a:solidFill>
              </a:rPr>
              <a:t>To document the report by unifying all the results and outcomes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6.1:   A report will be made illustrating the need for the 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         project, introduction of the project and the related works 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         in this domain so far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6.2:   The various designs made, implementation, testing and  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          results are reported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6.3:   Demonstrate the working of the product built with 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         sample image as input to the system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6.4:   The performance is compared with other existing models 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</a:rPr>
              <a:t>         and efficiency, error rate is reported</a:t>
            </a:r>
          </a:p>
        </p:txBody>
      </p:sp>
    </p:spTree>
    <p:extLst>
      <p:ext uri="{BB962C8B-B14F-4D97-AF65-F5344CB8AC3E}">
        <p14:creationId xmlns:p14="http://schemas.microsoft.com/office/powerpoint/2010/main" val="411505064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78098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52737"/>
            <a:ext cx="8915400" cy="5073428"/>
          </a:xfrm>
        </p:spPr>
        <p:txBody>
          <a:bodyPr/>
          <a:lstStyle/>
          <a:p>
            <a:r>
              <a:rPr lang="en-US" sz="2800" dirty="0"/>
              <a:t>Demonstration of Working Model</a:t>
            </a:r>
          </a:p>
          <a:p>
            <a:pPr lvl="1"/>
            <a:r>
              <a:rPr lang="en-US" sz="2400" dirty="0"/>
              <a:t>The demo of the program is given to the mentor and the </a:t>
            </a:r>
            <a:r>
              <a:rPr lang="en-US" sz="2400"/>
              <a:t>project review panel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dirty="0"/>
              <a:t>Report generation</a:t>
            </a:r>
          </a:p>
          <a:p>
            <a:pPr lvl="1"/>
            <a:r>
              <a:rPr lang="en-US" sz="2400" dirty="0"/>
              <a:t>Final report is drafted which explains the whole story behind the product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Publishing the project in reputed journals</a:t>
            </a:r>
          </a:p>
          <a:p>
            <a:pPr lvl="1"/>
            <a:r>
              <a:rPr lang="en-US" sz="2400" dirty="0"/>
              <a:t>The project is presented to reputed journals and universities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962871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50106"/>
          </a:xfrm>
        </p:spPr>
        <p:txBody>
          <a:bodyPr/>
          <a:lstStyle/>
          <a:p>
            <a:r>
              <a:rPr lang="en-US" sz="3400" b="1" dirty="0">
                <a:solidFill>
                  <a:srgbClr val="FF0000"/>
                </a:solidFill>
              </a:rPr>
              <a:t>Cost Estimation</a:t>
            </a:r>
            <a:br>
              <a:rPr lang="en-US" sz="3400" b="1" dirty="0">
                <a:solidFill>
                  <a:srgbClr val="FF0000"/>
                </a:solidFill>
              </a:rPr>
            </a:br>
            <a:endParaRPr lang="en-US" sz="3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24745"/>
            <a:ext cx="8915400" cy="5001420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3972151"/>
                  </p:ext>
                </p:extLst>
              </p:nvPr>
            </p:nvGraphicFramePr>
            <p:xfrm>
              <a:off x="1796845" y="1124744"/>
              <a:ext cx="6312310" cy="5238899"/>
            </p:xfrm>
            <a:graphic>
              <a:graphicData uri="http://schemas.openxmlformats.org/drawingml/2006/table">
                <a:tbl>
                  <a:tblPr firstRow="1" firstCol="1" bandRow="1">
                    <a:noFill/>
                  </a:tblPr>
                  <a:tblGrid>
                    <a:gridCol w="31418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704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30831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9pPr>
                        </a:lstStyle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000" b="1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Component</a:t>
                          </a:r>
                          <a:endParaRPr sz="2000" b="1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a:txBody>
                      <a:tcPr marL="68575" marR="68575" marT="0" marB="0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9pPr>
                        </a:lstStyle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000" b="1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Cost</a:t>
                          </a:r>
                          <a:endParaRPr sz="2000" b="1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a:txBody>
                      <a:tcPr marL="68575" marR="68575" marT="0" marB="0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3568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9pPr>
                        </a:lstStyle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N" sz="2000" b="0" u="none" strike="noStrike" cap="none" baseline="0" dirty="0">
                              <a:solidFill>
                                <a:schemeClr val="tx1"/>
                              </a:solidFill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Laptops</a:t>
                          </a:r>
                        </a:p>
                      </a:txBody>
                      <a:tcPr marL="68575" marR="68575" marT="0" marB="0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9pPr>
                        </a:lstStyle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N" sz="2000" b="0" u="none" strike="noStrike" cap="none" dirty="0"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4 laptops</a:t>
                          </a:r>
                          <a14:m>
                            <m:oMath xmlns:m="http://schemas.openxmlformats.org/officeDocument/2006/math">
                              <m:r>
                                <a:rPr lang="ar-AE" sz="2000" b="0" i="1" u="none" strike="noStrike" cap="none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×</m:t>
                              </m:r>
                            </m:oMath>
                          </a14:m>
                          <a:r>
                            <a:rPr lang="en-IN" sz="2000" b="0" u="none" strike="noStrike" cap="none" dirty="0"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 </a:t>
                          </a:r>
                          <a:r>
                            <a:rPr lang="en-GB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  <a:ea typeface=""/>
                              <a:cs typeface=""/>
                            </a:rPr>
                            <a:t>₹</a:t>
                          </a:r>
                          <a:r>
                            <a:rPr lang="en-IN" sz="2000" b="0" u="none" strike="noStrike" cap="none" dirty="0"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 5</a:t>
                          </a:r>
                          <a14:m>
                            <m:oMath xmlns:m="http://schemas.openxmlformats.org/officeDocument/2006/math">
                              <m:r>
                                <a:rPr lang="en-IN" sz="2000" b="0" i="0" u="none" strike="noStrike" cap="none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0</m:t>
                              </m:r>
                              <m:r>
                                <a:rPr lang="en-IN" sz="2000" b="0" i="1" u="none" strike="noStrike" cap="none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,</m:t>
                              </m:r>
                              <m:r>
                                <a:rPr lang="en-IN" sz="2000" b="0" i="1" u="none" strike="noStrike" cap="none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000</m:t>
                              </m:r>
                            </m:oMath>
                          </a14:m>
                          <a:r>
                            <a:rPr lang="en-IN" sz="2000" b="0" u="none" strike="noStrike" cap="none" dirty="0">
                              <a:latin typeface="+mn-lt"/>
                              <a:ea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a:t> / laptop</a:t>
                          </a:r>
                        </a:p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N" sz="2000" b="1" u="none" strike="noStrike" cap="none" baseline="0" dirty="0"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= </a:t>
                          </a:r>
                          <a:r>
                            <a:rPr lang="en-GB" sz="2000" b="1" i="0" kern="120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  <a:ea typeface=""/>
                              <a:cs typeface=""/>
                            </a:rPr>
                            <a:t>₹ </a:t>
                          </a:r>
                          <a:r>
                            <a:rPr lang="en-IN" sz="2000" b="1" u="none" strike="noStrike" cap="none" baseline="0" dirty="0"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2,00,000/-</a:t>
                          </a:r>
                          <a:endParaRPr sz="2000" b="1" u="none" strike="noStrike" cap="none" dirty="0">
                            <a:latin typeface="+mn-lt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a:txBody>
                      <a:tcPr marL="68575" marR="68575" marT="0" marB="0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6132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2000" b="0" u="none" strike="noStrike" cap="none" baseline="0" dirty="0">
                            <a:solidFill>
                              <a:schemeClr val="tx1"/>
                            </a:solidFill>
                            <a:latin typeface="+mn-lt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000" b="0" u="none" strike="noStrike" cap="none" baseline="0" dirty="0">
                              <a:solidFill>
                                <a:schemeClr val="tx1"/>
                              </a:solidFill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Human Effort</a:t>
                          </a:r>
                          <a:endParaRPr lang="en-IN" sz="2000" b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a:txBody>
                      <a:tcPr marL="68575" marR="68575" marT="0" marB="0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ar-AE" sz="2000" b="0" i="1" u="none" strike="noStrike" cap="none" dirty="0" smtClean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  <m:t>4</m:t>
                              </m:r>
                              <m:r>
                                <a:rPr lang="en-IN" sz="2000" b="0" i="1" u="none" strike="noStrike" cap="none" dirty="0" smtClean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IN" sz="2000" b="0" i="1" u="none" strike="noStrike" cap="none" dirty="0" smtClean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  <m:t>𝑝𝑒𝑜𝑝𝑙𝑒</m:t>
                              </m:r>
                              <m:r>
                                <a:rPr lang="en-IN" sz="2000" b="0" i="1" u="none" strike="noStrike" cap="none" dirty="0" smtClean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ar-AE" sz="2000" b="0" i="1" u="none" strike="noStrike" cap="none" dirty="0"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ar-AE" sz="2000" b="0" i="1" u="none" strike="noStrike" cap="none" dirty="0"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4</m:t>
                                  </m:r>
                                  <m:r>
                                    <a:rPr lang="en-IN" sz="2000" b="0" i="1" u="none" strike="noStrike" cap="none" dirty="0" smtClean="0"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 </m:t>
                                  </m:r>
                                  <m:r>
                                    <a:rPr lang="en-IN" sz="2000" b="0" i="1" u="none" strike="noStrike" cap="none" dirty="0" smtClean="0"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h</m:t>
                                  </m:r>
                                  <m:r>
                                    <a:rPr lang="en-IN" sz="2000" b="0" i="1" u="none" strike="noStrike" cap="none" dirty="0" smtClean="0"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𝑜𝑢𝑟𝑠</m:t>
                                  </m:r>
                                  <m:r>
                                    <a:rPr lang="ar-AE" sz="2000" b="0" i="1" u="none" strike="noStrike" cap="none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  <a:sym typeface="Times New Roman"/>
                                    </a:rPr>
                                    <m:t>×</m:t>
                                  </m:r>
                                  <m:r>
                                    <a:rPr lang="ar-AE" sz="2000" b="0" i="1" u="none" strike="noStrike" cap="none" dirty="0"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2</m:t>
                                  </m:r>
                                  <m:r>
                                    <a:rPr lang="ar-AE" sz="2000" b="0" i="1" u="none" strike="noStrike" cap="none" dirty="0"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.</m:t>
                                  </m:r>
                                  <m:r>
                                    <a:rPr lang="ar-AE" sz="2000" b="0" i="1" u="none" strike="noStrike" cap="none" dirty="0"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5</m:t>
                                  </m:r>
                                  <m:r>
                                    <a:rPr lang="en-IN" sz="2000" b="0" i="1" u="none" strike="noStrike" cap="none" dirty="0" smtClean="0"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 </m:t>
                                  </m:r>
                                  <m:r>
                                    <a:rPr lang="en-IN" sz="2000" b="0" i="1" u="none" strike="noStrike" cap="none" dirty="0" smtClean="0"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𝑑𝑎𝑦𝑠</m:t>
                                  </m:r>
                                </m:e>
                              </m:d>
                              <m:r>
                                <a:rPr lang="ar-AE" sz="2000" b="0" i="1" u="none" strike="noStrike" cap="none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×</m:t>
                              </m:r>
                              <m:r>
                                <a:rPr lang="ar-AE" sz="2000" b="0" i="1" u="none" strike="noStrike" cap="none" dirty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  <m:t>16</m:t>
                              </m:r>
                              <m:r>
                                <a:rPr lang="ar-AE" sz="2000" b="0" i="1" u="none" strike="noStrike" cap="none" dirty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  <m:t> </m:t>
                              </m:r>
                            </m:oMath>
                          </a14:m>
                          <a:r>
                            <a:rPr lang="en-IN" sz="2000" b="0" i="1" u="none" strike="noStrike" cap="none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a:t> weeks</a:t>
                          </a:r>
                          <a:endParaRPr lang="ar-AE" sz="2000" b="0" i="1" u="none" strike="noStrike" cap="none" dirty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ar-AE" sz="2000" b="0" i="1" u="none" strike="noStrike" cap="none" dirty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  <m:t>= </m:t>
                              </m:r>
                              <m:r>
                                <a:rPr lang="ar-AE" sz="2000" b="0" i="1" u="none" strike="noStrike" cap="none" dirty="0"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  <a:sym typeface="Times New Roman"/>
                                </a:rPr>
                                <m:t>640</m:t>
                              </m:r>
                            </m:oMath>
                          </a14:m>
                          <a:r>
                            <a:rPr lang="ar-AE" sz="2000" b="0" u="none" strike="noStrike" cap="none" dirty="0"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 </a:t>
                          </a:r>
                          <a:r>
                            <a:rPr lang="en-US" sz="2000" b="0" u="none" strike="noStrike" cap="none" dirty="0"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Man Hours</a:t>
                          </a:r>
                        </a:p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000" b="0" u="none" strike="noStrike" cap="none" dirty="0"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64</a:t>
                          </a:r>
                          <a:r>
                            <a:rPr lang="en-US" sz="2000" b="0" u="none" strike="noStrike" cap="none" baseline="0" dirty="0"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0 </a:t>
                          </a:r>
                          <a:r>
                            <a:rPr lang="en-US" sz="2000" b="0" u="none" strike="noStrike" cap="none" dirty="0"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hours </a:t>
                          </a:r>
                          <a14:m>
                            <m:oMath xmlns:m="http://schemas.openxmlformats.org/officeDocument/2006/math">
                              <m:r>
                                <a:rPr lang="ar-AE" sz="2000" b="0" i="1" u="none" strike="noStrike" cap="none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2000" b="0" u="none" strike="noStrike" cap="none" dirty="0"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 </a:t>
                          </a:r>
                          <a:r>
                            <a:rPr lang="en-GB" sz="2000" b="0" i="0" kern="120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  <a:ea typeface=""/>
                              <a:cs typeface=""/>
                            </a:rPr>
                            <a:t>₹</a:t>
                          </a:r>
                          <a:r>
                            <a:rPr lang="en-US" sz="2000" b="0" u="none" strike="noStrike" cap="none" dirty="0"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 200 per hour</a:t>
                          </a:r>
                        </a:p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000" b="1" u="none" strike="noStrike" cap="none" dirty="0"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= </a:t>
                          </a:r>
                          <a:r>
                            <a:rPr lang="en-GB" sz="2000" b="1" i="0" kern="120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  <a:ea typeface=""/>
                              <a:cs typeface=""/>
                            </a:rPr>
                            <a:t>₹ </a:t>
                          </a:r>
                          <a:r>
                            <a:rPr lang="en-US" sz="2000" b="1" u="none" strike="noStrike" cap="none" dirty="0"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1,28,000/-</a:t>
                          </a:r>
                        </a:p>
                      </a:txBody>
                      <a:tcPr marL="68575" marR="68575" marT="0" marB="0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683345"/>
                      </a:ext>
                    </a:extLst>
                  </a:tr>
                  <a:tr h="659112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N" sz="2400" b="1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Total Cost</a:t>
                          </a:r>
                        </a:p>
                      </a:txBody>
                      <a:tcPr marL="68575" marR="68575" marT="0" marB="0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2000" b="1" i="0" kern="120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  <a:ea typeface=""/>
                              <a:cs typeface=""/>
                            </a:rPr>
                            <a:t>₹ 3,28,000/-</a:t>
                          </a:r>
                          <a:endParaRPr lang="en-US" sz="2000" b="0" u="none" strike="noStrike" cap="none" dirty="0">
                            <a:latin typeface="+mn-lt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a:txBody>
                      <a:tcPr marL="68575" marR="68575" marT="0" marB="0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903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3972151"/>
                  </p:ext>
                </p:extLst>
              </p:nvPr>
            </p:nvGraphicFramePr>
            <p:xfrm>
              <a:off x="1796845" y="1124744"/>
              <a:ext cx="6312310" cy="5238899"/>
            </p:xfrm>
            <a:graphic>
              <a:graphicData uri="http://schemas.openxmlformats.org/drawingml/2006/table">
                <a:tbl>
                  <a:tblPr firstRow="1" firstCol="1" bandRow="1">
                    <a:noFill/>
                  </a:tblPr>
                  <a:tblGrid>
                    <a:gridCol w="31418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704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30831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9pPr>
                        </a:lstStyle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000" b="1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Component</a:t>
                          </a:r>
                          <a:endParaRPr sz="2000" b="1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a:txBody>
                      <a:tcPr marL="68575" marR="68575" marT="0" marB="0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9pPr>
                        </a:lstStyle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000" b="1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Cost</a:t>
                          </a:r>
                          <a:endParaRPr sz="2000" b="1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a:txBody>
                      <a:tcPr marL="68575" marR="68575" marT="0" marB="0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mpd="sng">
                          <a:solidFill>
                            <a:prstClr val="black"/>
                          </a:solidFill>
                          <a:prstDash val="soli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3568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  <a:ea typeface=""/>
                              <a:cs typeface=""/>
                            </a:defRPr>
                          </a:lvl9pPr>
                        </a:lstStyle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N" sz="2000" b="0" u="none" strike="noStrike" cap="none" baseline="0" dirty="0">
                              <a:solidFill>
                                <a:schemeClr val="tx1"/>
                              </a:solidFill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Laptops</a:t>
                          </a:r>
                        </a:p>
                      </a:txBody>
                      <a:tcPr marL="68575" marR="68575" marT="0" marB="0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75" marR="68575" marT="0" marB="0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232" t="-59606" r="-384" b="-2660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6132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2000" b="0" u="none" strike="noStrike" cap="none" baseline="0" dirty="0">
                            <a:solidFill>
                              <a:schemeClr val="tx1"/>
                            </a:solidFill>
                            <a:latin typeface="+mn-lt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000" b="0" u="none" strike="noStrike" cap="none" baseline="0" dirty="0">
                              <a:solidFill>
                                <a:schemeClr val="tx1"/>
                              </a:solidFill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Human Effort</a:t>
                          </a:r>
                          <a:endParaRPr lang="en-IN" sz="2000" b="0" u="none" strike="noStrike" cap="none" dirty="0">
                            <a:solidFill>
                              <a:schemeClr val="tx1"/>
                            </a:solidFill>
                            <a:latin typeface="+mn-lt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a:txBody>
                      <a:tcPr marL="68575" marR="68575" marT="0" marB="0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75" marR="68575" marT="0" marB="0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232" t="-75524" r="-384" b="-258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683345"/>
                      </a:ext>
                    </a:extLst>
                  </a:tr>
                  <a:tr h="659112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N" sz="2400" b="1" u="none" strike="noStrike" cap="none" dirty="0">
                              <a:solidFill>
                                <a:schemeClr val="tx1"/>
                              </a:solidFill>
                              <a:latin typeface="+mn-lt"/>
                              <a:ea typeface="Times New Roman"/>
                              <a:cs typeface="Times New Roman"/>
                              <a:sym typeface="Times New Roman"/>
                            </a:rPr>
                            <a:t>Total Cost</a:t>
                          </a:r>
                        </a:p>
                      </a:txBody>
                      <a:tcPr marL="68575" marR="68575" marT="0" marB="0">
                        <a:lnL w="12700" cmpd="sng">
                          <a:solidFill>
                            <a:prstClr val="black"/>
                          </a:solidFill>
                          <a:prstDash val="solid"/>
                        </a:lnL>
                        <a:lnR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prstClr val="black"/>
                          </a:solidFill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2000" b="1" i="0" kern="120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  <a:ea typeface=""/>
                              <a:cs typeface=""/>
                            </a:rPr>
                            <a:t>₹ 3,28,000/-</a:t>
                          </a:r>
                          <a:endParaRPr lang="en-US" sz="2000" b="0" u="none" strike="noStrike" cap="none" dirty="0">
                            <a:latin typeface="+mn-lt"/>
                            <a:ea typeface="Times New Roman"/>
                            <a:cs typeface="Times New Roman"/>
                            <a:sym typeface="Times New Roman"/>
                          </a:endParaRPr>
                        </a:p>
                      </a:txBody>
                      <a:tcPr marL="68575" marR="68575" marT="0" marB="0">
                        <a:lnL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prstClr val="black"/>
                          </a:solidFill>
                          <a:prstDash val="solid"/>
                        </a:lnR>
                        <a:lnT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prstClr val="black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9034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142926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94" y="260648"/>
            <a:ext cx="8915400" cy="562074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Gantt Chart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755926"/>
              </p:ext>
            </p:extLst>
          </p:nvPr>
        </p:nvGraphicFramePr>
        <p:xfrm>
          <a:off x="147062" y="1094971"/>
          <a:ext cx="9636688" cy="5188184"/>
        </p:xfrm>
        <a:graphic>
          <a:graphicData uri="http://schemas.openxmlformats.org/drawingml/2006/table">
            <a:tbl>
              <a:tblPr/>
              <a:tblGrid>
                <a:gridCol w="1270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1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698">
                  <a:extLst>
                    <a:ext uri="{9D8B030D-6E8A-4147-A177-3AD203B41FA5}">
                      <a16:colId xmlns:a16="http://schemas.microsoft.com/office/drawing/2014/main" val="3916596841"/>
                    </a:ext>
                  </a:extLst>
                </a:gridCol>
                <a:gridCol w="513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3285925291"/>
                    </a:ext>
                  </a:extLst>
                </a:gridCol>
                <a:gridCol w="65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896">
                  <a:extLst>
                    <a:ext uri="{9D8B030D-6E8A-4147-A177-3AD203B41FA5}">
                      <a16:colId xmlns:a16="http://schemas.microsoft.com/office/drawing/2014/main" val="79306092"/>
                    </a:ext>
                  </a:extLst>
                </a:gridCol>
                <a:gridCol w="5108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038">
                  <a:extLst>
                    <a:ext uri="{9D8B030D-6E8A-4147-A177-3AD203B41FA5}">
                      <a16:colId xmlns:a16="http://schemas.microsoft.com/office/drawing/2014/main" val="1536119707"/>
                    </a:ext>
                  </a:extLst>
                </a:gridCol>
                <a:gridCol w="44789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94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70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70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8312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55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370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07641">
                <a:tc gridSpan="21">
                  <a:txBody>
                    <a:bodyPr/>
                    <a:lstStyle/>
                    <a:p>
                      <a:pPr algn="ctr" rtl="0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Project Work (UG) 16 weeks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878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Major Activities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0">
                  <a:txBody>
                    <a:bodyPr/>
                    <a:lstStyle/>
                    <a:p>
                      <a:pPr algn="r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3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Literature survey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3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</a:t>
                      </a:r>
                    </a:p>
                  </a:txBody>
                  <a:tcPr marL="7638" marR="7638" marT="76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 </a:t>
                      </a:r>
                    </a:p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66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66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Testing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66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 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dirty="0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GB" dirty="0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1665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Documentation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04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/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endParaRPr lang="en-IN"/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8" marR="7638" marT="7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56952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Work Load Allocation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682657"/>
              </p:ext>
            </p:extLst>
          </p:nvPr>
        </p:nvGraphicFramePr>
        <p:xfrm>
          <a:off x="943895" y="1138084"/>
          <a:ext cx="8337756" cy="497758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9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7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920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Shivakumar</a:t>
                      </a:r>
                      <a:r>
                        <a:rPr lang="en-US" sz="1600" b="1" baseline="0" dirty="0">
                          <a:solidFill>
                            <a:schemeClr val="bg1"/>
                          </a:solidFill>
                        </a:rPr>
                        <a:t> M</a:t>
                      </a:r>
                      <a:endParaRPr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Shridhar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Hegde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Santosh G</a:t>
                      </a:r>
                    </a:p>
                  </a:txBody>
                  <a:tcPr marL="91450" marR="91450" marT="45725" marB="45725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Segu Sai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Bharadwaj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62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/>
                        <a:t>Literature Survey</a:t>
                      </a:r>
                      <a:endParaRPr sz="1500" b="1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67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/>
                        <a:t>Documentation</a:t>
                      </a:r>
                      <a:endParaRPr sz="1500" b="1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58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/>
                        <a:t>Requirements analysis </a:t>
                      </a:r>
                      <a:endParaRPr sz="1500" b="1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21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/>
                        <a:t>Designing </a:t>
                      </a:r>
                      <a:endParaRPr sz="1500" b="1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92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/>
                        <a:t>Implementation</a:t>
                      </a:r>
                      <a:endParaRPr sz="1500" b="1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/>
                        <a:t>Testing</a:t>
                      </a:r>
                      <a:endParaRPr sz="1500" b="1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474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/>
                        <a:t>Performance Analysis</a:t>
                      </a:r>
                      <a:endParaRPr sz="1500" b="1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17047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379"/>
            <a:ext cx="8915400" cy="764357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5300" y="1963995"/>
            <a:ext cx="8915400" cy="32765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Ali, </a:t>
            </a:r>
            <a:r>
              <a:rPr lang="en-US" sz="2000" dirty="0" err="1"/>
              <a:t>Yasir</a:t>
            </a:r>
            <a:r>
              <a:rPr lang="en-US" sz="2000" dirty="0"/>
              <a:t> &amp; Malik, </a:t>
            </a:r>
            <a:r>
              <a:rPr lang="en-US" sz="2000" dirty="0" err="1"/>
              <a:t>Aamir</a:t>
            </a:r>
            <a:r>
              <a:rPr lang="en-US" sz="2000" dirty="0"/>
              <a:t>. (2012). Depth and Geometry from a Single 2D Image Using Triangulation. Proceedings of the 2012 IEEE International Conference on Multimedia and Expo Workshops, ICMEW 2012. 511-515. 10.1109/ICMEW.2012.95.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Adrian </a:t>
            </a:r>
            <a:r>
              <a:rPr lang="en-US" sz="2000" dirty="0" err="1"/>
              <a:t>Rosebrock</a:t>
            </a:r>
            <a:r>
              <a:rPr lang="en-US" sz="2000" dirty="0"/>
              <a:t> (2016). Measuring size of objects in an image with </a:t>
            </a:r>
            <a:r>
              <a:rPr lang="en-US" sz="2000" dirty="0" err="1"/>
              <a:t>OpenCV</a:t>
            </a:r>
            <a:r>
              <a:rPr lang="en-US" sz="2000" dirty="0"/>
              <a:t>[Online]. Available at: </a:t>
            </a:r>
            <a:r>
              <a:rPr lang="en-US" sz="2000" dirty="0">
                <a:hlinkClick r:id="rId2"/>
              </a:rPr>
              <a:t>https://www.pyimagesearch.com/2016/03/28/measuring-size-of-objects-in-an-image-with-opencv/</a:t>
            </a:r>
            <a:r>
              <a:rPr lang="en-US" sz="2000" dirty="0"/>
              <a:t> (Accessed: 5</a:t>
            </a:r>
            <a:r>
              <a:rPr lang="en-US" sz="2000" baseline="30000" dirty="0"/>
              <a:t>th</a:t>
            </a:r>
            <a:r>
              <a:rPr lang="en-US" sz="2000" dirty="0"/>
              <a:t> February 2019)</a:t>
            </a:r>
          </a:p>
          <a:p>
            <a:pPr marL="0" indent="0">
              <a:buNone/>
            </a:pP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82835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Project Team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847536"/>
              </p:ext>
            </p:extLst>
          </p:nvPr>
        </p:nvGraphicFramePr>
        <p:xfrm>
          <a:off x="685800" y="1600200"/>
          <a:ext cx="8640960" cy="302115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9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/>
                        <a:t>Sl</a:t>
                      </a:r>
                      <a:r>
                        <a:rPr lang="en-US" sz="2400" dirty="0"/>
                        <a:t>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Registration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62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16ETCS002122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Shivakumar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988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16ETCS002124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Shridhar Hegde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988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16ETCS002112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Santosh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656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16ETCS002116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Sai </a:t>
                      </a: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Bharadwaj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9190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379"/>
            <a:ext cx="8915400" cy="764357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References cont..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5300" y="2081982"/>
            <a:ext cx="8915400" cy="2391695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A. </a:t>
            </a:r>
            <a:r>
              <a:rPr lang="en-US" sz="2000" dirty="0" err="1"/>
              <a:t>Criminisi</a:t>
            </a:r>
            <a:r>
              <a:rPr lang="en-US" sz="2000" dirty="0"/>
              <a:t>, I. Reid, and A. Zisserman, “Single View Metrology,” International Journal of Computer Vision, vol. 40, no. 2, pp. 123-148, 2000.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Peng, K., Hou, L., Ren, R., Ying, X., &amp; </a:t>
            </a:r>
            <a:r>
              <a:rPr lang="en-US" sz="2000" dirty="0" err="1"/>
              <a:t>Zha</a:t>
            </a:r>
            <a:r>
              <a:rPr lang="en-US" sz="2000" dirty="0"/>
              <a:t>, H. (2010). Single View Metrology Along Orthogonal Directions. 2010 20th International Conference on Pattern Recognition. doi:10.1109/icpr.2010.410 </a:t>
            </a:r>
          </a:p>
        </p:txBody>
      </p:sp>
    </p:spTree>
    <p:extLst>
      <p:ext uri="{BB962C8B-B14F-4D97-AF65-F5344CB8AC3E}">
        <p14:creationId xmlns:p14="http://schemas.microsoft.com/office/powerpoint/2010/main" val="8917701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2950" y="2644775"/>
            <a:ext cx="8420100" cy="1470025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8340750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26554"/>
            <a:ext cx="8915400" cy="634082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</a:rPr>
              <a:t>Outline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536" y="884678"/>
            <a:ext cx="8915400" cy="5447631"/>
          </a:xfrm>
        </p:spPr>
        <p:txBody>
          <a:bodyPr/>
          <a:lstStyle/>
          <a:p>
            <a:pPr marL="457200" indent="-457200"/>
            <a:r>
              <a:rPr lang="en-US" altLang="en-US" sz="2800" dirty="0"/>
              <a:t>Motivation/Need for study</a:t>
            </a:r>
          </a:p>
          <a:p>
            <a:pPr marL="457200" indent="-457200"/>
            <a:r>
              <a:rPr lang="en-US" altLang="en-US" sz="2800" dirty="0"/>
              <a:t>Title and Aim</a:t>
            </a:r>
          </a:p>
          <a:p>
            <a:pPr marL="457200" indent="-457200"/>
            <a:r>
              <a:rPr lang="en-US" altLang="en-US" sz="2800" dirty="0"/>
              <a:t>Objectives</a:t>
            </a:r>
          </a:p>
          <a:p>
            <a:pPr marL="457200" indent="-457200"/>
            <a:r>
              <a:rPr lang="en-US" altLang="en-US" sz="2800" dirty="0"/>
              <a:t>Methods and Methodology</a:t>
            </a:r>
          </a:p>
          <a:p>
            <a:pPr marL="457200" indent="-457200"/>
            <a:r>
              <a:rPr lang="en-US" altLang="en-US" sz="2800" dirty="0"/>
              <a:t>Expected Outcomes</a:t>
            </a:r>
          </a:p>
          <a:p>
            <a:pPr marL="457200" indent="-457200"/>
            <a:r>
              <a:rPr lang="en-US" altLang="en-US" sz="2800" dirty="0"/>
              <a:t>Cost Estimation</a:t>
            </a:r>
          </a:p>
          <a:p>
            <a:pPr marL="457200" indent="-457200"/>
            <a:r>
              <a:rPr lang="en-US" altLang="en-US" sz="2800" dirty="0"/>
              <a:t>Gantt Chart</a:t>
            </a:r>
          </a:p>
          <a:p>
            <a:pPr marL="457200" indent="-457200"/>
            <a:r>
              <a:rPr lang="en-US" altLang="en-US" sz="2800" dirty="0"/>
              <a:t>Work load allocation</a:t>
            </a:r>
          </a:p>
          <a:p>
            <a:pPr marL="457200" indent="-457200"/>
            <a:r>
              <a:rPr lang="en-US" altLang="en-US" sz="28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870380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26554"/>
            <a:ext cx="8915400" cy="634082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</a:rPr>
              <a:t>Motivation/Introduction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" y="1101214"/>
            <a:ext cx="8915400" cy="5063612"/>
          </a:xfrm>
        </p:spPr>
        <p:txBody>
          <a:bodyPr/>
          <a:lstStyle/>
          <a:p>
            <a:pPr algn="just"/>
            <a:r>
              <a:rPr lang="en-US" sz="2800" dirty="0"/>
              <a:t>Computing has become so inexpensive that everyone carries a camera enabled computer in their pocket (cellphones)</a:t>
            </a:r>
          </a:p>
          <a:p>
            <a:pPr algn="just"/>
            <a:r>
              <a:rPr lang="en-US" sz="2800" dirty="0"/>
              <a:t>Engineers and Scientists constantly build physical scientific models &amp; need to ascertain it’s dimensions</a:t>
            </a:r>
          </a:p>
          <a:p>
            <a:pPr algn="just"/>
            <a:r>
              <a:rPr lang="en-US" sz="2800" dirty="0"/>
              <a:t>It is cumbersome to carry around standard measuring instruments</a:t>
            </a:r>
          </a:p>
          <a:p>
            <a:pPr algn="just"/>
            <a:r>
              <a:rPr lang="en-US" sz="2800" dirty="0"/>
              <a:t>Applying the knowledge of Image Processing can solve this problem if one can obtain the pictures of the objects customarily using cellphone camera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858556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78098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Title </a:t>
            </a:r>
            <a:br>
              <a:rPr lang="en-US" sz="3200" b="1" dirty="0">
                <a:solidFill>
                  <a:srgbClr val="FF0000"/>
                </a:solidFill>
              </a:rPr>
            </a:b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062568"/>
            <a:ext cx="9066212" cy="507342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 u="sng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b="1" dirty="0"/>
              <a:t>Development of a system to estimate  object dimensions using image processing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u="sng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1680" y="1844824"/>
            <a:ext cx="8915400" cy="63408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91093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450" y="2103488"/>
            <a:ext cx="8039100" cy="395611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To develop a system to estimate the dimensions of a given object using Image Processing techniques </a:t>
            </a:r>
          </a:p>
        </p:txBody>
      </p:sp>
    </p:spTree>
    <p:extLst>
      <p:ext uri="{BB962C8B-B14F-4D97-AF65-F5344CB8AC3E}">
        <p14:creationId xmlns:p14="http://schemas.microsoft.com/office/powerpoint/2010/main" val="211417860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62034"/>
            <a:ext cx="8915400" cy="4784157"/>
          </a:xfrm>
        </p:spPr>
        <p:txBody>
          <a:bodyPr/>
          <a:lstStyle/>
          <a:p>
            <a:pPr marL="514350" indent="-514350" algn="just">
              <a:buFont typeface="+mj-lt"/>
              <a:buAutoNum type="arabicParenR"/>
            </a:pPr>
            <a:r>
              <a:rPr lang="en-US" sz="2800" dirty="0"/>
              <a:t>To conduct literature survey on image processing, depth and geometry prediction using triangulation</a:t>
            </a:r>
          </a:p>
          <a:p>
            <a:pPr marL="514350" indent="-514350" algn="just">
              <a:buFont typeface="+mj-lt"/>
              <a:buAutoNum type="arabicParenR"/>
            </a:pPr>
            <a:endParaRPr lang="en-US" sz="2800" dirty="0"/>
          </a:p>
          <a:p>
            <a:pPr marL="514350" indent="-514350" algn="just">
              <a:buFont typeface="+mj-lt"/>
              <a:buAutoNum type="arabicParenR"/>
            </a:pPr>
            <a:r>
              <a:rPr lang="en-US" sz="2800" dirty="0"/>
              <a:t>To analyze the literature survey and derive the requirements for building system to find the dimensions of an object in an image</a:t>
            </a:r>
          </a:p>
          <a:p>
            <a:pPr marL="514350" indent="-514350" algn="just">
              <a:buFont typeface="+mj-lt"/>
              <a:buAutoNum type="arabicParenR"/>
            </a:pPr>
            <a:endParaRPr lang="en-US" sz="2800" dirty="0"/>
          </a:p>
          <a:p>
            <a:pPr marL="514350" indent="-514350" algn="just">
              <a:buFont typeface="+mj-lt"/>
              <a:buAutoNum type="arabicParenR"/>
            </a:pPr>
            <a:r>
              <a:rPr lang="en-US" sz="2800" dirty="0"/>
              <a:t>To design a mathematical model for depth analysis and to measure dimensions of an object </a:t>
            </a:r>
          </a:p>
          <a:p>
            <a:pPr marL="514350" indent="-514350" algn="just">
              <a:buFont typeface="+mj-lt"/>
              <a:buAutoNum type="arabicParenR"/>
            </a:pPr>
            <a:endParaRPr lang="en-US" sz="2800" dirty="0"/>
          </a:p>
          <a:p>
            <a:pPr marL="514350" indent="-514350" algn="just">
              <a:buFont typeface="+mj-lt"/>
              <a:buAutoNum type="arabicParenR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228113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Objectives </a:t>
            </a:r>
            <a:r>
              <a:rPr lang="en-US" sz="3200" b="1" dirty="0" err="1">
                <a:solidFill>
                  <a:srgbClr val="FF0000"/>
                </a:solidFill>
              </a:rPr>
              <a:t>cont</a:t>
            </a:r>
            <a:r>
              <a:rPr lang="en-US" sz="3200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62034"/>
            <a:ext cx="8915400" cy="4784157"/>
          </a:xfrm>
        </p:spPr>
        <p:txBody>
          <a:bodyPr/>
          <a:lstStyle/>
          <a:p>
            <a:pPr marL="514350" indent="-514350" algn="just">
              <a:buFont typeface="+mj-lt"/>
              <a:buAutoNum type="arabicParenR" startAt="4"/>
            </a:pPr>
            <a:r>
              <a:rPr lang="en-US" sz="2800" dirty="0"/>
              <a:t>To implement the designed mathematical model using appropriately chosen programming languages and tools</a:t>
            </a:r>
          </a:p>
          <a:p>
            <a:pPr marL="514350" indent="-514350" algn="just">
              <a:buFont typeface="+mj-lt"/>
              <a:buAutoNum type="arabicParenR" startAt="4"/>
            </a:pPr>
            <a:endParaRPr lang="en-US" sz="2800" dirty="0"/>
          </a:p>
          <a:p>
            <a:pPr marL="514350" indent="-514350" algn="just">
              <a:buFont typeface="+mj-lt"/>
              <a:buAutoNum type="arabicParenR" startAt="4"/>
            </a:pPr>
            <a:r>
              <a:rPr lang="en-US" sz="2800" dirty="0"/>
              <a:t>To test and validate the system built for different cases considered and incorporate necessary changes</a:t>
            </a:r>
          </a:p>
          <a:p>
            <a:pPr marL="514350" indent="-514350" algn="just">
              <a:buFont typeface="+mj-lt"/>
              <a:buAutoNum type="arabicParenR" startAt="4"/>
            </a:pPr>
            <a:endParaRPr lang="en-US" sz="2800" dirty="0"/>
          </a:p>
          <a:p>
            <a:pPr marL="514350" indent="-514350" algn="just">
              <a:buFont typeface="+mj-lt"/>
              <a:buAutoNum type="arabicParenR" startAt="4"/>
            </a:pPr>
            <a:r>
              <a:rPr lang="en-US" sz="2800" dirty="0"/>
              <a:t>To document the report by unifying all the results and outcomes</a:t>
            </a:r>
          </a:p>
        </p:txBody>
      </p:sp>
    </p:spTree>
    <p:extLst>
      <p:ext uri="{BB962C8B-B14F-4D97-AF65-F5344CB8AC3E}">
        <p14:creationId xmlns:p14="http://schemas.microsoft.com/office/powerpoint/2010/main" val="325081199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>
                <a:solidFill>
                  <a:srgbClr val="FF0000"/>
                </a:solidFill>
              </a:rPr>
              <a:t>Methods and Methodology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536" y="2153265"/>
            <a:ext cx="8634164" cy="3972900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To conduct literature survey on</a:t>
            </a:r>
          </a:p>
          <a:p>
            <a:pPr marL="800100" lvl="2" indent="0">
              <a:buNone/>
            </a:pPr>
            <a:r>
              <a:rPr lang="en-US" dirty="0"/>
              <a:t>1.1:  Parallax method to compute the dimensions of object</a:t>
            </a:r>
          </a:p>
          <a:p>
            <a:pPr marL="800100" lvl="2" indent="0">
              <a:buNone/>
            </a:pPr>
            <a:r>
              <a:rPr lang="en-US" dirty="0"/>
              <a:t>	       when the viewpoint changes</a:t>
            </a:r>
          </a:p>
          <a:p>
            <a:pPr marL="800100" lvl="2" indent="0">
              <a:buNone/>
            </a:pPr>
            <a:r>
              <a:rPr lang="en-US" dirty="0"/>
              <a:t>1.2:  Reference object method, scale of a reference object to</a:t>
            </a:r>
          </a:p>
          <a:p>
            <a:pPr marL="800100" lvl="2" indent="0">
              <a:buNone/>
            </a:pPr>
            <a:r>
              <a:rPr lang="en-US" dirty="0"/>
              <a:t>         compute the dimensions of the object</a:t>
            </a:r>
          </a:p>
          <a:p>
            <a:pPr marL="800100" lvl="2" indent="0" algn="just">
              <a:buNone/>
            </a:pPr>
            <a:r>
              <a:rPr lang="en-US" dirty="0"/>
              <a:t> 1.3:  Image pre-processing and processing, Object </a:t>
            </a:r>
          </a:p>
          <a:p>
            <a:pPr marL="800100" lvl="2" indent="0" algn="just">
              <a:buNone/>
            </a:pPr>
            <a:r>
              <a:rPr lang="en-US" dirty="0"/>
              <a:t>	        segmentation in an image </a:t>
            </a:r>
          </a:p>
          <a:p>
            <a:pPr lvl="2" indent="-342900"/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15051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5050</TotalTime>
  <Words>1020</Words>
  <Application>Microsoft Office PowerPoint</Application>
  <PresentationFormat>A4 Paper (210x297 mm)</PresentationFormat>
  <Paragraphs>263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Times New Roman</vt:lpstr>
      <vt:lpstr>Office Theme</vt:lpstr>
      <vt:lpstr>Pre-Project Presentation  Estimation of Object Dimension using Image Processing Programme: B. Tech in CSE  </vt:lpstr>
      <vt:lpstr>Project Team</vt:lpstr>
      <vt:lpstr>Outline</vt:lpstr>
      <vt:lpstr>Motivation/Introduction</vt:lpstr>
      <vt:lpstr>Title  </vt:lpstr>
      <vt:lpstr>Aim</vt:lpstr>
      <vt:lpstr>Objectives</vt:lpstr>
      <vt:lpstr>Objectives cont…</vt:lpstr>
      <vt:lpstr>Methods and Methodology</vt:lpstr>
      <vt:lpstr>Methods and Methodology cont..</vt:lpstr>
      <vt:lpstr>Methods and Methodology cont..</vt:lpstr>
      <vt:lpstr>Methods and Methodology cont..</vt:lpstr>
      <vt:lpstr>Methods and Methodology cont..</vt:lpstr>
      <vt:lpstr>Methods and Methodology cont..</vt:lpstr>
      <vt:lpstr>Expected Outcomes</vt:lpstr>
      <vt:lpstr>Cost Estimation </vt:lpstr>
      <vt:lpstr>Gantt Chart </vt:lpstr>
      <vt:lpstr>Work Load Allocation</vt:lpstr>
      <vt:lpstr>References</vt:lpstr>
      <vt:lpstr>References cont..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Pre-Project Presentation</dc:title>
  <dc:creator>Shridhar Hegde</dc:creator>
  <cp:lastModifiedBy>Shridhar Hegde</cp:lastModifiedBy>
  <cp:revision>277</cp:revision>
  <dcterms:modified xsi:type="dcterms:W3CDTF">2019-05-02T05:49:55Z</dcterms:modified>
</cp:coreProperties>
</file>