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77" r:id="rId14"/>
    <p:sldId id="278" r:id="rId15"/>
    <p:sldId id="279" r:id="rId16"/>
    <p:sldId id="263" r:id="rId17"/>
    <p:sldId id="280" r:id="rId18"/>
    <p:sldId id="281" r:id="rId19"/>
    <p:sldId id="282" r:id="rId20"/>
    <p:sldId id="286" r:id="rId21"/>
    <p:sldId id="284" r:id="rId22"/>
    <p:sldId id="285" r:id="rId23"/>
    <p:sldId id="287" r:id="rId24"/>
    <p:sldId id="288" r:id="rId25"/>
    <p:sldId id="289" r:id="rId26"/>
    <p:sldId id="290" r:id="rId27"/>
    <p:sldId id="293" r:id="rId28"/>
    <p:sldId id="298" r:id="rId29"/>
    <p:sldId id="294" r:id="rId30"/>
    <p:sldId id="295" r:id="rId31"/>
    <p:sldId id="296" r:id="rId32"/>
    <p:sldId id="264" r:id="rId33"/>
    <p:sldId id="265" r:id="rId34"/>
    <p:sldId id="266" r:id="rId35"/>
    <p:sldId id="267" r:id="rId36"/>
    <p:sldId id="268" r:id="rId37"/>
    <p:sldId id="291" r:id="rId38"/>
    <p:sldId id="292" r:id="rId39"/>
    <p:sldId id="269" r:id="rId40"/>
    <p:sldId id="270" r:id="rId41"/>
    <p:sldId id="271" r:id="rId42"/>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7" d="100"/>
          <a:sy n="117" d="100"/>
        </p:scale>
        <p:origin x="1158" y="84"/>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4/9/2019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35</a:t>
            </a:fld>
            <a:endParaRPr lang="en-US"/>
          </a:p>
        </p:txBody>
      </p:sp>
    </p:spTree>
    <p:extLst>
      <p:ext uri="{BB962C8B-B14F-4D97-AF65-F5344CB8AC3E}">
        <p14:creationId xmlns:p14="http://schemas.microsoft.com/office/powerpoint/2010/main" val="26206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4/9/2019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4/9/2019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4/9/2019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4/9/2019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4/9/2019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4/9/2019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4/9/2019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4/9/2019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4/9/2019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4/9/2019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s://www.pyimagesearch.com/2016/03/28/measuring-size-of-objects-in-an-image-with-openc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eb.archive.org/web/20131123073926/http:/forestjohnson.blogspot.com/2010/01/how-to-measure-size-of-object-using.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pyimagesearch.com/2016/02/08/opencv-shape-detection/" TargetMode="External"/><Relationship Id="rId2" Type="http://schemas.openxmlformats.org/officeDocument/2006/relationships/hyperlink" Target="https://mmeysenburg.github.io/image-processing/08-edge-det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412955" y="737419"/>
            <a:ext cx="9271819" cy="4277033"/>
          </a:xfrm>
        </p:spPr>
        <p:txBody>
          <a:bodyPr anchor="ctr"/>
          <a:lstStyle/>
          <a:p>
            <a:r>
              <a:rPr lang="en-US" altLang="en-US" sz="4000" b="1" u="sng" dirty="0">
                <a:solidFill>
                  <a:srgbClr val="FF0000"/>
                </a:solidFill>
              </a:rPr>
              <a:t>Interim Project Presentation </a:t>
            </a:r>
            <a:r>
              <a:rPr lang="en-US" altLang="en-US" sz="4000" b="1" dirty="0">
                <a:solidFill>
                  <a:srgbClr val="FF0000"/>
                </a:solidFill>
              </a:rPr>
              <a:t/>
            </a:r>
            <a:br>
              <a:rPr lang="en-US" altLang="en-US" sz="4000" b="1" dirty="0">
                <a:solidFill>
                  <a:srgbClr val="FF0000"/>
                </a:solidFill>
              </a:rPr>
            </a:br>
            <a:r>
              <a:rPr lang="en-US" altLang="en-US" b="1" dirty="0">
                <a:solidFill>
                  <a:srgbClr val="002060"/>
                </a:solidFill>
              </a:rPr>
              <a:t/>
            </a:r>
            <a:br>
              <a:rPr lang="en-US" altLang="en-US" b="1" dirty="0">
                <a:solidFill>
                  <a:srgbClr val="002060"/>
                </a:solidFill>
              </a:rPr>
            </a:br>
            <a:r>
              <a:rPr lang="en-US" altLang="en-US" sz="3600" dirty="0">
                <a:solidFill>
                  <a:srgbClr val="002060"/>
                </a:solidFill>
              </a:rPr>
              <a:t>Estimation of Object using Image Processing</a:t>
            </a:r>
            <a:br>
              <a:rPr lang="en-US" altLang="en-US" sz="3600" dirty="0">
                <a:solidFill>
                  <a:srgbClr val="002060"/>
                </a:solidFill>
              </a:rPr>
            </a:br>
            <a:r>
              <a:rPr lang="en-US" altLang="en-US" sz="3600" dirty="0">
                <a:solidFill>
                  <a:srgbClr val="002060"/>
                </a:solidFill>
              </a:rPr>
              <a:t/>
            </a:r>
            <a:br>
              <a:rPr lang="en-US" altLang="en-US" sz="3600" dirty="0">
                <a:solidFill>
                  <a:srgbClr val="002060"/>
                </a:solidFill>
              </a:rPr>
            </a:br>
            <a:r>
              <a:rPr lang="en-US" altLang="en-US" sz="3200" dirty="0">
                <a:solidFill>
                  <a:srgbClr val="002060"/>
                </a:solidFill>
              </a:rPr>
              <a:t>Programme: B.Tech in CSE</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3805382"/>
          </a:xfrm>
        </p:spPr>
        <p:txBody>
          <a:bodyPr/>
          <a:lstStyle/>
          <a:p>
            <a:pPr marL="514350" indent="-514350" algn="just">
              <a:buFont typeface="+mj-lt"/>
              <a:buAutoNum type="arabicPeriod"/>
            </a:pPr>
            <a:r>
              <a:rPr lang="en-US" dirty="0"/>
              <a:t>To conduct literature survey on</a:t>
            </a:r>
          </a:p>
          <a:p>
            <a:pPr marL="800100" lvl="2" indent="0" algn="just">
              <a:buNone/>
            </a:pPr>
            <a:r>
              <a:rPr lang="en-US" dirty="0"/>
              <a:t>1.1:  Parallax method to compute the dimensions of object</a:t>
            </a:r>
          </a:p>
          <a:p>
            <a:pPr marL="800100" lvl="2" indent="0" algn="just">
              <a:buNone/>
            </a:pPr>
            <a:r>
              <a:rPr lang="en-US" dirty="0"/>
              <a:t>	       when the viewpoint changes</a:t>
            </a:r>
          </a:p>
          <a:p>
            <a:pPr marL="800100" lvl="2" indent="0" algn="just">
              <a:buNone/>
            </a:pPr>
            <a:r>
              <a:rPr lang="en-US" dirty="0"/>
              <a:t>1.2:  Reference object method, scale of a reference object to</a:t>
            </a:r>
          </a:p>
          <a:p>
            <a:pPr marL="800100" lvl="2" indent="0" algn="just">
              <a:buNone/>
            </a:pPr>
            <a:r>
              <a:rPr lang="en-US" dirty="0"/>
              <a:t>         compute the dimensions of the object</a:t>
            </a:r>
          </a:p>
          <a:p>
            <a:pPr marL="800100" lvl="2" indent="0" algn="just">
              <a:buNone/>
            </a:pPr>
            <a:r>
              <a:rPr lang="en-US" dirty="0"/>
              <a:t> 1.3:  Image pre-processing and processing, Object </a:t>
            </a:r>
          </a:p>
          <a:p>
            <a:pPr marL="800100" lvl="2" indent="0" algn="just">
              <a:buNone/>
            </a:pPr>
            <a:r>
              <a:rPr lang="en-US" dirty="0"/>
              <a:t>	        segmentation in an image </a:t>
            </a:r>
          </a:p>
          <a:p>
            <a:pPr algn="just"/>
            <a:endParaRPr lang="en-GB" dirty="0"/>
          </a:p>
        </p:txBody>
      </p:sp>
    </p:spTree>
    <p:extLst>
      <p:ext uri="{BB962C8B-B14F-4D97-AF65-F5344CB8AC3E}">
        <p14:creationId xmlns:p14="http://schemas.microsoft.com/office/powerpoint/2010/main" val="19128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AutoNum type="arabicPeriod" startAt="2"/>
            </a:pPr>
            <a:r>
              <a:rPr lang="en-US" dirty="0"/>
              <a:t>To analyze the literature survey and finding the requirements </a:t>
            </a:r>
          </a:p>
          <a:p>
            <a:pPr marL="914400" lvl="2" indent="0" algn="just">
              <a:buNone/>
            </a:pPr>
            <a:r>
              <a:rPr lang="en-US" dirty="0"/>
              <a:t>2.1:  Compare different methods found in the literature</a:t>
            </a:r>
          </a:p>
          <a:p>
            <a:pPr marL="914400" lvl="2" indent="0" algn="just">
              <a:buNone/>
            </a:pPr>
            <a:r>
              <a:rPr lang="en-US" dirty="0"/>
              <a:t>         survey to find the dimensions of the object in an </a:t>
            </a:r>
          </a:p>
          <a:p>
            <a:pPr marL="914400" lvl="2" indent="0" algn="just">
              <a:buNone/>
            </a:pPr>
            <a:r>
              <a:rPr lang="en-US" dirty="0"/>
              <a:t>          	image</a:t>
            </a:r>
          </a:p>
          <a:p>
            <a:pPr marL="914400" lvl="2" indent="0" algn="just">
              <a:buNone/>
            </a:pPr>
            <a:r>
              <a:rPr lang="en-US" dirty="0"/>
              <a:t>2.2:  Based on the analysis, find the functional and non-   </a:t>
            </a:r>
          </a:p>
          <a:p>
            <a:pPr marL="914400" lvl="2" indent="0" algn="just">
              <a:buNone/>
            </a:pPr>
            <a:r>
              <a:rPr lang="en-US" dirty="0"/>
              <a:t>         functional requirements</a:t>
            </a:r>
          </a:p>
          <a:p>
            <a:pPr marL="914400" lvl="2" indent="0" algn="just">
              <a:buNone/>
            </a:pPr>
            <a:r>
              <a:rPr lang="en-US" dirty="0"/>
              <a:t>2:3  Check feasibility for the identified requirements</a:t>
            </a:r>
          </a:p>
        </p:txBody>
      </p:sp>
    </p:spTree>
    <p:extLst>
      <p:ext uri="{BB962C8B-B14F-4D97-AF65-F5344CB8AC3E}">
        <p14:creationId xmlns:p14="http://schemas.microsoft.com/office/powerpoint/2010/main" val="251270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12509"/>
          </a:xfrm>
        </p:spPr>
        <p:txBody>
          <a:bodyPr/>
          <a:lstStyle/>
          <a:p>
            <a:pPr marL="514350" indent="-514350" algn="just">
              <a:buFont typeface="+mj-lt"/>
              <a:buAutoNum type="arabicPeriod" startAt="3"/>
            </a:pPr>
            <a:r>
              <a:rPr lang="en-US" dirty="0"/>
              <a:t>To design and implement a mathematical model for depth analysis and to measure dimensions of an object</a:t>
            </a:r>
          </a:p>
          <a:p>
            <a:pPr marL="914400" lvl="2" indent="0" algn="just">
              <a:buNone/>
            </a:pPr>
            <a:r>
              <a:rPr lang="en-US" dirty="0"/>
              <a:t>3.1:   A high-level block diagram is designed to identify </a:t>
            </a:r>
          </a:p>
          <a:p>
            <a:pPr marL="914400" lvl="2" indent="0" algn="just">
              <a:buNone/>
            </a:pPr>
            <a:r>
              <a:rPr lang="en-US" dirty="0"/>
              <a:t>          primary functionalities of the system</a:t>
            </a:r>
          </a:p>
          <a:p>
            <a:pPr marL="914400" lvl="2" indent="0" algn="just">
              <a:buNone/>
            </a:pPr>
            <a:r>
              <a:rPr lang="en-US" dirty="0"/>
              <a:t>3.2:   A mathematical model to compute the dimensions </a:t>
            </a:r>
          </a:p>
          <a:p>
            <a:pPr marL="914400" lvl="2" indent="0" algn="just">
              <a:buNone/>
            </a:pPr>
            <a:r>
              <a:rPr lang="en-US" dirty="0"/>
              <a:t>          from a theoretical aspect is built</a:t>
            </a:r>
          </a:p>
          <a:p>
            <a:pPr marL="914400" lvl="2" indent="0" algn="just">
              <a:buNone/>
            </a:pPr>
            <a:r>
              <a:rPr lang="en-US" dirty="0"/>
              <a:t>3.3:  A low-level block diagram is then designed to </a:t>
            </a:r>
          </a:p>
          <a:p>
            <a:pPr marL="914400" lvl="2" indent="0" algn="just">
              <a:buNone/>
            </a:pPr>
            <a:r>
              <a:rPr lang="en-US" dirty="0"/>
              <a:t>         represent the functions that inputs an image, </a:t>
            </a:r>
          </a:p>
          <a:p>
            <a:pPr marL="914400" lvl="2" indent="0" algn="just">
              <a:buNone/>
            </a:pPr>
            <a:r>
              <a:rPr lang="en-US" dirty="0"/>
              <a:t>         processes the image, separates the object from </a:t>
            </a:r>
          </a:p>
          <a:p>
            <a:pPr marL="914400" lvl="2" indent="0" algn="just">
              <a:buNone/>
            </a:pPr>
            <a:r>
              <a:rPr lang="en-US" dirty="0"/>
              <a:t>         background and outputs the dimensions of the object</a:t>
            </a:r>
          </a:p>
          <a:p>
            <a:pPr marL="514350" indent="-514350" algn="just">
              <a:buAutoNum type="arabicPeriod" startAt="2"/>
            </a:pPr>
            <a:endParaRPr lang="en-US" dirty="0"/>
          </a:p>
        </p:txBody>
      </p:sp>
    </p:spTree>
    <p:extLst>
      <p:ext uri="{BB962C8B-B14F-4D97-AF65-F5344CB8AC3E}">
        <p14:creationId xmlns:p14="http://schemas.microsoft.com/office/powerpoint/2010/main" val="178197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Font typeface="+mj-lt"/>
              <a:buAutoNum type="arabicPeriod" startAt="4"/>
            </a:pPr>
            <a:r>
              <a:rPr lang="en-US" dirty="0"/>
              <a:t>To implement the designed mathematical model using appropriately chosen programming languages and tools</a:t>
            </a:r>
          </a:p>
          <a:p>
            <a:pPr marL="800100" lvl="2" indent="0" algn="just">
              <a:buNone/>
            </a:pPr>
            <a:r>
              <a:rPr lang="en-US" dirty="0"/>
              <a:t>4.1:    Identify the appropriate programming language and tools</a:t>
            </a:r>
          </a:p>
          <a:p>
            <a:pPr marL="800100" lvl="2" indent="0" algn="just">
              <a:buNone/>
            </a:pPr>
            <a:r>
              <a:rPr lang="en-US" dirty="0"/>
              <a:t>           (mostly free and/or open source) to use based on the</a:t>
            </a:r>
          </a:p>
          <a:p>
            <a:pPr marL="800100" lvl="2" indent="0" algn="just">
              <a:buNone/>
            </a:pPr>
            <a:r>
              <a:rPr lang="en-US" dirty="0"/>
              <a:t>           design and requirements</a:t>
            </a:r>
          </a:p>
          <a:p>
            <a:pPr marL="800100" lvl="2" indent="0" algn="just">
              <a:buNone/>
            </a:pPr>
            <a:r>
              <a:rPr lang="en-US" dirty="0"/>
              <a:t>4.2:  Develop system that accepts an image as input, </a:t>
            </a:r>
          </a:p>
          <a:p>
            <a:pPr marL="800100" lvl="2" indent="0" algn="just">
              <a:buNone/>
            </a:pPr>
            <a:r>
              <a:rPr lang="en-US" dirty="0"/>
              <a:t>         processes it, identifies various objects in it, compute and </a:t>
            </a:r>
          </a:p>
          <a:p>
            <a:pPr marL="800100" lvl="2" indent="0" algn="just">
              <a:buNone/>
            </a:pPr>
            <a:r>
              <a:rPr lang="en-US" dirty="0"/>
              <a:t>         returns the dimensions of the object</a:t>
            </a:r>
          </a:p>
        </p:txBody>
      </p:sp>
    </p:spTree>
    <p:extLst>
      <p:ext uri="{BB962C8B-B14F-4D97-AF65-F5344CB8AC3E}">
        <p14:creationId xmlns:p14="http://schemas.microsoft.com/office/powerpoint/2010/main" val="8760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21745"/>
          </a:xfrm>
        </p:spPr>
        <p:txBody>
          <a:bodyPr/>
          <a:lstStyle/>
          <a:p>
            <a:pPr marL="514350" indent="-514350" algn="just">
              <a:buFont typeface="+mj-lt"/>
              <a:buAutoNum type="arabicPeriod" startAt="5"/>
            </a:pPr>
            <a:r>
              <a:rPr lang="en-US" dirty="0"/>
              <a:t>To test and validate the system built for different cases considered and incorporate necessary changes</a:t>
            </a:r>
          </a:p>
          <a:p>
            <a:pPr marL="457200" lvl="1" indent="0" algn="just">
              <a:buNone/>
            </a:pPr>
            <a:r>
              <a:rPr lang="en-US" sz="2400" dirty="0"/>
              <a:t>  5.1:   The system built will be tested for different cases and </a:t>
            </a:r>
          </a:p>
          <a:p>
            <a:pPr marL="457200" lvl="1" indent="0" algn="just">
              <a:buNone/>
            </a:pPr>
            <a:r>
              <a:rPr lang="en-US" sz="2400" dirty="0"/>
              <a:t>             find exceptions and anomalies</a:t>
            </a:r>
          </a:p>
          <a:p>
            <a:pPr marL="457200" lvl="1" indent="0" algn="just">
              <a:buNone/>
            </a:pPr>
            <a:r>
              <a:rPr lang="en-US" sz="2400" dirty="0"/>
              <a:t>  5.2:  Unit test, integration and functional tests will be made to </a:t>
            </a:r>
          </a:p>
          <a:p>
            <a:pPr marL="457200" lvl="1" indent="0" algn="just">
              <a:buNone/>
            </a:pPr>
            <a:r>
              <a:rPr lang="en-US" sz="2400" dirty="0"/>
              <a:t>           ensure the product works well in different layers/levels</a:t>
            </a:r>
          </a:p>
          <a:p>
            <a:pPr marL="457200" lvl="1" indent="0" algn="just">
              <a:buNone/>
            </a:pPr>
            <a:r>
              <a:rPr lang="en-US" sz="2400" dirty="0"/>
              <a:t>  5.3:  Comparison is made between the actual dimensions of an </a:t>
            </a:r>
          </a:p>
          <a:p>
            <a:pPr marL="457200" lvl="1" indent="0" algn="just">
              <a:buNone/>
            </a:pPr>
            <a:r>
              <a:rPr lang="en-US" sz="2400" dirty="0"/>
              <a:t>           object and the dimensions given by the system</a:t>
            </a:r>
          </a:p>
          <a:p>
            <a:pPr marL="457200" lvl="1" indent="0" algn="just">
              <a:buNone/>
            </a:pPr>
            <a:r>
              <a:rPr lang="en-US" sz="2400" dirty="0"/>
              <a:t> 5.4:   The errors and the functionality test case failures (if any) </a:t>
            </a:r>
          </a:p>
          <a:p>
            <a:pPr marL="457200" lvl="1" indent="0" algn="just">
              <a:buNone/>
            </a:pPr>
            <a:r>
              <a:rPr lang="en-US" sz="2400" dirty="0"/>
              <a:t>          are identified and changes are incorporated</a:t>
            </a:r>
          </a:p>
          <a:p>
            <a:pPr marL="514350" indent="-514350" algn="just">
              <a:buAutoNum type="arabicPeriod" startAt="2"/>
            </a:pPr>
            <a:endParaRPr lang="en-US" dirty="0"/>
          </a:p>
        </p:txBody>
      </p:sp>
    </p:spTree>
    <p:extLst>
      <p:ext uri="{BB962C8B-B14F-4D97-AF65-F5344CB8AC3E}">
        <p14:creationId xmlns:p14="http://schemas.microsoft.com/office/powerpoint/2010/main" val="236843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6"/>
            <a:ext cx="8915400" cy="5153891"/>
          </a:xfrm>
        </p:spPr>
        <p:txBody>
          <a:bodyPr/>
          <a:lstStyle/>
          <a:p>
            <a:pPr marL="514350" indent="-514350" algn="just">
              <a:buFont typeface="+mj-lt"/>
              <a:buAutoNum type="arabicPeriod" startAt="6"/>
            </a:pPr>
            <a:r>
              <a:rPr lang="en-US" dirty="0"/>
              <a:t>To document the report by unifying all the results and outcomes</a:t>
            </a:r>
          </a:p>
          <a:p>
            <a:pPr marL="457200" lvl="1" indent="0" algn="just">
              <a:buNone/>
            </a:pPr>
            <a:r>
              <a:rPr lang="en-US" sz="2400" dirty="0"/>
              <a:t>   6.1:   A report will be made illustrating the need for the </a:t>
            </a:r>
          </a:p>
          <a:p>
            <a:pPr marL="457200" lvl="1" indent="0" algn="just">
              <a:buNone/>
            </a:pPr>
            <a:r>
              <a:rPr lang="en-US" sz="2400" dirty="0"/>
              <a:t>             project, introduction of the project and the related works </a:t>
            </a:r>
          </a:p>
          <a:p>
            <a:pPr marL="457200" lvl="1" indent="0" algn="just">
              <a:buNone/>
            </a:pPr>
            <a:r>
              <a:rPr lang="en-US" sz="2400" dirty="0"/>
              <a:t>             in this domain so far</a:t>
            </a:r>
          </a:p>
          <a:p>
            <a:pPr marL="457200" lvl="1" indent="0" algn="just">
              <a:buNone/>
            </a:pPr>
            <a:r>
              <a:rPr lang="en-US" sz="2400" dirty="0"/>
              <a:t>  6.2:   The various designs made, implementation, testing and  </a:t>
            </a:r>
          </a:p>
          <a:p>
            <a:pPr marL="457200" lvl="1" indent="0" algn="just">
              <a:buNone/>
            </a:pPr>
            <a:r>
              <a:rPr lang="en-US" sz="2400" dirty="0"/>
              <a:t>            results are reported</a:t>
            </a:r>
          </a:p>
          <a:p>
            <a:pPr marL="457200" lvl="1" indent="0" algn="just">
              <a:buNone/>
            </a:pPr>
            <a:r>
              <a:rPr lang="en-US" sz="2400" dirty="0"/>
              <a:t>  6.3:   Demonstrate the working of the product built with </a:t>
            </a:r>
          </a:p>
          <a:p>
            <a:pPr marL="457200" lvl="1" indent="0" algn="just">
              <a:buNone/>
            </a:pPr>
            <a:r>
              <a:rPr lang="en-US" sz="2400" dirty="0"/>
              <a:t>            sample image as input to the system</a:t>
            </a:r>
          </a:p>
          <a:p>
            <a:pPr marL="457200" lvl="1" indent="0" algn="just">
              <a:buNone/>
            </a:pPr>
            <a:r>
              <a:rPr lang="en-US" sz="2400" dirty="0"/>
              <a:t>  6.4:   The performance is compared with other existing models </a:t>
            </a:r>
          </a:p>
          <a:p>
            <a:pPr marL="457200" lvl="1" indent="0" algn="just">
              <a:buNone/>
            </a:pPr>
            <a:r>
              <a:rPr lang="en-US" sz="2400" dirty="0"/>
              <a:t>            and efficiency, error rate is reported</a:t>
            </a:r>
            <a:endParaRPr lang="en-US" dirty="0"/>
          </a:p>
        </p:txBody>
      </p:sp>
    </p:spTree>
    <p:extLst>
      <p:ext uri="{BB962C8B-B14F-4D97-AF65-F5344CB8AC3E}">
        <p14:creationId xmlns:p14="http://schemas.microsoft.com/office/powerpoint/2010/main" val="14003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488504" y="1060704"/>
            <a:ext cx="8915400" cy="5217448"/>
          </a:xfrm>
        </p:spPr>
        <p:txBody>
          <a:bodyPr/>
          <a:lstStyle/>
          <a:p>
            <a:pPr marL="0" indent="0">
              <a:buNone/>
            </a:pPr>
            <a:r>
              <a:rPr lang="en-US" altLang="en-US" sz="2800" dirty="0"/>
              <a:t>Project Concept</a:t>
            </a:r>
          </a:p>
          <a:p>
            <a:pPr marL="0" indent="0">
              <a:buNone/>
            </a:pPr>
            <a:r>
              <a:rPr lang="en-US" altLang="en-US" sz="2800" dirty="0"/>
              <a:t>Design</a:t>
            </a:r>
          </a:p>
          <a:p>
            <a:pPr marL="0" indent="0">
              <a:buNone/>
            </a:pPr>
            <a:r>
              <a:rPr lang="en-US" altLang="en-US" sz="2800" dirty="0"/>
              <a:t>Demonstration</a:t>
            </a:r>
          </a:p>
          <a:p>
            <a:pPr marL="0" indent="0">
              <a:buNone/>
            </a:pPr>
            <a:endParaRPr lang="en-US" b="1" i="1"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366983"/>
            <a:ext cx="8915400" cy="3842326"/>
          </a:xfrm>
        </p:spPr>
        <p:txBody>
          <a:bodyPr/>
          <a:lstStyle/>
          <a:p>
            <a:pPr algn="just"/>
            <a:r>
              <a:rPr lang="en-IN" sz="2800" dirty="0"/>
              <a:t>Literature survey has been carried out in order to understand different methods which can be used to solve problem at hand</a:t>
            </a:r>
          </a:p>
          <a:p>
            <a:pPr algn="just"/>
            <a:endParaRPr lang="en-IN" sz="2800" dirty="0"/>
          </a:p>
          <a:p>
            <a:pPr algn="just"/>
            <a:r>
              <a:rPr lang="en-IN" sz="2800" dirty="0"/>
              <a:t>The three main concepts identified to solve the problem are Parallax Method, Reference Object Method and Image Pre-Processing</a:t>
            </a:r>
          </a:p>
          <a:p>
            <a:pPr lvl="1" algn="just"/>
            <a:endParaRPr lang="en-GB" sz="2400" dirty="0"/>
          </a:p>
        </p:txBody>
      </p:sp>
    </p:spTree>
    <p:extLst>
      <p:ext uri="{BB962C8B-B14F-4D97-AF65-F5344CB8AC3E}">
        <p14:creationId xmlns:p14="http://schemas.microsoft.com/office/powerpoint/2010/main" val="123981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801091"/>
            <a:ext cx="8915400" cy="3408218"/>
          </a:xfrm>
        </p:spPr>
        <p:txBody>
          <a:bodyPr/>
          <a:lstStyle/>
          <a:p>
            <a:pPr algn="just"/>
            <a:r>
              <a:rPr lang="en-IN" sz="2800" dirty="0"/>
              <a:t>Parallax method</a:t>
            </a:r>
          </a:p>
          <a:p>
            <a:pPr lvl="1" algn="just"/>
            <a:r>
              <a:rPr lang="en-GB" sz="2400" dirty="0"/>
              <a:t>Parallax means change in position of the object when viewed from different places or line of sight</a:t>
            </a:r>
          </a:p>
          <a:p>
            <a:pPr lvl="1" algn="just"/>
            <a:r>
              <a:rPr lang="en-GB" sz="2400" dirty="0"/>
              <a:t>After thorough research, it was concluded that our camera should be placed in exact perpendicular position to the object</a:t>
            </a:r>
          </a:p>
          <a:p>
            <a:pPr lvl="1" algn="just"/>
            <a:r>
              <a:rPr lang="en-GB" sz="2400" dirty="0"/>
              <a:t>Thus, parallax method was ruled out</a:t>
            </a:r>
          </a:p>
        </p:txBody>
      </p:sp>
    </p:spTree>
    <p:extLst>
      <p:ext uri="{BB962C8B-B14F-4D97-AF65-F5344CB8AC3E}">
        <p14:creationId xmlns:p14="http://schemas.microsoft.com/office/powerpoint/2010/main" val="420917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431636"/>
            <a:ext cx="8915400" cy="3611419"/>
          </a:xfrm>
        </p:spPr>
        <p:txBody>
          <a:bodyPr/>
          <a:lstStyle/>
          <a:p>
            <a:pPr algn="just"/>
            <a:r>
              <a:rPr lang="en-IN" sz="2800" dirty="0"/>
              <a:t>Reference Object method</a:t>
            </a:r>
          </a:p>
          <a:p>
            <a:pPr lvl="1" algn="just"/>
            <a:r>
              <a:rPr lang="en-GB" sz="2400" dirty="0"/>
              <a:t>From the input image reference object can be identified either by specifying the position of the reference object like leftmost, rightmost, topmost, bottommost, middle one or by specifying a colour or shape of the reference object which should be unique from other objects in the image</a:t>
            </a:r>
          </a:p>
          <a:p>
            <a:pPr lvl="1" algn="just"/>
            <a:r>
              <a:rPr lang="en-IN" sz="2400" dirty="0"/>
              <a:t>T</a:t>
            </a:r>
            <a:r>
              <a:rPr lang="en-GB" sz="2400" dirty="0"/>
              <a:t>his method was found to be more promising than the other ones found during the literature survey.</a:t>
            </a:r>
          </a:p>
          <a:p>
            <a:pPr marL="457200" lvl="1" indent="0" algn="just">
              <a:buNone/>
            </a:pPr>
            <a:endParaRPr lang="en-IN" sz="2400" dirty="0"/>
          </a:p>
        </p:txBody>
      </p:sp>
    </p:spTree>
    <p:extLst>
      <p:ext uri="{BB962C8B-B14F-4D97-AF65-F5344CB8AC3E}">
        <p14:creationId xmlns:p14="http://schemas.microsoft.com/office/powerpoint/2010/main" val="6213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3165402557"/>
              </p:ext>
            </p:extLst>
          </p:nvPr>
        </p:nvGraphicFramePr>
        <p:xfrm>
          <a:off x="1023910" y="1714488"/>
          <a:ext cx="7772400" cy="228600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a:t>Sl</a:t>
                      </a:r>
                      <a:r>
                        <a:rPr lang="en-US" sz="2400" dirty="0" smtClean="0"/>
                        <a:t>. 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16ETCS002122</a:t>
                      </a:r>
                    </a:p>
                  </a:txBody>
                  <a:tcPr/>
                </a:tc>
                <a:tc>
                  <a:txBody>
                    <a:bodyPr/>
                    <a:lstStyle/>
                    <a:p>
                      <a:r>
                        <a:rPr lang="en-US" dirty="0" err="1"/>
                        <a:t>Shivakumar</a:t>
                      </a:r>
                      <a:r>
                        <a:rPr lang="en-US" dirty="0"/>
                        <a:t> M</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16ETCS002124</a:t>
                      </a:r>
                    </a:p>
                  </a:txBody>
                  <a:tcPr/>
                </a:tc>
                <a:tc>
                  <a:txBody>
                    <a:bodyPr/>
                    <a:lstStyle/>
                    <a:p>
                      <a:r>
                        <a:rPr lang="en-US" dirty="0"/>
                        <a:t>Shridhar Hegde</a:t>
                      </a:r>
                    </a:p>
                  </a:txBody>
                  <a:tcPr/>
                </a:tc>
                <a:tc>
                  <a:txBody>
                    <a:bodyPr/>
                    <a:lstStyle/>
                    <a:p>
                      <a:r>
                        <a:rPr lang="en-US" dirty="0"/>
                        <a:t>CSE</a:t>
                      </a:r>
                    </a:p>
                  </a:txBody>
                  <a:tcPr/>
                </a:tc>
                <a:extLst>
                  <a:ext uri="{0D108BD9-81ED-4DB2-BD59-A6C34878D82A}">
                    <a16:rowId xmlns:a16="http://schemas.microsoft.com/office/drawing/2014/main" val="10002"/>
                  </a:ext>
                </a:extLst>
              </a:tr>
              <a:tr h="359301">
                <a:tc>
                  <a:txBody>
                    <a:bodyPr/>
                    <a:lstStyle/>
                    <a:p>
                      <a:pPr algn="ctr"/>
                      <a:r>
                        <a:rPr lang="en-US" dirty="0"/>
                        <a:t>3</a:t>
                      </a:r>
                    </a:p>
                  </a:txBody>
                  <a:tcPr/>
                </a:tc>
                <a:tc>
                  <a:txBody>
                    <a:bodyPr/>
                    <a:lstStyle/>
                    <a:p>
                      <a:r>
                        <a:rPr lang="en-US" dirty="0"/>
                        <a:t>16ETCS002112</a:t>
                      </a:r>
                    </a:p>
                  </a:txBody>
                  <a:tcPr/>
                </a:tc>
                <a:tc>
                  <a:txBody>
                    <a:bodyPr/>
                    <a:lstStyle/>
                    <a:p>
                      <a:r>
                        <a:rPr lang="en-US" dirty="0"/>
                        <a:t>Santosh G</a:t>
                      </a:r>
                    </a:p>
                  </a:txBody>
                  <a:tcPr/>
                </a:tc>
                <a:tc>
                  <a:txBody>
                    <a:bodyPr/>
                    <a:lstStyle/>
                    <a:p>
                      <a:r>
                        <a:rPr lang="en-US" dirty="0"/>
                        <a:t>CSE</a:t>
                      </a:r>
                    </a:p>
                  </a:txBody>
                  <a:tcPr/>
                </a:tc>
                <a:extLst>
                  <a:ext uri="{0D108BD9-81ED-4DB2-BD59-A6C34878D82A}">
                    <a16:rowId xmlns:a16="http://schemas.microsoft.com/office/drawing/2014/main" val="10003"/>
                  </a:ext>
                </a:extLst>
              </a:tr>
              <a:tr h="359301">
                <a:tc>
                  <a:txBody>
                    <a:bodyPr/>
                    <a:lstStyle/>
                    <a:p>
                      <a:pPr algn="ctr"/>
                      <a:r>
                        <a:rPr lang="en-US" dirty="0"/>
                        <a:t>4</a:t>
                      </a:r>
                    </a:p>
                  </a:txBody>
                  <a:tcPr/>
                </a:tc>
                <a:tc>
                  <a:txBody>
                    <a:bodyPr/>
                    <a:lstStyle/>
                    <a:p>
                      <a:r>
                        <a:rPr lang="en-US" dirty="0"/>
                        <a:t>16ETCS002116</a:t>
                      </a:r>
                    </a:p>
                  </a:txBody>
                  <a:tcPr/>
                </a:tc>
                <a:tc>
                  <a:txBody>
                    <a:bodyPr/>
                    <a:lstStyle/>
                    <a:p>
                      <a:r>
                        <a:rPr lang="en-US" dirty="0"/>
                        <a:t>Sai Bharadwaj</a:t>
                      </a:r>
                    </a:p>
                  </a:txBody>
                  <a:tcPr/>
                </a:tc>
                <a:tc>
                  <a:txBody>
                    <a:bodyPr/>
                    <a:lstStyle/>
                    <a:p>
                      <a:r>
                        <a:rPr lang="en-US" dirty="0"/>
                        <a:t>CSE</a:t>
                      </a:r>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a:t>
            </a:r>
            <a:r>
              <a:rPr lang="en-US" dirty="0" smtClean="0"/>
              <a:t>FET </a:t>
            </a:r>
            <a:r>
              <a:rPr lang="en-US" dirty="0"/>
              <a:t>- 2016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246910"/>
            <a:ext cx="8915400" cy="4765963"/>
          </a:xfrm>
        </p:spPr>
        <p:txBody>
          <a:bodyPr/>
          <a:lstStyle/>
          <a:p>
            <a:pPr algn="just"/>
            <a:r>
              <a:rPr lang="en-IN" sz="2800" dirty="0"/>
              <a:t>Image Pre-Processing</a:t>
            </a:r>
          </a:p>
          <a:p>
            <a:pPr lvl="1" algn="just"/>
            <a:r>
              <a:rPr lang="en-GB" sz="2400" dirty="0"/>
              <a:t>The input image read is converted to grayscale image and is blurred slightly, reducing the noise in the image</a:t>
            </a:r>
          </a:p>
          <a:p>
            <a:pPr marL="457200" lvl="1" indent="0" algn="just">
              <a:buNone/>
            </a:pPr>
            <a:endParaRPr lang="en-IN" sz="2400" dirty="0"/>
          </a:p>
          <a:p>
            <a:pPr algn="just"/>
            <a:r>
              <a:rPr lang="en-IN" sz="2800" dirty="0"/>
              <a:t>Camera should be placed perpendicular to the object</a:t>
            </a:r>
          </a:p>
          <a:p>
            <a:pPr lvl="1" algn="just"/>
            <a:r>
              <a:rPr lang="en-GB" sz="2400" dirty="0"/>
              <a:t>The camera should be placed perpendicular to the objects for which the dimensions are to be measured. If camera is not placed perpendicularly the round object might appear as oval, a rectangular object might appear as square object which will lead to false dimensions of objects</a:t>
            </a:r>
          </a:p>
          <a:p>
            <a:pPr lvl="1" algn="just"/>
            <a:endParaRPr lang="en-IN" sz="2400" dirty="0"/>
          </a:p>
          <a:p>
            <a:pPr marL="457200" lvl="1" indent="0" algn="just">
              <a:buNone/>
            </a:pPr>
            <a:endParaRPr lang="en-IN" sz="2400" dirty="0"/>
          </a:p>
        </p:txBody>
      </p:sp>
    </p:spTree>
    <p:extLst>
      <p:ext uri="{BB962C8B-B14F-4D97-AF65-F5344CB8AC3E}">
        <p14:creationId xmlns:p14="http://schemas.microsoft.com/office/powerpoint/2010/main" val="113674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514764"/>
            <a:ext cx="8915400" cy="3953164"/>
          </a:xfrm>
        </p:spPr>
        <p:txBody>
          <a:bodyPr/>
          <a:lstStyle/>
          <a:p>
            <a:pPr algn="just"/>
            <a:r>
              <a:rPr lang="en-IN" sz="2800" dirty="0"/>
              <a:t>Scale of reference object to compute the dimensions?</a:t>
            </a:r>
          </a:p>
          <a:p>
            <a:pPr lvl="1" algn="just"/>
            <a:r>
              <a:rPr lang="en-IN" sz="2400" dirty="0"/>
              <a:t>Scale for reference object can be in inches or millimetres or centimetres. </a:t>
            </a:r>
          </a:p>
          <a:p>
            <a:pPr lvl="1" algn="just"/>
            <a:r>
              <a:rPr lang="en-IN" sz="2400" dirty="0"/>
              <a:t>After knowing the dimension of reference object in any of the scale mentioned above, the number of pixels occupied for the reference object is calculated. </a:t>
            </a:r>
          </a:p>
          <a:p>
            <a:pPr lvl="1" algn="just"/>
            <a:r>
              <a:rPr lang="en-IN" sz="2400" dirty="0"/>
              <a:t>Each pixel length is calculated by dividing </a:t>
            </a:r>
            <a:r>
              <a:rPr lang="en-IN" sz="2400" i="1" dirty="0"/>
              <a:t>‘number of pixels occupied’ </a:t>
            </a:r>
            <a:r>
              <a:rPr lang="en-IN" sz="2400" dirty="0"/>
              <a:t>by </a:t>
            </a:r>
            <a:r>
              <a:rPr lang="en-IN" sz="2400" i="1" dirty="0"/>
              <a:t>‘length of object’,</a:t>
            </a:r>
            <a:r>
              <a:rPr lang="en-IN" sz="2400" dirty="0"/>
              <a:t> using this ratio dimensions of other objects in the image are calculated</a:t>
            </a:r>
          </a:p>
          <a:p>
            <a:pPr marL="457200" lvl="1" indent="0" algn="just">
              <a:buNone/>
            </a:pPr>
            <a:endParaRPr lang="en-GB" sz="2400" dirty="0"/>
          </a:p>
        </p:txBody>
      </p:sp>
    </p:spTree>
    <p:extLst>
      <p:ext uri="{BB962C8B-B14F-4D97-AF65-F5344CB8AC3E}">
        <p14:creationId xmlns:p14="http://schemas.microsoft.com/office/powerpoint/2010/main" val="323654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939636"/>
            <a:ext cx="8915400" cy="2244437"/>
          </a:xfrm>
        </p:spPr>
        <p:txBody>
          <a:bodyPr/>
          <a:lstStyle/>
          <a:p>
            <a:pPr algn="just"/>
            <a:r>
              <a:rPr lang="en-IN" sz="2400" dirty="0"/>
              <a:t>After analysing the different methods that can be used to solve the problem, Reference Object method has been found to be more feasible than others.</a:t>
            </a:r>
          </a:p>
          <a:p>
            <a:pPr algn="just"/>
            <a:r>
              <a:rPr lang="en-IN" sz="2400" dirty="0"/>
              <a:t>In the design phase, Functional and Non-Functional Requirements of the system have been finalised</a:t>
            </a:r>
          </a:p>
        </p:txBody>
      </p:sp>
    </p:spTree>
    <p:extLst>
      <p:ext uri="{BB962C8B-B14F-4D97-AF65-F5344CB8AC3E}">
        <p14:creationId xmlns:p14="http://schemas.microsoft.com/office/powerpoint/2010/main" val="323965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FR1:</a:t>
            </a:r>
            <a:r>
              <a:rPr lang="en-IN" sz="2800" dirty="0"/>
              <a:t>	System should read the image given as input.</a:t>
            </a:r>
            <a:endParaRPr lang="en-GB" sz="2800" dirty="0"/>
          </a:p>
          <a:p>
            <a:pPr marL="0" indent="0">
              <a:buNone/>
            </a:pPr>
            <a:r>
              <a:rPr lang="en-IN" sz="2800" b="1" dirty="0"/>
              <a:t>FR2:</a:t>
            </a:r>
            <a:r>
              <a:rPr lang="en-IN" sz="2800" dirty="0"/>
              <a:t>	System should identify the objects from the image</a:t>
            </a:r>
          </a:p>
          <a:p>
            <a:pPr marL="0" indent="0">
              <a:buNone/>
            </a:pPr>
            <a:r>
              <a:rPr lang="en-IN" sz="2800" dirty="0"/>
              <a:t>	read.</a:t>
            </a:r>
            <a:endParaRPr lang="en-GB" sz="2800" dirty="0"/>
          </a:p>
          <a:p>
            <a:pPr marL="0" indent="0">
              <a:buNone/>
            </a:pPr>
            <a:r>
              <a:rPr lang="en-IN" sz="2800" b="1" dirty="0"/>
              <a:t>FR3:</a:t>
            </a:r>
            <a:r>
              <a:rPr lang="en-IN" sz="2800" dirty="0"/>
              <a:t>	System should identify corners for each object in read</a:t>
            </a:r>
          </a:p>
          <a:p>
            <a:pPr marL="0" indent="0">
              <a:buNone/>
            </a:pPr>
            <a:r>
              <a:rPr lang="en-IN" sz="2800" dirty="0"/>
              <a:t>	image.</a:t>
            </a:r>
            <a:endParaRPr lang="en-GB" sz="2800" dirty="0"/>
          </a:p>
          <a:p>
            <a:pPr marL="0" indent="0">
              <a:buNone/>
            </a:pPr>
            <a:r>
              <a:rPr lang="en-IN" sz="2800" b="1" dirty="0"/>
              <a:t>FR4:</a:t>
            </a:r>
            <a:r>
              <a:rPr lang="en-IN" sz="2800" dirty="0"/>
              <a:t>	System should identify all the edges for objects</a:t>
            </a:r>
          </a:p>
          <a:p>
            <a:pPr marL="0" indent="0">
              <a:buNone/>
            </a:pPr>
            <a:r>
              <a:rPr lang="en-IN" sz="2800" dirty="0"/>
              <a:t>	present in read image.</a:t>
            </a:r>
            <a:endParaRPr lang="en-GB" sz="2800" dirty="0"/>
          </a:p>
        </p:txBody>
      </p:sp>
    </p:spTree>
    <p:extLst>
      <p:ext uri="{BB962C8B-B14F-4D97-AF65-F5344CB8AC3E}">
        <p14:creationId xmlns:p14="http://schemas.microsoft.com/office/powerpoint/2010/main" val="92179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FR5:</a:t>
            </a:r>
            <a:r>
              <a:rPr lang="en-IN" sz="2800" dirty="0"/>
              <a:t>	System should calculate dimensions of each edge of </a:t>
            </a:r>
          </a:p>
          <a:p>
            <a:pPr marL="0" indent="0">
              <a:buNone/>
            </a:pPr>
            <a:r>
              <a:rPr lang="en-IN" sz="2800" dirty="0"/>
              <a:t>	these objects using pixel per metric ratio.</a:t>
            </a:r>
            <a:endParaRPr lang="en-GB" sz="2800" dirty="0"/>
          </a:p>
          <a:p>
            <a:pPr marL="0" indent="0">
              <a:buNone/>
            </a:pPr>
            <a:r>
              <a:rPr lang="en-IN" sz="2800" b="1" dirty="0"/>
              <a:t>FR6:</a:t>
            </a:r>
            <a:r>
              <a:rPr lang="en-IN" sz="2800" dirty="0"/>
              <a:t>	System should calculate the approximate dimensions </a:t>
            </a:r>
          </a:p>
          <a:p>
            <a:pPr marL="0" indent="0">
              <a:buNone/>
            </a:pPr>
            <a:r>
              <a:rPr lang="en-IN" sz="2800" dirty="0"/>
              <a:t>	based on dimensions of reference object.</a:t>
            </a:r>
            <a:endParaRPr lang="en-GB" sz="2800" dirty="0"/>
          </a:p>
          <a:p>
            <a:pPr marL="0" indent="0">
              <a:buNone/>
            </a:pPr>
            <a:r>
              <a:rPr lang="en-IN" sz="2800" b="1" dirty="0"/>
              <a:t>FR7:</a:t>
            </a:r>
            <a:r>
              <a:rPr lang="en-IN" sz="2800" dirty="0"/>
              <a:t>	System should produce an image as output showing </a:t>
            </a:r>
          </a:p>
          <a:p>
            <a:pPr marL="0" indent="0">
              <a:buNone/>
            </a:pPr>
            <a:r>
              <a:rPr lang="en-IN" sz="2800" dirty="0"/>
              <a:t>	the identified edges and dimensions of input image.</a:t>
            </a:r>
            <a:endParaRPr lang="en-GB" sz="2800" dirty="0"/>
          </a:p>
        </p:txBody>
      </p:sp>
    </p:spTree>
    <p:extLst>
      <p:ext uri="{BB962C8B-B14F-4D97-AF65-F5344CB8AC3E}">
        <p14:creationId xmlns:p14="http://schemas.microsoft.com/office/powerpoint/2010/main" val="357206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marL="0" indent="0" algn="just">
              <a:buNone/>
            </a:pPr>
            <a:r>
              <a:rPr lang="en-IN" b="1" dirty="0">
                <a:solidFill>
                  <a:srgbClr val="FF0000"/>
                </a:solidFill>
              </a:rPr>
              <a:t>Non-Functional Requirements</a:t>
            </a:r>
          </a:p>
          <a:p>
            <a:pPr marL="0" indent="0" algn="just">
              <a:buNone/>
            </a:pPr>
            <a:endParaRPr lang="en-IN" b="1" dirty="0">
              <a:solidFill>
                <a:srgbClr val="FF0000"/>
              </a:solidFill>
            </a:endParaRPr>
          </a:p>
          <a:p>
            <a:pPr marL="0" indent="0">
              <a:buNone/>
            </a:pPr>
            <a:r>
              <a:rPr lang="en-IN" sz="2800" b="1" dirty="0"/>
              <a:t>NF1:</a:t>
            </a:r>
            <a:r>
              <a:rPr lang="en-IN" sz="2800" dirty="0"/>
              <a:t>	System shall produce the output image very quickly.</a:t>
            </a:r>
            <a:endParaRPr lang="en-GB" sz="2800" dirty="0"/>
          </a:p>
          <a:p>
            <a:pPr marL="0" indent="0">
              <a:buNone/>
            </a:pPr>
            <a:r>
              <a:rPr lang="en-IN" sz="2800" b="1" dirty="0"/>
              <a:t>NF2:</a:t>
            </a:r>
            <a:r>
              <a:rPr lang="en-IN" sz="2800" dirty="0"/>
              <a:t>	System shall take input image of any size.</a:t>
            </a:r>
            <a:endParaRPr lang="en-GB" sz="2800" dirty="0"/>
          </a:p>
          <a:p>
            <a:pPr marL="0" indent="0">
              <a:buNone/>
            </a:pPr>
            <a:r>
              <a:rPr lang="en-IN" sz="2800" b="1" dirty="0"/>
              <a:t>NF3:</a:t>
            </a:r>
            <a:r>
              <a:rPr lang="en-IN" sz="2800" dirty="0"/>
              <a:t>	System shall be available in any platform to be </a:t>
            </a:r>
          </a:p>
          <a:p>
            <a:pPr marL="0" indent="0">
              <a:buNone/>
            </a:pPr>
            <a:r>
              <a:rPr lang="en-IN" sz="2800" dirty="0"/>
              <a:t>	executed.</a:t>
            </a:r>
            <a:endParaRPr lang="en-GB" sz="2800" dirty="0"/>
          </a:p>
          <a:p>
            <a:pPr marL="0" indent="0">
              <a:buNone/>
            </a:pPr>
            <a:r>
              <a:rPr lang="en-IN" sz="2800" b="1" dirty="0"/>
              <a:t>NF4:</a:t>
            </a:r>
            <a:r>
              <a:rPr lang="en-IN" sz="2800" dirty="0"/>
              <a:t>	System shall allow only one image as input with any </a:t>
            </a:r>
          </a:p>
          <a:p>
            <a:pPr marL="0" indent="0">
              <a:buNone/>
            </a:pPr>
            <a:r>
              <a:rPr lang="en-IN" sz="2800" dirty="0"/>
              <a:t>	number of objects in it.</a:t>
            </a:r>
            <a:endParaRPr lang="en-GB" sz="2800" dirty="0"/>
          </a:p>
          <a:p>
            <a:pPr marL="0" indent="0" algn="just">
              <a:buNone/>
            </a:pPr>
            <a:endParaRPr lang="en-IN" b="1" dirty="0">
              <a:solidFill>
                <a:srgbClr val="FF0000"/>
              </a:solidFill>
            </a:endParaRPr>
          </a:p>
        </p:txBody>
      </p:sp>
    </p:spTree>
    <p:extLst>
      <p:ext uri="{BB962C8B-B14F-4D97-AF65-F5344CB8AC3E}">
        <p14:creationId xmlns:p14="http://schemas.microsoft.com/office/powerpoint/2010/main" val="108668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algn="just"/>
            <a:r>
              <a:rPr lang="en-IN" sz="2800" dirty="0"/>
              <a:t>In order to implement the system, a proper flow of tasks to be achieved has to be designed.</a:t>
            </a:r>
          </a:p>
          <a:p>
            <a:pPr algn="just"/>
            <a:endParaRPr lang="en-IN" sz="2800" dirty="0"/>
          </a:p>
          <a:p>
            <a:pPr algn="just"/>
            <a:r>
              <a:rPr lang="en-IN" sz="2800" dirty="0"/>
              <a:t>A high level block diagram &amp; a low level block diagram depicting primary functionalities of the system has been designed.</a:t>
            </a:r>
          </a:p>
          <a:p>
            <a:pPr algn="just"/>
            <a:endParaRPr lang="en-IN" sz="2800" dirty="0"/>
          </a:p>
          <a:p>
            <a:pPr algn="just"/>
            <a:r>
              <a:rPr lang="en-IN" sz="2800" dirty="0"/>
              <a:t>A low level explanation for the block diagram has also been given.</a:t>
            </a:r>
          </a:p>
          <a:p>
            <a:pPr marL="0" indent="0" algn="just">
              <a:buNone/>
            </a:pPr>
            <a:endParaRPr lang="en-IN" sz="2800" dirty="0"/>
          </a:p>
        </p:txBody>
      </p:sp>
    </p:spTree>
    <p:extLst>
      <p:ext uri="{BB962C8B-B14F-4D97-AF65-F5344CB8AC3E}">
        <p14:creationId xmlns:p14="http://schemas.microsoft.com/office/powerpoint/2010/main" val="1003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7"/>
            <a:ext cx="2626591" cy="1108364"/>
          </a:xfrm>
        </p:spPr>
        <p:txBody>
          <a:bodyPr/>
          <a:lstStyle/>
          <a:p>
            <a:pPr marL="0" indent="0" algn="just">
              <a:buNone/>
            </a:pPr>
            <a:r>
              <a:rPr lang="en-IN" sz="2800" b="1" dirty="0">
                <a:solidFill>
                  <a:srgbClr val="FF0000"/>
                </a:solidFill>
              </a:rPr>
              <a:t>High-level block Diagram</a:t>
            </a:r>
          </a:p>
          <a:p>
            <a:pPr marL="0" indent="0" algn="just">
              <a:buNone/>
            </a:pPr>
            <a:endParaRPr lang="en-IN" sz="2800" b="1" dirty="0">
              <a:solidFill>
                <a:srgbClr val="FF0000"/>
              </a:solidFill>
            </a:endParaRPr>
          </a:p>
        </p:txBody>
      </p:sp>
      <p:pic>
        <p:nvPicPr>
          <p:cNvPr id="5" name="Picture 4">
            <a:extLst>
              <a:ext uri="{FF2B5EF4-FFF2-40B4-BE49-F238E27FC236}">
                <a16:creationId xmlns:a16="http://schemas.microsoft.com/office/drawing/2014/main" id="{6948FB68-68C1-47B9-823C-D7F6505A0639}"/>
              </a:ext>
            </a:extLst>
          </p:cNvPr>
          <p:cNvPicPr>
            <a:picLocks noChangeAspect="1"/>
          </p:cNvPicPr>
          <p:nvPr/>
        </p:nvPicPr>
        <p:blipFill>
          <a:blip r:embed="rId2"/>
          <a:stretch>
            <a:fillRect/>
          </a:stretch>
        </p:blipFill>
        <p:spPr>
          <a:xfrm>
            <a:off x="3405620" y="999981"/>
            <a:ext cx="3371850" cy="5067300"/>
          </a:xfrm>
          <a:prstGeom prst="rect">
            <a:avLst/>
          </a:prstGeom>
        </p:spPr>
      </p:pic>
    </p:spTree>
    <p:extLst>
      <p:ext uri="{BB962C8B-B14F-4D97-AF65-F5344CB8AC3E}">
        <p14:creationId xmlns:p14="http://schemas.microsoft.com/office/powerpoint/2010/main" val="27325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129309" y="822037"/>
            <a:ext cx="2549236" cy="1246908"/>
          </a:xfrm>
        </p:spPr>
        <p:txBody>
          <a:bodyPr/>
          <a:lstStyle/>
          <a:p>
            <a:pPr marL="0" indent="0" algn="just">
              <a:buNone/>
            </a:pPr>
            <a:r>
              <a:rPr lang="en-IN" sz="2800" b="1" dirty="0">
                <a:solidFill>
                  <a:srgbClr val="FF0000"/>
                </a:solidFill>
              </a:rPr>
              <a:t>Low-level block </a:t>
            </a:r>
          </a:p>
          <a:p>
            <a:pPr marL="0" indent="0" algn="just">
              <a:buNone/>
            </a:pPr>
            <a:r>
              <a:rPr lang="en-IN" sz="2800" b="1" dirty="0">
                <a:solidFill>
                  <a:srgbClr val="FF0000"/>
                </a:solidFill>
              </a:rPr>
              <a:t>Diagram</a:t>
            </a:r>
          </a:p>
          <a:p>
            <a:pPr marL="0" indent="0" algn="just">
              <a:buNone/>
            </a:pPr>
            <a:endParaRPr lang="en-IN" sz="2800" b="1" dirty="0">
              <a:solidFill>
                <a:srgbClr val="FF0000"/>
              </a:solidFill>
            </a:endParaRPr>
          </a:p>
        </p:txBody>
      </p:sp>
      <p:pic>
        <p:nvPicPr>
          <p:cNvPr id="5" name="Picture 4">
            <a:extLst>
              <a:ext uri="{FF2B5EF4-FFF2-40B4-BE49-F238E27FC236}">
                <a16:creationId xmlns:a16="http://schemas.microsoft.com/office/drawing/2014/main" id="{3FCF74AA-E471-43FB-B4E3-89A0B871DA5B}"/>
              </a:ext>
            </a:extLst>
          </p:cNvPr>
          <p:cNvPicPr>
            <a:picLocks noChangeAspect="1"/>
          </p:cNvPicPr>
          <p:nvPr/>
        </p:nvPicPr>
        <p:blipFill>
          <a:blip r:embed="rId2"/>
          <a:stretch>
            <a:fillRect/>
          </a:stretch>
        </p:blipFill>
        <p:spPr>
          <a:xfrm>
            <a:off x="3017561" y="822037"/>
            <a:ext cx="3870877" cy="5499798"/>
          </a:xfrm>
          <a:prstGeom prst="rect">
            <a:avLst/>
          </a:prstGeom>
        </p:spPr>
      </p:pic>
    </p:spTree>
    <p:extLst>
      <p:ext uri="{BB962C8B-B14F-4D97-AF65-F5344CB8AC3E}">
        <p14:creationId xmlns:p14="http://schemas.microsoft.com/office/powerpoint/2010/main" val="330245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218546"/>
          </a:xfrm>
        </p:spPr>
        <p:txBody>
          <a:bodyPr/>
          <a:lstStyle/>
          <a:p>
            <a:pPr marL="0" indent="0" algn="just">
              <a:buNone/>
            </a:pPr>
            <a:r>
              <a:rPr lang="en-IN" sz="2800" b="1" dirty="0">
                <a:solidFill>
                  <a:srgbClr val="FF0000"/>
                </a:solidFill>
              </a:rPr>
              <a:t>Low-level design explanation</a:t>
            </a:r>
          </a:p>
          <a:p>
            <a:pPr marL="514350" indent="-514350" algn="just">
              <a:buFont typeface="+mj-lt"/>
              <a:buAutoNum type="arabicPeriod"/>
            </a:pPr>
            <a:r>
              <a:rPr lang="en-GB" sz="2800" dirty="0"/>
              <a:t>Input an image</a:t>
            </a:r>
          </a:p>
          <a:p>
            <a:pPr lvl="1" algn="just"/>
            <a:r>
              <a:rPr lang="en-IN" sz="2400" dirty="0"/>
              <a:t>Input the </a:t>
            </a:r>
            <a:r>
              <a:rPr lang="en-GB" sz="2400" dirty="0"/>
              <a:t>image of the target object to the system in any standard format</a:t>
            </a:r>
            <a:endParaRPr lang="en-IN" sz="2400" dirty="0"/>
          </a:p>
          <a:p>
            <a:pPr lvl="1" algn="just"/>
            <a:endParaRPr lang="en-GB" sz="2400" dirty="0"/>
          </a:p>
          <a:p>
            <a:pPr marL="514350" indent="-514350" algn="just">
              <a:buFont typeface="+mj-lt"/>
              <a:buAutoNum type="arabicPeriod"/>
            </a:pPr>
            <a:r>
              <a:rPr lang="en-IN" sz="2800" dirty="0"/>
              <a:t>P</a:t>
            </a:r>
            <a:r>
              <a:rPr lang="en-GB" sz="2800" dirty="0"/>
              <a:t>reprocessing the image</a:t>
            </a:r>
            <a:endParaRPr lang="en-GB" dirty="0"/>
          </a:p>
          <a:p>
            <a:pPr lvl="1" fontAlgn="base"/>
            <a:r>
              <a:rPr lang="en-GB" sz="2400" dirty="0"/>
              <a:t>Convert the image to grayscale which helps in segmentation of objects</a:t>
            </a:r>
          </a:p>
          <a:p>
            <a:pPr lvl="1" fontAlgn="base"/>
            <a:r>
              <a:rPr lang="en-GB" sz="2400" dirty="0"/>
              <a:t>Remove noise from the image using low pass filters, since noise is an area with high frequency in a single spectrum of the image.</a:t>
            </a:r>
          </a:p>
          <a:p>
            <a:pPr lvl="1" fontAlgn="base"/>
            <a:r>
              <a:rPr lang="en-GB" sz="2400" dirty="0"/>
              <a:t>Blur the image to remove other minute objects formed due to light effects </a:t>
            </a:r>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173185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algn="just"/>
            <a:r>
              <a:rPr lang="en-GB" sz="2800" b="1" dirty="0">
                <a:solidFill>
                  <a:srgbClr val="FF0000"/>
                </a:solidFill>
              </a:rPr>
              <a:t>Title of the Project</a:t>
            </a:r>
          </a:p>
          <a:p>
            <a:pPr marL="0" indent="0" algn="just">
              <a:buNone/>
            </a:pPr>
            <a:r>
              <a:rPr lang="en-US" altLang="en-US" sz="2800" dirty="0">
                <a:solidFill>
                  <a:schemeClr val="accent1">
                    <a:lumMod val="50000"/>
                  </a:schemeClr>
                </a:solidFill>
              </a:rPr>
              <a:t>     Estimation of Object Dimension using Image Processing</a:t>
            </a:r>
            <a:endParaRPr lang="en-GB" sz="2800" b="1" dirty="0">
              <a:solidFill>
                <a:srgbClr val="FF0000"/>
              </a:solidFill>
            </a:endParaRPr>
          </a:p>
          <a:p>
            <a:pPr algn="just"/>
            <a:endParaRPr lang="en-GB" b="1" dirty="0">
              <a:solidFill>
                <a:srgbClr val="FF0000"/>
              </a:solidFill>
            </a:endParaRPr>
          </a:p>
          <a:p>
            <a:pPr algn="just">
              <a:buNone/>
            </a:pPr>
            <a:endParaRPr lang="en-GB" b="1" dirty="0">
              <a:solidFill>
                <a:srgbClr val="FF0000"/>
              </a:solidFill>
            </a:endParaRPr>
          </a:p>
          <a:p>
            <a:pPr algn="just"/>
            <a:r>
              <a:rPr lang="en-GB" sz="2800" b="1" dirty="0">
                <a:solidFill>
                  <a:srgbClr val="FF0000"/>
                </a:solidFill>
              </a:rPr>
              <a:t>Supervisors</a:t>
            </a:r>
          </a:p>
          <a:p>
            <a:pPr lvl="1" algn="just">
              <a:buNone/>
            </a:pPr>
            <a:r>
              <a:rPr lang="en-GB" sz="2400" b="1" dirty="0">
                <a:solidFill>
                  <a:srgbClr val="FF0000"/>
                </a:solidFill>
              </a:rPr>
              <a:t>Supervisor 1:  </a:t>
            </a:r>
            <a:r>
              <a:rPr lang="en-GB" sz="2400" dirty="0">
                <a:solidFill>
                  <a:schemeClr val="accent1">
                    <a:lumMod val="50000"/>
                  </a:schemeClr>
                </a:solidFill>
              </a:rPr>
              <a:t>Mr. Prakash P</a:t>
            </a:r>
            <a:endParaRPr lang="en-GB" sz="2400" b="1" dirty="0">
              <a:solidFill>
                <a:srgbClr val="FF0000"/>
              </a:solidFill>
            </a:endParaRPr>
          </a:p>
          <a:p>
            <a:pPr lvl="1" algn="just">
              <a:buNone/>
            </a:pPr>
            <a:r>
              <a:rPr lang="en-GB" sz="2400" b="1" dirty="0">
                <a:solidFill>
                  <a:srgbClr val="FF0000"/>
                </a:solidFill>
              </a:rPr>
              <a:t>Supervisor 2:  </a:t>
            </a:r>
            <a:r>
              <a:rPr lang="en-GB" sz="2400" dirty="0">
                <a:solidFill>
                  <a:schemeClr val="accent1">
                    <a:lumMod val="50000"/>
                  </a:schemeClr>
                </a:solidFill>
              </a:rPr>
              <a:t>Ms. Pallavi R</a:t>
            </a:r>
            <a:endParaRPr lang="en-GB" sz="2400" b="1" dirty="0">
              <a:solidFill>
                <a:srgbClr val="FF0000"/>
              </a:solidFill>
            </a:endParaRPr>
          </a:p>
          <a:p>
            <a:pPr lvl="1" algn="just">
              <a:buNone/>
            </a:pPr>
            <a:endParaRPr lang="en-GB" b="1" dirty="0">
              <a:solidFill>
                <a:srgbClr val="FF0000"/>
              </a:solidFill>
            </a:endParaRPr>
          </a:p>
          <a:p>
            <a:pPr lvl="1" algn="just">
              <a:buNone/>
            </a:pPr>
            <a:endParaRPr lang="en-GB" b="1" dirty="0">
              <a:solidFill>
                <a:srgbClr val="FF0000"/>
              </a:solidFill>
            </a:endParaRPr>
          </a:p>
          <a:p>
            <a:pPr algn="just"/>
            <a:r>
              <a:rPr lang="en-GB" sz="2800" b="1" dirty="0">
                <a:solidFill>
                  <a:srgbClr val="FF0000"/>
                </a:solidFill>
              </a:rPr>
              <a:t>Place of Work:  </a:t>
            </a:r>
            <a:r>
              <a:rPr lang="en-US" altLang="en-US" sz="2800" dirty="0">
                <a:solidFill>
                  <a:schemeClr val="accent1">
                    <a:lumMod val="50000"/>
                  </a:schemeClr>
                </a:solidFill>
              </a:rPr>
              <a:t>Ramaiah University of Applied Sciences </a:t>
            </a:r>
            <a:endParaRPr lang="en-GB" sz="2800" b="1" dirty="0">
              <a:solidFill>
                <a:srgbClr val="FF0000"/>
              </a:solidFill>
            </a:endParaRP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4128655"/>
          </a:xfrm>
        </p:spPr>
        <p:txBody>
          <a:bodyPr/>
          <a:lstStyle/>
          <a:p>
            <a:pPr marL="0" indent="0" algn="just">
              <a:buNone/>
            </a:pPr>
            <a:r>
              <a:rPr lang="en-IN" sz="2800" b="1" dirty="0">
                <a:solidFill>
                  <a:srgbClr val="FF0000"/>
                </a:solidFill>
              </a:rPr>
              <a:t>Low-level design explanation</a:t>
            </a:r>
          </a:p>
          <a:p>
            <a:pPr marL="0" indent="0" algn="just">
              <a:buNone/>
            </a:pPr>
            <a:endParaRPr lang="en-IN" sz="2800" b="1" dirty="0">
              <a:solidFill>
                <a:srgbClr val="FF0000"/>
              </a:solidFill>
            </a:endParaRPr>
          </a:p>
          <a:p>
            <a:pPr marL="514350" indent="-514350" algn="just">
              <a:buFont typeface="+mj-lt"/>
              <a:buAutoNum type="arabicPeriod" startAt="3"/>
            </a:pPr>
            <a:r>
              <a:rPr lang="en-IN" sz="2800" dirty="0"/>
              <a:t>Object segmentation from the background</a:t>
            </a:r>
          </a:p>
          <a:p>
            <a:pPr lvl="1" algn="just"/>
            <a:r>
              <a:rPr lang="en-GB" sz="2400" dirty="0"/>
              <a:t>Input the grayscale image and a threshold value. </a:t>
            </a:r>
          </a:p>
          <a:p>
            <a:pPr lvl="1" algn="just"/>
            <a:r>
              <a:rPr lang="en-GB" sz="2400" dirty="0"/>
              <a:t>For every pixel, compare its value with the threshold value to produce either a low value or a high value for a pixel. </a:t>
            </a:r>
          </a:p>
          <a:p>
            <a:pPr lvl="1" algn="just"/>
            <a:r>
              <a:rPr lang="en-IN" sz="2400" dirty="0"/>
              <a:t>The image will be converted to binary format after these processes</a:t>
            </a:r>
            <a:endParaRPr lang="en-GB" sz="2400" dirty="0"/>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267902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761326"/>
          </a:xfrm>
        </p:spPr>
        <p:txBody>
          <a:bodyPr/>
          <a:lstStyle/>
          <a:p>
            <a:pPr marL="0" indent="0" algn="just">
              <a:buNone/>
            </a:pPr>
            <a:r>
              <a:rPr lang="en-IN" sz="2800" b="1" dirty="0">
                <a:solidFill>
                  <a:srgbClr val="FF0000"/>
                </a:solidFill>
              </a:rPr>
              <a:t>Low-level design explanation</a:t>
            </a:r>
          </a:p>
          <a:p>
            <a:pPr marL="514350" indent="-514350" algn="just">
              <a:buFont typeface="+mj-lt"/>
              <a:buAutoNum type="arabicPeriod" startAt="4"/>
            </a:pPr>
            <a:r>
              <a:rPr lang="en-IN" sz="2800" dirty="0"/>
              <a:t>Model to compute dimensions</a:t>
            </a:r>
          </a:p>
          <a:p>
            <a:pPr lvl="1" fontAlgn="base"/>
            <a:r>
              <a:rPr lang="en-GB" sz="2400" dirty="0"/>
              <a:t>Use edge detection algorithm (Canny edge detector) to detect the edges in the image.</a:t>
            </a:r>
          </a:p>
          <a:p>
            <a:pPr lvl="1" fontAlgn="base"/>
            <a:r>
              <a:rPr lang="en-GB" sz="2400" dirty="0"/>
              <a:t>Use Corner detection algorithm (Harris corner detector) to detect the coordinates of the corners of the edge.</a:t>
            </a:r>
          </a:p>
          <a:p>
            <a:pPr lvl="1" fontAlgn="base"/>
            <a:r>
              <a:rPr lang="en-GB" sz="2400" dirty="0"/>
              <a:t>Use the coordinates to compute the Euclidean distance between the corners of every edge and scale it to real world values using the reference object.</a:t>
            </a:r>
            <a:endParaRPr lang="en-IN" sz="2400" b="1" dirty="0">
              <a:solidFill>
                <a:srgbClr val="FF0000"/>
              </a:solidFill>
            </a:endParaRPr>
          </a:p>
          <a:p>
            <a:pPr marL="514350" indent="-514350" algn="just">
              <a:buFont typeface="+mj-lt"/>
              <a:buAutoNum type="arabicPeriod" startAt="4"/>
            </a:pPr>
            <a:endParaRPr lang="en-IN" sz="2800" dirty="0"/>
          </a:p>
          <a:p>
            <a:pPr marL="514350" indent="-514350" algn="just">
              <a:buFont typeface="+mj-lt"/>
              <a:buAutoNum type="arabicPeriod" startAt="4"/>
            </a:pPr>
            <a:r>
              <a:rPr lang="en-IN" sz="2800" dirty="0"/>
              <a:t>Output the result</a:t>
            </a:r>
          </a:p>
          <a:p>
            <a:pPr marL="914400" lvl="1" indent="-514350" algn="just"/>
            <a:r>
              <a:rPr lang="en-IN" sz="2400" dirty="0"/>
              <a:t>Output the image along with the object dimensions</a:t>
            </a:r>
            <a:endParaRPr lang="en-GB" sz="2400" dirty="0"/>
          </a:p>
        </p:txBody>
      </p:sp>
    </p:spTree>
    <p:extLst>
      <p:ext uri="{BB962C8B-B14F-4D97-AF65-F5344CB8AC3E}">
        <p14:creationId xmlns:p14="http://schemas.microsoft.com/office/powerpoint/2010/main" val="6170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Expected Outcomes</a:t>
            </a:r>
          </a:p>
        </p:txBody>
      </p:sp>
      <p:sp>
        <p:nvSpPr>
          <p:cNvPr id="3" name="Content Placeholder 2"/>
          <p:cNvSpPr>
            <a:spLocks noGrp="1"/>
          </p:cNvSpPr>
          <p:nvPr>
            <p:ph idx="1"/>
          </p:nvPr>
        </p:nvSpPr>
        <p:spPr>
          <a:xfrm>
            <a:off x="495300" y="1052737"/>
            <a:ext cx="8915400" cy="2376263"/>
          </a:xfrm>
        </p:spPr>
        <p:txBody>
          <a:bodyPr/>
          <a:lstStyle/>
          <a:p>
            <a:r>
              <a:rPr lang="en-US" sz="2800" dirty="0"/>
              <a:t>Demonstration of Working Model</a:t>
            </a:r>
          </a:p>
          <a:p>
            <a:r>
              <a:rPr lang="en-US" sz="2800" dirty="0"/>
              <a:t>Product Prototype</a:t>
            </a:r>
          </a:p>
          <a:p>
            <a:r>
              <a:rPr lang="en-US" sz="2800" dirty="0"/>
              <a:t>Conference/ paper publication</a:t>
            </a:r>
          </a:p>
          <a:p>
            <a:r>
              <a:rPr lang="en-US" sz="2800" dirty="0"/>
              <a:t>Report generation</a:t>
            </a:r>
          </a:p>
        </p:txBody>
      </p:sp>
    </p:spTree>
    <p:extLst>
      <p:ext uri="{BB962C8B-B14F-4D97-AF65-F5344CB8AC3E}">
        <p14:creationId xmlns:p14="http://schemas.microsoft.com/office/powerpoint/2010/main" val="272093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Project Costing</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D08058C-9B4E-49D6-8D81-0CC1340471E5}"/>
                  </a:ext>
                </a:extLst>
              </p:cNvPr>
              <p:cNvGraphicFramePr>
                <a:graphicFrameLocks noGrp="1"/>
              </p:cNvGraphicFramePr>
              <p:nvPr>
                <p:extLst>
                  <p:ext uri="{D42A27DB-BD31-4B8C-83A1-F6EECF244321}">
                    <p14:modId xmlns:p14="http://schemas.microsoft.com/office/powerpoint/2010/main" val="1920355369"/>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dirty="0">
                              <a:latin typeface="+mn-lt"/>
                              <a:ea typeface="Times New Roman"/>
                              <a:cs typeface="Times New Roman"/>
                              <a:sym typeface="Times New Roman"/>
                            </a:rPr>
                            <a:t>4 laptops</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IN"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IN" sz="2000" b="0" u="none" strike="noStrike" cap="none" dirty="0">
                              <a:latin typeface="+mn-lt"/>
                              <a:ea typeface="Times New Roman"/>
                              <a:cs typeface="Times New Roman"/>
                              <a:sym typeface="Times New Roman"/>
                            </a:rPr>
                            <a:t> 5</a:t>
                          </a:r>
                          <a14:m>
                            <m:oMath xmlns:m="http://schemas.openxmlformats.org/officeDocument/2006/math">
                              <m:r>
                                <a:rPr lang="en-IN" sz="2000" b="0" i="0" u="none" strike="noStrike" cap="none" dirty="0" smtClean="0">
                                  <a:latin typeface="Cambria Math" panose="02040503050406030204" pitchFamily="18" charset="0"/>
                                  <a:ea typeface="Cambria Math" panose="02040503050406030204" pitchFamily="18" charset="0"/>
                                  <a:cs typeface="Times New Roman"/>
                                  <a:sym typeface="Times New Roman"/>
                                </a:rPr>
                                <m:t>0</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000</m:t>
                              </m:r>
                            </m:oMath>
                          </a14:m>
                          <a:r>
                            <a:rPr lang="en-IN" sz="2000" b="0" u="none" strike="noStrike" cap="none" dirty="0">
                              <a:latin typeface="+mn-lt"/>
                              <a:ea typeface="Cambria Math" panose="02040503050406030204" pitchFamily="18" charset="0"/>
                              <a:cs typeface="Times New Roman"/>
                              <a:sym typeface="Times New Roman"/>
                            </a:rPr>
                            <a:t> / laptop</a:t>
                          </a:r>
                        </a:p>
                        <a:p>
                          <a:pPr marL="0" marR="0" lvl="0" indent="0" algn="ctr" rtl="0">
                            <a:lnSpc>
                              <a:spcPct val="150000"/>
                            </a:lnSpc>
                            <a:spcBef>
                              <a:spcPts val="0"/>
                            </a:spcBef>
                            <a:spcAft>
                              <a:spcPts val="0"/>
                            </a:spcAft>
                            <a:buNone/>
                          </a:pPr>
                          <a:r>
                            <a:rPr lang="en-IN" sz="2000" b="1" u="none" strike="noStrike" cap="none" baseline="0"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IN" sz="2000" b="1" u="none" strike="noStrike" cap="none" baseline="0" dirty="0">
                              <a:latin typeface="+mn-lt"/>
                              <a:ea typeface="Times New Roman"/>
                              <a:cs typeface="Times New Roman"/>
                              <a:sym typeface="Times New Roman"/>
                            </a:rPr>
                            <a:t>2,00,000/-</a:t>
                          </a:r>
                          <a:endParaRPr sz="2000" b="1"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smtClean="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𝑝𝑒𝑜𝑝𝑙𝑒</m:t>
                              </m:r>
                              <m:r>
                                <a:rPr lang="en-IN" sz="2000" b="0" i="1" u="none" strike="noStrike" cap="none" dirty="0" smtClean="0">
                                  <a:latin typeface="Cambria Math" panose="02040503050406030204" pitchFamily="18" charset="0"/>
                                  <a:ea typeface="Times New Roman"/>
                                  <a:cs typeface="Times New Roman"/>
                                  <a:sym typeface="Times New Roman"/>
                                </a:rPr>
                                <m:t> </m:t>
                              </m:r>
                              <m:d>
                                <m:dPr>
                                  <m:ctrlPr>
                                    <a:rPr lang="ar-AE" sz="2000" b="0" i="1" u="none" strike="noStrike" cap="none" dirty="0">
                                      <a:latin typeface="Cambria Math" panose="02040503050406030204" pitchFamily="18" charset="0"/>
                                      <a:ea typeface="Times New Roman"/>
                                      <a:cs typeface="Times New Roman"/>
                                      <a:sym typeface="Times New Roman"/>
                                    </a:rPr>
                                  </m:ctrlPr>
                                </m:dPr>
                                <m:e>
                                  <m:r>
                                    <a:rPr lang="ar-AE" sz="2000" b="0" i="1" u="none" strike="noStrike" cap="none" dirty="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h</m:t>
                                  </m:r>
                                  <m:r>
                                    <a:rPr lang="en-IN" sz="2000" b="0" i="1" u="none" strike="noStrike" cap="none" dirty="0" smtClean="0">
                                      <a:latin typeface="Cambria Math" panose="02040503050406030204" pitchFamily="18" charset="0"/>
                                      <a:ea typeface="Times New Roman"/>
                                      <a:cs typeface="Times New Roman"/>
                                      <a:sym typeface="Times New Roman"/>
                                    </a:rPr>
                                    <m:t>𝑜𝑢𝑟𝑠</m:t>
                                  </m:r>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2</m:t>
                                  </m:r>
                                  <m:r>
                                    <a:rPr lang="ar-AE" sz="2000" b="0" i="1" u="none" strike="noStrike" cap="none" dirty="0">
                                      <a:latin typeface="Cambria Math" panose="02040503050406030204" pitchFamily="18" charset="0"/>
                                      <a:ea typeface="Times New Roman"/>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5</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𝑑𝑎𝑦𝑠</m:t>
                                  </m:r>
                                </m:e>
                              </m:d>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16</m:t>
                              </m:r>
                              <m:r>
                                <a:rPr lang="ar-AE" sz="2000" b="0" i="1" u="none" strike="noStrike" cap="none" dirty="0">
                                  <a:latin typeface="Cambria Math" panose="02040503050406030204" pitchFamily="18" charset="0"/>
                                  <a:ea typeface="Times New Roman"/>
                                  <a:cs typeface="Times New Roman"/>
                                  <a:sym typeface="Times New Roman"/>
                                </a:rPr>
                                <m:t> </m:t>
                              </m:r>
                            </m:oMath>
                          </a14:m>
                          <a:r>
                            <a:rPr lang="en-IN" sz="2000" b="0" i="1" u="none" strike="noStrike" cap="none" dirty="0">
                              <a:latin typeface="Cambria Math" panose="02040503050406030204" pitchFamily="18" charset="0"/>
                              <a:ea typeface="Times New Roman"/>
                              <a:cs typeface="Times New Roman"/>
                              <a:sym typeface="Times New Roman"/>
                            </a:rPr>
                            <a:t> weeks</a:t>
                          </a:r>
                          <a:endParaRPr lang="ar-AE" sz="2000" b="0" i="1" u="none" strike="noStrike" cap="none" dirty="0">
                            <a:latin typeface="Cambria Math" panose="02040503050406030204" pitchFamily="18" charset="0"/>
                            <a:ea typeface="Times New Roman"/>
                            <a:cs typeface="Times New Roman"/>
                            <a:sym typeface="Times New Roman"/>
                          </a:endParaRPr>
                        </a:p>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a:latin typeface="Cambria Math" panose="02040503050406030204" pitchFamily="18" charset="0"/>
                                  <a:ea typeface="Times New Roman"/>
                                  <a:cs typeface="Times New Roman"/>
                                  <a:sym typeface="Times New Roman"/>
                                </a:rPr>
                                <m:t>= </m:t>
                              </m:r>
                              <m:r>
                                <a:rPr lang="ar-AE" sz="2000" b="0" i="1" u="none" strike="noStrike" cap="none" dirty="0">
                                  <a:latin typeface="Cambria Math" panose="02040503050406030204" pitchFamily="18" charset="0"/>
                                  <a:ea typeface="Times New Roman"/>
                                  <a:cs typeface="Times New Roman"/>
                                  <a:sym typeface="Times New Roman"/>
                                </a:rPr>
                                <m:t>640</m:t>
                              </m:r>
                            </m:oMath>
                          </a14:m>
                          <a:r>
                            <a:rPr lang="ar-AE" sz="2000" b="0" u="none" strike="noStrike" cap="none" dirty="0">
                              <a:latin typeface="+mn-lt"/>
                              <a:ea typeface="Times New Roman"/>
                              <a:cs typeface="Times New Roman"/>
                              <a:sym typeface="Times New Roman"/>
                            </a:rPr>
                            <a:t> </a:t>
                          </a:r>
                          <a:r>
                            <a:rPr lang="en-US" sz="2000" b="0" u="none" strike="noStrike" cap="none" dirty="0">
                              <a:latin typeface="+mn-lt"/>
                              <a:ea typeface="Times New Roman"/>
                              <a:cs typeface="Times New Roman"/>
                              <a:sym typeface="Times New Roman"/>
                            </a:rPr>
                            <a:t>Man Hours</a:t>
                          </a:r>
                        </a:p>
                        <a:p>
                          <a:pPr marL="0" marR="0" lvl="0" indent="0" algn="ctr" rtl="0">
                            <a:lnSpc>
                              <a:spcPct val="150000"/>
                            </a:lnSpc>
                            <a:spcBef>
                              <a:spcPts val="0"/>
                            </a:spcBef>
                            <a:spcAft>
                              <a:spcPts val="0"/>
                            </a:spcAft>
                            <a:buNone/>
                          </a:pPr>
                          <a:r>
                            <a:rPr lang="en-US" sz="2000" b="0" u="none" strike="noStrike" cap="none" dirty="0">
                              <a:latin typeface="+mn-lt"/>
                              <a:ea typeface="Times New Roman"/>
                              <a:cs typeface="Times New Roman"/>
                              <a:sym typeface="Times New Roman"/>
                            </a:rPr>
                            <a:t>64</a:t>
                          </a:r>
                          <a:r>
                            <a:rPr lang="en-US" sz="2000" b="0" u="none" strike="noStrike" cap="none" baseline="0" dirty="0">
                              <a:latin typeface="+mn-lt"/>
                              <a:ea typeface="Times New Roman"/>
                              <a:cs typeface="Times New Roman"/>
                              <a:sym typeface="Times New Roman"/>
                            </a:rPr>
                            <a:t>0 </a:t>
                          </a:r>
                          <a:r>
                            <a:rPr lang="en-US" sz="2000" b="0" u="none" strike="noStrike" cap="none" dirty="0">
                              <a:latin typeface="+mn-lt"/>
                              <a:ea typeface="Times New Roman"/>
                              <a:cs typeface="Times New Roman"/>
                              <a:sym typeface="Times New Roman"/>
                            </a:rPr>
                            <a:t>hours </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US"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US" sz="2000" b="0" u="none" strike="noStrike" cap="none" dirty="0">
                              <a:latin typeface="+mn-lt"/>
                              <a:ea typeface="Times New Roman"/>
                              <a:cs typeface="Times New Roman"/>
                              <a:sym typeface="Times New Roman"/>
                            </a:rPr>
                            <a:t> 200 per hour</a:t>
                          </a:r>
                        </a:p>
                        <a:p>
                          <a:pPr marL="0" marR="0" lvl="0" indent="0" algn="ctr" rtl="0">
                            <a:lnSpc>
                              <a:spcPct val="150000"/>
                            </a:lnSpc>
                            <a:spcBef>
                              <a:spcPts val="0"/>
                            </a:spcBef>
                            <a:spcAft>
                              <a:spcPts val="0"/>
                            </a:spcAft>
                            <a:buNone/>
                          </a:pPr>
                          <a:r>
                            <a:rPr lang="en-US" sz="2000" b="1" u="none" strike="noStrike" cap="none"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US" sz="2000" b="1" u="none" strike="noStrike" cap="none" dirty="0">
                              <a:latin typeface="+mn-lt"/>
                              <a:ea typeface="Times New Roman"/>
                              <a:cs typeface="Times New Roman"/>
                              <a:sym typeface="Times New Roman"/>
                            </a:rPr>
                            <a:t>1,28,000/-</a:t>
                          </a: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Choice>
        <mc:Fallback xmlns="">
          <p:graphicFrame>
            <p:nvGraphicFramePr>
              <p:cNvPr id="4" name="Table 3">
                <a:extLst>
                  <a:ext uri="{FF2B5EF4-FFF2-40B4-BE49-F238E27FC236}">
                    <a16:creationId xmlns:a16="http://schemas.microsoft.com/office/drawing/2014/main" id="{ED08058C-9B4E-49D6-8D81-0CC1340471E5}"/>
                  </a:ext>
                </a:extLst>
              </p:cNvPr>
              <p:cNvGraphicFramePr>
                <a:graphicFrameLocks noGrp="1"/>
              </p:cNvGraphicFramePr>
              <p:nvPr>
                <p:extLst>
                  <p:ext uri="{D42A27DB-BD31-4B8C-83A1-F6EECF244321}">
                    <p14:modId xmlns:p14="http://schemas.microsoft.com/office/powerpoint/2010/main" val="1920355369"/>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59606" r="-384" b="-266010"/>
                          </a:stretch>
                        </a:blip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75524" r="-384" b="-25874"/>
                          </a:stretch>
                        </a:blip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Fallback>
      </mc:AlternateContent>
    </p:spTree>
    <p:extLst>
      <p:ext uri="{BB962C8B-B14F-4D97-AF65-F5344CB8AC3E}">
        <p14:creationId xmlns:p14="http://schemas.microsoft.com/office/powerpoint/2010/main" val="179750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4" name="Content Placeholder 7">
            <a:extLst>
              <a:ext uri="{FF2B5EF4-FFF2-40B4-BE49-F238E27FC236}">
                <a16:creationId xmlns:a16="http://schemas.microsoft.com/office/drawing/2014/main" id="{51333734-A5DB-4E69-A007-D882FB7E1BC2}"/>
              </a:ext>
            </a:extLst>
          </p:cNvPr>
          <p:cNvGraphicFramePr>
            <a:graphicFrameLocks noGrp="1"/>
          </p:cNvGraphicFramePr>
          <p:nvPr>
            <p:ph idx="1"/>
            <p:extLst>
              <p:ext uri="{D42A27DB-BD31-4B8C-83A1-F6EECF244321}">
                <p14:modId xmlns:p14="http://schemas.microsoft.com/office/powerpoint/2010/main" val="392933697"/>
              </p:ext>
            </p:extLst>
          </p:nvPr>
        </p:nvGraphicFramePr>
        <p:xfrm>
          <a:off x="943895" y="1128848"/>
          <a:ext cx="8337756" cy="4867703"/>
        </p:xfrm>
        <a:graphic>
          <a:graphicData uri="http://schemas.openxmlformats.org/drawingml/2006/table">
            <a:tbl>
              <a:tblPr firstRow="1" bandRow="1">
                <a:noFill/>
              </a:tblPr>
              <a:tblGrid>
                <a:gridCol w="2039521">
                  <a:extLst>
                    <a:ext uri="{9D8B030D-6E8A-4147-A177-3AD203B41FA5}">
                      <a16:colId xmlns:a16="http://schemas.microsoft.com/office/drawing/2014/main" val="20000"/>
                    </a:ext>
                  </a:extLst>
                </a:gridCol>
                <a:gridCol w="1559087">
                  <a:extLst>
                    <a:ext uri="{9D8B030D-6E8A-4147-A177-3AD203B41FA5}">
                      <a16:colId xmlns:a16="http://schemas.microsoft.com/office/drawing/2014/main" val="20001"/>
                    </a:ext>
                  </a:extLst>
                </a:gridCol>
                <a:gridCol w="1651820">
                  <a:extLst>
                    <a:ext uri="{9D8B030D-6E8A-4147-A177-3AD203B41FA5}">
                      <a16:colId xmlns:a16="http://schemas.microsoft.com/office/drawing/2014/main" val="20002"/>
                    </a:ext>
                  </a:extLst>
                </a:gridCol>
                <a:gridCol w="1539624">
                  <a:extLst>
                    <a:ext uri="{9D8B030D-6E8A-4147-A177-3AD203B41FA5}">
                      <a16:colId xmlns:a16="http://schemas.microsoft.com/office/drawing/2014/main" val="20003"/>
                    </a:ext>
                  </a:extLst>
                </a:gridCol>
                <a:gridCol w="1547704">
                  <a:extLst>
                    <a:ext uri="{9D8B030D-6E8A-4147-A177-3AD203B41FA5}">
                      <a16:colId xmlns:a16="http://schemas.microsoft.com/office/drawing/2014/main" val="20004"/>
                    </a:ext>
                  </a:extLst>
                </a:gridCol>
              </a:tblGrid>
              <a:tr h="669202">
                <a:tc>
                  <a:txBody>
                    <a:bodyPr/>
                    <a:lstStyle/>
                    <a:p>
                      <a:pPr marL="0" marR="0" lvl="0" indent="0" algn="l" rtl="0">
                        <a:spcBef>
                          <a:spcPts val="0"/>
                        </a:spcBef>
                        <a:spcAft>
                          <a:spcPts val="0"/>
                        </a:spcAft>
                        <a:buNone/>
                      </a:pPr>
                      <a:endParaRPr sz="1500" dirty="0"/>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Shivakumar</a:t>
                      </a:r>
                      <a:r>
                        <a:rPr lang="en-US" sz="1600" b="1" baseline="0" dirty="0">
                          <a:solidFill>
                            <a:schemeClr val="bg1"/>
                          </a:solidFill>
                        </a:rPr>
                        <a:t> M</a:t>
                      </a:r>
                      <a:endParaRPr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Shridhar</a:t>
                      </a:r>
                      <a:r>
                        <a:rPr lang="en-US" sz="1600" b="1" dirty="0">
                          <a:solidFill>
                            <a:schemeClr val="bg1"/>
                          </a:solidFill>
                        </a:rPr>
                        <a:t> </a:t>
                      </a:r>
                      <a:r>
                        <a:rPr lang="en-US" sz="1600" b="1" dirty="0" err="1">
                          <a:solidFill>
                            <a:schemeClr val="bg1"/>
                          </a:solidFill>
                        </a:rPr>
                        <a:t>Hegde</a:t>
                      </a:r>
                      <a:endParaRPr lang="en-US"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Santosh G</a:t>
                      </a: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Sai Bharadwaj</a:t>
                      </a:r>
                    </a:p>
                  </a:txBody>
                  <a:tcPr marL="91450" marR="91450" marT="45725" marB="45725" anchor="ctr">
                    <a:solidFill>
                      <a:schemeClr val="tx2">
                        <a:lumMod val="60000"/>
                        <a:lumOff val="40000"/>
                      </a:schemeClr>
                    </a:solidFill>
                  </a:tcPr>
                </a:tc>
                <a:extLst>
                  <a:ext uri="{0D108BD9-81ED-4DB2-BD59-A6C34878D82A}">
                    <a16:rowId xmlns:a16="http://schemas.microsoft.com/office/drawing/2014/main" val="10000"/>
                  </a:ext>
                </a:extLst>
              </a:tr>
              <a:tr h="542624">
                <a:tc>
                  <a:txBody>
                    <a:bodyPr/>
                    <a:lstStyle/>
                    <a:p>
                      <a:pPr marL="0" marR="0" lvl="0" indent="0" algn="l" rtl="0">
                        <a:spcBef>
                          <a:spcPts val="0"/>
                        </a:spcBef>
                        <a:spcAft>
                          <a:spcPts val="0"/>
                        </a:spcAft>
                        <a:buNone/>
                      </a:pPr>
                      <a:r>
                        <a:rPr lang="en-US" sz="1500" b="1" dirty="0"/>
                        <a:t>Literature Survey</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1"/>
                  </a:ext>
                </a:extLst>
              </a:tr>
              <a:tr h="579672">
                <a:tc>
                  <a:txBody>
                    <a:bodyPr/>
                    <a:lstStyle/>
                    <a:p>
                      <a:pPr marL="0" marR="0" lvl="0" indent="0" algn="l" rtl="0">
                        <a:spcBef>
                          <a:spcPts val="0"/>
                        </a:spcBef>
                        <a:spcAft>
                          <a:spcPts val="0"/>
                        </a:spcAft>
                        <a:buNone/>
                      </a:pPr>
                      <a:r>
                        <a:rPr lang="en-US" sz="1500" b="1" dirty="0"/>
                        <a:t>Documentation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2"/>
                  </a:ext>
                </a:extLst>
              </a:tr>
              <a:tr h="598709">
                <a:tc>
                  <a:txBody>
                    <a:bodyPr/>
                    <a:lstStyle/>
                    <a:p>
                      <a:pPr marL="0" marR="0" lvl="0" indent="0" algn="l" rtl="0">
                        <a:spcBef>
                          <a:spcPts val="0"/>
                        </a:spcBef>
                        <a:spcAft>
                          <a:spcPts val="0"/>
                        </a:spcAft>
                        <a:buNone/>
                      </a:pPr>
                      <a:r>
                        <a:rPr lang="en-US" sz="1500" b="1" dirty="0"/>
                        <a:t>Requirements analysis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3"/>
                  </a:ext>
                </a:extLst>
              </a:tr>
              <a:tr h="604219">
                <a:tc>
                  <a:txBody>
                    <a:bodyPr/>
                    <a:lstStyle/>
                    <a:p>
                      <a:pPr marL="0" marR="0" lvl="0" indent="0" algn="l" rtl="0">
                        <a:spcBef>
                          <a:spcPts val="0"/>
                        </a:spcBef>
                        <a:spcAft>
                          <a:spcPts val="0"/>
                        </a:spcAft>
                        <a:buNone/>
                      </a:pPr>
                      <a:r>
                        <a:rPr lang="en-US" sz="1500" b="1" dirty="0"/>
                        <a:t>Designing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4"/>
                  </a:ext>
                </a:extLst>
              </a:tr>
              <a:tr h="648929">
                <a:tc>
                  <a:txBody>
                    <a:bodyPr/>
                    <a:lstStyle/>
                    <a:p>
                      <a:pPr marL="0" marR="0" lvl="0" indent="0" algn="l" rtl="0">
                        <a:spcBef>
                          <a:spcPts val="0"/>
                        </a:spcBef>
                        <a:spcAft>
                          <a:spcPts val="0"/>
                        </a:spcAft>
                        <a:buNone/>
                      </a:pPr>
                      <a:r>
                        <a:rPr lang="en-US" sz="1500" b="1" dirty="0"/>
                        <a:t>Implementation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chemeClr val="bg1"/>
                    </a:solidFill>
                  </a:tcPr>
                </a:tc>
                <a:extLst>
                  <a:ext uri="{0D108BD9-81ED-4DB2-BD59-A6C34878D82A}">
                    <a16:rowId xmlns:a16="http://schemas.microsoft.com/office/drawing/2014/main" val="10005"/>
                  </a:ext>
                </a:extLst>
              </a:tr>
              <a:tr h="609600">
                <a:tc>
                  <a:txBody>
                    <a:bodyPr/>
                    <a:lstStyle/>
                    <a:p>
                      <a:pPr marL="0" marR="0" lvl="0" indent="0" algn="l" rtl="0">
                        <a:spcBef>
                          <a:spcPts val="0"/>
                        </a:spcBef>
                        <a:spcAft>
                          <a:spcPts val="0"/>
                        </a:spcAft>
                        <a:buNone/>
                      </a:pPr>
                      <a:r>
                        <a:rPr lang="en-US" sz="1500" b="1" dirty="0"/>
                        <a:t>Testing</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6"/>
                  </a:ext>
                </a:extLst>
              </a:tr>
              <a:tr h="614748">
                <a:tc>
                  <a:txBody>
                    <a:bodyPr/>
                    <a:lstStyle/>
                    <a:p>
                      <a:pPr marL="0" marR="0" lvl="0" indent="0" algn="l" rtl="0">
                        <a:spcBef>
                          <a:spcPts val="0"/>
                        </a:spcBef>
                        <a:spcAft>
                          <a:spcPts val="0"/>
                        </a:spcAft>
                        <a:buNone/>
                      </a:pPr>
                      <a:r>
                        <a:rPr lang="en-US" sz="1500" b="1" dirty="0"/>
                        <a:t>Performance Analysis</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Updated Gantt Chart</a:t>
            </a:r>
          </a:p>
        </p:txBody>
      </p:sp>
      <p:graphicFrame>
        <p:nvGraphicFramePr>
          <p:cNvPr id="4" name="Table 3">
            <a:extLst>
              <a:ext uri="{FF2B5EF4-FFF2-40B4-BE49-F238E27FC236}">
                <a16:creationId xmlns:a16="http://schemas.microsoft.com/office/drawing/2014/main" id="{91BBBCA3-DD80-4AB1-ACBD-164B65AB503A}"/>
              </a:ext>
            </a:extLst>
          </p:cNvPr>
          <p:cNvGraphicFramePr>
            <a:graphicFrameLocks noGrp="1"/>
          </p:cNvGraphicFramePr>
          <p:nvPr>
            <p:extLst>
              <p:ext uri="{D42A27DB-BD31-4B8C-83A1-F6EECF244321}">
                <p14:modId xmlns:p14="http://schemas.microsoft.com/office/powerpoint/2010/main" val="1192935048"/>
              </p:ext>
            </p:extLst>
          </p:nvPr>
        </p:nvGraphicFramePr>
        <p:xfrm>
          <a:off x="147062" y="1094971"/>
          <a:ext cx="9636688" cy="5188184"/>
        </p:xfrm>
        <a:graphic>
          <a:graphicData uri="http://schemas.openxmlformats.org/drawingml/2006/table">
            <a:tbl>
              <a:tblPr/>
              <a:tblGrid>
                <a:gridCol w="1270521">
                  <a:extLst>
                    <a:ext uri="{9D8B030D-6E8A-4147-A177-3AD203B41FA5}">
                      <a16:colId xmlns:a16="http://schemas.microsoft.com/office/drawing/2014/main" val="20000"/>
                    </a:ext>
                  </a:extLst>
                </a:gridCol>
                <a:gridCol w="494089">
                  <a:extLst>
                    <a:ext uri="{9D8B030D-6E8A-4147-A177-3AD203B41FA5}">
                      <a16:colId xmlns:a16="http://schemas.microsoft.com/office/drawing/2014/main" val="20001"/>
                    </a:ext>
                  </a:extLst>
                </a:gridCol>
                <a:gridCol w="494089">
                  <a:extLst>
                    <a:ext uri="{9D8B030D-6E8A-4147-A177-3AD203B41FA5}">
                      <a16:colId xmlns:a16="http://schemas.microsoft.com/office/drawing/2014/main" val="20002"/>
                    </a:ext>
                  </a:extLst>
                </a:gridCol>
                <a:gridCol w="423506">
                  <a:extLst>
                    <a:ext uri="{9D8B030D-6E8A-4147-A177-3AD203B41FA5}">
                      <a16:colId xmlns:a16="http://schemas.microsoft.com/office/drawing/2014/main" val="20003"/>
                    </a:ext>
                  </a:extLst>
                </a:gridCol>
                <a:gridCol w="59147">
                  <a:extLst>
                    <a:ext uri="{9D8B030D-6E8A-4147-A177-3AD203B41FA5}">
                      <a16:colId xmlns:a16="http://schemas.microsoft.com/office/drawing/2014/main" val="20004"/>
                    </a:ext>
                  </a:extLst>
                </a:gridCol>
                <a:gridCol w="447698">
                  <a:extLst>
                    <a:ext uri="{9D8B030D-6E8A-4147-A177-3AD203B41FA5}">
                      <a16:colId xmlns:a16="http://schemas.microsoft.com/office/drawing/2014/main" val="3916596841"/>
                    </a:ext>
                  </a:extLst>
                </a:gridCol>
                <a:gridCol w="513162">
                  <a:extLst>
                    <a:ext uri="{9D8B030D-6E8A-4147-A177-3AD203B41FA5}">
                      <a16:colId xmlns:a16="http://schemas.microsoft.com/office/drawing/2014/main" val="20005"/>
                    </a:ext>
                  </a:extLst>
                </a:gridCol>
                <a:gridCol w="64769">
                  <a:extLst>
                    <a:ext uri="{9D8B030D-6E8A-4147-A177-3AD203B41FA5}">
                      <a16:colId xmlns:a16="http://schemas.microsoft.com/office/drawing/2014/main" val="20006"/>
                    </a:ext>
                  </a:extLst>
                </a:gridCol>
                <a:gridCol w="490811">
                  <a:extLst>
                    <a:ext uri="{9D8B030D-6E8A-4147-A177-3AD203B41FA5}">
                      <a16:colId xmlns:a16="http://schemas.microsoft.com/office/drawing/2014/main" val="3285925291"/>
                    </a:ext>
                  </a:extLst>
                </a:gridCol>
                <a:gridCol w="65905">
                  <a:extLst>
                    <a:ext uri="{9D8B030D-6E8A-4147-A177-3AD203B41FA5}">
                      <a16:colId xmlns:a16="http://schemas.microsoft.com/office/drawing/2014/main" val="20007"/>
                    </a:ext>
                  </a:extLst>
                </a:gridCol>
                <a:gridCol w="525896">
                  <a:extLst>
                    <a:ext uri="{9D8B030D-6E8A-4147-A177-3AD203B41FA5}">
                      <a16:colId xmlns:a16="http://schemas.microsoft.com/office/drawing/2014/main" val="79306092"/>
                    </a:ext>
                  </a:extLst>
                </a:gridCol>
                <a:gridCol w="510892">
                  <a:extLst>
                    <a:ext uri="{9D8B030D-6E8A-4147-A177-3AD203B41FA5}">
                      <a16:colId xmlns:a16="http://schemas.microsoft.com/office/drawing/2014/main" val="20008"/>
                    </a:ext>
                  </a:extLst>
                </a:gridCol>
                <a:gridCol w="475638">
                  <a:extLst>
                    <a:ext uri="{9D8B030D-6E8A-4147-A177-3AD203B41FA5}">
                      <a16:colId xmlns:a16="http://schemas.microsoft.com/office/drawing/2014/main" val="20009"/>
                    </a:ext>
                  </a:extLst>
                </a:gridCol>
                <a:gridCol w="33038">
                  <a:extLst>
                    <a:ext uri="{9D8B030D-6E8A-4147-A177-3AD203B41FA5}">
                      <a16:colId xmlns:a16="http://schemas.microsoft.com/office/drawing/2014/main" val="1536119707"/>
                    </a:ext>
                  </a:extLst>
                </a:gridCol>
                <a:gridCol w="447898">
                  <a:extLst>
                    <a:ext uri="{9D8B030D-6E8A-4147-A177-3AD203B41FA5}">
                      <a16:colId xmlns:a16="http://schemas.microsoft.com/office/drawing/2014/main" val="20010"/>
                    </a:ext>
                  </a:extLst>
                </a:gridCol>
                <a:gridCol w="569465">
                  <a:extLst>
                    <a:ext uri="{9D8B030D-6E8A-4147-A177-3AD203B41FA5}">
                      <a16:colId xmlns:a16="http://schemas.microsoft.com/office/drawing/2014/main" val="20011"/>
                    </a:ext>
                  </a:extLst>
                </a:gridCol>
                <a:gridCol w="537079">
                  <a:extLst>
                    <a:ext uri="{9D8B030D-6E8A-4147-A177-3AD203B41FA5}">
                      <a16:colId xmlns:a16="http://schemas.microsoft.com/office/drawing/2014/main" val="20012"/>
                    </a:ext>
                  </a:extLst>
                </a:gridCol>
                <a:gridCol w="537079">
                  <a:extLst>
                    <a:ext uri="{9D8B030D-6E8A-4147-A177-3AD203B41FA5}">
                      <a16:colId xmlns:a16="http://schemas.microsoft.com/office/drawing/2014/main" val="20013"/>
                    </a:ext>
                  </a:extLst>
                </a:gridCol>
                <a:gridCol w="583127">
                  <a:extLst>
                    <a:ext uri="{9D8B030D-6E8A-4147-A177-3AD203B41FA5}">
                      <a16:colId xmlns:a16="http://schemas.microsoft.com/office/drawing/2014/main" val="20014"/>
                    </a:ext>
                  </a:extLst>
                </a:gridCol>
                <a:gridCol w="555800">
                  <a:extLst>
                    <a:ext uri="{9D8B030D-6E8A-4147-A177-3AD203B41FA5}">
                      <a16:colId xmlns:a16="http://schemas.microsoft.com/office/drawing/2014/main" val="20015"/>
                    </a:ext>
                  </a:extLst>
                </a:gridCol>
                <a:gridCol w="537079">
                  <a:extLst>
                    <a:ext uri="{9D8B030D-6E8A-4147-A177-3AD203B41FA5}">
                      <a16:colId xmlns:a16="http://schemas.microsoft.com/office/drawing/2014/main" val="20016"/>
                    </a:ext>
                  </a:extLst>
                </a:gridCol>
              </a:tblGrid>
              <a:tr h="407641">
                <a:tc gridSpan="21">
                  <a:txBody>
                    <a:bodyPr/>
                    <a:lstStyle/>
                    <a:p>
                      <a:pPr algn="ctr" rtl="0" fontAlgn="b"/>
                      <a:r>
                        <a:rPr lang="en-US" sz="1900" b="1" i="0" u="none" strike="noStrike" dirty="0">
                          <a:solidFill>
                            <a:srgbClr val="000000"/>
                          </a:solidFill>
                          <a:effectLst/>
                          <a:latin typeface="Calibri" panose="020F0502020204030204" pitchFamily="34" charset="0"/>
                        </a:rPr>
                        <a:t> Project Work (UG) 16 weeks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221878">
                <a:tc>
                  <a:txBody>
                    <a:bodyPr/>
                    <a:lstStyle/>
                    <a:p>
                      <a:pPr algn="r" rtl="0" fontAlgn="b"/>
                      <a:r>
                        <a:rPr lang="en-US" sz="1300" b="1" i="0" u="none" strike="noStrike" dirty="0">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a:txBody>
                    <a:bodyPr/>
                    <a:lstStyle/>
                    <a:p>
                      <a:pPr algn="ctr" rtl="0" fontAlgn="b"/>
                      <a:r>
                        <a:rPr lang="en-US" sz="1300" b="0" i="0" u="none" strike="noStrike" dirty="0">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gridSpan="2">
                  <a:txBody>
                    <a:bodyPr/>
                    <a:lstStyle/>
                    <a:p>
                      <a:pPr algn="ctr" rtl="0" fontAlgn="b"/>
                      <a:r>
                        <a:rPr lang="en-US" sz="1300" b="0" i="0" u="none" strike="noStrike" dirty="0">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a:txBody>
                    <a:bodyPr/>
                    <a:lstStyle/>
                    <a:p>
                      <a:pPr algn="ctr" rtl="0" fontAlgn="b"/>
                      <a:r>
                        <a:rPr lang="en-US" sz="1300" b="0" i="0" u="none" strike="noStrike" dirty="0">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a:txBody>
                    <a:bodyPr/>
                    <a:lstStyle/>
                    <a:p>
                      <a:pPr algn="ctr" rtl="0" fontAlgn="b"/>
                      <a:r>
                        <a:rPr lang="en-US" sz="1300" b="0" i="0" u="none" strike="noStrike" dirty="0">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60362">
                <a:tc>
                  <a:txBody>
                    <a:bodyPr/>
                    <a:lstStyle/>
                    <a:p>
                      <a:pPr algn="r" rtl="0" fontAlgn="b"/>
                      <a:r>
                        <a:rPr lang="en-US" sz="1300" b="1" i="0" u="none" strike="noStrike" dirty="0">
                          <a:solidFill>
                            <a:srgbClr val="000000"/>
                          </a:solidFill>
                          <a:effectLst/>
                          <a:latin typeface="Calibri" panose="020F0502020204030204" pitchFamily="34" charset="0"/>
                        </a:rPr>
                        <a:t>Major Activities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0">
                  <a:txBody>
                    <a:bodyPr/>
                    <a:lstStyle/>
                    <a:p>
                      <a:pPr algn="r" rtl="0"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1386">
                <a:tc>
                  <a:txBody>
                    <a:bodyPr/>
                    <a:lstStyle/>
                    <a:p>
                      <a:pPr algn="l" fontAlgn="b"/>
                      <a:r>
                        <a:rPr lang="en-US" sz="1400" b="0" i="0" u="none" strike="noStrike" dirty="0">
                          <a:solidFill>
                            <a:srgbClr val="000000"/>
                          </a:solidFill>
                          <a:effectLst/>
                          <a:latin typeface="Arial" panose="020B0604020202020204" pitchFamily="34" charset="0"/>
                        </a:rPr>
                        <a:t>Literature survey</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endParaRPr lang="en-US"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chemeClr val="bg1">
                            <a:lumMod val="65000"/>
                          </a:schemeClr>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6372">
                <a:tc>
                  <a:txBody>
                    <a:bodyPr/>
                    <a:lstStyle/>
                    <a:p>
                      <a:pPr algn="l" fontAlgn="ctr"/>
                      <a:r>
                        <a:rPr lang="en-US" sz="1400" b="0" i="0" u="none" strike="noStrike" dirty="0">
                          <a:solidFill>
                            <a:srgbClr val="000000"/>
                          </a:solidFill>
                          <a:effectLst/>
                          <a:latin typeface="Arial" panose="020B0604020202020204" pitchFamily="34" charset="0"/>
                        </a:rPr>
                        <a:t>Design</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Implementation</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Testing</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Validation </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dirty="0">
                          <a:solidFill>
                            <a:srgbClr val="000000"/>
                          </a:solidFill>
                          <a:effectLst/>
                          <a:latin typeface="Calibri" panose="020F0502020204030204" pitchFamily="34" charset="0"/>
                        </a:rPr>
                        <a:t> </a:t>
                      </a:r>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300" b="0" i="0" u="none" strike="noStrike" dirty="0">
                          <a:solidFill>
                            <a:srgbClr val="000000"/>
                          </a:solidFill>
                          <a:effectLst/>
                          <a:latin typeface="Calibri" panose="020F0502020204030204" pitchFamily="34" charset="0"/>
                        </a:rPr>
                        <a:t> </a:t>
                      </a:r>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Documentation</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04047">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GB"/>
                    </a:p>
                  </a:txBody>
                  <a:tcPr>
                    <a:lnL w="12700" cmpd="sng">
                      <a:noFill/>
                      <a:prstDash val="solid"/>
                    </a:lnL>
                  </a:tcPr>
                </a:tc>
                <a:tc gridSpan="2">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GB"/>
                    </a:p>
                  </a:txBody>
                  <a:tcPr>
                    <a:lnL w="12700" cmpd="sng">
                      <a:noFill/>
                      <a:prstDash val="solid"/>
                    </a:lnL>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GB"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08549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3797444"/>
          </a:xfrm>
        </p:spPr>
        <p:txBody>
          <a:bodyPr/>
          <a:lstStyle/>
          <a:p>
            <a:pPr marL="457200" indent="-457200">
              <a:buFont typeface="+mj-lt"/>
              <a:buAutoNum type="arabicPeriod"/>
            </a:pPr>
            <a:r>
              <a:rPr lang="en-US" sz="2000" dirty="0"/>
              <a:t>Ali, </a:t>
            </a:r>
            <a:r>
              <a:rPr lang="en-US" sz="2000" dirty="0" err="1"/>
              <a:t>Yasir</a:t>
            </a:r>
            <a:r>
              <a:rPr lang="en-US" sz="2000" dirty="0"/>
              <a:t> &amp; Malik, </a:t>
            </a:r>
            <a:r>
              <a:rPr lang="en-US" sz="2000" dirty="0" err="1"/>
              <a:t>Aamir</a:t>
            </a:r>
            <a:r>
              <a:rPr lang="en-US" sz="2000" dirty="0"/>
              <a:t>. (2012). Depth and Geometry from a Single 2D Image Using Triangulation. Proceedings of the 2012 IEEE International Conference on Multimedia and Expo Workshops, ICMEW 2012. 511-515. 10.1109/ICMEW.2012.95. </a:t>
            </a:r>
          </a:p>
          <a:p>
            <a:pPr marL="457200" indent="-457200">
              <a:buFont typeface="+mj-lt"/>
              <a:buAutoNum type="arabicPeriod"/>
            </a:pPr>
            <a:endParaRPr lang="en-US" sz="2000" dirty="0"/>
          </a:p>
          <a:p>
            <a:pPr marL="457200" indent="-457200">
              <a:buFont typeface="+mj-lt"/>
              <a:buAutoNum type="arabicPeriod"/>
            </a:pPr>
            <a:r>
              <a:rPr lang="en-US" sz="2000" dirty="0"/>
              <a:t>Adrian </a:t>
            </a:r>
            <a:r>
              <a:rPr lang="en-US" sz="2000" dirty="0" err="1"/>
              <a:t>Rosebrock</a:t>
            </a:r>
            <a:r>
              <a:rPr lang="en-US" sz="2000" dirty="0"/>
              <a:t> (2016). Measuring size of objects in an image with </a:t>
            </a:r>
            <a:r>
              <a:rPr lang="en-US" sz="2000" dirty="0" err="1"/>
              <a:t>OpenCV</a:t>
            </a:r>
            <a:r>
              <a:rPr lang="en-US" sz="2000" dirty="0"/>
              <a:t>[Online]. Available at: </a:t>
            </a:r>
            <a:r>
              <a:rPr lang="en-US" sz="2000" dirty="0">
                <a:hlinkClick r:id="rId2"/>
              </a:rPr>
              <a:t>https://www.pyimagesearch.com/2016/03/28/measuring-size-of-objects-in-an-image-with-opencv/</a:t>
            </a:r>
            <a:r>
              <a:rPr lang="en-US" sz="2000" dirty="0"/>
              <a:t> (Accessed: 5</a:t>
            </a:r>
            <a:r>
              <a:rPr lang="en-US" sz="2000" baseline="30000" dirty="0"/>
              <a:t>th</a:t>
            </a:r>
            <a:r>
              <a:rPr lang="en-US" sz="2000" dirty="0"/>
              <a:t> February 2019)</a:t>
            </a:r>
          </a:p>
          <a:p>
            <a:pPr marL="0" indent="0">
              <a:buNone/>
            </a:pPr>
            <a:endParaRPr lang="en-US" sz="2000" dirty="0"/>
          </a:p>
          <a:p>
            <a:endParaRPr lang="en-IN" dirty="0"/>
          </a:p>
        </p:txBody>
      </p:sp>
    </p:spTree>
    <p:extLst>
      <p:ext uri="{BB962C8B-B14F-4D97-AF65-F5344CB8AC3E}">
        <p14:creationId xmlns:p14="http://schemas.microsoft.com/office/powerpoint/2010/main" val="2089732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3"/>
            </a:pPr>
            <a:r>
              <a:rPr lang="en-US" sz="2000" dirty="0"/>
              <a:t>A. </a:t>
            </a:r>
            <a:r>
              <a:rPr lang="en-US" sz="2000" dirty="0" err="1"/>
              <a:t>Criminisi</a:t>
            </a:r>
            <a:r>
              <a:rPr lang="en-US" sz="2000" dirty="0"/>
              <a:t>, I. Reid, and A. Zisserman, “Single View Metrology,” International Journal of Computer Vision, vol. 40, no. 2, pp. 123-148, 2000.</a:t>
            </a:r>
          </a:p>
          <a:p>
            <a:pPr marL="457200" indent="-457200">
              <a:buFont typeface="+mj-lt"/>
              <a:buAutoNum type="arabicPeriod" startAt="3"/>
            </a:pPr>
            <a:endParaRPr lang="en-US" sz="2000" dirty="0"/>
          </a:p>
          <a:p>
            <a:pPr marL="457200" indent="-457200">
              <a:buFont typeface="+mj-lt"/>
              <a:buAutoNum type="arabicPeriod" startAt="3"/>
            </a:pPr>
            <a:r>
              <a:rPr lang="en-US" sz="2000" dirty="0"/>
              <a:t>Peng, K., Hou, L., Ren, R., Ying, X., &amp; </a:t>
            </a:r>
            <a:r>
              <a:rPr lang="en-US" sz="2000" dirty="0" err="1"/>
              <a:t>Zha</a:t>
            </a:r>
            <a:r>
              <a:rPr lang="en-US" sz="2000" dirty="0"/>
              <a:t>, H. (2010). Single View Metrology Along Orthogonal Directions. 2010 20th International Conference on Pattern Recognition. doi:10.1109/icpr.2010.410 </a:t>
            </a:r>
          </a:p>
          <a:p>
            <a:pPr marL="457200" indent="-457200">
              <a:buFont typeface="+mj-lt"/>
              <a:buAutoNum type="arabicPeriod" startAt="3"/>
            </a:pPr>
            <a:endParaRPr lang="en-US" sz="2000" dirty="0"/>
          </a:p>
          <a:p>
            <a:pPr marL="457200" indent="-457200">
              <a:buFont typeface="+mj-lt"/>
              <a:buAutoNum type="arabicPeriod" startAt="3"/>
            </a:pPr>
            <a:r>
              <a:rPr lang="en-US" sz="2000" dirty="0"/>
              <a:t>Johnson, Forrest. (2010). “How to measure the size of an object using camera” [</a:t>
            </a:r>
            <a:r>
              <a:rPr lang="en-US" sz="2000" i="1" dirty="0"/>
              <a:t>Online].Journal. </a:t>
            </a:r>
            <a:r>
              <a:rPr lang="en-US" sz="2000" dirty="0"/>
              <a:t>Available at: </a:t>
            </a:r>
            <a:r>
              <a:rPr lang="en-GB" sz="2000" dirty="0">
                <a:hlinkClick r:id="rId2"/>
              </a:rPr>
              <a:t>https://web.archive.org/web/20131123073926/http://forestjohnson.blogspot.com/2010/01/how-to-measure-size-of-object-using.html</a:t>
            </a:r>
            <a:r>
              <a:rPr lang="en-GB" sz="2000" dirty="0"/>
              <a:t> [ Accessed: 24 Mar. 2019].</a:t>
            </a:r>
          </a:p>
          <a:p>
            <a:pPr marL="0" indent="0">
              <a:buNone/>
            </a:pPr>
            <a:endParaRPr lang="en-GB" sz="2000" dirty="0"/>
          </a:p>
          <a:p>
            <a:pPr marL="457200" indent="-457200">
              <a:buFont typeface="+mj-lt"/>
              <a:buAutoNum type="arabicPeriod" startAt="3"/>
            </a:pPr>
            <a:endParaRPr lang="en-US" sz="2000" dirty="0"/>
          </a:p>
        </p:txBody>
      </p:sp>
    </p:spTree>
    <p:extLst>
      <p:ext uri="{BB962C8B-B14F-4D97-AF65-F5344CB8AC3E}">
        <p14:creationId xmlns:p14="http://schemas.microsoft.com/office/powerpoint/2010/main" val="360125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6"/>
            </a:pPr>
            <a:r>
              <a:rPr lang="en-GB" sz="2000" dirty="0"/>
              <a:t>Fernandes, L., Oliveira, M., da Silva, R. and Crespo, G. (2006). A fast and accurate approach for computing the dimensions of boxes from single perspective images.</a:t>
            </a:r>
          </a:p>
          <a:p>
            <a:pPr marL="457200" indent="-457200">
              <a:buFont typeface="+mj-lt"/>
              <a:buAutoNum type="arabicPeriod" startAt="6"/>
            </a:pPr>
            <a:endParaRPr lang="en-US" sz="2000" dirty="0"/>
          </a:p>
          <a:p>
            <a:pPr marL="457200" indent="-457200">
              <a:buFont typeface="+mj-lt"/>
              <a:buAutoNum type="arabicPeriod" startAt="6"/>
            </a:pPr>
            <a:r>
              <a:rPr lang="en-US" sz="2000" dirty="0" err="1"/>
              <a:t>Meysenburg</a:t>
            </a:r>
            <a:r>
              <a:rPr lang="en-US" sz="2000" dirty="0"/>
              <a:t>, M. (2016). Image Processing: Edge Detection. [online] mmeysenburg.github.io. Available at: </a:t>
            </a:r>
            <a:r>
              <a:rPr lang="en-US" sz="2000" dirty="0">
                <a:hlinkClick r:id="rId2"/>
              </a:rPr>
              <a:t>https://mmeysenburg.github.io/image-processing/08-edge-detection/</a:t>
            </a:r>
            <a:r>
              <a:rPr lang="en-US" sz="2000" dirty="0"/>
              <a:t> [Accessed 26 Mar. 2019].</a:t>
            </a:r>
          </a:p>
          <a:p>
            <a:pPr marL="457200" indent="-457200">
              <a:buFont typeface="+mj-lt"/>
              <a:buAutoNum type="arabicPeriod" startAt="6"/>
            </a:pPr>
            <a:endParaRPr lang="en-US" sz="2000" dirty="0"/>
          </a:p>
          <a:p>
            <a:pPr marL="457200" indent="-457200">
              <a:buFont typeface="+mj-lt"/>
              <a:buAutoNum type="arabicPeriod" startAt="6"/>
            </a:pPr>
            <a:r>
              <a:rPr lang="en-GB" sz="2000" dirty="0" err="1"/>
              <a:t>Rosebrock</a:t>
            </a:r>
            <a:r>
              <a:rPr lang="en-GB" sz="2000" dirty="0"/>
              <a:t>, A. (2016). OpenCV shape detection - </a:t>
            </a:r>
            <a:r>
              <a:rPr lang="en-GB" sz="2000" dirty="0" err="1"/>
              <a:t>PyImageSearch</a:t>
            </a:r>
            <a:r>
              <a:rPr lang="en-GB" sz="2000" dirty="0"/>
              <a:t>. [online] </a:t>
            </a:r>
            <a:r>
              <a:rPr lang="en-GB" sz="2000" dirty="0" err="1"/>
              <a:t>PyImageSearch</a:t>
            </a:r>
            <a:r>
              <a:rPr lang="en-GB" sz="2000" dirty="0"/>
              <a:t>. Available at: </a:t>
            </a:r>
            <a:r>
              <a:rPr lang="en-GB" sz="2000" dirty="0">
                <a:hlinkClick r:id="rId3"/>
              </a:rPr>
              <a:t>https://www.pyimagesearch.com/2016/02/08/opencv-shape-detection/</a:t>
            </a:r>
            <a:r>
              <a:rPr lang="en-GB" sz="2000" dirty="0"/>
              <a:t>  [Accessed 26 Mar. 2019].</a:t>
            </a:r>
            <a:endParaRPr lang="en-US" sz="2000" dirty="0"/>
          </a:p>
        </p:txBody>
      </p:sp>
    </p:spTree>
    <p:extLst>
      <p:ext uri="{BB962C8B-B14F-4D97-AF65-F5344CB8AC3E}">
        <p14:creationId xmlns:p14="http://schemas.microsoft.com/office/powerpoint/2010/main" val="129931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Demonstration</a:t>
            </a:r>
          </a:p>
        </p:txBody>
      </p:sp>
      <p:pic>
        <p:nvPicPr>
          <p:cNvPr id="4" name="Content Placeholder 4">
            <a:extLst>
              <a:ext uri="{FF2B5EF4-FFF2-40B4-BE49-F238E27FC236}">
                <a16:creationId xmlns:a16="http://schemas.microsoft.com/office/drawing/2014/main" id="{C70C3287-CF46-49C2-8011-1923D53021BA}"/>
              </a:ext>
            </a:extLst>
          </p:cNvPr>
          <p:cNvPicPr>
            <a:picLocks noGrp="1" noChangeAspect="1"/>
          </p:cNvPicPr>
          <p:nvPr>
            <p:ph idx="1"/>
          </p:nvPr>
        </p:nvPicPr>
        <p:blipFill>
          <a:blip r:embed="rId2"/>
          <a:stretch>
            <a:fillRect/>
          </a:stretch>
        </p:blipFill>
        <p:spPr>
          <a:xfrm>
            <a:off x="961429" y="1117601"/>
            <a:ext cx="3316355" cy="4421808"/>
          </a:xfrm>
        </p:spPr>
      </p:pic>
      <p:sp>
        <p:nvSpPr>
          <p:cNvPr id="6" name="TextBox 5">
            <a:extLst>
              <a:ext uri="{FF2B5EF4-FFF2-40B4-BE49-F238E27FC236}">
                <a16:creationId xmlns:a16="http://schemas.microsoft.com/office/drawing/2014/main" id="{B9CD14FB-CE39-480E-A610-A2AF83CACCBA}"/>
              </a:ext>
            </a:extLst>
          </p:cNvPr>
          <p:cNvSpPr txBox="1"/>
          <p:nvPr/>
        </p:nvSpPr>
        <p:spPr>
          <a:xfrm>
            <a:off x="1309574" y="5678265"/>
            <a:ext cx="2680477" cy="646331"/>
          </a:xfrm>
          <a:prstGeom prst="rect">
            <a:avLst/>
          </a:prstGeom>
          <a:noFill/>
        </p:spPr>
        <p:txBody>
          <a:bodyPr wrap="none" rtlCol="0">
            <a:spAutoFit/>
          </a:bodyPr>
          <a:lstStyle/>
          <a:p>
            <a:r>
              <a:rPr lang="en-IN" dirty="0"/>
              <a:t>  Segmentation of objects</a:t>
            </a:r>
            <a:br>
              <a:rPr lang="en-IN" dirty="0"/>
            </a:br>
            <a:r>
              <a:rPr lang="en-IN" dirty="0"/>
              <a:t>and identification of edges</a:t>
            </a:r>
          </a:p>
        </p:txBody>
      </p:sp>
      <p:sp>
        <p:nvSpPr>
          <p:cNvPr id="7" name="TextBox 6">
            <a:extLst>
              <a:ext uri="{FF2B5EF4-FFF2-40B4-BE49-F238E27FC236}">
                <a16:creationId xmlns:a16="http://schemas.microsoft.com/office/drawing/2014/main" id="{D2113EE3-C7D5-4FB5-9309-65CA1871E43F}"/>
              </a:ext>
            </a:extLst>
          </p:cNvPr>
          <p:cNvSpPr txBox="1"/>
          <p:nvPr/>
        </p:nvSpPr>
        <p:spPr>
          <a:xfrm>
            <a:off x="5054893" y="5678265"/>
            <a:ext cx="4227055" cy="646331"/>
          </a:xfrm>
          <a:prstGeom prst="rect">
            <a:avLst/>
          </a:prstGeom>
          <a:noFill/>
        </p:spPr>
        <p:txBody>
          <a:bodyPr wrap="none" rtlCol="0">
            <a:spAutoFit/>
          </a:bodyPr>
          <a:lstStyle/>
          <a:p>
            <a:r>
              <a:rPr lang="en-IN" dirty="0"/>
              <a:t>Pixel coordinates of each corner of an edge</a:t>
            </a:r>
          </a:p>
          <a:p>
            <a:r>
              <a:rPr lang="en-IN" dirty="0"/>
              <a:t>               and its Euclidean distance</a:t>
            </a:r>
          </a:p>
        </p:txBody>
      </p:sp>
      <p:pic>
        <p:nvPicPr>
          <p:cNvPr id="3" name="Picture 2"/>
          <p:cNvPicPr>
            <a:picLocks noChangeAspect="1"/>
          </p:cNvPicPr>
          <p:nvPr/>
        </p:nvPicPr>
        <p:blipFill>
          <a:blip r:embed="rId3"/>
          <a:stretch>
            <a:fillRect/>
          </a:stretch>
        </p:blipFill>
        <p:spPr>
          <a:xfrm>
            <a:off x="5191982" y="1117602"/>
            <a:ext cx="3952875" cy="44218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7384165" cy="5857916"/>
          </a:xfrm>
        </p:spPr>
        <p:txBody>
          <a:bodyPr/>
          <a:lstStyle/>
          <a:p>
            <a:r>
              <a:rPr lang="en-US" altLang="en-US" sz="2000" dirty="0"/>
              <a:t>Introduction</a:t>
            </a:r>
          </a:p>
          <a:p>
            <a:r>
              <a:rPr lang="en-US" altLang="en-US" sz="2000" dirty="0"/>
              <a:t>Motivation(Project Concept and its relevance)</a:t>
            </a:r>
          </a:p>
          <a:p>
            <a:r>
              <a:rPr lang="en-US" altLang="en-US" sz="2000" dirty="0"/>
              <a:t>Aims and Objectives</a:t>
            </a:r>
          </a:p>
          <a:p>
            <a:pPr lvl="1"/>
            <a:r>
              <a:rPr lang="en-US" altLang="en-US" sz="2000" dirty="0"/>
              <a:t>Title, Aim, Objectives, Methods and Methodology</a:t>
            </a:r>
          </a:p>
          <a:p>
            <a:r>
              <a:rPr lang="en-US" altLang="en-US" sz="2000" dirty="0"/>
              <a:t>Problem Solving</a:t>
            </a:r>
          </a:p>
          <a:p>
            <a:pPr lvl="1"/>
            <a:r>
              <a:rPr lang="en-US" altLang="en-US" sz="2000" dirty="0"/>
              <a:t>Project Concept, Design, Implementation</a:t>
            </a:r>
          </a:p>
          <a:p>
            <a:r>
              <a:rPr lang="en-US" sz="2000" dirty="0"/>
              <a:t>Project Costing</a:t>
            </a:r>
          </a:p>
          <a:p>
            <a:r>
              <a:rPr lang="en-US" sz="2000" dirty="0"/>
              <a:t>Expected outcomes</a:t>
            </a:r>
          </a:p>
          <a:p>
            <a:r>
              <a:rPr lang="en-US" sz="2000" dirty="0"/>
              <a:t>Workload Allocation</a:t>
            </a:r>
          </a:p>
          <a:p>
            <a:r>
              <a:rPr lang="en-US" sz="2000" dirty="0"/>
              <a:t>Updated Gantt chart with separate coloring for completed work</a:t>
            </a:r>
          </a:p>
          <a:p>
            <a:r>
              <a:rPr lang="en-US" altLang="en-US" sz="2000" dirty="0"/>
              <a:t>References</a:t>
            </a:r>
          </a:p>
          <a:p>
            <a:r>
              <a:rPr lang="en-US" altLang="en-US" sz="2000" dirty="0"/>
              <a:t>Demonstration (If applicable)</a:t>
            </a:r>
          </a:p>
          <a:p>
            <a:r>
              <a:rPr lang="en-US" altLang="en-US" sz="2000" dirty="0"/>
              <a:t>Team Experience</a:t>
            </a:r>
            <a:endParaRPr lang="en-US" altLang="en-US" sz="2400" dirty="0"/>
          </a:p>
          <a:p>
            <a:pPr marL="457200" indent="-457200"/>
            <a:endParaRPr lang="en-US" altLang="en-US" sz="2800" dirty="0"/>
          </a:p>
        </p:txBody>
      </p:sp>
    </p:spTree>
    <p:extLst>
      <p:ext uri="{BB962C8B-B14F-4D97-AF65-F5344CB8AC3E}">
        <p14:creationId xmlns:p14="http://schemas.microsoft.com/office/powerpoint/2010/main" val="194070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r>
              <a:rPr lang="en-US" sz="2800" i="1" dirty="0"/>
              <a:t>Helen Keller</a:t>
            </a:r>
            <a:r>
              <a:rPr lang="en-US" sz="2800" dirty="0"/>
              <a:t>(American author) once said, </a:t>
            </a:r>
            <a:r>
              <a:rPr lang="en-GB" sz="2800" dirty="0"/>
              <a:t>"Alone we can do so little; together we can do so much”.</a:t>
            </a:r>
          </a:p>
          <a:p>
            <a:r>
              <a:rPr lang="en-IN" sz="2800" dirty="0"/>
              <a:t>It was a great experience working in a team to achieve a common goal. We can foster creativity and learning skills by working in a team.</a:t>
            </a:r>
          </a:p>
          <a:p>
            <a:r>
              <a:rPr lang="en-IN" sz="2800" dirty="0"/>
              <a:t>Out Conflict resolution skills have been developed by working in a team since 9 weeks as we always try to resolve difference of opinions by dialogue and coming to logical conclusions</a:t>
            </a:r>
            <a:r>
              <a:rPr lang="en-IN" sz="2800" dirty="0" smtClean="0"/>
              <a:t>.</a:t>
            </a:r>
            <a:endParaRPr lang="en-IN" sz="2800" dirty="0"/>
          </a:p>
        </p:txBody>
      </p:sp>
    </p:spTree>
    <p:extLst>
      <p:ext uri="{BB962C8B-B14F-4D97-AF65-F5344CB8AC3E}">
        <p14:creationId xmlns:p14="http://schemas.microsoft.com/office/powerpoint/2010/main" val="206876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b="1" dirty="0">
                <a:solidFill>
                  <a:srgbClr val="FF0000"/>
                </a:solidFill>
                <a:latin typeface="+mj-lt"/>
              </a:rPr>
              <a:t>Thank You </a:t>
            </a:r>
          </a:p>
        </p:txBody>
      </p:sp>
    </p:spTree>
    <p:extLst>
      <p:ext uri="{BB962C8B-B14F-4D97-AF65-F5344CB8AC3E}">
        <p14:creationId xmlns:p14="http://schemas.microsoft.com/office/powerpoint/2010/main" val="78310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a:solidFill>
                  <a:srgbClr val="FF0000"/>
                </a:solidFill>
              </a:rPr>
              <a:t>Introduction</a:t>
            </a:r>
          </a:p>
        </p:txBody>
      </p:sp>
      <p:sp>
        <p:nvSpPr>
          <p:cNvPr id="3" name="Content Placeholder 2"/>
          <p:cNvSpPr>
            <a:spLocks noGrp="1"/>
          </p:cNvSpPr>
          <p:nvPr>
            <p:ph idx="1"/>
          </p:nvPr>
        </p:nvSpPr>
        <p:spPr>
          <a:xfrm>
            <a:off x="495300" y="1607127"/>
            <a:ext cx="8915400" cy="4519042"/>
          </a:xfrm>
        </p:spPr>
        <p:txBody>
          <a:bodyPr/>
          <a:lstStyle/>
          <a:p>
            <a:pPr marL="0" indent="0" algn="just">
              <a:buNone/>
            </a:pPr>
            <a:r>
              <a:rPr lang="en-US" sz="2800" dirty="0"/>
              <a:t>Scientists and Engineers need to often build physical models for their experiments. Even professors need to examine models built by students to grade them. The whole process of carrying measuring instruments everywhere is cumbersome. The current project  aims to solve such problems.</a:t>
            </a:r>
          </a:p>
        </p:txBody>
      </p:sp>
    </p:spTree>
    <p:extLst>
      <p:ext uri="{BB962C8B-B14F-4D97-AF65-F5344CB8AC3E}">
        <p14:creationId xmlns:p14="http://schemas.microsoft.com/office/powerpoint/2010/main" val="8274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 (Project Concept and its relevance)</a:t>
            </a:r>
          </a:p>
        </p:txBody>
      </p:sp>
      <p:sp>
        <p:nvSpPr>
          <p:cNvPr id="3" name="Content Placeholder 2"/>
          <p:cNvSpPr>
            <a:spLocks noGrp="1"/>
          </p:cNvSpPr>
          <p:nvPr>
            <p:ph idx="1"/>
          </p:nvPr>
        </p:nvSpPr>
        <p:spPr>
          <a:xfrm>
            <a:off x="495300" y="1052945"/>
            <a:ext cx="8915400" cy="4904509"/>
          </a:xfrm>
        </p:spPr>
        <p:txBody>
          <a:bodyPr/>
          <a:lstStyle/>
          <a:p>
            <a:pPr algn="just"/>
            <a:r>
              <a:rPr lang="en-US" sz="2800" dirty="0"/>
              <a:t>Computing has become so inexpensive that everyone carries a camera enabled computer in their pocket (cellphones)</a:t>
            </a:r>
          </a:p>
          <a:p>
            <a:pPr algn="just"/>
            <a:r>
              <a:rPr lang="en-US" sz="2800" dirty="0"/>
              <a:t>Engineers and Scientists constantly build physical scientific models &amp; need to ascertain it’s dimensions</a:t>
            </a:r>
          </a:p>
          <a:p>
            <a:pPr algn="just"/>
            <a:r>
              <a:rPr lang="en-US" sz="2800" dirty="0"/>
              <a:t>It is cumbersome to carry around standard measuring instruments</a:t>
            </a:r>
          </a:p>
          <a:p>
            <a:pPr algn="just"/>
            <a:r>
              <a:rPr lang="en-US" sz="2800" dirty="0"/>
              <a:t>Applying the knowledge of Image Processing can solve this problem if one can obtain the pictures of the objects customarily using cellphone camera</a:t>
            </a: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Aims and Objectives</a:t>
            </a:r>
          </a:p>
        </p:txBody>
      </p:sp>
      <p:sp>
        <p:nvSpPr>
          <p:cNvPr id="3" name="Content Placeholder 2"/>
          <p:cNvSpPr>
            <a:spLocks noGrp="1"/>
          </p:cNvSpPr>
          <p:nvPr>
            <p:ph idx="1"/>
          </p:nvPr>
        </p:nvSpPr>
        <p:spPr>
          <a:xfrm>
            <a:off x="495300" y="1477817"/>
            <a:ext cx="8915400" cy="4648351"/>
          </a:xfrm>
        </p:spPr>
        <p:txBody>
          <a:bodyPr/>
          <a:lstStyle/>
          <a:p>
            <a:pPr marL="0" lvl="1" indent="0" algn="ctr">
              <a:buNone/>
            </a:pPr>
            <a:r>
              <a:rPr lang="en-US" altLang="en-US" b="1" dirty="0">
                <a:solidFill>
                  <a:srgbClr val="FF0000"/>
                </a:solidFill>
              </a:rPr>
              <a:t>Title</a:t>
            </a:r>
          </a:p>
          <a:p>
            <a:pPr marL="0" lvl="1" indent="0" algn="ctr">
              <a:buNone/>
            </a:pPr>
            <a:r>
              <a:rPr lang="en-US" altLang="en-US" dirty="0">
                <a:solidFill>
                  <a:schemeClr val="accent1">
                    <a:lumMod val="50000"/>
                  </a:schemeClr>
                </a:solidFill>
              </a:rPr>
              <a:t>Estimation of Object Dimension using Image Processing</a:t>
            </a:r>
            <a:endParaRPr lang="en-GB" altLang="en-US" b="1" dirty="0">
              <a:solidFill>
                <a:srgbClr val="FF0000"/>
              </a:solidFill>
            </a:endParaRPr>
          </a:p>
          <a:p>
            <a:pPr marL="0" lvl="1" indent="0" algn="ctr">
              <a:buNone/>
            </a:pPr>
            <a:endParaRPr lang="en-US" altLang="en-US" b="1" dirty="0">
              <a:solidFill>
                <a:srgbClr val="FF0000"/>
              </a:solidFill>
            </a:endParaRPr>
          </a:p>
          <a:p>
            <a:pPr marL="0" lvl="1" indent="0">
              <a:buNone/>
            </a:pPr>
            <a:endParaRPr lang="en-US" b="1" dirty="0">
              <a:solidFill>
                <a:srgbClr val="FF0000"/>
              </a:solidFill>
            </a:endParaRPr>
          </a:p>
          <a:p>
            <a:pPr marL="0" lvl="1" indent="0" algn="ctr">
              <a:buNone/>
            </a:pPr>
            <a:r>
              <a:rPr lang="en-US" b="1" dirty="0">
                <a:solidFill>
                  <a:srgbClr val="FF0000"/>
                </a:solidFill>
              </a:rPr>
              <a:t>Aim</a:t>
            </a:r>
          </a:p>
          <a:p>
            <a:pPr marL="0" lvl="1" indent="0" algn="ctr">
              <a:buNone/>
            </a:pPr>
            <a:r>
              <a:rPr lang="en-US" dirty="0"/>
              <a:t>To develop a system to estimate the dimensions of a given object using Image Processing techniques </a:t>
            </a:r>
          </a:p>
          <a:p>
            <a:pPr marL="0" lvl="1" indent="0" algn="ct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37EE-C91E-4874-A7BC-97AD1785CCD0}"/>
              </a:ext>
            </a:extLst>
          </p:cNvPr>
          <p:cNvSpPr>
            <a:spLocks noGrp="1"/>
          </p:cNvSpPr>
          <p:nvPr>
            <p:ph idx="1"/>
          </p:nvPr>
        </p:nvSpPr>
        <p:spPr>
          <a:xfrm>
            <a:off x="495300" y="452582"/>
            <a:ext cx="8915400" cy="5532582"/>
          </a:xfrm>
        </p:spPr>
        <p:txBody>
          <a:bodyPr/>
          <a:lstStyle/>
          <a:p>
            <a:pPr marL="0" indent="0" algn="ctr">
              <a:buNone/>
            </a:pPr>
            <a:r>
              <a:rPr lang="en-US" altLang="en-US" b="1" dirty="0">
                <a:solidFill>
                  <a:srgbClr val="FF0000"/>
                </a:solidFill>
              </a:rPr>
              <a:t>Objectives</a:t>
            </a:r>
          </a:p>
          <a:p>
            <a:pPr marL="514350" indent="-514350" algn="just">
              <a:buFont typeface="+mj-lt"/>
              <a:buAutoNum type="arabicParenR"/>
            </a:pPr>
            <a:r>
              <a:rPr lang="en-US" sz="2800" dirty="0"/>
              <a:t>To conduct literature survey on image processing, depth and geometry prediction using triangulation</a:t>
            </a:r>
          </a:p>
          <a:p>
            <a:pPr marL="514350" indent="-514350" algn="just">
              <a:buFont typeface="+mj-lt"/>
              <a:buAutoNum type="arabicParenR"/>
            </a:pPr>
            <a:endParaRPr lang="en-US" sz="2800" dirty="0"/>
          </a:p>
          <a:p>
            <a:pPr marL="514350" indent="-514350" algn="just">
              <a:buFont typeface="+mj-lt"/>
              <a:buAutoNum type="arabicParenR"/>
            </a:pPr>
            <a:r>
              <a:rPr lang="en-US" sz="2800" dirty="0"/>
              <a:t>To analyze the literature survey and derive the requirements for building system to find the dimensions of an object in an image</a:t>
            </a:r>
          </a:p>
          <a:p>
            <a:pPr marL="514350" indent="-514350" algn="just">
              <a:buFont typeface="+mj-lt"/>
              <a:buAutoNum type="arabicParenR"/>
            </a:pPr>
            <a:endParaRPr lang="en-US" sz="2800" dirty="0"/>
          </a:p>
          <a:p>
            <a:pPr marL="514350" indent="-514350" algn="just">
              <a:buFont typeface="+mj-lt"/>
              <a:buAutoNum type="arabicParenR"/>
            </a:pPr>
            <a:r>
              <a:rPr lang="en-US" sz="2800" dirty="0"/>
              <a:t>To design a mathematical model for depth analysis and to measure dimensions of an object </a:t>
            </a:r>
          </a:p>
        </p:txBody>
      </p:sp>
    </p:spTree>
    <p:extLst>
      <p:ext uri="{BB962C8B-B14F-4D97-AF65-F5344CB8AC3E}">
        <p14:creationId xmlns:p14="http://schemas.microsoft.com/office/powerpoint/2010/main" val="230384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13EE-6DE7-4102-ABC8-60D64325BE09}"/>
              </a:ext>
            </a:extLst>
          </p:cNvPr>
          <p:cNvSpPr>
            <a:spLocks noGrp="1"/>
          </p:cNvSpPr>
          <p:nvPr>
            <p:ph type="title"/>
          </p:nvPr>
        </p:nvSpPr>
        <p:spPr>
          <a:xfrm>
            <a:off x="495300" y="274638"/>
            <a:ext cx="8915400" cy="528926"/>
          </a:xfrm>
        </p:spPr>
        <p:txBody>
          <a:bodyPr/>
          <a:lstStyle/>
          <a:p>
            <a:r>
              <a:rPr lang="en-US" sz="3200" b="1" dirty="0">
                <a:solidFill>
                  <a:srgbClr val="FF0000"/>
                </a:solidFill>
              </a:rPr>
              <a:t>Objectives </a:t>
            </a:r>
            <a:r>
              <a:rPr lang="en-US" sz="3200" b="1" dirty="0" err="1">
                <a:solidFill>
                  <a:srgbClr val="FF0000"/>
                </a:solidFill>
              </a:rPr>
              <a:t>cont</a:t>
            </a:r>
            <a:r>
              <a:rPr lang="en-US" sz="3200" b="1" dirty="0">
                <a:solidFill>
                  <a:srgbClr val="FF0000"/>
                </a:solidFill>
              </a:rPr>
              <a:t>…</a:t>
            </a:r>
            <a:endParaRPr lang="en-GB" sz="3200" dirty="0"/>
          </a:p>
        </p:txBody>
      </p:sp>
      <p:sp>
        <p:nvSpPr>
          <p:cNvPr id="3" name="Content Placeholder 2">
            <a:extLst>
              <a:ext uri="{FF2B5EF4-FFF2-40B4-BE49-F238E27FC236}">
                <a16:creationId xmlns:a16="http://schemas.microsoft.com/office/drawing/2014/main" id="{951CD6E4-7222-4C50-93C9-BDDDC1B0C25C}"/>
              </a:ext>
            </a:extLst>
          </p:cNvPr>
          <p:cNvSpPr>
            <a:spLocks noGrp="1"/>
          </p:cNvSpPr>
          <p:nvPr>
            <p:ph idx="1"/>
          </p:nvPr>
        </p:nvSpPr>
        <p:spPr>
          <a:xfrm>
            <a:off x="495300" y="1034473"/>
            <a:ext cx="8915400" cy="5091695"/>
          </a:xfrm>
        </p:spPr>
        <p:txBody>
          <a:bodyPr/>
          <a:lstStyle/>
          <a:p>
            <a:pPr marL="514350" indent="-514350" algn="just">
              <a:buFont typeface="+mj-lt"/>
              <a:buAutoNum type="arabicParenR" startAt="4"/>
            </a:pPr>
            <a:r>
              <a:rPr lang="en-US" sz="2800" dirty="0"/>
              <a:t>To implement the designed mathematical model using appropriately chosen programming languages and tools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test and validate the system built for different cases considered and incorporate necessary changes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document the report by unifying all the results and outcomes</a:t>
            </a:r>
          </a:p>
        </p:txBody>
      </p:sp>
    </p:spTree>
    <p:extLst>
      <p:ext uri="{BB962C8B-B14F-4D97-AF65-F5344CB8AC3E}">
        <p14:creationId xmlns:p14="http://schemas.microsoft.com/office/powerpoint/2010/main" val="146553472"/>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1948</Words>
  <Application>Microsoft Office PowerPoint</Application>
  <PresentationFormat>A4 Paper (210x297 mm)</PresentationFormat>
  <Paragraphs>379</Paragraphs>
  <Slides>41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Times New Roman</vt:lpstr>
      <vt:lpstr>MSRUAS</vt:lpstr>
      <vt:lpstr>Interim Project Presentation   Estimation of Object using Image Processing  Programme: B.Tech in CSE</vt:lpstr>
      <vt:lpstr>PowerPoint Presentation</vt:lpstr>
      <vt:lpstr>PowerPoint Presentation</vt:lpstr>
      <vt:lpstr>Outline</vt:lpstr>
      <vt:lpstr>Introduction</vt:lpstr>
      <vt:lpstr>Motivation (Project Concept and its relevance)</vt:lpstr>
      <vt:lpstr>Aims and Objectives</vt:lpstr>
      <vt:lpstr>PowerPoint Presentation</vt:lpstr>
      <vt:lpstr>Objectives cont…</vt:lpstr>
      <vt:lpstr>Methods and Methodologies</vt:lpstr>
      <vt:lpstr>Methods and Methodologies cont..</vt:lpstr>
      <vt:lpstr>Methods and Methodologies cont..</vt:lpstr>
      <vt:lpstr>Methods and Methodologies cont..</vt:lpstr>
      <vt:lpstr>Methods and Methodologies cont..</vt:lpstr>
      <vt:lpstr>Methods and Methodologies cont..</vt:lpstr>
      <vt:lpstr>Problem Solving</vt:lpstr>
      <vt:lpstr>Project Concept</vt:lpstr>
      <vt:lpstr>Project Concept</vt:lpstr>
      <vt:lpstr>Project Concept</vt:lpstr>
      <vt:lpstr>Project Concept</vt:lpstr>
      <vt:lpstr>Project Concept</vt:lpstr>
      <vt:lpstr>Design</vt:lpstr>
      <vt:lpstr>Design</vt:lpstr>
      <vt:lpstr>Design</vt:lpstr>
      <vt:lpstr>Design</vt:lpstr>
      <vt:lpstr>Design</vt:lpstr>
      <vt:lpstr>Design</vt:lpstr>
      <vt:lpstr>Design</vt:lpstr>
      <vt:lpstr>Design</vt:lpstr>
      <vt:lpstr>Design</vt:lpstr>
      <vt:lpstr>Design</vt:lpstr>
      <vt:lpstr>Expected Outcomes</vt:lpstr>
      <vt:lpstr>Project Costing</vt:lpstr>
      <vt:lpstr>Work Load Allocation</vt:lpstr>
      <vt:lpstr>Updated Gantt Chart</vt:lpstr>
      <vt:lpstr>References</vt:lpstr>
      <vt:lpstr>References</vt:lpstr>
      <vt:lpstr>References</vt:lpstr>
      <vt:lpstr>Demonstration</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Presentation   Estimation of Object Dimensions using Image Processing  Programme: B.Tech in CSE</dc:title>
  <cp:lastModifiedBy>Santosh</cp:lastModifiedBy>
  <cp:revision>157</cp:revision>
  <dcterms:modified xsi:type="dcterms:W3CDTF">2019-04-09T05:30:20Z</dcterms:modified>
</cp:coreProperties>
</file>