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7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8" r:id="rId21"/>
    <p:sldId id="274" r:id="rId22"/>
  </p:sldIdLst>
  <p:sldSz cx="9906000" cy="6858000" type="A4"/>
  <p:notesSz cx="6761163" cy="9942513"/>
  <p:defaultTextStyle>
    <a:defPPr lvl="0">
      <a:defRPr lang="en-US"/>
    </a:defPPr>
    <a:lvl1pPr marL="0" lv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2">
          <p15:clr>
            <a:srgbClr val="A4A3A4"/>
          </p15:clr>
        </p15:guide>
        <p15:guide id="2" pos="213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348" y="54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3132"/>
        <p:guide pos="213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29761" y="0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4DE4C5-FD42-43C3-A107-FC2F226E7727}" type="datetimeFigureOut">
              <a:rPr lang="en-US" smtClean="0"/>
              <a:pPr/>
              <a:t>2/9/2019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8975" y="746125"/>
            <a:ext cx="5383213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6117" y="4722694"/>
            <a:ext cx="5408930" cy="44741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3662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29761" y="9443662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8B528B-B34F-4B88-8010-3B17FC4A46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389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8B528B-B34F-4B88-8010-3B17FC4A462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6513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8B528B-B34F-4B88-8010-3B17FC4A4621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9802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8B528B-B34F-4B88-8010-3B17FC4A4621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2204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280592" y="6356351"/>
            <a:ext cx="26575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2/9/2019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2/9/2019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2/9/2019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6705600"/>
            <a:ext cx="9906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0" y="6654842"/>
            <a:ext cx="27478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©M. S. Ramaiah University of Applied Sciences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9505750" y="632460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2/9/2019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2/9/2019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0" y="6705600"/>
            <a:ext cx="9906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 userDrawn="1"/>
        </p:nvSpPr>
        <p:spPr>
          <a:xfrm>
            <a:off x="6633" y="6654842"/>
            <a:ext cx="27478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©M. S. Ramaiah University of Applied Sciences</a:t>
            </a:r>
          </a:p>
        </p:txBody>
      </p:sp>
      <p:sp>
        <p:nvSpPr>
          <p:cNvPr id="17" name="Rectangle 16"/>
          <p:cNvSpPr/>
          <p:nvPr userDrawn="1"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9505750" y="632460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" name="Picture 9" descr="C:\Users\Paramesh\Desktop\Logo\Logo.png"/>
          <p:cNvPicPr/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464" y="6337321"/>
            <a:ext cx="262890" cy="3429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wipe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imagesearch.com/2016/03/28/measuring-size-of-objects-in-an-image-with-opencv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80592" y="373626"/>
            <a:ext cx="7696200" cy="3136490"/>
          </a:xfrm>
        </p:spPr>
        <p:txBody>
          <a:bodyPr anchor="ctr"/>
          <a:lstStyle/>
          <a:p>
            <a:r>
              <a:rPr lang="en-US" altLang="en-US" sz="3600" b="1" u="sng" dirty="0">
                <a:solidFill>
                  <a:srgbClr val="FF0000"/>
                </a:solidFill>
              </a:rPr>
              <a:t>Pre-Project Presentation</a:t>
            </a:r>
            <a:r>
              <a:rPr lang="en-US" altLang="en-US" sz="3200" b="1" dirty="0">
                <a:solidFill>
                  <a:srgbClr val="FF0000"/>
                </a:solidFill>
              </a:rPr>
              <a:t/>
            </a:r>
            <a:br>
              <a:rPr lang="en-US" altLang="en-US" sz="3200" b="1" dirty="0">
                <a:solidFill>
                  <a:srgbClr val="FF0000"/>
                </a:solidFill>
              </a:rPr>
            </a:br>
            <a:r>
              <a:rPr lang="en-US" altLang="en-US" sz="3200" b="1" dirty="0">
                <a:solidFill>
                  <a:srgbClr val="FF0000"/>
                </a:solidFill>
              </a:rPr>
              <a:t/>
            </a:r>
            <a:br>
              <a:rPr lang="en-US" altLang="en-US" sz="3200" b="1" dirty="0">
                <a:solidFill>
                  <a:srgbClr val="FF0000"/>
                </a:solidFill>
              </a:rPr>
            </a:br>
            <a:r>
              <a:rPr lang="en-US" altLang="en-US" sz="3200" b="1" dirty="0" smtClean="0">
                <a:solidFill>
                  <a:srgbClr val="FF0000"/>
                </a:solidFill>
              </a:rPr>
              <a:t>Estimation of Object Dimension using </a:t>
            </a:r>
            <a:r>
              <a:rPr lang="en-US" altLang="en-US" sz="3200" b="1" dirty="0">
                <a:solidFill>
                  <a:srgbClr val="FF0000"/>
                </a:solidFill>
              </a:rPr>
              <a:t>Image Processing</a:t>
            </a:r>
            <a:br>
              <a:rPr lang="en-US" altLang="en-US" sz="3200" b="1" dirty="0">
                <a:solidFill>
                  <a:srgbClr val="FF0000"/>
                </a:solidFill>
              </a:rPr>
            </a:br>
            <a:r>
              <a:rPr lang="en-US" altLang="en-US" sz="2400" b="1" dirty="0">
                <a:solidFill>
                  <a:srgbClr val="002060"/>
                </a:solidFill>
              </a:rPr>
              <a:t>Programme: B. Tech in CSE</a:t>
            </a:r>
            <a:r>
              <a:rPr lang="en-US" altLang="en-US" sz="3600" b="1" dirty="0">
                <a:solidFill>
                  <a:srgbClr val="002060"/>
                </a:solidFill>
              </a:rPr>
              <a:t>  </a:t>
            </a:r>
            <a:endParaRPr lang="en-US" altLang="en-US" sz="2800" b="1" dirty="0">
              <a:solidFill>
                <a:srgbClr val="002060"/>
              </a:solidFill>
            </a:endParaRP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416496" y="3878762"/>
            <a:ext cx="7848600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endParaRPr lang="en-US" altLang="en-US" sz="3200" b="1" dirty="0">
              <a:solidFill>
                <a:srgbClr val="002060"/>
              </a:solidFill>
            </a:endParaRPr>
          </a:p>
          <a:p>
            <a:endParaRPr lang="en-US" altLang="en-US" sz="3200" dirty="0">
              <a:solidFill>
                <a:srgbClr val="0070C0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72480" y="3869114"/>
            <a:ext cx="8568952" cy="245302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400" b="1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Mentor(s)  				: Mr. Prakash P, Pallavi R</a:t>
            </a:r>
          </a:p>
          <a:p>
            <a:pPr marL="0" indent="0">
              <a:buFont typeface="Arial" pitchFamily="34" charset="0"/>
              <a:buNone/>
            </a:pPr>
            <a:r>
              <a:rPr lang="en-US" sz="2400" b="1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Group No.				: 14</a:t>
            </a:r>
          </a:p>
          <a:p>
            <a:pPr marL="0" indent="0">
              <a:buFont typeface="Arial" pitchFamily="34" charset="0"/>
              <a:buNone/>
            </a:pPr>
            <a:r>
              <a:rPr lang="en-US" sz="2400" b="1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Team Leader				: Shridhar Hegde</a:t>
            </a:r>
          </a:p>
          <a:p>
            <a:pPr marL="0" indent="0">
              <a:buFont typeface="Arial" pitchFamily="34" charset="0"/>
              <a:buNone/>
            </a:pPr>
            <a:r>
              <a:rPr lang="en-US" sz="2400" b="1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Department				: Computer Science and 						  Engineering</a:t>
            </a:r>
          </a:p>
          <a:p>
            <a:pPr marL="0" indent="0">
              <a:buFont typeface="Arial" pitchFamily="34" charset="0"/>
              <a:buNone/>
            </a:pPr>
            <a:r>
              <a:rPr lang="en-US" dirty="0"/>
              <a:t>					</a:t>
            </a:r>
          </a:p>
        </p:txBody>
      </p:sp>
    </p:spTree>
    <p:extLst>
      <p:ext uri="{BB962C8B-B14F-4D97-AF65-F5344CB8AC3E}">
        <p14:creationId xmlns:p14="http://schemas.microsoft.com/office/powerpoint/2010/main" val="281793312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332657"/>
            <a:ext cx="8420100" cy="864096"/>
          </a:xfrm>
        </p:spPr>
        <p:txBody>
          <a:bodyPr/>
          <a:lstStyle/>
          <a:p>
            <a:r>
              <a:rPr lang="en-US" sz="3400" b="1" dirty="0">
                <a:solidFill>
                  <a:srgbClr val="FF0000"/>
                </a:solidFill>
              </a:rPr>
              <a:t>Methods and Methodology cont..</a:t>
            </a:r>
            <a:endParaRPr lang="en-US" sz="3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2950" y="2045110"/>
            <a:ext cx="8420100" cy="4192202"/>
          </a:xfrm>
        </p:spPr>
        <p:txBody>
          <a:bodyPr/>
          <a:lstStyle/>
          <a:p>
            <a:pPr marL="514350" indent="-514350" algn="l">
              <a:buAutoNum type="arabicPeriod" startAt="2"/>
            </a:pPr>
            <a:r>
              <a:rPr lang="en-US" dirty="0">
                <a:solidFill>
                  <a:schemeClr val="tx1"/>
                </a:solidFill>
              </a:rPr>
              <a:t>To analyze the literature survey and finding the requirements </a:t>
            </a:r>
          </a:p>
          <a:p>
            <a:pPr lvl="2" algn="l"/>
            <a:r>
              <a:rPr lang="en-US" dirty="0">
                <a:solidFill>
                  <a:schemeClr val="tx1"/>
                </a:solidFill>
              </a:rPr>
              <a:t>2.1:  Compare different methods found in the literature</a:t>
            </a:r>
          </a:p>
          <a:p>
            <a:pPr lvl="2" algn="l"/>
            <a:r>
              <a:rPr lang="en-US" dirty="0">
                <a:solidFill>
                  <a:schemeClr val="tx1"/>
                </a:solidFill>
              </a:rPr>
              <a:t>          survey to find the dimensions of the object in an </a:t>
            </a:r>
          </a:p>
          <a:p>
            <a:pPr lvl="2" algn="l"/>
            <a:r>
              <a:rPr lang="en-US" dirty="0">
                <a:solidFill>
                  <a:schemeClr val="tx1"/>
                </a:solidFill>
              </a:rPr>
              <a:t>          image</a:t>
            </a:r>
          </a:p>
          <a:p>
            <a:pPr lvl="2" algn="l"/>
            <a:r>
              <a:rPr lang="en-US" dirty="0">
                <a:solidFill>
                  <a:schemeClr val="tx1"/>
                </a:solidFill>
              </a:rPr>
              <a:t>2.2:  Based on the analysis, find the functional and non-   </a:t>
            </a:r>
          </a:p>
          <a:p>
            <a:pPr lvl="2" algn="l"/>
            <a:r>
              <a:rPr lang="en-US" dirty="0">
                <a:solidFill>
                  <a:schemeClr val="tx1"/>
                </a:solidFill>
              </a:rPr>
              <a:t>        functional requirements</a:t>
            </a:r>
          </a:p>
          <a:p>
            <a:pPr lvl="2" algn="l"/>
            <a:r>
              <a:rPr lang="en-US" dirty="0">
                <a:solidFill>
                  <a:schemeClr val="tx1"/>
                </a:solidFill>
              </a:rPr>
              <a:t>2:3  Check feasibility for the identified requirements</a:t>
            </a:r>
          </a:p>
          <a:p>
            <a:pPr lvl="2" algn="l"/>
            <a:r>
              <a:rPr lang="en-US" sz="2400" dirty="0">
                <a:solidFill>
                  <a:schemeClr val="tx1"/>
                </a:solidFill>
              </a:rPr>
              <a:t>	</a:t>
            </a:r>
          </a:p>
          <a:p>
            <a:pPr lvl="1" algn="l"/>
            <a:r>
              <a:rPr lang="en-US" sz="2400" dirty="0">
                <a:solidFill>
                  <a:schemeClr val="tx1"/>
                </a:solidFill>
              </a:rPr>
              <a:t>		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7349774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332657"/>
            <a:ext cx="8420100" cy="936104"/>
          </a:xfrm>
        </p:spPr>
        <p:txBody>
          <a:bodyPr/>
          <a:lstStyle/>
          <a:p>
            <a:r>
              <a:rPr lang="en-US" sz="3400" b="1" dirty="0">
                <a:solidFill>
                  <a:srgbClr val="FF0000"/>
                </a:solidFill>
              </a:rPr>
              <a:t>Methods and Methodology cont..</a:t>
            </a:r>
            <a:endParaRPr lang="en-IN" sz="3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2950" y="1484784"/>
            <a:ext cx="8530530" cy="4968552"/>
          </a:xfrm>
        </p:spPr>
        <p:txBody>
          <a:bodyPr/>
          <a:lstStyle/>
          <a:p>
            <a:pPr marL="514350" indent="-514350" algn="l">
              <a:buFont typeface="+mj-lt"/>
              <a:buAutoNum type="arabicPeriod" startAt="3"/>
            </a:pPr>
            <a:r>
              <a:rPr lang="en-US" dirty="0">
                <a:solidFill>
                  <a:schemeClr val="tx1"/>
                </a:solidFill>
              </a:rPr>
              <a:t>To design and implement a mathematical model for depth analysis and to measure dimensions of an object</a:t>
            </a:r>
          </a:p>
          <a:p>
            <a:pPr lvl="2" algn="l"/>
            <a:r>
              <a:rPr lang="en-US" dirty="0">
                <a:solidFill>
                  <a:schemeClr val="tx1"/>
                </a:solidFill>
              </a:rPr>
              <a:t>3.1:   A high-level block diagram is designed to identify </a:t>
            </a:r>
          </a:p>
          <a:p>
            <a:pPr lvl="2" algn="l"/>
            <a:r>
              <a:rPr lang="en-US" dirty="0">
                <a:solidFill>
                  <a:schemeClr val="tx1"/>
                </a:solidFill>
              </a:rPr>
              <a:t>          primary functionalities of the software</a:t>
            </a:r>
          </a:p>
          <a:p>
            <a:pPr lvl="2" algn="l"/>
            <a:r>
              <a:rPr lang="en-US" dirty="0">
                <a:solidFill>
                  <a:schemeClr val="tx1"/>
                </a:solidFill>
              </a:rPr>
              <a:t>3.2:   A mathematical model to compute the dimensions </a:t>
            </a:r>
          </a:p>
          <a:p>
            <a:pPr lvl="2" algn="l"/>
            <a:r>
              <a:rPr lang="en-US" dirty="0">
                <a:solidFill>
                  <a:schemeClr val="tx1"/>
                </a:solidFill>
              </a:rPr>
              <a:t>          from a theoretical aspect is built</a:t>
            </a:r>
          </a:p>
          <a:p>
            <a:pPr lvl="2" algn="l"/>
            <a:r>
              <a:rPr lang="en-US" dirty="0">
                <a:solidFill>
                  <a:schemeClr val="tx1"/>
                </a:solidFill>
              </a:rPr>
              <a:t>3.3:  A low-level block diagram is then designed to </a:t>
            </a:r>
          </a:p>
          <a:p>
            <a:pPr lvl="2" algn="l"/>
            <a:r>
              <a:rPr lang="en-US" dirty="0">
                <a:solidFill>
                  <a:schemeClr val="tx1"/>
                </a:solidFill>
              </a:rPr>
              <a:t>         represent the functions that inputs an image, </a:t>
            </a:r>
          </a:p>
          <a:p>
            <a:pPr lvl="2" algn="l"/>
            <a:r>
              <a:rPr lang="en-US" dirty="0">
                <a:solidFill>
                  <a:schemeClr val="tx1"/>
                </a:solidFill>
              </a:rPr>
              <a:t>         processes the image, separates the object from </a:t>
            </a:r>
          </a:p>
          <a:p>
            <a:pPr lvl="2" algn="l"/>
            <a:r>
              <a:rPr lang="en-US" dirty="0">
                <a:solidFill>
                  <a:schemeClr val="tx1"/>
                </a:solidFill>
              </a:rPr>
              <a:t>         background and outputs the dimensions of the object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lvl="2" algn="l"/>
            <a:endParaRPr lang="en-US" dirty="0">
              <a:solidFill>
                <a:schemeClr val="tx1"/>
              </a:solidFill>
            </a:endParaRPr>
          </a:p>
          <a:p>
            <a:pPr lvl="2" algn="l"/>
            <a:endParaRPr lang="en-US" dirty="0">
              <a:solidFill>
                <a:schemeClr val="tx1"/>
              </a:solidFill>
            </a:endParaRPr>
          </a:p>
          <a:p>
            <a:pPr algn="l"/>
            <a:endParaRPr lang="en-US" dirty="0">
              <a:solidFill>
                <a:schemeClr val="tx1"/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7789903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b="1" dirty="0">
                <a:solidFill>
                  <a:srgbClr val="FF0000"/>
                </a:solidFill>
              </a:rPr>
              <a:t>Methods and Methodology cont..</a:t>
            </a:r>
            <a:endParaRPr lang="en-US" sz="3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877960"/>
            <a:ext cx="8915400" cy="4719391"/>
          </a:xfrm>
        </p:spPr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en-US" dirty="0"/>
              <a:t>To develop software which can predict/compute the dimensions for a given image as input</a:t>
            </a:r>
          </a:p>
          <a:p>
            <a:pPr marL="800100" lvl="2" indent="0" algn="just">
              <a:buNone/>
            </a:pPr>
            <a:r>
              <a:rPr lang="en-US" dirty="0"/>
              <a:t>4.1:    Identify the appropriate programming language and tools</a:t>
            </a:r>
          </a:p>
          <a:p>
            <a:pPr marL="800100" lvl="2" indent="0" algn="just">
              <a:buNone/>
            </a:pPr>
            <a:r>
              <a:rPr lang="en-US" dirty="0"/>
              <a:t>           (mostly free and/or open source) to use based on the</a:t>
            </a:r>
          </a:p>
          <a:p>
            <a:pPr marL="800100" lvl="2" indent="0" algn="just">
              <a:buNone/>
            </a:pPr>
            <a:r>
              <a:rPr lang="en-US" dirty="0"/>
              <a:t>           design and requirements</a:t>
            </a:r>
          </a:p>
          <a:p>
            <a:pPr marL="800100" lvl="2" indent="0">
              <a:buNone/>
            </a:pPr>
            <a:r>
              <a:rPr lang="en-US" dirty="0"/>
              <a:t>4.2:  Develop a software that accepts an image as input, </a:t>
            </a:r>
          </a:p>
          <a:p>
            <a:pPr marL="800100" lvl="2" indent="0">
              <a:buNone/>
            </a:pPr>
            <a:r>
              <a:rPr lang="en-US" dirty="0"/>
              <a:t>         processes it, identifies various objects in it, compute and </a:t>
            </a:r>
          </a:p>
          <a:p>
            <a:pPr marL="800100" lvl="2" indent="0">
              <a:buNone/>
            </a:pPr>
            <a:r>
              <a:rPr lang="en-US" dirty="0"/>
              <a:t>         returns the dimensions of the object</a:t>
            </a:r>
          </a:p>
          <a:p>
            <a:pPr marL="8001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8112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332657"/>
            <a:ext cx="8420100" cy="1008112"/>
          </a:xfrm>
        </p:spPr>
        <p:txBody>
          <a:bodyPr/>
          <a:lstStyle/>
          <a:p>
            <a:r>
              <a:rPr lang="en-US" sz="3400" b="1" dirty="0">
                <a:solidFill>
                  <a:srgbClr val="FF0000"/>
                </a:solidFill>
              </a:rPr>
              <a:t>Methods and Methodology cont..</a:t>
            </a:r>
            <a:endParaRPr lang="en-IN" sz="3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2950" y="1091382"/>
            <a:ext cx="8420100" cy="5289946"/>
          </a:xfrm>
        </p:spPr>
        <p:txBody>
          <a:bodyPr/>
          <a:lstStyle/>
          <a:p>
            <a:pPr marL="514350" indent="-514350" algn="l">
              <a:buFont typeface="+mj-lt"/>
              <a:buAutoNum type="arabicPeriod" startAt="5"/>
            </a:pPr>
            <a:r>
              <a:rPr lang="en-US" dirty="0">
                <a:solidFill>
                  <a:schemeClr val="tx1"/>
                </a:solidFill>
              </a:rPr>
              <a:t>To test and validate the software built for different cases considered and incorporate necessary changes</a:t>
            </a:r>
          </a:p>
          <a:p>
            <a:pPr lvl="1" algn="l"/>
            <a:r>
              <a:rPr lang="en-US" sz="2400" dirty="0">
                <a:solidFill>
                  <a:schemeClr val="tx1"/>
                </a:solidFill>
              </a:rPr>
              <a:t>5.1:   The software built will be tested for different cases and </a:t>
            </a:r>
          </a:p>
          <a:p>
            <a:pPr lvl="1" algn="l"/>
            <a:r>
              <a:rPr lang="en-US" sz="2400" dirty="0">
                <a:solidFill>
                  <a:schemeClr val="tx1"/>
                </a:solidFill>
              </a:rPr>
              <a:t>          find exceptions and anomalies</a:t>
            </a:r>
          </a:p>
          <a:p>
            <a:pPr lvl="1" algn="l"/>
            <a:r>
              <a:rPr lang="en-US" sz="2400" dirty="0">
                <a:solidFill>
                  <a:schemeClr val="tx1"/>
                </a:solidFill>
              </a:rPr>
              <a:t>5.2:  Unit test, integration and functional tests will be made to </a:t>
            </a:r>
          </a:p>
          <a:p>
            <a:pPr lvl="1" algn="l"/>
            <a:r>
              <a:rPr lang="en-US" sz="2400" dirty="0">
                <a:solidFill>
                  <a:schemeClr val="tx1"/>
                </a:solidFill>
              </a:rPr>
              <a:t>         ensure the product works well in different layers/levels</a:t>
            </a:r>
          </a:p>
          <a:p>
            <a:pPr lvl="1" algn="l"/>
            <a:r>
              <a:rPr lang="en-US" sz="2400" dirty="0">
                <a:solidFill>
                  <a:schemeClr val="tx1"/>
                </a:solidFill>
              </a:rPr>
              <a:t>5.3:  Comparison is made between the actual dimensions of an </a:t>
            </a:r>
          </a:p>
          <a:p>
            <a:pPr lvl="1" algn="l"/>
            <a:r>
              <a:rPr lang="en-US" sz="2400" dirty="0">
                <a:solidFill>
                  <a:schemeClr val="tx1"/>
                </a:solidFill>
              </a:rPr>
              <a:t>         object and the dimensions given by the software</a:t>
            </a:r>
          </a:p>
          <a:p>
            <a:pPr lvl="1" algn="l"/>
            <a:r>
              <a:rPr lang="en-US" sz="2400" dirty="0">
                <a:solidFill>
                  <a:schemeClr val="tx1"/>
                </a:solidFill>
              </a:rPr>
              <a:t>5.4:   The errors and the functionality test case failures (if any) </a:t>
            </a:r>
          </a:p>
          <a:p>
            <a:pPr lvl="1" algn="l"/>
            <a:r>
              <a:rPr lang="en-US" sz="2400" dirty="0">
                <a:solidFill>
                  <a:schemeClr val="tx1"/>
                </a:solidFill>
              </a:rPr>
              <a:t>          are identified and changes are incorporated</a:t>
            </a:r>
          </a:p>
        </p:txBody>
      </p:sp>
    </p:spTree>
    <p:extLst>
      <p:ext uri="{BB962C8B-B14F-4D97-AF65-F5344CB8AC3E}">
        <p14:creationId xmlns:p14="http://schemas.microsoft.com/office/powerpoint/2010/main" val="335050084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8544" y="476672"/>
            <a:ext cx="8420100" cy="866526"/>
          </a:xfrm>
        </p:spPr>
        <p:txBody>
          <a:bodyPr/>
          <a:lstStyle/>
          <a:p>
            <a:r>
              <a:rPr lang="en-US" sz="3400" b="1" dirty="0">
                <a:solidFill>
                  <a:srgbClr val="FF0000"/>
                </a:solidFill>
              </a:rPr>
              <a:t>Methods and Methodology cont..</a:t>
            </a:r>
            <a:endParaRPr lang="en-IN" sz="3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8544" y="1343198"/>
            <a:ext cx="8420100" cy="5038130"/>
          </a:xfrm>
        </p:spPr>
        <p:txBody>
          <a:bodyPr/>
          <a:lstStyle/>
          <a:p>
            <a:pPr marL="514350" indent="-514350" algn="l">
              <a:buFont typeface="+mj-lt"/>
              <a:buAutoNum type="arabicPeriod" startAt="6"/>
            </a:pPr>
            <a:r>
              <a:rPr lang="en-US" dirty="0">
                <a:solidFill>
                  <a:schemeClr val="tx1"/>
                </a:solidFill>
              </a:rPr>
              <a:t>To document the report by unifying all the results and outcomes</a:t>
            </a:r>
          </a:p>
          <a:p>
            <a:pPr lvl="1" algn="l"/>
            <a:r>
              <a:rPr lang="en-US" sz="2400" dirty="0">
                <a:solidFill>
                  <a:schemeClr val="tx1"/>
                </a:solidFill>
              </a:rPr>
              <a:t>6.1:   A report will be made illustrating the need for the </a:t>
            </a:r>
          </a:p>
          <a:p>
            <a:pPr lvl="1" algn="l"/>
            <a:r>
              <a:rPr lang="en-US" sz="2400" dirty="0">
                <a:solidFill>
                  <a:schemeClr val="tx1"/>
                </a:solidFill>
              </a:rPr>
              <a:t>         project, introduction of the project and the related works </a:t>
            </a:r>
          </a:p>
          <a:p>
            <a:pPr lvl="1" algn="l"/>
            <a:r>
              <a:rPr lang="en-US" sz="2400" dirty="0">
                <a:solidFill>
                  <a:schemeClr val="tx1"/>
                </a:solidFill>
              </a:rPr>
              <a:t>         in this domain so far</a:t>
            </a:r>
          </a:p>
          <a:p>
            <a:pPr lvl="1" algn="l"/>
            <a:r>
              <a:rPr lang="en-US" sz="2400" dirty="0">
                <a:solidFill>
                  <a:schemeClr val="tx1"/>
                </a:solidFill>
              </a:rPr>
              <a:t>6.2:   The various designs made, implementation, testing and  </a:t>
            </a:r>
          </a:p>
          <a:p>
            <a:pPr lvl="1" algn="l"/>
            <a:r>
              <a:rPr lang="en-US" sz="2400" dirty="0">
                <a:solidFill>
                  <a:schemeClr val="tx1"/>
                </a:solidFill>
              </a:rPr>
              <a:t>          results are reported</a:t>
            </a:r>
          </a:p>
          <a:p>
            <a:pPr lvl="1" algn="l"/>
            <a:r>
              <a:rPr lang="en-US" sz="2400" dirty="0">
                <a:solidFill>
                  <a:schemeClr val="tx1"/>
                </a:solidFill>
              </a:rPr>
              <a:t>6.3:   Demonstrate the working of the product built with </a:t>
            </a:r>
          </a:p>
          <a:p>
            <a:pPr lvl="1" algn="l"/>
            <a:r>
              <a:rPr lang="en-US" sz="2400" dirty="0">
                <a:solidFill>
                  <a:schemeClr val="tx1"/>
                </a:solidFill>
              </a:rPr>
              <a:t>         sample image as input to the software</a:t>
            </a:r>
          </a:p>
          <a:p>
            <a:pPr lvl="1" algn="l"/>
            <a:r>
              <a:rPr lang="en-US" sz="2400" dirty="0">
                <a:solidFill>
                  <a:schemeClr val="tx1"/>
                </a:solidFill>
              </a:rPr>
              <a:t>6.4:   The performance is compared with other existing models </a:t>
            </a:r>
          </a:p>
          <a:p>
            <a:pPr lvl="1" algn="l"/>
            <a:r>
              <a:rPr lang="en-US" sz="2400" dirty="0">
                <a:solidFill>
                  <a:schemeClr val="tx1"/>
                </a:solidFill>
              </a:rPr>
              <a:t>         and efficiency, error rate is reported</a:t>
            </a:r>
          </a:p>
        </p:txBody>
      </p:sp>
    </p:spTree>
    <p:extLst>
      <p:ext uri="{BB962C8B-B14F-4D97-AF65-F5344CB8AC3E}">
        <p14:creationId xmlns:p14="http://schemas.microsoft.com/office/powerpoint/2010/main" val="411505064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778098"/>
          </a:xfrm>
        </p:spPr>
        <p:txBody>
          <a:bodyPr/>
          <a:lstStyle/>
          <a:p>
            <a:r>
              <a:rPr lang="en-US" sz="3200" b="1" dirty="0">
                <a:solidFill>
                  <a:srgbClr val="FF0000"/>
                </a:solidFill>
              </a:rPr>
              <a:t>Expected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052737"/>
            <a:ext cx="8915400" cy="5073428"/>
          </a:xfrm>
        </p:spPr>
        <p:txBody>
          <a:bodyPr/>
          <a:lstStyle/>
          <a:p>
            <a:r>
              <a:rPr lang="en-US" sz="2800" dirty="0"/>
              <a:t>Demonstration of Working Model</a:t>
            </a:r>
          </a:p>
          <a:p>
            <a:pPr lvl="1"/>
            <a:r>
              <a:rPr lang="en-US" sz="2400" dirty="0"/>
              <a:t>The demo of the program is given to the mentor and the </a:t>
            </a:r>
            <a:r>
              <a:rPr lang="en-US" sz="2400"/>
              <a:t>project review panel</a:t>
            </a:r>
            <a:endParaRPr lang="en-US" sz="2400" dirty="0"/>
          </a:p>
          <a:p>
            <a:pPr marL="457200" lvl="1" indent="0">
              <a:buNone/>
            </a:pPr>
            <a:endParaRPr lang="en-US" sz="2400" dirty="0"/>
          </a:p>
          <a:p>
            <a:r>
              <a:rPr lang="en-US" sz="2800" dirty="0"/>
              <a:t>Report generation</a:t>
            </a:r>
          </a:p>
          <a:p>
            <a:pPr lvl="1"/>
            <a:r>
              <a:rPr lang="en-US" sz="2400" dirty="0"/>
              <a:t>Final report is drafted which explains the whole story behind the product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Publishing the project in reputed journals</a:t>
            </a:r>
          </a:p>
          <a:p>
            <a:pPr lvl="1"/>
            <a:r>
              <a:rPr lang="en-US" sz="2400" dirty="0"/>
              <a:t>The project is presented to reputed journals and universities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4962871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850106"/>
          </a:xfrm>
        </p:spPr>
        <p:txBody>
          <a:bodyPr/>
          <a:lstStyle/>
          <a:p>
            <a:r>
              <a:rPr lang="en-US" sz="3400" b="1" dirty="0">
                <a:solidFill>
                  <a:srgbClr val="FF0000"/>
                </a:solidFill>
              </a:rPr>
              <a:t>Cost Estimation</a:t>
            </a:r>
            <a:br>
              <a:rPr lang="en-US" sz="3400" b="1" dirty="0">
                <a:solidFill>
                  <a:srgbClr val="FF0000"/>
                </a:solidFill>
              </a:rPr>
            </a:br>
            <a:endParaRPr lang="en-US" sz="34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124745"/>
            <a:ext cx="8915400" cy="5001420"/>
          </a:xfrm>
        </p:spPr>
        <p:txBody>
          <a:bodyPr/>
          <a:lstStyle/>
          <a:p>
            <a:pPr marL="0" indent="0">
              <a:buNone/>
            </a:pPr>
            <a:endParaRPr lang="en-US" sz="2800" dirty="0"/>
          </a:p>
          <a:p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97281651"/>
                  </p:ext>
                </p:extLst>
              </p:nvPr>
            </p:nvGraphicFramePr>
            <p:xfrm>
              <a:off x="1796845" y="1124744"/>
              <a:ext cx="6312310" cy="5374819"/>
            </p:xfrm>
            <a:graphic>
              <a:graphicData uri="http://schemas.openxmlformats.org/drawingml/2006/table">
                <a:tbl>
                  <a:tblPr firstRow="1" firstCol="1" bandRow="1">
                    <a:noFill/>
                  </a:tblPr>
                  <a:tblGrid>
                    <a:gridCol w="3141816">
                      <a:extLst>
                        <a:ext uri="{9D8B030D-6E8A-4147-A177-3AD203B41FA5}">
                          <a16:colId xmlns:a16="http://schemas.microsoft.com/office/drawing/2014/main" xmlns="" val="20000"/>
                        </a:ext>
                      </a:extLst>
                    </a:gridCol>
                    <a:gridCol w="3170494">
                      <a:extLst>
                        <a:ext uri="{9D8B030D-6E8A-4147-A177-3AD203B41FA5}">
                          <a16:colId xmlns:a16="http://schemas.microsoft.com/office/drawing/2014/main" xmlns="" val="20001"/>
                        </a:ext>
                      </a:extLst>
                    </a:gridCol>
                  </a:tblGrid>
                  <a:tr h="730831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  <a:ea typeface=""/>
                              <a:cs typeface="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  <a:ea typeface=""/>
                              <a:cs typeface="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  <a:ea typeface=""/>
                              <a:cs typeface="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  <a:ea typeface=""/>
                              <a:cs typeface="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  <a:ea typeface=""/>
                              <a:cs typeface="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  <a:ea typeface=""/>
                              <a:cs typeface="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  <a:ea typeface=""/>
                              <a:cs typeface="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  <a:ea typeface=""/>
                              <a:cs typeface="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  <a:ea typeface=""/>
                              <a:cs typeface=""/>
                            </a:defRPr>
                          </a:lvl9pPr>
                        </a:lstStyle>
                        <a:p>
                          <a:pPr marL="0" marR="0" lvl="0" indent="0" algn="ctr" rtl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2000" b="1" u="none" strike="noStrike" cap="none" dirty="0">
                              <a:solidFill>
                                <a:schemeClr val="tx1"/>
                              </a:solidFill>
                              <a:latin typeface="+mn-lt"/>
                              <a:ea typeface="Times New Roman"/>
                              <a:cs typeface="Times New Roman"/>
                              <a:sym typeface="Times New Roman"/>
                            </a:rPr>
                            <a:t>Component</a:t>
                          </a:r>
                          <a:endParaRPr sz="2000" b="1" u="none" strike="noStrike" cap="none" dirty="0">
                            <a:solidFill>
                              <a:schemeClr val="tx1"/>
                            </a:solidFill>
                            <a:latin typeface="+mn-lt"/>
                            <a:ea typeface="Times New Roman"/>
                            <a:cs typeface="Times New Roman"/>
                            <a:sym typeface="Times New Roman"/>
                          </a:endParaRPr>
                        </a:p>
                      </a:txBody>
                      <a:tcPr marL="68575" marR="68575" marT="0" marB="0">
                        <a:lnL w="12700" cmpd="sng">
                          <a:solidFill>
                            <a:prstClr val="black"/>
                          </a:solidFill>
                          <a:prstDash val="solid"/>
                        </a:lnL>
                        <a:lnR w="12700" cmpd="sng">
                          <a:solidFill>
                            <a:prstClr val="black"/>
                          </a:solidFill>
                          <a:prstDash val="solid"/>
                        </a:lnR>
                        <a:lnT w="12700" cmpd="sng">
                          <a:solidFill>
                            <a:prstClr val="black"/>
                          </a:solidFill>
                          <a:prstDash val="solid"/>
                        </a:lnT>
                        <a:lnB w="12700" cmpd="sng">
                          <a:solidFill>
                            <a:prstClr val="black"/>
                          </a:solidFill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  <a:ea typeface=""/>
                              <a:cs typeface="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  <a:ea typeface=""/>
                              <a:cs typeface="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  <a:ea typeface=""/>
                              <a:cs typeface="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  <a:ea typeface=""/>
                              <a:cs typeface="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  <a:ea typeface=""/>
                              <a:cs typeface="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  <a:ea typeface=""/>
                              <a:cs typeface="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  <a:ea typeface=""/>
                              <a:cs typeface="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  <a:ea typeface=""/>
                              <a:cs typeface="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  <a:ea typeface=""/>
                              <a:cs typeface=""/>
                            </a:defRPr>
                          </a:lvl9pPr>
                        </a:lstStyle>
                        <a:p>
                          <a:pPr marL="0" marR="0" lvl="0" indent="0" algn="ctr" rtl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2000" b="1" u="none" strike="noStrike" cap="none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Cost</a:t>
                          </a:r>
                          <a:endParaRPr sz="2000" b="1" u="none" strike="noStrike" cap="none" dirty="0">
                            <a:solidFill>
                              <a:schemeClr val="tx1"/>
                            </a:solidFill>
                            <a:latin typeface="+mn-lt"/>
                            <a:ea typeface="Times New Roman"/>
                            <a:cs typeface="Times New Roman"/>
                            <a:sym typeface="Times New Roman"/>
                          </a:endParaRPr>
                        </a:p>
                      </a:txBody>
                      <a:tcPr marL="68575" marR="68575" marT="0" marB="0">
                        <a:lnL w="12700" cap="flat" cmpd="sng" algn="ctr">
                          <a:solidFill>
                            <a:prstClr val="black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prstClr val="black"/>
                          </a:solidFill>
                          <a:prstDash val="solid"/>
                        </a:lnR>
                        <a:lnT w="12700" cmpd="sng">
                          <a:solidFill>
                            <a:prstClr val="black"/>
                          </a:solidFill>
                          <a:prstDash val="solid"/>
                        </a:lnT>
                        <a:lnB w="12700" cap="flat" cmpd="sng" algn="ctr">
                          <a:solidFill>
                            <a:prstClr val="black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0"/>
                      </a:ext>
                    </a:extLst>
                  </a:tr>
                  <a:tr h="1235680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  <a:ea typeface=""/>
                              <a:cs typeface="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  <a:ea typeface=""/>
                              <a:cs typeface="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  <a:ea typeface=""/>
                              <a:cs typeface="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  <a:ea typeface=""/>
                              <a:cs typeface="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  <a:ea typeface=""/>
                              <a:cs typeface="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  <a:ea typeface=""/>
                              <a:cs typeface="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  <a:ea typeface=""/>
                              <a:cs typeface="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  <a:ea typeface=""/>
                              <a:cs typeface="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  <a:ea typeface=""/>
                              <a:cs typeface=""/>
                            </a:defRPr>
                          </a:lvl9pPr>
                        </a:lstStyle>
                        <a:p>
                          <a:pPr marL="0" marR="0" lvl="0" indent="0" algn="ctr" rtl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IN" sz="2000" b="0" u="none" strike="noStrike" cap="none" baseline="0" dirty="0">
                              <a:solidFill>
                                <a:schemeClr val="tx1"/>
                              </a:solidFill>
                              <a:latin typeface="+mn-lt"/>
                              <a:ea typeface="Times New Roman"/>
                              <a:cs typeface="Times New Roman"/>
                              <a:sym typeface="Times New Roman"/>
                            </a:rPr>
                            <a:t>Laptops</a:t>
                          </a:r>
                        </a:p>
                      </a:txBody>
                      <a:tcPr marL="68575" marR="68575" marT="0" marB="0">
                        <a:lnL w="12700" cmpd="sng">
                          <a:solidFill>
                            <a:prstClr val="black"/>
                          </a:solidFill>
                          <a:prstDash val="solid"/>
                        </a:lnL>
                        <a:lnR w="12700" cap="flat" cmpd="sng" algn="ctr">
                          <a:solidFill>
                            <a:prstClr val="black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prstClr val="black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prstClr val="black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  <a:ea typeface=""/>
                              <a:cs typeface="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  <a:ea typeface=""/>
                              <a:cs typeface="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  <a:ea typeface=""/>
                              <a:cs typeface="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  <a:ea typeface=""/>
                              <a:cs typeface="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  <a:ea typeface=""/>
                              <a:cs typeface="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  <a:ea typeface=""/>
                              <a:cs typeface="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  <a:ea typeface=""/>
                              <a:cs typeface="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  <a:ea typeface=""/>
                              <a:cs typeface="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  <a:ea typeface=""/>
                              <a:cs typeface=""/>
                            </a:defRPr>
                          </a:lvl9pPr>
                        </a:lstStyle>
                        <a:p>
                          <a:pPr marL="0" marR="0" lvl="0" indent="0" algn="ctr" rtl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IN" sz="2000" b="0" u="none" strike="noStrike" cap="none" dirty="0">
                              <a:latin typeface="+mn-lt"/>
                              <a:ea typeface="Times New Roman"/>
                              <a:cs typeface="Times New Roman"/>
                              <a:sym typeface="Times New Roman"/>
                            </a:rPr>
                            <a:t>4 laptops</a:t>
                          </a:r>
                          <a14:m>
                            <m:oMath xmlns:m="http://schemas.openxmlformats.org/officeDocument/2006/math">
                              <m:r>
                                <a:rPr lang="ar-AE" sz="2000" b="0" i="1" u="none" strike="noStrike" cap="none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/>
                                  <a:sym typeface="Times New Roman"/>
                                </a:rPr>
                                <m:t>×</m:t>
                              </m:r>
                            </m:oMath>
                          </a14:m>
                          <a:r>
                            <a:rPr lang="en-IN" sz="2000" b="0" u="none" strike="noStrike" cap="none" dirty="0">
                              <a:latin typeface="+mn-lt"/>
                              <a:ea typeface="Times New Roman"/>
                              <a:cs typeface="Times New Roman"/>
                              <a:sym typeface="Times New Roman"/>
                            </a:rPr>
                            <a:t> </a:t>
                          </a:r>
                          <a:r>
                            <a:rPr lang="en-GB" sz="2000" b="0" i="0" kern="1200" dirty="0">
                              <a:solidFill>
                                <a:schemeClr val="tx1"/>
                              </a:solidFill>
                              <a:effectLst/>
                              <a:latin typeface="Arial"/>
                              <a:ea typeface=""/>
                              <a:cs typeface=""/>
                            </a:rPr>
                            <a:t>₹</a:t>
                          </a:r>
                          <a:r>
                            <a:rPr lang="en-IN" sz="2000" b="0" u="none" strike="noStrike" cap="none" dirty="0">
                              <a:latin typeface="+mn-lt"/>
                              <a:ea typeface="Times New Roman"/>
                              <a:cs typeface="Times New Roman"/>
                              <a:sym typeface="Times New Roman"/>
                            </a:rPr>
                            <a:t> 350</a:t>
                          </a:r>
                          <a:r>
                            <a:rPr lang="en-IN" sz="2000" b="0" u="none" strike="noStrike" cap="none" baseline="0" dirty="0">
                              <a:latin typeface="+mn-lt"/>
                              <a:ea typeface="Times New Roman"/>
                              <a:cs typeface="Times New Roman"/>
                              <a:sym typeface="Times New Roman"/>
                            </a:rPr>
                            <a:t> per week </a:t>
                          </a:r>
                          <a14:m>
                            <m:oMath xmlns:m="http://schemas.openxmlformats.org/officeDocument/2006/math">
                              <m:r>
                                <a:rPr lang="ar-AE" sz="2000" b="0" i="1" u="none" strike="noStrike" cap="none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/>
                                  <a:sym typeface="Times New Roman"/>
                                </a:rPr>
                                <m:t>×</m:t>
                              </m:r>
                            </m:oMath>
                          </a14:m>
                          <a:r>
                            <a:rPr lang="en-IN" sz="2000" b="0" u="none" strike="noStrike" cap="none" dirty="0">
                              <a:latin typeface="+mn-lt"/>
                              <a:ea typeface="Times New Roman"/>
                              <a:cs typeface="Times New Roman"/>
                              <a:sym typeface="Times New Roman"/>
                            </a:rPr>
                            <a:t> 16</a:t>
                          </a:r>
                          <a:r>
                            <a:rPr lang="en-IN" sz="2000" b="0" u="none" strike="noStrike" cap="none" baseline="0" dirty="0">
                              <a:latin typeface="+mn-lt"/>
                              <a:ea typeface="Times New Roman"/>
                              <a:cs typeface="Times New Roman"/>
                              <a:sym typeface="Times New Roman"/>
                            </a:rPr>
                            <a:t> weeks </a:t>
                          </a:r>
                        </a:p>
                        <a:p>
                          <a:pPr marL="0" marR="0" lvl="0" indent="0" algn="ctr" rtl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IN" sz="2000" b="1" u="none" strike="noStrike" cap="none" baseline="0" dirty="0">
                              <a:latin typeface="+mn-lt"/>
                              <a:ea typeface="Times New Roman"/>
                              <a:cs typeface="Times New Roman"/>
                              <a:sym typeface="Times New Roman"/>
                            </a:rPr>
                            <a:t>= </a:t>
                          </a:r>
                          <a:r>
                            <a:rPr lang="en-GB" sz="2000" b="1" i="0" kern="1200" dirty="0">
                              <a:solidFill>
                                <a:schemeClr val="tx1"/>
                              </a:solidFill>
                              <a:effectLst/>
                              <a:latin typeface="Arial"/>
                              <a:ea typeface=""/>
                              <a:cs typeface=""/>
                            </a:rPr>
                            <a:t>₹ </a:t>
                          </a:r>
                          <a:r>
                            <a:rPr lang="en-IN" sz="2000" b="1" u="none" strike="noStrike" cap="none" baseline="0" dirty="0">
                              <a:latin typeface="+mn-lt"/>
                              <a:ea typeface="Times New Roman"/>
                              <a:cs typeface="Times New Roman"/>
                              <a:sym typeface="Times New Roman"/>
                            </a:rPr>
                            <a:t>22,400/-</a:t>
                          </a:r>
                          <a:endParaRPr sz="2000" b="1" u="none" strike="noStrike" cap="none" dirty="0">
                            <a:latin typeface="+mn-lt"/>
                            <a:ea typeface="Times New Roman"/>
                            <a:cs typeface="Times New Roman"/>
                            <a:sym typeface="Times New Roman"/>
                          </a:endParaRPr>
                        </a:p>
                      </a:txBody>
                      <a:tcPr marL="68575" marR="68575" marT="0" marB="0">
                        <a:lnL w="12700" cap="flat" cmpd="sng" algn="ctr">
                          <a:solidFill>
                            <a:prstClr val="black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prstClr val="black"/>
                          </a:solidFill>
                          <a:prstDash val="solid"/>
                        </a:lnR>
                        <a:lnT w="12700" cap="flat" cmpd="sng" algn="ctr">
                          <a:solidFill>
                            <a:prstClr val="black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prstClr val="black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5"/>
                      </a:ext>
                    </a:extLst>
                  </a:tr>
                  <a:tr h="261327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IN" sz="2000" b="0" u="none" strike="noStrike" cap="none" baseline="0" dirty="0">
                            <a:solidFill>
                              <a:schemeClr val="tx1"/>
                            </a:solidFill>
                            <a:latin typeface="+mn-lt"/>
                            <a:ea typeface="Times New Roman"/>
                            <a:cs typeface="Times New Roman"/>
                            <a:sym typeface="Times New Roman"/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IN" sz="2000" b="0" u="none" strike="noStrike" cap="none" baseline="0" dirty="0">
                              <a:solidFill>
                                <a:schemeClr val="tx1"/>
                              </a:solidFill>
                              <a:latin typeface="+mn-lt"/>
                              <a:ea typeface="Times New Roman"/>
                              <a:cs typeface="Times New Roman"/>
                              <a:sym typeface="Times New Roman"/>
                            </a:rPr>
                            <a:t>Human Effort</a:t>
                          </a:r>
                          <a:endParaRPr lang="en-IN" sz="2000" b="0" u="none" strike="noStrike" cap="none" dirty="0">
                            <a:solidFill>
                              <a:schemeClr val="tx1"/>
                            </a:solidFill>
                            <a:latin typeface="+mn-lt"/>
                            <a:ea typeface="Times New Roman"/>
                            <a:cs typeface="Times New Roman"/>
                            <a:sym typeface="Times New Roman"/>
                          </a:endParaRPr>
                        </a:p>
                      </a:txBody>
                      <a:tcPr marL="68575" marR="68575" marT="0" marB="0">
                        <a:lnL w="12700" cmpd="sng">
                          <a:solidFill>
                            <a:prstClr val="black"/>
                          </a:solidFill>
                          <a:prstDash val="solid"/>
                        </a:lnL>
                        <a:lnR w="12700" cap="flat" cmpd="sng" algn="ctr">
                          <a:solidFill>
                            <a:prstClr val="black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prstClr val="black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prstClr val="black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14:m>
                            <m:oMath xmlns:m="http://schemas.openxmlformats.org/officeDocument/2006/math">
                              <m:r>
                                <a:rPr lang="ar-AE" sz="2000" b="0" i="1" u="none" strike="noStrike" cap="none" dirty="0" smtClean="0">
                                  <a:latin typeface="Cambria Math" panose="02040503050406030204" pitchFamily="18" charset="0"/>
                                  <a:ea typeface="Times New Roman"/>
                                  <a:cs typeface="Times New Roman"/>
                                  <a:sym typeface="Times New Roman"/>
                                </a:rPr>
                                <m:t>4</m:t>
                              </m:r>
                              <m:r>
                                <a:rPr lang="en-IN" sz="2000" b="0" i="1" u="none" strike="noStrike" cap="none" dirty="0" smtClean="0">
                                  <a:latin typeface="Cambria Math" panose="02040503050406030204" pitchFamily="18" charset="0"/>
                                  <a:ea typeface="Times New Roman"/>
                                  <a:cs typeface="Times New Roman"/>
                                  <a:sym typeface="Times New Roman"/>
                                </a:rPr>
                                <m:t> </m:t>
                              </m:r>
                              <m:r>
                                <a:rPr lang="en-IN" sz="2000" b="0" i="1" u="none" strike="noStrike" cap="none" dirty="0" smtClean="0">
                                  <a:latin typeface="Cambria Math" panose="02040503050406030204" pitchFamily="18" charset="0"/>
                                  <a:ea typeface="Times New Roman"/>
                                  <a:cs typeface="Times New Roman"/>
                                  <a:sym typeface="Times New Roman"/>
                                </a:rPr>
                                <m:t>𝑝𝑒𝑜𝑝𝑙𝑒</m:t>
                              </m:r>
                              <m:r>
                                <a:rPr lang="en-IN" sz="2000" b="0" i="1" u="none" strike="noStrike" cap="none" dirty="0" smtClean="0">
                                  <a:latin typeface="Cambria Math" panose="02040503050406030204" pitchFamily="18" charset="0"/>
                                  <a:ea typeface="Times New Roman"/>
                                  <a:cs typeface="Times New Roman"/>
                                  <a:sym typeface="Times New Roman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ar-AE" sz="2000" b="0" i="1" u="none" strike="noStrike" cap="none" dirty="0">
                                      <a:latin typeface="Cambria Math" panose="02040503050406030204" pitchFamily="18" charset="0"/>
                                      <a:ea typeface="Times New Roman"/>
                                      <a:cs typeface="Times New Roman"/>
                                      <a:sym typeface="Times New Roman"/>
                                    </a:rPr>
                                  </m:ctrlPr>
                                </m:dPr>
                                <m:e>
                                  <m:r>
                                    <a:rPr lang="ar-AE" sz="2000" b="0" i="1" u="none" strike="noStrike" cap="none" dirty="0">
                                      <a:latin typeface="Cambria Math" panose="02040503050406030204" pitchFamily="18" charset="0"/>
                                      <a:ea typeface="Times New Roman"/>
                                      <a:cs typeface="Times New Roman"/>
                                      <a:sym typeface="Times New Roman"/>
                                    </a:rPr>
                                    <m:t>4</m:t>
                                  </m:r>
                                  <m:r>
                                    <a:rPr lang="en-IN" sz="2000" b="0" i="1" u="none" strike="noStrike" cap="none" dirty="0" smtClean="0">
                                      <a:latin typeface="Cambria Math" panose="02040503050406030204" pitchFamily="18" charset="0"/>
                                      <a:ea typeface="Times New Roman"/>
                                      <a:cs typeface="Times New Roman"/>
                                      <a:sym typeface="Times New Roman"/>
                                    </a:rPr>
                                    <m:t> </m:t>
                                  </m:r>
                                  <m:r>
                                    <a:rPr lang="en-IN" sz="2000" b="0" i="1" u="none" strike="noStrike" cap="none" dirty="0" smtClean="0">
                                      <a:latin typeface="Cambria Math" panose="02040503050406030204" pitchFamily="18" charset="0"/>
                                      <a:ea typeface="Times New Roman"/>
                                      <a:cs typeface="Times New Roman"/>
                                      <a:sym typeface="Times New Roman"/>
                                    </a:rPr>
                                    <m:t>h</m:t>
                                  </m:r>
                                  <m:r>
                                    <a:rPr lang="en-IN" sz="2000" b="0" i="1" u="none" strike="noStrike" cap="none" dirty="0" smtClean="0">
                                      <a:latin typeface="Cambria Math" panose="02040503050406030204" pitchFamily="18" charset="0"/>
                                      <a:ea typeface="Times New Roman"/>
                                      <a:cs typeface="Times New Roman"/>
                                      <a:sym typeface="Times New Roman"/>
                                    </a:rPr>
                                    <m:t>𝑜𝑢𝑟𝑠</m:t>
                                  </m:r>
                                  <m:r>
                                    <a:rPr lang="ar-AE" sz="2000" b="0" i="1" u="none" strike="noStrike" cap="none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/>
                                      <a:sym typeface="Times New Roman"/>
                                    </a:rPr>
                                    <m:t>×</m:t>
                                  </m:r>
                                  <m:r>
                                    <a:rPr lang="ar-AE" sz="2000" b="0" i="1" u="none" strike="noStrike" cap="none" dirty="0">
                                      <a:latin typeface="Cambria Math" panose="02040503050406030204" pitchFamily="18" charset="0"/>
                                      <a:ea typeface="Times New Roman"/>
                                      <a:cs typeface="Times New Roman"/>
                                      <a:sym typeface="Times New Roman"/>
                                    </a:rPr>
                                    <m:t>2</m:t>
                                  </m:r>
                                  <m:r>
                                    <a:rPr lang="ar-AE" sz="2000" b="0" i="1" u="none" strike="noStrike" cap="none" dirty="0">
                                      <a:latin typeface="Cambria Math" panose="02040503050406030204" pitchFamily="18" charset="0"/>
                                      <a:ea typeface="Times New Roman"/>
                                      <a:cs typeface="Times New Roman"/>
                                      <a:sym typeface="Times New Roman"/>
                                    </a:rPr>
                                    <m:t>.</m:t>
                                  </m:r>
                                  <m:r>
                                    <a:rPr lang="ar-AE" sz="2000" b="0" i="1" u="none" strike="noStrike" cap="none" dirty="0">
                                      <a:latin typeface="Cambria Math" panose="02040503050406030204" pitchFamily="18" charset="0"/>
                                      <a:ea typeface="Times New Roman"/>
                                      <a:cs typeface="Times New Roman"/>
                                      <a:sym typeface="Times New Roman"/>
                                    </a:rPr>
                                    <m:t>5</m:t>
                                  </m:r>
                                  <m:r>
                                    <a:rPr lang="en-IN" sz="2000" b="0" i="1" u="none" strike="noStrike" cap="none" dirty="0" smtClean="0">
                                      <a:latin typeface="Cambria Math" panose="02040503050406030204" pitchFamily="18" charset="0"/>
                                      <a:ea typeface="Times New Roman"/>
                                      <a:cs typeface="Times New Roman"/>
                                      <a:sym typeface="Times New Roman"/>
                                    </a:rPr>
                                    <m:t> </m:t>
                                  </m:r>
                                  <m:r>
                                    <a:rPr lang="en-IN" sz="2000" b="0" i="1" u="none" strike="noStrike" cap="none" dirty="0" smtClean="0">
                                      <a:latin typeface="Cambria Math" panose="02040503050406030204" pitchFamily="18" charset="0"/>
                                      <a:ea typeface="Times New Roman"/>
                                      <a:cs typeface="Times New Roman"/>
                                      <a:sym typeface="Times New Roman"/>
                                    </a:rPr>
                                    <m:t>𝑑𝑎𝑦𝑠</m:t>
                                  </m:r>
                                </m:e>
                              </m:d>
                              <m:r>
                                <a:rPr lang="ar-AE" sz="2000" b="0" i="1" u="none" strike="noStrike" cap="none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/>
                                  <a:sym typeface="Times New Roman"/>
                                </a:rPr>
                                <m:t>×</m:t>
                              </m:r>
                              <m:r>
                                <a:rPr lang="ar-AE" sz="2000" b="0" i="1" u="none" strike="noStrike" cap="none" dirty="0">
                                  <a:latin typeface="Cambria Math" panose="02040503050406030204" pitchFamily="18" charset="0"/>
                                  <a:ea typeface="Times New Roman"/>
                                  <a:cs typeface="Times New Roman"/>
                                  <a:sym typeface="Times New Roman"/>
                                </a:rPr>
                                <m:t>16</m:t>
                              </m:r>
                              <m:r>
                                <a:rPr lang="ar-AE" sz="2000" b="0" i="1" u="none" strike="noStrike" cap="none" dirty="0">
                                  <a:latin typeface="Cambria Math" panose="02040503050406030204" pitchFamily="18" charset="0"/>
                                  <a:ea typeface="Times New Roman"/>
                                  <a:cs typeface="Times New Roman"/>
                                  <a:sym typeface="Times New Roman"/>
                                </a:rPr>
                                <m:t> </m:t>
                              </m:r>
                            </m:oMath>
                          </a14:m>
                          <a:r>
                            <a:rPr lang="en-IN" sz="2000" b="0" i="1" u="none" strike="noStrike" cap="none" dirty="0">
                              <a:latin typeface="Cambria Math" panose="02040503050406030204" pitchFamily="18" charset="0"/>
                              <a:ea typeface="Times New Roman"/>
                              <a:cs typeface="Times New Roman"/>
                              <a:sym typeface="Times New Roman"/>
                            </a:rPr>
                            <a:t> weeks</a:t>
                          </a:r>
                          <a:endParaRPr lang="ar-AE" sz="2000" b="0" i="1" u="none" strike="noStrike" cap="none" dirty="0">
                            <a:latin typeface="Cambria Math" panose="02040503050406030204" pitchFamily="18" charset="0"/>
                            <a:ea typeface="Times New Roman"/>
                            <a:cs typeface="Times New Roman"/>
                            <a:sym typeface="Times New Roman"/>
                          </a:endParaRPr>
                        </a:p>
                        <a:p>
                          <a:pPr marL="0" marR="0" lvl="0" indent="0" algn="ctr" rtl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14:m>
                            <m:oMath xmlns:m="http://schemas.openxmlformats.org/officeDocument/2006/math">
                              <m:r>
                                <a:rPr lang="ar-AE" sz="2000" b="0" i="1" u="none" strike="noStrike" cap="none" dirty="0">
                                  <a:latin typeface="Cambria Math" panose="02040503050406030204" pitchFamily="18" charset="0"/>
                                  <a:ea typeface="Times New Roman"/>
                                  <a:cs typeface="Times New Roman"/>
                                  <a:sym typeface="Times New Roman"/>
                                </a:rPr>
                                <m:t>= </m:t>
                              </m:r>
                              <m:r>
                                <a:rPr lang="ar-AE" sz="2000" b="0" i="1" u="none" strike="noStrike" cap="none" dirty="0">
                                  <a:latin typeface="Cambria Math" panose="02040503050406030204" pitchFamily="18" charset="0"/>
                                  <a:ea typeface="Times New Roman"/>
                                  <a:cs typeface="Times New Roman"/>
                                  <a:sym typeface="Times New Roman"/>
                                </a:rPr>
                                <m:t>640</m:t>
                              </m:r>
                            </m:oMath>
                          </a14:m>
                          <a:r>
                            <a:rPr lang="ar-AE" sz="2000" b="0" u="none" strike="noStrike" cap="none" dirty="0">
                              <a:latin typeface="+mn-lt"/>
                              <a:ea typeface="Times New Roman"/>
                              <a:cs typeface="Times New Roman"/>
                              <a:sym typeface="Times New Roman"/>
                            </a:rPr>
                            <a:t> </a:t>
                          </a:r>
                          <a:r>
                            <a:rPr lang="en-US" sz="2000" b="0" u="none" strike="noStrike" cap="none" dirty="0">
                              <a:latin typeface="+mn-lt"/>
                              <a:ea typeface="Times New Roman"/>
                              <a:cs typeface="Times New Roman"/>
                              <a:sym typeface="Times New Roman"/>
                            </a:rPr>
                            <a:t>Man Hours</a:t>
                          </a:r>
                        </a:p>
                        <a:p>
                          <a:pPr marL="0" marR="0" lvl="0" indent="0" algn="ctr" rtl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2000" b="0" u="none" strike="noStrike" cap="none" dirty="0">
                              <a:latin typeface="+mn-lt"/>
                              <a:ea typeface="Times New Roman"/>
                              <a:cs typeface="Times New Roman"/>
                              <a:sym typeface="Times New Roman"/>
                            </a:rPr>
                            <a:t>64</a:t>
                          </a:r>
                          <a:r>
                            <a:rPr lang="en-US" sz="2000" b="0" u="none" strike="noStrike" cap="none" baseline="0" dirty="0">
                              <a:latin typeface="+mn-lt"/>
                              <a:ea typeface="Times New Roman"/>
                              <a:cs typeface="Times New Roman"/>
                              <a:sym typeface="Times New Roman"/>
                            </a:rPr>
                            <a:t>0 </a:t>
                          </a:r>
                          <a:r>
                            <a:rPr lang="en-US" sz="2000" b="0" u="none" strike="noStrike" cap="none" dirty="0">
                              <a:latin typeface="+mn-lt"/>
                              <a:ea typeface="Times New Roman"/>
                              <a:cs typeface="Times New Roman"/>
                              <a:sym typeface="Times New Roman"/>
                            </a:rPr>
                            <a:t>hours </a:t>
                          </a:r>
                          <a14:m>
                            <m:oMath xmlns:m="http://schemas.openxmlformats.org/officeDocument/2006/math">
                              <m:r>
                                <a:rPr lang="ar-AE" sz="2000" b="0" i="1" u="none" strike="noStrike" cap="none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/>
                                  <a:sym typeface="Times New Roman"/>
                                </a:rPr>
                                <m:t>×</m:t>
                              </m:r>
                            </m:oMath>
                          </a14:m>
                          <a:r>
                            <a:rPr lang="en-US" sz="2000" b="0" u="none" strike="noStrike" cap="none" dirty="0">
                              <a:latin typeface="+mn-lt"/>
                              <a:ea typeface="Times New Roman"/>
                              <a:cs typeface="Times New Roman"/>
                              <a:sym typeface="Times New Roman"/>
                            </a:rPr>
                            <a:t> </a:t>
                          </a:r>
                          <a:r>
                            <a:rPr lang="en-GB" sz="2000" b="0" i="0" kern="1200" dirty="0">
                              <a:solidFill>
                                <a:schemeClr val="tx1"/>
                              </a:solidFill>
                              <a:effectLst/>
                              <a:latin typeface="Arial"/>
                              <a:ea typeface=""/>
                              <a:cs typeface=""/>
                            </a:rPr>
                            <a:t>₹</a:t>
                          </a:r>
                          <a:r>
                            <a:rPr lang="en-US" sz="2000" b="0" u="none" strike="noStrike" cap="none" dirty="0">
                              <a:latin typeface="+mn-lt"/>
                              <a:ea typeface="Times New Roman"/>
                              <a:cs typeface="Times New Roman"/>
                              <a:sym typeface="Times New Roman"/>
                            </a:rPr>
                            <a:t> 200 per hour</a:t>
                          </a:r>
                        </a:p>
                        <a:p>
                          <a:pPr marL="0" marR="0" lvl="0" indent="0" algn="ctr" rtl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2000" b="1" u="none" strike="noStrike" cap="none" dirty="0">
                              <a:latin typeface="+mn-lt"/>
                              <a:ea typeface="Times New Roman"/>
                              <a:cs typeface="Times New Roman"/>
                              <a:sym typeface="Times New Roman"/>
                            </a:rPr>
                            <a:t>= </a:t>
                          </a:r>
                          <a:r>
                            <a:rPr lang="en-GB" sz="2000" b="1" i="0" kern="1200" dirty="0">
                              <a:solidFill>
                                <a:schemeClr val="tx1"/>
                              </a:solidFill>
                              <a:effectLst/>
                              <a:latin typeface="Arial"/>
                              <a:ea typeface=""/>
                              <a:cs typeface=""/>
                            </a:rPr>
                            <a:t>₹ </a:t>
                          </a:r>
                          <a:r>
                            <a:rPr lang="en-US" sz="2000" b="1" u="none" strike="noStrike" cap="none" dirty="0">
                              <a:latin typeface="+mn-lt"/>
                              <a:ea typeface="Times New Roman"/>
                              <a:cs typeface="Times New Roman"/>
                              <a:sym typeface="Times New Roman"/>
                            </a:rPr>
                            <a:t>1,28,000/-</a:t>
                          </a:r>
                        </a:p>
                      </a:txBody>
                      <a:tcPr marL="68575" marR="68575" marT="0" marB="0">
                        <a:lnL w="12700" cap="flat" cmpd="sng" algn="ctr">
                          <a:solidFill>
                            <a:prstClr val="black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prstClr val="black"/>
                          </a:solidFill>
                          <a:prstDash val="solid"/>
                        </a:lnR>
                        <a:lnT w="12700" cap="flat" cmpd="sng" algn="ctr">
                          <a:solidFill>
                            <a:prstClr val="black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prstClr val="black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429683345"/>
                      </a:ext>
                    </a:extLst>
                  </a:tr>
                  <a:tr h="659112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IN" sz="2400" b="1" u="none" strike="noStrike" cap="none" dirty="0">
                              <a:solidFill>
                                <a:schemeClr val="tx1"/>
                              </a:solidFill>
                              <a:latin typeface="+mn-lt"/>
                              <a:ea typeface="Times New Roman"/>
                              <a:cs typeface="Times New Roman"/>
                              <a:sym typeface="Times New Roman"/>
                            </a:rPr>
                            <a:t>Total Cost</a:t>
                          </a:r>
                        </a:p>
                      </a:txBody>
                      <a:tcPr marL="68575" marR="68575" marT="0" marB="0">
                        <a:lnL w="12700" cmpd="sng">
                          <a:solidFill>
                            <a:prstClr val="black"/>
                          </a:solidFill>
                          <a:prstDash val="solid"/>
                        </a:lnL>
                        <a:lnR w="12700" cap="flat" cmpd="sng" algn="ctr">
                          <a:solidFill>
                            <a:prstClr val="black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prstClr val="black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prstClr val="black"/>
                          </a:solidFill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GB" sz="2000" b="1" i="0" kern="1200" dirty="0">
                              <a:solidFill>
                                <a:schemeClr val="tx1"/>
                              </a:solidFill>
                              <a:effectLst/>
                              <a:latin typeface="Arial"/>
                              <a:ea typeface=""/>
                              <a:cs typeface=""/>
                            </a:rPr>
                            <a:t>₹ 1,50,400/-</a:t>
                          </a:r>
                          <a:endParaRPr lang="en-US" sz="2000" b="0" u="none" strike="noStrike" cap="none" dirty="0">
                            <a:latin typeface="+mn-lt"/>
                            <a:ea typeface="Times New Roman"/>
                            <a:cs typeface="Times New Roman"/>
                            <a:sym typeface="Times New Roman"/>
                          </a:endParaRPr>
                        </a:p>
                      </a:txBody>
                      <a:tcPr marL="68575" marR="68575" marT="0" marB="0">
                        <a:lnL w="12700" cap="flat" cmpd="sng" algn="ctr">
                          <a:solidFill>
                            <a:prstClr val="black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prstClr val="black"/>
                          </a:solidFill>
                          <a:prstDash val="solid"/>
                        </a:lnR>
                        <a:lnT w="12700" cap="flat" cmpd="sng" algn="ctr">
                          <a:solidFill>
                            <a:prstClr val="black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prstClr val="black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25890347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97281651"/>
                  </p:ext>
                </p:extLst>
              </p:nvPr>
            </p:nvGraphicFramePr>
            <p:xfrm>
              <a:off x="1796845" y="1124744"/>
              <a:ext cx="6312310" cy="5325607"/>
            </p:xfrm>
            <a:graphic>
              <a:graphicData uri="http://schemas.openxmlformats.org/drawingml/2006/table">
                <a:tbl>
                  <a:tblPr firstRow="1" firstCol="1" bandRow="1">
                    <a:noFill/>
                  </a:tblPr>
                  <a:tblGrid>
                    <a:gridCol w="314181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17049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730831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  <a:ea typeface=""/>
                              <a:cs typeface="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  <a:ea typeface=""/>
                              <a:cs typeface="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  <a:ea typeface=""/>
                              <a:cs typeface="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  <a:ea typeface=""/>
                              <a:cs typeface="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  <a:ea typeface=""/>
                              <a:cs typeface="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  <a:ea typeface=""/>
                              <a:cs typeface="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  <a:ea typeface=""/>
                              <a:cs typeface="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  <a:ea typeface=""/>
                              <a:cs typeface="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  <a:ea typeface=""/>
                              <a:cs typeface=""/>
                            </a:defRPr>
                          </a:lvl9pPr>
                        </a:lstStyle>
                        <a:p>
                          <a:pPr marL="0" marR="0" lvl="0" indent="0" algn="ctr" rtl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2000" b="1" u="none" strike="noStrike" cap="none" dirty="0">
                              <a:solidFill>
                                <a:schemeClr val="tx1"/>
                              </a:solidFill>
                              <a:latin typeface="+mn-lt"/>
                              <a:ea typeface="Times New Roman"/>
                              <a:cs typeface="Times New Roman"/>
                              <a:sym typeface="Times New Roman"/>
                            </a:rPr>
                            <a:t>Component</a:t>
                          </a:r>
                          <a:endParaRPr sz="2000" b="1" u="none" strike="noStrike" cap="none" dirty="0">
                            <a:solidFill>
                              <a:schemeClr val="tx1"/>
                            </a:solidFill>
                            <a:latin typeface="+mn-lt"/>
                            <a:ea typeface="Times New Roman"/>
                            <a:cs typeface="Times New Roman"/>
                            <a:sym typeface="Times New Roman"/>
                          </a:endParaRPr>
                        </a:p>
                      </a:txBody>
                      <a:tcPr marL="68575" marR="68575" marT="0" marB="0">
                        <a:lnL w="12700" cmpd="sng">
                          <a:solidFill>
                            <a:prstClr val="black"/>
                          </a:solidFill>
                          <a:prstDash val="solid"/>
                        </a:lnL>
                        <a:lnR w="12700" cmpd="sng">
                          <a:solidFill>
                            <a:prstClr val="black"/>
                          </a:solidFill>
                          <a:prstDash val="solid"/>
                        </a:lnR>
                        <a:lnT w="12700" cmpd="sng">
                          <a:solidFill>
                            <a:prstClr val="black"/>
                          </a:solidFill>
                          <a:prstDash val="solid"/>
                        </a:lnT>
                        <a:lnB w="12700" cmpd="sng">
                          <a:solidFill>
                            <a:prstClr val="black"/>
                          </a:solidFill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  <a:ea typeface=""/>
                              <a:cs typeface="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  <a:ea typeface=""/>
                              <a:cs typeface="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  <a:ea typeface=""/>
                              <a:cs typeface="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  <a:ea typeface=""/>
                              <a:cs typeface="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  <a:ea typeface=""/>
                              <a:cs typeface="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  <a:ea typeface=""/>
                              <a:cs typeface="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  <a:ea typeface=""/>
                              <a:cs typeface="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  <a:ea typeface=""/>
                              <a:cs typeface="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  <a:ea typeface=""/>
                              <a:cs typeface=""/>
                            </a:defRPr>
                          </a:lvl9pPr>
                        </a:lstStyle>
                        <a:p>
                          <a:pPr marL="0" marR="0" lvl="0" indent="0" algn="ctr" rtl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2000" b="1" u="none" strike="noStrike" cap="none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Cost</a:t>
                          </a:r>
                          <a:endParaRPr sz="2000" b="1" u="none" strike="noStrike" cap="none" dirty="0">
                            <a:solidFill>
                              <a:schemeClr val="tx1"/>
                            </a:solidFill>
                            <a:latin typeface="+mn-lt"/>
                            <a:ea typeface="Times New Roman"/>
                            <a:cs typeface="Times New Roman"/>
                            <a:sym typeface="Times New Roman"/>
                          </a:endParaRPr>
                        </a:p>
                      </a:txBody>
                      <a:tcPr marL="68575" marR="68575" marT="0" marB="0">
                        <a:lnL w="12700" cap="flat" cmpd="sng" algn="ctr">
                          <a:solidFill>
                            <a:prstClr val="black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prstClr val="black"/>
                          </a:solidFill>
                          <a:prstDash val="solid"/>
                        </a:lnR>
                        <a:lnT w="12700" cmpd="sng">
                          <a:solidFill>
                            <a:prstClr val="black"/>
                          </a:solidFill>
                          <a:prstDash val="solid"/>
                        </a:lnT>
                        <a:lnB w="12700" cap="flat" cmpd="sng" algn="ctr">
                          <a:solidFill>
                            <a:prstClr val="black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322388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  <a:ea typeface=""/>
                              <a:cs typeface="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  <a:ea typeface=""/>
                              <a:cs typeface="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  <a:ea typeface=""/>
                              <a:cs typeface="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  <a:ea typeface=""/>
                              <a:cs typeface="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  <a:ea typeface=""/>
                              <a:cs typeface="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  <a:ea typeface=""/>
                              <a:cs typeface="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  <a:ea typeface=""/>
                              <a:cs typeface="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  <a:ea typeface=""/>
                              <a:cs typeface="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  <a:ea typeface=""/>
                              <a:cs typeface=""/>
                            </a:defRPr>
                          </a:lvl9pPr>
                        </a:lstStyle>
                        <a:p>
                          <a:pPr marL="0" marR="0" lvl="0" indent="0" algn="ctr" rtl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IN" sz="2000" b="0" u="none" strike="noStrike" cap="none" baseline="0" dirty="0">
                              <a:solidFill>
                                <a:schemeClr val="tx1"/>
                              </a:solidFill>
                              <a:latin typeface="+mn-lt"/>
                              <a:ea typeface="Times New Roman"/>
                              <a:cs typeface="Times New Roman"/>
                              <a:sym typeface="Times New Roman"/>
                            </a:rPr>
                            <a:t>Laptops</a:t>
                          </a:r>
                        </a:p>
                      </a:txBody>
                      <a:tcPr marL="68575" marR="68575" marT="0" marB="0">
                        <a:lnL w="12700" cmpd="sng">
                          <a:solidFill>
                            <a:prstClr val="black"/>
                          </a:solidFill>
                          <a:prstDash val="solid"/>
                        </a:lnL>
                        <a:lnR w="12700" cap="flat" cmpd="sng" algn="ctr">
                          <a:solidFill>
                            <a:prstClr val="black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prstClr val="black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prstClr val="black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75" marR="68575" marT="0" marB="0">
                        <a:lnL w="12700" cap="flat" cmpd="sng" algn="ctr">
                          <a:solidFill>
                            <a:prstClr val="black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prstClr val="black"/>
                          </a:solidFill>
                          <a:prstDash val="solid"/>
                        </a:lnR>
                        <a:lnT w="12700" cap="flat" cmpd="sng" algn="ctr">
                          <a:solidFill>
                            <a:prstClr val="black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prstClr val="black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99232" t="-55760" r="-384" b="-24930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261327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IN" sz="2000" b="0" u="none" strike="noStrike" cap="none" baseline="0" dirty="0">
                            <a:solidFill>
                              <a:schemeClr val="tx1"/>
                            </a:solidFill>
                            <a:latin typeface="+mn-lt"/>
                            <a:ea typeface="Times New Roman"/>
                            <a:cs typeface="Times New Roman"/>
                            <a:sym typeface="Times New Roman"/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IN" sz="2000" b="0" u="none" strike="noStrike" cap="none" baseline="0" dirty="0">
                              <a:solidFill>
                                <a:schemeClr val="tx1"/>
                              </a:solidFill>
                              <a:latin typeface="+mn-lt"/>
                              <a:ea typeface="Times New Roman"/>
                              <a:cs typeface="Times New Roman"/>
                              <a:sym typeface="Times New Roman"/>
                            </a:rPr>
                            <a:t>Human Effort</a:t>
                          </a:r>
                          <a:endParaRPr lang="en-IN" sz="2000" b="0" u="none" strike="noStrike" cap="none" dirty="0">
                            <a:solidFill>
                              <a:schemeClr val="tx1"/>
                            </a:solidFill>
                            <a:latin typeface="+mn-lt"/>
                            <a:ea typeface="Times New Roman"/>
                            <a:cs typeface="Times New Roman"/>
                            <a:sym typeface="Times New Roman"/>
                          </a:endParaRPr>
                        </a:p>
                      </a:txBody>
                      <a:tcPr marL="68575" marR="68575" marT="0" marB="0">
                        <a:lnL w="12700" cmpd="sng">
                          <a:solidFill>
                            <a:prstClr val="black"/>
                          </a:solidFill>
                          <a:prstDash val="solid"/>
                        </a:lnL>
                        <a:lnR w="12700" cap="flat" cmpd="sng" algn="ctr">
                          <a:solidFill>
                            <a:prstClr val="black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prstClr val="black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prstClr val="black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75" marR="68575" marT="0" marB="0">
                        <a:lnL w="12700" cap="flat" cmpd="sng" algn="ctr">
                          <a:solidFill>
                            <a:prstClr val="black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prstClr val="black"/>
                          </a:solidFill>
                          <a:prstDash val="solid"/>
                        </a:lnR>
                        <a:lnT w="12700" cap="flat" cmpd="sng" algn="ctr">
                          <a:solidFill>
                            <a:prstClr val="black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prstClr val="black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99232" t="-78605" r="-384" b="-258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9683345"/>
                      </a:ext>
                    </a:extLst>
                  </a:tr>
                  <a:tr h="659112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IN" sz="2400" b="1" u="none" strike="noStrike" cap="none" dirty="0">
                              <a:solidFill>
                                <a:schemeClr val="tx1"/>
                              </a:solidFill>
                              <a:latin typeface="+mn-lt"/>
                              <a:ea typeface="Times New Roman"/>
                              <a:cs typeface="Times New Roman"/>
                              <a:sym typeface="Times New Roman"/>
                            </a:rPr>
                            <a:t>Total Cost</a:t>
                          </a:r>
                        </a:p>
                      </a:txBody>
                      <a:tcPr marL="68575" marR="68575" marT="0" marB="0">
                        <a:lnL w="12700" cmpd="sng">
                          <a:solidFill>
                            <a:prstClr val="black"/>
                          </a:solidFill>
                          <a:prstDash val="solid"/>
                        </a:lnL>
                        <a:lnR w="12700" cap="flat" cmpd="sng" algn="ctr">
                          <a:solidFill>
                            <a:prstClr val="black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prstClr val="black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prstClr val="black"/>
                          </a:solidFill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GB" sz="2000" b="1" i="0" kern="1200" dirty="0">
                              <a:solidFill>
                                <a:schemeClr val="tx1"/>
                              </a:solidFill>
                              <a:effectLst/>
                              <a:latin typeface="Arial"/>
                              <a:ea typeface=""/>
                              <a:cs typeface=""/>
                            </a:rPr>
                            <a:t>₹ 1,50,400/-</a:t>
                          </a:r>
                          <a:endParaRPr lang="en-US" sz="2000" b="0" u="none" strike="noStrike" cap="none" dirty="0">
                            <a:latin typeface="+mn-lt"/>
                            <a:ea typeface="Times New Roman"/>
                            <a:cs typeface="Times New Roman"/>
                            <a:sym typeface="Times New Roman"/>
                          </a:endParaRPr>
                        </a:p>
                      </a:txBody>
                      <a:tcPr marL="68575" marR="68575" marT="0" marB="0">
                        <a:lnL w="12700" cap="flat" cmpd="sng" algn="ctr">
                          <a:solidFill>
                            <a:prstClr val="black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prstClr val="black"/>
                          </a:solidFill>
                          <a:prstDash val="solid"/>
                        </a:lnR>
                        <a:lnT w="12700" cap="flat" cmpd="sng" algn="ctr">
                          <a:solidFill>
                            <a:prstClr val="black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prstClr val="black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5890347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21142926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9294" y="260648"/>
            <a:ext cx="8915400" cy="562074"/>
          </a:xfrm>
        </p:spPr>
        <p:txBody>
          <a:bodyPr/>
          <a:lstStyle/>
          <a:p>
            <a:r>
              <a:rPr lang="en-US" sz="3200" b="1" dirty="0">
                <a:solidFill>
                  <a:srgbClr val="FF0000"/>
                </a:solidFill>
              </a:rPr>
              <a:t>Gantt Chart 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9755926"/>
              </p:ext>
            </p:extLst>
          </p:nvPr>
        </p:nvGraphicFramePr>
        <p:xfrm>
          <a:off x="147062" y="1094971"/>
          <a:ext cx="9636688" cy="5188184"/>
        </p:xfrm>
        <a:graphic>
          <a:graphicData uri="http://schemas.openxmlformats.org/drawingml/2006/table">
            <a:tbl>
              <a:tblPr/>
              <a:tblGrid>
                <a:gridCol w="127052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9408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9408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2350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14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47698">
                  <a:extLst>
                    <a:ext uri="{9D8B030D-6E8A-4147-A177-3AD203B41FA5}">
                      <a16:colId xmlns:a16="http://schemas.microsoft.com/office/drawing/2014/main" xmlns="" val="3916596841"/>
                    </a:ext>
                  </a:extLst>
                </a:gridCol>
                <a:gridCol w="513162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6476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490811">
                  <a:extLst>
                    <a:ext uri="{9D8B030D-6E8A-4147-A177-3AD203B41FA5}">
                      <a16:colId xmlns:a16="http://schemas.microsoft.com/office/drawing/2014/main" xmlns="" val="3285925291"/>
                    </a:ext>
                  </a:extLst>
                </a:gridCol>
                <a:gridCol w="6590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525896">
                  <a:extLst>
                    <a:ext uri="{9D8B030D-6E8A-4147-A177-3AD203B41FA5}">
                      <a16:colId xmlns:a16="http://schemas.microsoft.com/office/drawing/2014/main" xmlns="" val="79306092"/>
                    </a:ext>
                  </a:extLst>
                </a:gridCol>
                <a:gridCol w="510892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475638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33038">
                  <a:extLst>
                    <a:ext uri="{9D8B030D-6E8A-4147-A177-3AD203B41FA5}">
                      <a16:colId xmlns:a16="http://schemas.microsoft.com/office/drawing/2014/main" xmlns="" val="1536119707"/>
                    </a:ext>
                  </a:extLst>
                </a:gridCol>
                <a:gridCol w="447898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569465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  <a:gridCol w="537079">
                  <a:extLst>
                    <a:ext uri="{9D8B030D-6E8A-4147-A177-3AD203B41FA5}">
                      <a16:colId xmlns:a16="http://schemas.microsoft.com/office/drawing/2014/main" xmlns="" val="20012"/>
                    </a:ext>
                  </a:extLst>
                </a:gridCol>
                <a:gridCol w="537079">
                  <a:extLst>
                    <a:ext uri="{9D8B030D-6E8A-4147-A177-3AD203B41FA5}">
                      <a16:colId xmlns:a16="http://schemas.microsoft.com/office/drawing/2014/main" xmlns="" val="20013"/>
                    </a:ext>
                  </a:extLst>
                </a:gridCol>
                <a:gridCol w="583127">
                  <a:extLst>
                    <a:ext uri="{9D8B030D-6E8A-4147-A177-3AD203B41FA5}">
                      <a16:colId xmlns:a16="http://schemas.microsoft.com/office/drawing/2014/main" xmlns="" val="20014"/>
                    </a:ext>
                  </a:extLst>
                </a:gridCol>
                <a:gridCol w="555800">
                  <a:extLst>
                    <a:ext uri="{9D8B030D-6E8A-4147-A177-3AD203B41FA5}">
                      <a16:colId xmlns:a16="http://schemas.microsoft.com/office/drawing/2014/main" xmlns="" val="20015"/>
                    </a:ext>
                  </a:extLst>
                </a:gridCol>
                <a:gridCol w="537079">
                  <a:extLst>
                    <a:ext uri="{9D8B030D-6E8A-4147-A177-3AD203B41FA5}">
                      <a16:colId xmlns:a16="http://schemas.microsoft.com/office/drawing/2014/main" xmlns="" val="20016"/>
                    </a:ext>
                  </a:extLst>
                </a:gridCol>
              </a:tblGrid>
              <a:tr h="407641">
                <a:tc gridSpan="21">
                  <a:txBody>
                    <a:bodyPr/>
                    <a:lstStyle/>
                    <a:p>
                      <a:pPr algn="ctr" rtl="0" fontAlgn="b"/>
                      <a:r>
                        <a:rPr lang="en-US" sz="1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Project Work (UG) 16 weeks</a:t>
                      </a: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1878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Week</a:t>
                      </a: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Major Activities</a:t>
                      </a: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gridSpan="20">
                  <a:txBody>
                    <a:bodyPr/>
                    <a:lstStyle/>
                    <a:p>
                      <a:pPr algn="r" rtl="0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0138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Literature survey</a:t>
                      </a: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rtl="0" fontAlgn="b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rtl="0" fontAlgn="b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rtl="0" fontAlgn="b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rtl="0" fontAlgn="b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GB" dirty="0"/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rtl="0" fontAlgn="b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rtl="0" fontAlgn="b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rtl="0" fontAlgn="b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92D05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92D05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92D05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92D05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92D05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92D05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9637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Design</a:t>
                      </a:r>
                    </a:p>
                  </a:txBody>
                  <a:tcPr marL="7638" marR="7638" marT="76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  <a:p>
                      <a:pPr algn="l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 </a:t>
                      </a:r>
                    </a:p>
                    <a:p>
                      <a:pPr algn="l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rtl="0" fontAlgn="b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rtl="0" fontAlgn="b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rtl="0" fontAlgn="b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rtl="0" fontAlgn="b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41665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Implementation</a:t>
                      </a:r>
                    </a:p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rtl="0" fontAlgn="b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rtl="0" fontAlgn="b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GB" dirty="0"/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rtl="0" fontAlgn="b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rtl="0" fontAlgn="b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41665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Testing</a:t>
                      </a:r>
                    </a:p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rtl="0" fontAlgn="b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GB"/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GB"/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641665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Validation </a:t>
                      </a:r>
                    </a:p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rtl="0" fontAlgn="b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GB" dirty="0"/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GB" dirty="0"/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641665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Documentation</a:t>
                      </a:r>
                    </a:p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rtl="0" fontAlgn="b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rtl="0" fontAlgn="b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GB" dirty="0"/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rtl="0" fontAlgn="b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rtl="0" fontAlgn="b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04047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38" marR="7638" marT="763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marL="7638" marR="7638" marT="763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marL="7638" marR="7638" marT="763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endParaRPr lang="en-IN" dirty="0"/>
                    </a:p>
                  </a:txBody>
                  <a:tcPr marL="7638" marR="7638" marT="763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 marL="7638" marR="7638" marT="763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7638" marR="7638" marT="763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marL="7638" marR="7638" marT="763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endParaRPr lang="en-IN"/>
                    </a:p>
                  </a:txBody>
                  <a:tcPr marL="7638" marR="7638" marT="763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mpd="sng">
                      <a:noFill/>
                      <a:prstDash val="solid"/>
                    </a:lnL>
                  </a:tcPr>
                </a:tc>
                <a:tc gridSpan="2">
                  <a:txBody>
                    <a:bodyPr/>
                    <a:lstStyle/>
                    <a:p>
                      <a:endParaRPr lang="en-IN"/>
                    </a:p>
                  </a:txBody>
                  <a:tcPr marL="7638" marR="7638" marT="763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mpd="sng">
                      <a:noFill/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marL="7638" marR="7638" marT="763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endParaRPr lang="en-IN" dirty="0"/>
                    </a:p>
                  </a:txBody>
                  <a:tcPr marL="7638" marR="7638" marT="763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mpd="sng">
                      <a:noFill/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marL="7638" marR="7638" marT="763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38" marR="7638" marT="763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38" marR="7638" marT="763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38" marR="7638" marT="763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38" marR="7638" marT="763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38" marR="7638" marT="763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38" marR="7638" marT="763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156952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>
                <a:solidFill>
                  <a:srgbClr val="FF0000"/>
                </a:solidFill>
              </a:rPr>
              <a:t>Work Load Allocation</a:t>
            </a:r>
            <a:endParaRPr lang="en-US" sz="3200" b="1" dirty="0">
              <a:solidFill>
                <a:srgbClr val="FF0000"/>
              </a:solidFill>
            </a:endParaRP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9682657"/>
              </p:ext>
            </p:extLst>
          </p:nvPr>
        </p:nvGraphicFramePr>
        <p:xfrm>
          <a:off x="943895" y="1138084"/>
          <a:ext cx="8337756" cy="4977581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03952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590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65182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3962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54770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669202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 err="1">
                          <a:solidFill>
                            <a:schemeClr val="bg1"/>
                          </a:solidFill>
                        </a:rPr>
                        <a:t>Shivakumar</a:t>
                      </a:r>
                      <a:r>
                        <a:rPr lang="en-US" sz="1600" b="1" baseline="0" dirty="0">
                          <a:solidFill>
                            <a:schemeClr val="bg1"/>
                          </a:solidFill>
                        </a:rPr>
                        <a:t> M</a:t>
                      </a:r>
                      <a:endParaRPr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91450" marR="91450" marT="45725" marB="45725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 err="1">
                          <a:solidFill>
                            <a:schemeClr val="bg1"/>
                          </a:solidFill>
                        </a:rPr>
                        <a:t>Shridhar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600" b="1" dirty="0" err="1">
                          <a:solidFill>
                            <a:schemeClr val="bg1"/>
                          </a:solidFill>
                        </a:rPr>
                        <a:t>Hegde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91450" marR="91450" marT="45725" marB="45725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Santosh G</a:t>
                      </a:r>
                    </a:p>
                  </a:txBody>
                  <a:tcPr marL="91450" marR="91450" marT="45725" marB="45725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Segu Sai </a:t>
                      </a:r>
                      <a:r>
                        <a:rPr lang="en-US" sz="1600" b="1" dirty="0" err="1">
                          <a:solidFill>
                            <a:schemeClr val="bg1"/>
                          </a:solidFill>
                        </a:rPr>
                        <a:t>Bharadwaj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91450" marR="91450" marT="45725" marB="45725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42624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1" dirty="0"/>
                        <a:t>Literature Survey</a:t>
                      </a:r>
                      <a:endParaRPr sz="1500" b="1" dirty="0"/>
                    </a:p>
                  </a:txBody>
                  <a:tcPr marL="91450" marR="91450" marT="45725" marB="4572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79672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1" dirty="0"/>
                        <a:t>Documentation</a:t>
                      </a:r>
                      <a:endParaRPr sz="1500" b="1" dirty="0"/>
                    </a:p>
                  </a:txBody>
                  <a:tcPr marL="91450" marR="91450" marT="45725" marB="4572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08587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1" dirty="0"/>
                        <a:t>Requirements analysis </a:t>
                      </a:r>
                      <a:endParaRPr sz="1500" b="1" dirty="0"/>
                    </a:p>
                  </a:txBody>
                  <a:tcPr marL="91450" marR="91450" marT="45725" marB="4572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04219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1" dirty="0"/>
                        <a:t>Designing </a:t>
                      </a:r>
                      <a:endParaRPr sz="1500" b="1" dirty="0"/>
                    </a:p>
                  </a:txBody>
                  <a:tcPr marL="91450" marR="91450" marT="45725" marB="4572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48929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1" dirty="0"/>
                        <a:t>Implementation</a:t>
                      </a:r>
                      <a:endParaRPr sz="1500" b="1" dirty="0"/>
                    </a:p>
                  </a:txBody>
                  <a:tcPr marL="91450" marR="91450" marT="45725" marB="4572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50" marR="91450" marT="45725" marB="457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1" dirty="0"/>
                        <a:t>Testing</a:t>
                      </a:r>
                      <a:endParaRPr sz="1500" b="1" dirty="0"/>
                    </a:p>
                  </a:txBody>
                  <a:tcPr marL="91450" marR="91450" marT="45725" marB="4572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61474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1" dirty="0"/>
                        <a:t>Performance Analysis</a:t>
                      </a:r>
                      <a:endParaRPr sz="1500" b="1" dirty="0"/>
                    </a:p>
                  </a:txBody>
                  <a:tcPr marL="91450" marR="91450" marT="45725" marB="4572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517047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88379"/>
            <a:ext cx="8915400" cy="764357"/>
          </a:xfrm>
        </p:spPr>
        <p:txBody>
          <a:bodyPr/>
          <a:lstStyle/>
          <a:p>
            <a:r>
              <a:rPr lang="en-US" sz="3200" b="1" dirty="0">
                <a:solidFill>
                  <a:srgbClr val="FF0000"/>
                </a:solidFill>
              </a:rPr>
              <a:t>References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95300" y="1963995"/>
            <a:ext cx="8915400" cy="3276599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Ali, </a:t>
            </a:r>
            <a:r>
              <a:rPr lang="en-US" sz="2000" dirty="0" err="1"/>
              <a:t>Yasir</a:t>
            </a:r>
            <a:r>
              <a:rPr lang="en-US" sz="2000" dirty="0"/>
              <a:t> &amp; Malik, </a:t>
            </a:r>
            <a:r>
              <a:rPr lang="en-US" sz="2000" dirty="0" err="1"/>
              <a:t>Aamir</a:t>
            </a:r>
            <a:r>
              <a:rPr lang="en-US" sz="2000" dirty="0"/>
              <a:t>. (2012). Depth and Geometry from a Single 2D Image Using Triangulation. Proceedings of the 2012 IEEE International Conference on Multimedia and Expo Workshops, ICMEW 2012. 511-515. 10.1109/ICMEW.2012.95. 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Adrian </a:t>
            </a:r>
            <a:r>
              <a:rPr lang="en-US" sz="2000" dirty="0" err="1"/>
              <a:t>Rosebrock</a:t>
            </a:r>
            <a:r>
              <a:rPr lang="en-US" sz="2000" dirty="0"/>
              <a:t> (2016). Measuring size of objects in an image with </a:t>
            </a:r>
            <a:r>
              <a:rPr lang="en-US" sz="2000" dirty="0" err="1"/>
              <a:t>OpenCV</a:t>
            </a:r>
            <a:r>
              <a:rPr lang="en-US" sz="2000" dirty="0"/>
              <a:t>[Online]. Available at: </a:t>
            </a:r>
            <a:r>
              <a:rPr lang="en-US" sz="2000" dirty="0">
                <a:hlinkClick r:id="rId2"/>
              </a:rPr>
              <a:t>https://www.pyimagesearch.com/2016/03/28/measuring-size-of-objects-in-an-image-with-opencv/</a:t>
            </a:r>
            <a:r>
              <a:rPr lang="en-US" sz="2000" dirty="0"/>
              <a:t> (Accessed: 5</a:t>
            </a:r>
            <a:r>
              <a:rPr lang="en-US" sz="2000" baseline="30000" dirty="0"/>
              <a:t>th</a:t>
            </a:r>
            <a:r>
              <a:rPr lang="en-US" sz="2000" dirty="0"/>
              <a:t> February 2019)</a:t>
            </a:r>
          </a:p>
          <a:p>
            <a:pPr marL="0" indent="0">
              <a:buNone/>
            </a:pPr>
            <a:endParaRPr lang="en-US" sz="20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3082835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FF0000"/>
                </a:solidFill>
              </a:rPr>
              <a:t>Project Team</a:t>
            </a:r>
          </a:p>
        </p:txBody>
      </p:sp>
      <p:graphicFrame>
        <p:nvGraphicFramePr>
          <p:cNvPr id="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80847536"/>
              </p:ext>
            </p:extLst>
          </p:nvPr>
        </p:nvGraphicFramePr>
        <p:xfrm>
          <a:off x="685800" y="1600200"/>
          <a:ext cx="8640960" cy="3247976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1200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32048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3398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dirty="0" err="1"/>
                        <a:t>Sl</a:t>
                      </a:r>
                      <a:r>
                        <a:rPr lang="en-US" sz="2400" dirty="0"/>
                        <a:t>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dirty="0"/>
                        <a:t>Registration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dirty="0"/>
                        <a:t>Students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41462"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Font typeface="+mj-lt"/>
                        <a:buNone/>
                      </a:pPr>
                      <a:r>
                        <a:rPr lang="en-US" sz="2400" dirty="0"/>
                        <a:t>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400" dirty="0"/>
                        <a:t>16ETCS002122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Shivakumar</a:t>
                      </a: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 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64988"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Font typeface="+mj-lt"/>
                        <a:buNone/>
                      </a:pPr>
                      <a:r>
                        <a:rPr lang="en-US" sz="2400" dirty="0"/>
                        <a:t>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400" dirty="0"/>
                        <a:t>16ETCS002124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Shridhar Hegde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64988"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Font typeface="+mj-lt"/>
                        <a:buNone/>
                      </a:pPr>
                      <a:r>
                        <a:rPr lang="en-US" sz="2400" dirty="0"/>
                        <a:t>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400" dirty="0"/>
                        <a:t>16ETCS002112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Santosh 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87656"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Font typeface="+mj-lt"/>
                        <a:buNone/>
                      </a:pPr>
                      <a:r>
                        <a:rPr lang="en-US" sz="2400" dirty="0"/>
                        <a:t>4.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400" dirty="0"/>
                        <a:t>16ETCS002116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Sai </a:t>
                      </a:r>
                      <a:r>
                        <a:rPr kumimoji="0" lang="en-US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Bharadwaj</a:t>
                      </a:r>
                      <a:endParaRPr kumimoji="0" 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799190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88379"/>
            <a:ext cx="8915400" cy="764357"/>
          </a:xfrm>
        </p:spPr>
        <p:txBody>
          <a:bodyPr/>
          <a:lstStyle/>
          <a:p>
            <a:r>
              <a:rPr lang="en-US" sz="3200" b="1" dirty="0">
                <a:solidFill>
                  <a:srgbClr val="FF0000"/>
                </a:solidFill>
              </a:rPr>
              <a:t>References cont..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95300" y="2081982"/>
            <a:ext cx="8915400" cy="2391695"/>
          </a:xfrm>
        </p:spPr>
        <p:txBody>
          <a:bodyPr/>
          <a:lstStyle/>
          <a:p>
            <a:pPr marL="457200" indent="-457200">
              <a:buFont typeface="+mj-lt"/>
              <a:buAutoNum type="arabicPeriod" startAt="3"/>
            </a:pPr>
            <a:r>
              <a:rPr lang="en-US" sz="2000" dirty="0"/>
              <a:t>A. </a:t>
            </a:r>
            <a:r>
              <a:rPr lang="en-US" sz="2000" dirty="0" err="1"/>
              <a:t>Criminisi</a:t>
            </a:r>
            <a:r>
              <a:rPr lang="en-US" sz="2000" dirty="0"/>
              <a:t>, I. Reid, and A. Zisserman, “Single View Metrology,” International Journal of Computer Vision, vol. 40, no. 2, pp. 123-148, 2000.</a:t>
            </a:r>
          </a:p>
          <a:p>
            <a:pPr marL="457200" indent="-457200">
              <a:buFont typeface="+mj-lt"/>
              <a:buAutoNum type="arabicPeriod" startAt="3"/>
            </a:pPr>
            <a:endParaRPr lang="en-US" sz="2000" dirty="0"/>
          </a:p>
          <a:p>
            <a:pPr marL="457200" indent="-457200">
              <a:buFont typeface="+mj-lt"/>
              <a:buAutoNum type="arabicPeriod" startAt="3"/>
            </a:pPr>
            <a:r>
              <a:rPr lang="en-US" sz="2000" dirty="0"/>
              <a:t>Peng, K., Hou, L., Ren, R., Ying, X., &amp; </a:t>
            </a:r>
            <a:r>
              <a:rPr lang="en-US" sz="2000" dirty="0" err="1"/>
              <a:t>Zha</a:t>
            </a:r>
            <a:r>
              <a:rPr lang="en-US" sz="2000" dirty="0"/>
              <a:t>, H. (2010). Single View Metrology Along Orthogonal Directions. 2010 20th International Conference on Pattern Recognition. doi:10.1109/icpr.2010.410 </a:t>
            </a:r>
          </a:p>
        </p:txBody>
      </p:sp>
    </p:spTree>
    <p:extLst>
      <p:ext uri="{BB962C8B-B14F-4D97-AF65-F5344CB8AC3E}">
        <p14:creationId xmlns:p14="http://schemas.microsoft.com/office/powerpoint/2010/main" val="8917701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742950" y="2644775"/>
            <a:ext cx="8420100" cy="1470025"/>
          </a:xfrm>
        </p:spPr>
        <p:txBody>
          <a:bodyPr/>
          <a:lstStyle/>
          <a:p>
            <a:r>
              <a:rPr lang="en-US" sz="4000" b="1" dirty="0">
                <a:solidFill>
                  <a:schemeClr val="tx2"/>
                </a:solidFill>
                <a:latin typeface="+mn-lt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38340750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226554"/>
            <a:ext cx="8915400" cy="634082"/>
          </a:xfrm>
        </p:spPr>
        <p:txBody>
          <a:bodyPr/>
          <a:lstStyle/>
          <a:p>
            <a:pPr eaLnBrk="1" hangingPunct="1"/>
            <a:r>
              <a:rPr lang="en-US" altLang="en-US" sz="3200" b="1" dirty="0">
                <a:solidFill>
                  <a:srgbClr val="FF0000"/>
                </a:solidFill>
              </a:rPr>
              <a:t>Outline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6536" y="884678"/>
            <a:ext cx="8915400" cy="5447631"/>
          </a:xfrm>
        </p:spPr>
        <p:txBody>
          <a:bodyPr/>
          <a:lstStyle/>
          <a:p>
            <a:pPr marL="457200" indent="-457200"/>
            <a:r>
              <a:rPr lang="en-US" altLang="en-US" sz="2800" dirty="0"/>
              <a:t>Motivation/Need for study</a:t>
            </a:r>
          </a:p>
          <a:p>
            <a:pPr marL="457200" indent="-457200"/>
            <a:r>
              <a:rPr lang="en-US" altLang="en-US" sz="2800" dirty="0"/>
              <a:t>Title and Aim</a:t>
            </a:r>
          </a:p>
          <a:p>
            <a:pPr marL="457200" indent="-457200"/>
            <a:r>
              <a:rPr lang="en-US" altLang="en-US" sz="2800" dirty="0"/>
              <a:t>Objectives</a:t>
            </a:r>
          </a:p>
          <a:p>
            <a:pPr marL="457200" indent="-457200"/>
            <a:r>
              <a:rPr lang="en-US" altLang="en-US" sz="2800" dirty="0"/>
              <a:t>Methods and Methodology</a:t>
            </a:r>
          </a:p>
          <a:p>
            <a:pPr marL="457200" indent="-457200"/>
            <a:r>
              <a:rPr lang="en-US" altLang="en-US" sz="2800" dirty="0"/>
              <a:t>Expected Outcomes</a:t>
            </a:r>
          </a:p>
          <a:p>
            <a:pPr marL="457200" indent="-457200"/>
            <a:r>
              <a:rPr lang="en-US" altLang="en-US" sz="2800" dirty="0"/>
              <a:t>Cost Estimation</a:t>
            </a:r>
          </a:p>
          <a:p>
            <a:pPr marL="457200" indent="-457200"/>
            <a:r>
              <a:rPr lang="en-US" altLang="en-US" sz="2800" dirty="0"/>
              <a:t>Gantt Chart</a:t>
            </a:r>
          </a:p>
          <a:p>
            <a:pPr marL="457200" indent="-457200"/>
            <a:r>
              <a:rPr lang="en-US" altLang="en-US" sz="2800" dirty="0"/>
              <a:t>Work load allocation</a:t>
            </a:r>
          </a:p>
          <a:p>
            <a:pPr marL="457200" indent="-457200"/>
            <a:r>
              <a:rPr lang="en-US" altLang="en-US" sz="2800" dirty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248703804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226554"/>
            <a:ext cx="8915400" cy="634082"/>
          </a:xfrm>
        </p:spPr>
        <p:txBody>
          <a:bodyPr/>
          <a:lstStyle/>
          <a:p>
            <a:pPr eaLnBrk="1" hangingPunct="1"/>
            <a:r>
              <a:rPr lang="en-US" altLang="en-US" sz="3200" b="1" dirty="0">
                <a:solidFill>
                  <a:srgbClr val="FF0000"/>
                </a:solidFill>
              </a:rPr>
              <a:t>Motivation/Introduction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95300" y="1101214"/>
            <a:ext cx="8915400" cy="5063612"/>
          </a:xfrm>
        </p:spPr>
        <p:txBody>
          <a:bodyPr/>
          <a:lstStyle/>
          <a:p>
            <a:pPr algn="just"/>
            <a:r>
              <a:rPr lang="en-US" sz="2800" dirty="0"/>
              <a:t>Computing has become so inexpensive that everyone carries a camera enabled computer in their pocket (cellphones)</a:t>
            </a:r>
          </a:p>
          <a:p>
            <a:pPr algn="just"/>
            <a:r>
              <a:rPr lang="en-US" sz="2800" dirty="0"/>
              <a:t>Engineers and Scientists constantly build physical scientific models &amp; need to ascertain it’s dimensions</a:t>
            </a:r>
          </a:p>
          <a:p>
            <a:pPr algn="just"/>
            <a:r>
              <a:rPr lang="en-US" sz="2800" dirty="0"/>
              <a:t>It is cumbersome to carry around standard measuring instruments</a:t>
            </a:r>
          </a:p>
          <a:p>
            <a:pPr algn="just"/>
            <a:r>
              <a:rPr lang="en-US" sz="2800" dirty="0"/>
              <a:t>Applying the knowledge of Image Processing can solve this problem if one can obtain the pictures of the objects customarily using cellphone camera</a:t>
            </a:r>
          </a:p>
          <a:p>
            <a:pPr algn="just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6858556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778098"/>
          </a:xfrm>
        </p:spPr>
        <p:txBody>
          <a:bodyPr/>
          <a:lstStyle/>
          <a:p>
            <a:r>
              <a:rPr lang="en-US" sz="3200" b="1" dirty="0">
                <a:solidFill>
                  <a:srgbClr val="FF0000"/>
                </a:solidFill>
              </a:rPr>
              <a:t>Title </a:t>
            </a:r>
            <a:br>
              <a:rPr lang="en-US" sz="3200" b="1" dirty="0">
                <a:solidFill>
                  <a:srgbClr val="FF0000"/>
                </a:solidFill>
              </a:rPr>
            </a:b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4488" y="1062568"/>
            <a:ext cx="9066212" cy="5073428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endParaRPr lang="en-US" sz="2800" u="sng" dirty="0"/>
          </a:p>
          <a:p>
            <a:pPr marL="0" indent="0" algn="ctr">
              <a:lnSpc>
                <a:spcPct val="150000"/>
              </a:lnSpc>
              <a:buNone/>
            </a:pPr>
            <a:r>
              <a:rPr lang="en-US" sz="2800" b="1" dirty="0"/>
              <a:t>Development of </a:t>
            </a:r>
            <a:r>
              <a:rPr lang="en-US" sz="2800" b="1" dirty="0" smtClean="0"/>
              <a:t>a system </a:t>
            </a:r>
            <a:r>
              <a:rPr lang="en-US" sz="2800" b="1" dirty="0"/>
              <a:t>to </a:t>
            </a:r>
            <a:r>
              <a:rPr lang="en-US" sz="2800" b="1" dirty="0" smtClean="0"/>
              <a:t>estimate  object dimensions </a:t>
            </a:r>
            <a:r>
              <a:rPr lang="en-US" sz="2800" b="1" dirty="0"/>
              <a:t>using </a:t>
            </a:r>
            <a:r>
              <a:rPr lang="en-US" sz="2800" b="1" dirty="0" smtClean="0"/>
              <a:t>image processing</a:t>
            </a:r>
            <a:endParaRPr lang="en-US" sz="2800" b="1" dirty="0"/>
          </a:p>
          <a:p>
            <a:pPr marL="0" indent="0">
              <a:buNone/>
            </a:pPr>
            <a:r>
              <a:rPr lang="en-US" sz="2800" dirty="0" smtClean="0"/>
              <a:t> </a:t>
            </a:r>
            <a:endParaRPr lang="en-US" sz="2800" dirty="0"/>
          </a:p>
          <a:p>
            <a:pPr marL="0" indent="0">
              <a:buNone/>
            </a:pPr>
            <a:endParaRPr lang="en-US" sz="2800" u="sng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81680" y="1844824"/>
            <a:ext cx="8915400" cy="63408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391093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634082"/>
          </a:xfrm>
        </p:spPr>
        <p:txBody>
          <a:bodyPr/>
          <a:lstStyle/>
          <a:p>
            <a:r>
              <a:rPr lang="en-US" sz="3200" b="1" dirty="0">
                <a:solidFill>
                  <a:srgbClr val="FF0000"/>
                </a:solidFill>
              </a:rPr>
              <a:t>Aim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3450" y="2103488"/>
            <a:ext cx="8039100" cy="3956118"/>
          </a:xfrm>
        </p:spPr>
        <p:txBody>
          <a:bodyPr/>
          <a:lstStyle/>
          <a:p>
            <a:pPr marL="0" indent="0" algn="just">
              <a:buNone/>
            </a:pPr>
            <a:r>
              <a:rPr lang="en-US" sz="2800" dirty="0" smtClean="0"/>
              <a:t>To develop a system to estimate the dimensions of a given object using Image Processing techniques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1417860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634082"/>
          </a:xfrm>
        </p:spPr>
        <p:txBody>
          <a:bodyPr/>
          <a:lstStyle/>
          <a:p>
            <a:r>
              <a:rPr lang="en-US" sz="3200" b="1" dirty="0">
                <a:solidFill>
                  <a:srgbClr val="FF0000"/>
                </a:solidFill>
              </a:rPr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962034"/>
            <a:ext cx="8915400" cy="4784157"/>
          </a:xfrm>
        </p:spPr>
        <p:txBody>
          <a:bodyPr/>
          <a:lstStyle/>
          <a:p>
            <a:pPr marL="514350" indent="-514350" algn="just">
              <a:buFont typeface="+mj-lt"/>
              <a:buAutoNum type="arabicParenR"/>
            </a:pPr>
            <a:r>
              <a:rPr lang="en-US" sz="2800" dirty="0"/>
              <a:t>To conduct literature survey on image processing, depth and geometry prediction using triangulation</a:t>
            </a:r>
          </a:p>
          <a:p>
            <a:pPr marL="514350" indent="-514350" algn="just">
              <a:buFont typeface="+mj-lt"/>
              <a:buAutoNum type="arabicParenR"/>
            </a:pPr>
            <a:endParaRPr lang="en-US" sz="2800" dirty="0"/>
          </a:p>
          <a:p>
            <a:pPr marL="514350" indent="-514350" algn="just">
              <a:buFont typeface="+mj-lt"/>
              <a:buAutoNum type="arabicParenR"/>
            </a:pPr>
            <a:r>
              <a:rPr lang="en-US" sz="2800" dirty="0"/>
              <a:t>To analyze the literature survey and derive the requirements for building software to find the dimensions of an object in an image</a:t>
            </a:r>
          </a:p>
          <a:p>
            <a:pPr marL="514350" indent="-514350" algn="just">
              <a:buFont typeface="+mj-lt"/>
              <a:buAutoNum type="arabicParenR"/>
            </a:pPr>
            <a:endParaRPr lang="en-US" sz="2800" dirty="0"/>
          </a:p>
          <a:p>
            <a:pPr marL="514350" indent="-514350" algn="just">
              <a:buFont typeface="+mj-lt"/>
              <a:buAutoNum type="arabicParenR"/>
            </a:pPr>
            <a:r>
              <a:rPr lang="en-US" sz="2800" dirty="0"/>
              <a:t>To design </a:t>
            </a:r>
            <a:r>
              <a:rPr lang="en-US" sz="2800" dirty="0" smtClean="0"/>
              <a:t>a </a:t>
            </a:r>
            <a:r>
              <a:rPr lang="en-US" sz="2800" dirty="0"/>
              <a:t>mathematical model for depth analysis and to measure dimensions of an object </a:t>
            </a:r>
          </a:p>
          <a:p>
            <a:pPr marL="514350" indent="-514350" algn="just">
              <a:buFont typeface="+mj-lt"/>
              <a:buAutoNum type="arabicParenR"/>
            </a:pPr>
            <a:endParaRPr lang="en-US" sz="2800" dirty="0"/>
          </a:p>
          <a:p>
            <a:pPr marL="514350" indent="-514350" algn="just">
              <a:buFont typeface="+mj-lt"/>
              <a:buAutoNum type="arabicParenR"/>
            </a:pPr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8228113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634082"/>
          </a:xfrm>
        </p:spPr>
        <p:txBody>
          <a:bodyPr/>
          <a:lstStyle/>
          <a:p>
            <a:r>
              <a:rPr lang="en-US" sz="3200" b="1" dirty="0">
                <a:solidFill>
                  <a:srgbClr val="FF0000"/>
                </a:solidFill>
              </a:rPr>
              <a:t>Objectives </a:t>
            </a:r>
            <a:r>
              <a:rPr lang="en-US" sz="3200" b="1" dirty="0" err="1">
                <a:solidFill>
                  <a:srgbClr val="FF0000"/>
                </a:solidFill>
              </a:rPr>
              <a:t>cont</a:t>
            </a:r>
            <a:r>
              <a:rPr lang="en-US" sz="3200" b="1" dirty="0">
                <a:solidFill>
                  <a:srgbClr val="FF0000"/>
                </a:solidFill>
              </a:rPr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962034"/>
            <a:ext cx="8915400" cy="4784157"/>
          </a:xfrm>
        </p:spPr>
        <p:txBody>
          <a:bodyPr/>
          <a:lstStyle/>
          <a:p>
            <a:pPr marL="514350" indent="-514350" algn="just">
              <a:buFont typeface="+mj-lt"/>
              <a:buAutoNum type="arabicParenR" startAt="4"/>
            </a:pPr>
            <a:r>
              <a:rPr lang="en-US" sz="2800" dirty="0"/>
              <a:t>To </a:t>
            </a:r>
            <a:r>
              <a:rPr lang="en-US" sz="2800" dirty="0" smtClean="0"/>
              <a:t>implement the designed mathematical model using appropriately </a:t>
            </a:r>
            <a:r>
              <a:rPr lang="en-US" sz="2800" dirty="0" smtClean="0"/>
              <a:t>chosen programming languages and tools</a:t>
            </a:r>
            <a:endParaRPr lang="en-US" sz="2800" dirty="0"/>
          </a:p>
          <a:p>
            <a:pPr marL="514350" indent="-514350" algn="just">
              <a:buFont typeface="+mj-lt"/>
              <a:buAutoNum type="arabicParenR" startAt="4"/>
            </a:pPr>
            <a:endParaRPr lang="en-US" sz="2800" dirty="0"/>
          </a:p>
          <a:p>
            <a:pPr marL="514350" indent="-514350" algn="just">
              <a:buFont typeface="+mj-lt"/>
              <a:buAutoNum type="arabicParenR" startAt="4"/>
            </a:pPr>
            <a:r>
              <a:rPr lang="en-US" sz="2800" dirty="0"/>
              <a:t>To test and validate the software built for different cases considered and incorporate necessary changes</a:t>
            </a:r>
          </a:p>
          <a:p>
            <a:pPr marL="514350" indent="-514350" algn="just">
              <a:buFont typeface="+mj-lt"/>
              <a:buAutoNum type="arabicParenR" startAt="4"/>
            </a:pPr>
            <a:endParaRPr lang="en-US" sz="2800" dirty="0"/>
          </a:p>
          <a:p>
            <a:pPr marL="514350" indent="-514350" algn="just">
              <a:buFont typeface="+mj-lt"/>
              <a:buAutoNum type="arabicParenR" startAt="4"/>
            </a:pPr>
            <a:r>
              <a:rPr lang="en-US" sz="2800" dirty="0"/>
              <a:t>To document the report by unifying all the results and outcomes</a:t>
            </a:r>
          </a:p>
        </p:txBody>
      </p:sp>
    </p:spTree>
    <p:extLst>
      <p:ext uri="{BB962C8B-B14F-4D97-AF65-F5344CB8AC3E}">
        <p14:creationId xmlns:p14="http://schemas.microsoft.com/office/powerpoint/2010/main" val="325081199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b="1" dirty="0">
                <a:solidFill>
                  <a:srgbClr val="FF0000"/>
                </a:solidFill>
              </a:rPr>
              <a:t>Methods and Methodology</a:t>
            </a:r>
            <a:endParaRPr lang="en-US" sz="3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6536" y="2153265"/>
            <a:ext cx="8634164" cy="3972900"/>
          </a:xfrm>
        </p:spPr>
        <p:txBody>
          <a:bodyPr/>
          <a:lstStyle/>
          <a:p>
            <a:pPr marL="514350" indent="-514350" algn="just">
              <a:buFont typeface="+mj-lt"/>
              <a:buAutoNum type="arabicPeriod"/>
            </a:pPr>
            <a:r>
              <a:rPr lang="en-US" dirty="0"/>
              <a:t>To conduct literature survey on</a:t>
            </a:r>
          </a:p>
          <a:p>
            <a:pPr marL="800100" lvl="2" indent="0">
              <a:buNone/>
            </a:pPr>
            <a:r>
              <a:rPr lang="en-US" dirty="0"/>
              <a:t>1.1:  Parallax method to compute the dimensions of object</a:t>
            </a:r>
          </a:p>
          <a:p>
            <a:pPr marL="800100" lvl="2" indent="0">
              <a:buNone/>
            </a:pPr>
            <a:r>
              <a:rPr lang="en-US" dirty="0"/>
              <a:t>	       when the viewpoint changes</a:t>
            </a:r>
          </a:p>
          <a:p>
            <a:pPr marL="800100" lvl="2" indent="0">
              <a:buNone/>
            </a:pPr>
            <a:r>
              <a:rPr lang="en-US" dirty="0"/>
              <a:t>1.2:  Reference object method, scale of a reference object to</a:t>
            </a:r>
          </a:p>
          <a:p>
            <a:pPr marL="800100" lvl="2" indent="0">
              <a:buNone/>
            </a:pPr>
            <a:r>
              <a:rPr lang="en-US" dirty="0"/>
              <a:t>         compute the dimensions of the object</a:t>
            </a:r>
          </a:p>
          <a:p>
            <a:pPr marL="800100" lvl="2" indent="0" algn="just">
              <a:buNone/>
            </a:pPr>
            <a:r>
              <a:rPr lang="en-US" dirty="0"/>
              <a:t> 1.3:  Image pre-processing and processing, Object </a:t>
            </a:r>
          </a:p>
          <a:p>
            <a:pPr marL="800100" lvl="2" indent="0" algn="just">
              <a:buNone/>
            </a:pPr>
            <a:r>
              <a:rPr lang="en-US" dirty="0"/>
              <a:t>	        segmentation in an image </a:t>
            </a:r>
          </a:p>
          <a:p>
            <a:pPr lvl="2" indent="-342900"/>
            <a:endParaRPr lang="en-US" dirty="0"/>
          </a:p>
          <a:p>
            <a:pPr marL="914400" lvl="1" indent="-51435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15051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3122</TotalTime>
  <Words>976</Words>
  <Application>Microsoft Office PowerPoint</Application>
  <PresentationFormat>A4 Paper (210x297 mm)</PresentationFormat>
  <Paragraphs>263</Paragraphs>
  <Slides>21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Cambria Math</vt:lpstr>
      <vt:lpstr>Times New Roman</vt:lpstr>
      <vt:lpstr>Office Theme</vt:lpstr>
      <vt:lpstr>Pre-Project Presentation  Estimation of Object Dimension using Image Processing Programme: B. Tech in CSE  </vt:lpstr>
      <vt:lpstr>Project Team</vt:lpstr>
      <vt:lpstr>Outline</vt:lpstr>
      <vt:lpstr>Motivation/Introduction</vt:lpstr>
      <vt:lpstr>Title  </vt:lpstr>
      <vt:lpstr>Aim</vt:lpstr>
      <vt:lpstr>Objectives</vt:lpstr>
      <vt:lpstr>Objectives cont…</vt:lpstr>
      <vt:lpstr>Methods and Methodology</vt:lpstr>
      <vt:lpstr>Methods and Methodology cont..</vt:lpstr>
      <vt:lpstr>Methods and Methodology cont..</vt:lpstr>
      <vt:lpstr>Methods and Methodology cont..</vt:lpstr>
      <vt:lpstr>Methods and Methodology cont..</vt:lpstr>
      <vt:lpstr>Methods and Methodology cont..</vt:lpstr>
      <vt:lpstr>Expected Outcomes</vt:lpstr>
      <vt:lpstr>Cost Estimation </vt:lpstr>
      <vt:lpstr>Gantt Chart </vt:lpstr>
      <vt:lpstr>Work Load Allocation</vt:lpstr>
      <vt:lpstr>References</vt:lpstr>
      <vt:lpstr>References cont..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Pre-Project Presentation</dc:title>
  <dc:creator>Shridhar Hegde</dc:creator>
  <cp:lastModifiedBy>Staff</cp:lastModifiedBy>
  <cp:revision>268</cp:revision>
  <dcterms:modified xsi:type="dcterms:W3CDTF">2019-02-09T06:28:28Z</dcterms:modified>
</cp:coreProperties>
</file>