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Lst>
  <p:notesMasterIdLst>
    <p:notesMasterId r:id="rId49"/>
  </p:notesMasterIdLst>
  <p:sldIdLst>
    <p:sldId id="256" r:id="rId10"/>
    <p:sldId id="257" r:id="rId11"/>
    <p:sldId id="258" r:id="rId12"/>
    <p:sldId id="259" r:id="rId13"/>
    <p:sldId id="260" r:id="rId14"/>
    <p:sldId id="261" r:id="rId15"/>
    <p:sldId id="284" r:id="rId16"/>
    <p:sldId id="285" r:id="rId17"/>
    <p:sldId id="286" r:id="rId18"/>
    <p:sldId id="287" r:id="rId19"/>
    <p:sldId id="288" r:id="rId20"/>
    <p:sldId id="289" r:id="rId21"/>
    <p:sldId id="290" r:id="rId22"/>
    <p:sldId id="291" r:id="rId23"/>
    <p:sldId id="292" r:id="rId24"/>
    <p:sldId id="293" r:id="rId25"/>
    <p:sldId id="294" r:id="rId26"/>
    <p:sldId id="263" r:id="rId27"/>
    <p:sldId id="272" r:id="rId28"/>
    <p:sldId id="274" r:id="rId29"/>
    <p:sldId id="273" r:id="rId30"/>
    <p:sldId id="275" r:id="rId31"/>
    <p:sldId id="276" r:id="rId32"/>
    <p:sldId id="280" r:id="rId33"/>
    <p:sldId id="279" r:id="rId34"/>
    <p:sldId id="281" r:id="rId35"/>
    <p:sldId id="278" r:id="rId36"/>
    <p:sldId id="299" r:id="rId37"/>
    <p:sldId id="300" r:id="rId38"/>
    <p:sldId id="297" r:id="rId39"/>
    <p:sldId id="298" r:id="rId40"/>
    <p:sldId id="296" r:id="rId41"/>
    <p:sldId id="283" r:id="rId42"/>
    <p:sldId id="266" r:id="rId43"/>
    <p:sldId id="267" r:id="rId44"/>
    <p:sldId id="301" r:id="rId45"/>
    <p:sldId id="268" r:id="rId46"/>
    <p:sldId id="270" r:id="rId47"/>
    <p:sldId id="271" r:id="rId48"/>
  </p:sldIdLst>
  <p:sldSz cx="9906000" cy="6858000" type="A4"/>
  <p:notesSz cx="6797675" cy="9928225"/>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200" y="54"/>
      </p:cViewPr>
      <p:guideLst>
        <p:guide orient="horz" pos="2160"/>
        <p:guide pos="31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8" Type="http://schemas.openxmlformats.org/officeDocument/2006/relationships/slideMaster" Target="slideMasters/slideMaster8.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F54DE4C5-FD42-43C3-A107-FC2F226E7727}" type="datetimeFigureOut">
              <a:rPr lang="en-US" smtClean="0"/>
              <a:pPr/>
              <a:t>31-Mar-19</a:t>
            </a:fld>
            <a:endParaRPr lang="en-US"/>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08B528B-B34F-4B88-8010-3B17FC4A4621}" type="slidenum">
              <a:rPr lang="en-US" smtClean="0"/>
              <a:pPr/>
              <a:t>‹#›</a:t>
            </a:fld>
            <a:endParaRPr lang="en-US"/>
          </a:p>
        </p:txBody>
      </p:sp>
    </p:spTree>
    <p:extLst>
      <p:ext uri="{BB962C8B-B14F-4D97-AF65-F5344CB8AC3E}">
        <p14:creationId xmlns:p14="http://schemas.microsoft.com/office/powerpoint/2010/main" val="3608700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76117" y="4722694"/>
            <a:ext cx="5408930" cy="447413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1" name="Shape 181"/>
          <p:cNvSpPr>
            <a:spLocks noGrp="1" noRot="1" noChangeAspect="1"/>
          </p:cNvSpPr>
          <p:nvPr>
            <p:ph type="sldImg" idx="2"/>
          </p:nvPr>
        </p:nvSpPr>
        <p:spPr>
          <a:xfrm>
            <a:off x="688975" y="746125"/>
            <a:ext cx="5383213"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627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B528B-B34F-4B88-8010-3B17FC4A4621}" type="slidenum">
              <a:rPr lang="en-US" smtClean="0"/>
              <a:pPr/>
              <a:t>35</a:t>
            </a:fld>
            <a:endParaRPr lang="en-US"/>
          </a:p>
        </p:txBody>
      </p:sp>
    </p:spTree>
    <p:extLst>
      <p:ext uri="{BB962C8B-B14F-4D97-AF65-F5344CB8AC3E}">
        <p14:creationId xmlns:p14="http://schemas.microsoft.com/office/powerpoint/2010/main" val="2620690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B528B-B34F-4B88-8010-3B17FC4A4621}"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2517459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B528B-B34F-4B88-8010-3B17FC4A4621}" type="slidenum">
              <a:rPr lang="en-US" smtClean="0"/>
              <a:pPr/>
              <a:t>37</a:t>
            </a:fld>
            <a:endParaRPr lang="en-US"/>
          </a:p>
        </p:txBody>
      </p:sp>
    </p:spTree>
    <p:extLst>
      <p:ext uri="{BB962C8B-B14F-4D97-AF65-F5344CB8AC3E}">
        <p14:creationId xmlns:p14="http://schemas.microsoft.com/office/powerpoint/2010/main" val="3177311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0"/>
            <a:ext cx="84201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ECAC74B9-463D-434F-AF84-A33D1083F538}" type="datetime1">
              <a:rPr lang="en-US" smtClean="0"/>
              <a:pPr/>
              <a:t>31-Mar-19</a:t>
            </a:fld>
            <a:endParaRPr lang="en-US"/>
          </a:p>
        </p:txBody>
      </p:sp>
      <p:sp>
        <p:nvSpPr>
          <p:cNvPr id="6" name="Slide Number Placeholder 5"/>
          <p:cNvSpPr>
            <a:spLocks noGrp="1"/>
          </p:cNvSpPr>
          <p:nvPr>
            <p:ph type="sldNum" sz="quarter" idx="12"/>
          </p:nvPr>
        </p:nvSpPr>
        <p:spPr>
          <a:xfrm>
            <a:off x="7099300" y="6356355"/>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95300" y="1600205"/>
            <a:ext cx="89154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81E18827-50A3-47FD-B052-056CCE2BA648}" type="datetime1">
              <a:rPr lang="en-US" smtClean="0"/>
              <a:pPr/>
              <a:t>31-Mar-19</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3"/>
            <a:ext cx="222885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43"/>
            <a:ext cx="652145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66142703-080D-431C-9210-448AAAFC7019}" type="datetime1">
              <a:rPr lang="en-US" smtClean="0"/>
              <a:pPr/>
              <a:t>31-Mar-19</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925851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974124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885497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280592" y="6356351"/>
            <a:ext cx="26575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290584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86339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771885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extBox 7"/>
          <p:cNvSpPr txBox="1"/>
          <p:nvPr userDrawn="1"/>
        </p:nvSpPr>
        <p:spPr>
          <a:xfrm>
            <a:off x="0" y="6654842"/>
            <a:ext cx="2747868" cy="253916"/>
          </a:xfrm>
          <a:prstGeom prst="rect">
            <a:avLst/>
          </a:prstGeom>
          <a:noFill/>
        </p:spPr>
        <p:txBody>
          <a:bodyPr wrap="none" rtlCol="0">
            <a:spAutoFit/>
          </a:bodyPr>
          <a:lstStyle/>
          <a:p>
            <a:r>
              <a:rPr lang="en-US" sz="1050" dirty="0">
                <a:solidFill>
                  <a:prstClr val="white"/>
                </a:solidFill>
              </a:rPr>
              <a:t>©M. S. Ramaiah University of Applied Sciences</a:t>
            </a: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7926487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84764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95300" y="1600205"/>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55E837F8-EB33-4E02-A530-F97B6BB9F42E}" type="datetime1">
              <a:rPr lang="en-US" smtClean="0"/>
              <a:pPr/>
              <a:t>31-Mar-19</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268279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6706420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6015023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3263315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5223825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4321865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280592" y="6356351"/>
            <a:ext cx="26575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0428847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6995104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81796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extBox 7"/>
          <p:cNvSpPr txBox="1"/>
          <p:nvPr userDrawn="1"/>
        </p:nvSpPr>
        <p:spPr>
          <a:xfrm>
            <a:off x="0" y="6654842"/>
            <a:ext cx="2747868" cy="253916"/>
          </a:xfrm>
          <a:prstGeom prst="rect">
            <a:avLst/>
          </a:prstGeom>
          <a:noFill/>
        </p:spPr>
        <p:txBody>
          <a:bodyPr wrap="none" rtlCol="0">
            <a:spAutoFit/>
          </a:bodyPr>
          <a:lstStyle/>
          <a:p>
            <a:r>
              <a:rPr lang="en-US" sz="1050" dirty="0">
                <a:solidFill>
                  <a:prstClr val="white"/>
                </a:solidFill>
              </a:rPr>
              <a:t>©M. S. Ramaiah University of Applied Sciences</a:t>
            </a: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530341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5"/>
            <a:ext cx="84201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12F7C6BA-89E0-46D9-AF87-BEF8C6E8A245}" type="datetime1">
              <a:rPr lang="en-US" smtClean="0"/>
              <a:pPr/>
              <a:t>31-Mar-19</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492962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2435529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83146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6391479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9421791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9790253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6542927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280592" y="6356351"/>
            <a:ext cx="26575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7614908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0461128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839319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600205"/>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5"/>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95300" y="6356355"/>
            <a:ext cx="2311400" cy="365125"/>
          </a:xfrm>
          <a:prstGeom prst="rect">
            <a:avLst/>
          </a:prstGeom>
        </p:spPr>
        <p:txBody>
          <a:bodyPr/>
          <a:lstStyle/>
          <a:p>
            <a:fld id="{08FD1041-A4C8-4355-BE7B-136FF7B1949A}" type="datetime1">
              <a:rPr lang="en-US" smtClean="0"/>
              <a:pPr/>
              <a:t>31-Mar-19</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extBox 7"/>
          <p:cNvSpPr txBox="1"/>
          <p:nvPr userDrawn="1"/>
        </p:nvSpPr>
        <p:spPr>
          <a:xfrm>
            <a:off x="0" y="6654842"/>
            <a:ext cx="2747868" cy="253916"/>
          </a:xfrm>
          <a:prstGeom prst="rect">
            <a:avLst/>
          </a:prstGeom>
          <a:noFill/>
        </p:spPr>
        <p:txBody>
          <a:bodyPr wrap="none" rtlCol="0">
            <a:spAutoFit/>
          </a:bodyPr>
          <a:lstStyle/>
          <a:p>
            <a:r>
              <a:rPr lang="en-US" sz="1050" dirty="0">
                <a:solidFill>
                  <a:prstClr val="white"/>
                </a:solidFill>
              </a:rPr>
              <a:t>©M. S. Ramaiah University of Applied Sciences</a:t>
            </a: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1018104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2134053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6461716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961620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0117088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99159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0962588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751651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280592" y="6356351"/>
            <a:ext cx="26575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9505949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228195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3"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3"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95300" y="6356355"/>
            <a:ext cx="2311400" cy="365125"/>
          </a:xfrm>
          <a:prstGeom prst="rect">
            <a:avLst/>
          </a:prstGeom>
        </p:spPr>
        <p:txBody>
          <a:bodyPr/>
          <a:lstStyle/>
          <a:p>
            <a:fld id="{1A9D615E-C225-414F-9D2E-349345C695EC}" type="datetime1">
              <a:rPr lang="en-US" smtClean="0"/>
              <a:pPr/>
              <a:t>31-Mar-19</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03475233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extBox 7"/>
          <p:cNvSpPr txBox="1"/>
          <p:nvPr userDrawn="1"/>
        </p:nvSpPr>
        <p:spPr>
          <a:xfrm>
            <a:off x="0" y="6654842"/>
            <a:ext cx="2747868" cy="253916"/>
          </a:xfrm>
          <a:prstGeom prst="rect">
            <a:avLst/>
          </a:prstGeom>
          <a:noFill/>
        </p:spPr>
        <p:txBody>
          <a:bodyPr wrap="none" rtlCol="0">
            <a:spAutoFit/>
          </a:bodyPr>
          <a:lstStyle/>
          <a:p>
            <a:r>
              <a:rPr lang="en-US" sz="1050" dirty="0">
                <a:solidFill>
                  <a:prstClr val="white"/>
                </a:solidFill>
              </a:rPr>
              <a:t>©M. S. Ramaiah University of Applied Sciences</a:t>
            </a: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5389693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011839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57528659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7630053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39090560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13287949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7734133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63528232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280592" y="6356351"/>
            <a:ext cx="26575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087124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95300" y="6356355"/>
            <a:ext cx="2311400" cy="365125"/>
          </a:xfrm>
          <a:prstGeom prst="rect">
            <a:avLst/>
          </a:prstGeom>
        </p:spPr>
        <p:txBody>
          <a:bodyPr/>
          <a:lstStyle/>
          <a:p>
            <a:fld id="{ECD0D04D-971F-4E0F-A46E-E6FFB652D52C}" type="datetime1">
              <a:rPr lang="en-US" smtClean="0"/>
              <a:pPr/>
              <a:t>31-Mar-19</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472335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4413383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extBox 7"/>
          <p:cNvSpPr txBox="1"/>
          <p:nvPr userDrawn="1"/>
        </p:nvSpPr>
        <p:spPr>
          <a:xfrm>
            <a:off x="0" y="6654842"/>
            <a:ext cx="2747868" cy="253916"/>
          </a:xfrm>
          <a:prstGeom prst="rect">
            <a:avLst/>
          </a:prstGeom>
          <a:noFill/>
        </p:spPr>
        <p:txBody>
          <a:bodyPr wrap="none" rtlCol="0">
            <a:spAutoFit/>
          </a:bodyPr>
          <a:lstStyle/>
          <a:p>
            <a:r>
              <a:rPr lang="en-US" sz="1050" dirty="0">
                <a:solidFill>
                  <a:prstClr val="white"/>
                </a:solidFill>
              </a:rPr>
              <a:t>©M. S. Ramaiah University of Applied Sciences</a:t>
            </a: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08634828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6960246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2646428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741066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2260048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7655437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93252297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91731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22416" y="6655360"/>
            <a:ext cx="2747868" cy="253916"/>
          </a:xfrm>
          <a:prstGeom prst="rect">
            <a:avLst/>
          </a:prstGeom>
          <a:noFill/>
        </p:spPr>
        <p:txBody>
          <a:bodyPr wrap="none" rtlCol="0">
            <a:spAutoFit/>
          </a:bodyPr>
          <a:lstStyle/>
          <a:p>
            <a:r>
              <a:rPr lang="en-US" sz="1050" dirty="0">
                <a:solidFill>
                  <a:schemeClr val="bg1"/>
                </a:solidFill>
              </a:rPr>
              <a:t>©M. S. Ramaiah University of Applied Sciences</a:t>
            </a: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280592" y="6356351"/>
            <a:ext cx="26575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4225971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42428409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56988982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extBox 7"/>
          <p:cNvSpPr txBox="1"/>
          <p:nvPr userDrawn="1"/>
        </p:nvSpPr>
        <p:spPr>
          <a:xfrm>
            <a:off x="0" y="6654842"/>
            <a:ext cx="2747868" cy="253916"/>
          </a:xfrm>
          <a:prstGeom prst="rect">
            <a:avLst/>
          </a:prstGeom>
          <a:noFill/>
        </p:spPr>
        <p:txBody>
          <a:bodyPr wrap="none" rtlCol="0">
            <a:spAutoFit/>
          </a:bodyPr>
          <a:lstStyle/>
          <a:p>
            <a:r>
              <a:rPr lang="en-US" sz="1050" dirty="0">
                <a:solidFill>
                  <a:prstClr val="white"/>
                </a:solidFill>
              </a:rPr>
              <a:t>©M. S. Ramaiah University of Applied Sciences</a:t>
            </a: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88633559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62358886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87876092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70085837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66657273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58423030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651023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2" y="273055"/>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3"/>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5"/>
            <a:ext cx="2311400" cy="365125"/>
          </a:xfrm>
          <a:prstGeom prst="rect">
            <a:avLst/>
          </a:prstGeom>
        </p:spPr>
        <p:txBody>
          <a:bodyPr/>
          <a:lstStyle/>
          <a:p>
            <a:fld id="{B5C8B040-290F-4763-95A1-D8D3A4135CA3}" type="datetime1">
              <a:rPr lang="en-US" smtClean="0"/>
              <a:pPr/>
              <a:t>31-Mar-19</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27370950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280592" y="6356351"/>
            <a:ext cx="26575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92651196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2166878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8229470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extBox 7"/>
          <p:cNvSpPr txBox="1"/>
          <p:nvPr userDrawn="1"/>
        </p:nvSpPr>
        <p:spPr>
          <a:xfrm>
            <a:off x="0" y="6654842"/>
            <a:ext cx="2747868" cy="253916"/>
          </a:xfrm>
          <a:prstGeom prst="rect">
            <a:avLst/>
          </a:prstGeom>
          <a:noFill/>
        </p:spPr>
        <p:txBody>
          <a:bodyPr wrap="none" rtlCol="0">
            <a:spAutoFit/>
          </a:bodyPr>
          <a:lstStyle/>
          <a:p>
            <a:r>
              <a:rPr lang="en-US" sz="1050" dirty="0">
                <a:solidFill>
                  <a:prstClr val="white"/>
                </a:solidFill>
              </a:rPr>
              <a:t>©M. S. Ramaiah University of Applied Sciences</a:t>
            </a: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85525407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8925569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76202745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7074198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86048391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486844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495300" y="6356355"/>
            <a:ext cx="2311400" cy="365125"/>
          </a:xfrm>
          <a:prstGeom prst="rect">
            <a:avLst/>
          </a:prstGeom>
        </p:spPr>
        <p:txBody>
          <a:bodyPr/>
          <a:lstStyle/>
          <a:p>
            <a:fld id="{C17AE36B-98A3-4826-AB3B-5EF0368DCC4D}" type="datetime1">
              <a:rPr lang="en-US" smtClean="0"/>
              <a:pPr/>
              <a:t>31-Mar-19</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7026172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4876124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280592" y="6356351"/>
            <a:ext cx="26575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30754577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9595379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6698832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extBox 7"/>
          <p:cNvSpPr txBox="1"/>
          <p:nvPr userDrawn="1"/>
        </p:nvSpPr>
        <p:spPr>
          <a:xfrm>
            <a:off x="0" y="6654842"/>
            <a:ext cx="2747868" cy="253916"/>
          </a:xfrm>
          <a:prstGeom prst="rect">
            <a:avLst/>
          </a:prstGeom>
          <a:noFill/>
        </p:spPr>
        <p:txBody>
          <a:bodyPr wrap="none" rtlCol="0">
            <a:spAutoFit/>
          </a:bodyPr>
          <a:lstStyle/>
          <a:p>
            <a:r>
              <a:rPr lang="en-US" sz="1050" dirty="0">
                <a:solidFill>
                  <a:prstClr val="white"/>
                </a:solidFill>
              </a:rPr>
              <a:t>©M. S. Ramaiah University of Applied Sciences</a:t>
            </a: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78796793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9959120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52757666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44041036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solidFill>
                  <a:prstClr val="black"/>
                </a:solidFill>
              </a:rPr>
              <a:pPr/>
              <a:t>31-Mar-19</a:t>
            </a:fld>
            <a:endParaRPr lang="en-US">
              <a:solidFill>
                <a:prstClr val="black"/>
              </a:solidFill>
            </a:endParaRPr>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77303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3.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3.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3.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3.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3.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416" y="6655360"/>
            <a:ext cx="2505814" cy="253916"/>
          </a:xfrm>
          <a:prstGeom prst="rect">
            <a:avLst/>
          </a:prstGeom>
          <a:noFill/>
        </p:spPr>
        <p:txBody>
          <a:bodyPr wrap="none" rtlCol="0">
            <a:spAutoFit/>
          </a:bodyPr>
          <a:lstStyle/>
          <a:p>
            <a:r>
              <a:rPr lang="en-US" sz="1050" dirty="0">
                <a:solidFill>
                  <a:schemeClr val="bg1"/>
                </a:solidFill>
              </a:rPr>
              <a:t>© </a:t>
            </a:r>
            <a:r>
              <a:rPr lang="en-US" sz="1050" dirty="0" err="1">
                <a:solidFill>
                  <a:schemeClr val="bg1"/>
                </a:solidFill>
              </a:rPr>
              <a:t>Ramaiah</a:t>
            </a:r>
            <a:r>
              <a:rPr lang="en-US" sz="1050" dirty="0">
                <a:solidFill>
                  <a:schemeClr val="bg1"/>
                </a:solidFill>
              </a:rPr>
              <a:t> University of Applied Sciences</a:t>
            </a:r>
          </a:p>
        </p:txBody>
      </p:sp>
      <p:sp>
        <p:nvSpPr>
          <p:cNvPr id="17" name="Rectangle 16"/>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pic>
        <p:nvPicPr>
          <p:cNvPr id="8" name="Picture 7" descr="Fet"/>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575883" y="171132"/>
            <a:ext cx="323483" cy="457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14"/>
          <a:stretch>
            <a:fillRect/>
          </a:stretch>
        </p:blipFill>
        <p:spPr>
          <a:xfrm>
            <a:off x="63252" y="6075927"/>
            <a:ext cx="497260" cy="59043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TextBox 15"/>
          <p:cNvSpPr txBox="1"/>
          <p:nvPr userDrawn="1"/>
        </p:nvSpPr>
        <p:spPr>
          <a:xfrm>
            <a:off x="6633" y="6654842"/>
            <a:ext cx="2747868" cy="253916"/>
          </a:xfrm>
          <a:prstGeom prst="rect">
            <a:avLst/>
          </a:prstGeom>
          <a:noFill/>
        </p:spPr>
        <p:txBody>
          <a:bodyPr wrap="none" rtlCol="0">
            <a:spAutoFit/>
          </a:bodyPr>
          <a:lstStyle/>
          <a:p>
            <a:r>
              <a:rPr lang="en-US" sz="1050" dirty="0">
                <a:solidFill>
                  <a:prstClr val="white"/>
                </a:solidFill>
              </a:rPr>
              <a:t>©M. S. Ramaiah University of Applied Sciences</a:t>
            </a: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prstClr val="white"/>
                </a:solidFill>
              </a:rPr>
              <a:pPr/>
              <a:t>‹#›</a:t>
            </a:fld>
            <a:endParaRPr lang="en-US" dirty="0">
              <a:solidFill>
                <a:prstClr val="white"/>
              </a:solidFill>
            </a:endParaRPr>
          </a:p>
        </p:txBody>
      </p:sp>
      <p:pic>
        <p:nvPicPr>
          <p:cNvPr id="10" name="Picture 9" descr="C:\Users\Paramesh\Desktop\Logo\Logo.png"/>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28464" y="6337321"/>
            <a:ext cx="262890" cy="342900"/>
          </a:xfrm>
          <a:prstGeom prst="rect">
            <a:avLst/>
          </a:prstGeom>
          <a:noFill/>
          <a:ln>
            <a:noFill/>
          </a:ln>
        </p:spPr>
      </p:pic>
    </p:spTree>
    <p:extLst>
      <p:ext uri="{BB962C8B-B14F-4D97-AF65-F5344CB8AC3E}">
        <p14:creationId xmlns:p14="http://schemas.microsoft.com/office/powerpoint/2010/main" val="1033710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TextBox 15"/>
          <p:cNvSpPr txBox="1"/>
          <p:nvPr userDrawn="1"/>
        </p:nvSpPr>
        <p:spPr>
          <a:xfrm>
            <a:off x="6633" y="6654842"/>
            <a:ext cx="2747868" cy="253916"/>
          </a:xfrm>
          <a:prstGeom prst="rect">
            <a:avLst/>
          </a:prstGeom>
          <a:noFill/>
        </p:spPr>
        <p:txBody>
          <a:bodyPr wrap="none" rtlCol="0">
            <a:spAutoFit/>
          </a:bodyPr>
          <a:lstStyle/>
          <a:p>
            <a:r>
              <a:rPr lang="en-US" sz="1050" dirty="0">
                <a:solidFill>
                  <a:prstClr val="white"/>
                </a:solidFill>
              </a:rPr>
              <a:t>©M. S. Ramaiah University of Applied Sciences</a:t>
            </a: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prstClr val="white"/>
                </a:solidFill>
              </a:rPr>
              <a:pPr/>
              <a:t>‹#›</a:t>
            </a:fld>
            <a:endParaRPr lang="en-US" dirty="0">
              <a:solidFill>
                <a:prstClr val="white"/>
              </a:solidFill>
            </a:endParaRPr>
          </a:p>
        </p:txBody>
      </p:sp>
      <p:pic>
        <p:nvPicPr>
          <p:cNvPr id="10" name="Picture 9" descr="C:\Users\Paramesh\Desktop\Logo\Logo.png"/>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28464" y="6337321"/>
            <a:ext cx="262890" cy="342900"/>
          </a:xfrm>
          <a:prstGeom prst="rect">
            <a:avLst/>
          </a:prstGeom>
          <a:noFill/>
          <a:ln>
            <a:noFill/>
          </a:ln>
        </p:spPr>
      </p:pic>
    </p:spTree>
    <p:extLst>
      <p:ext uri="{BB962C8B-B14F-4D97-AF65-F5344CB8AC3E}">
        <p14:creationId xmlns:p14="http://schemas.microsoft.com/office/powerpoint/2010/main" val="34057566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TextBox 15"/>
          <p:cNvSpPr txBox="1"/>
          <p:nvPr userDrawn="1"/>
        </p:nvSpPr>
        <p:spPr>
          <a:xfrm>
            <a:off x="6633" y="6654842"/>
            <a:ext cx="2747868" cy="253916"/>
          </a:xfrm>
          <a:prstGeom prst="rect">
            <a:avLst/>
          </a:prstGeom>
          <a:noFill/>
        </p:spPr>
        <p:txBody>
          <a:bodyPr wrap="none" rtlCol="0">
            <a:spAutoFit/>
          </a:bodyPr>
          <a:lstStyle/>
          <a:p>
            <a:r>
              <a:rPr lang="en-US" sz="1050" dirty="0">
                <a:solidFill>
                  <a:prstClr val="white"/>
                </a:solidFill>
              </a:rPr>
              <a:t>©M. S. Ramaiah University of Applied Sciences</a:t>
            </a: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prstClr val="white"/>
                </a:solidFill>
              </a:rPr>
              <a:pPr/>
              <a:t>‹#›</a:t>
            </a:fld>
            <a:endParaRPr lang="en-US" dirty="0">
              <a:solidFill>
                <a:prstClr val="white"/>
              </a:solidFill>
            </a:endParaRPr>
          </a:p>
        </p:txBody>
      </p:sp>
      <p:pic>
        <p:nvPicPr>
          <p:cNvPr id="10" name="Picture 9" descr="C:\Users\Paramesh\Desktop\Logo\Logo.png"/>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28464" y="6337321"/>
            <a:ext cx="262890" cy="342900"/>
          </a:xfrm>
          <a:prstGeom prst="rect">
            <a:avLst/>
          </a:prstGeom>
          <a:noFill/>
          <a:ln>
            <a:noFill/>
          </a:ln>
        </p:spPr>
      </p:pic>
    </p:spTree>
    <p:extLst>
      <p:ext uri="{BB962C8B-B14F-4D97-AF65-F5344CB8AC3E}">
        <p14:creationId xmlns:p14="http://schemas.microsoft.com/office/powerpoint/2010/main" val="1275520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TextBox 15"/>
          <p:cNvSpPr txBox="1"/>
          <p:nvPr userDrawn="1"/>
        </p:nvSpPr>
        <p:spPr>
          <a:xfrm>
            <a:off x="6633" y="6654842"/>
            <a:ext cx="2747868" cy="253916"/>
          </a:xfrm>
          <a:prstGeom prst="rect">
            <a:avLst/>
          </a:prstGeom>
          <a:noFill/>
        </p:spPr>
        <p:txBody>
          <a:bodyPr wrap="none" rtlCol="0">
            <a:spAutoFit/>
          </a:bodyPr>
          <a:lstStyle/>
          <a:p>
            <a:r>
              <a:rPr lang="en-US" sz="1050" dirty="0">
                <a:solidFill>
                  <a:prstClr val="white"/>
                </a:solidFill>
              </a:rPr>
              <a:t>©M. S. Ramaiah University of Applied Sciences</a:t>
            </a: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prstClr val="white"/>
                </a:solidFill>
              </a:rPr>
              <a:pPr/>
              <a:t>‹#›</a:t>
            </a:fld>
            <a:endParaRPr lang="en-US" dirty="0">
              <a:solidFill>
                <a:prstClr val="white"/>
              </a:solidFill>
            </a:endParaRPr>
          </a:p>
        </p:txBody>
      </p:sp>
      <p:pic>
        <p:nvPicPr>
          <p:cNvPr id="10" name="Picture 9" descr="C:\Users\Paramesh\Desktop\Logo\Logo.png"/>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28464" y="6337321"/>
            <a:ext cx="262890" cy="342900"/>
          </a:xfrm>
          <a:prstGeom prst="rect">
            <a:avLst/>
          </a:prstGeom>
          <a:noFill/>
          <a:ln>
            <a:noFill/>
          </a:ln>
        </p:spPr>
      </p:pic>
    </p:spTree>
    <p:extLst>
      <p:ext uri="{BB962C8B-B14F-4D97-AF65-F5344CB8AC3E}">
        <p14:creationId xmlns:p14="http://schemas.microsoft.com/office/powerpoint/2010/main" val="131556152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TextBox 15"/>
          <p:cNvSpPr txBox="1"/>
          <p:nvPr userDrawn="1"/>
        </p:nvSpPr>
        <p:spPr>
          <a:xfrm>
            <a:off x="6633" y="6654842"/>
            <a:ext cx="2747868" cy="253916"/>
          </a:xfrm>
          <a:prstGeom prst="rect">
            <a:avLst/>
          </a:prstGeom>
          <a:noFill/>
        </p:spPr>
        <p:txBody>
          <a:bodyPr wrap="none" rtlCol="0">
            <a:spAutoFit/>
          </a:bodyPr>
          <a:lstStyle/>
          <a:p>
            <a:r>
              <a:rPr lang="en-US" sz="1050" dirty="0">
                <a:solidFill>
                  <a:prstClr val="white"/>
                </a:solidFill>
              </a:rPr>
              <a:t>©M. S. Ramaiah University of Applied Sciences</a:t>
            </a: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prstClr val="white"/>
                </a:solidFill>
              </a:rPr>
              <a:pPr/>
              <a:t>‹#›</a:t>
            </a:fld>
            <a:endParaRPr lang="en-US" dirty="0">
              <a:solidFill>
                <a:prstClr val="white"/>
              </a:solidFill>
            </a:endParaRPr>
          </a:p>
        </p:txBody>
      </p:sp>
      <p:pic>
        <p:nvPicPr>
          <p:cNvPr id="10" name="Picture 9" descr="C:\Users\Paramesh\Desktop\Logo\Logo.png"/>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28464" y="6337321"/>
            <a:ext cx="262890" cy="342900"/>
          </a:xfrm>
          <a:prstGeom prst="rect">
            <a:avLst/>
          </a:prstGeom>
          <a:noFill/>
          <a:ln>
            <a:noFill/>
          </a:ln>
        </p:spPr>
      </p:pic>
    </p:spTree>
    <p:extLst>
      <p:ext uri="{BB962C8B-B14F-4D97-AF65-F5344CB8AC3E}">
        <p14:creationId xmlns:p14="http://schemas.microsoft.com/office/powerpoint/2010/main" val="363697765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TextBox 15"/>
          <p:cNvSpPr txBox="1"/>
          <p:nvPr userDrawn="1"/>
        </p:nvSpPr>
        <p:spPr>
          <a:xfrm>
            <a:off x="6633" y="6654842"/>
            <a:ext cx="2747868" cy="253916"/>
          </a:xfrm>
          <a:prstGeom prst="rect">
            <a:avLst/>
          </a:prstGeom>
          <a:noFill/>
        </p:spPr>
        <p:txBody>
          <a:bodyPr wrap="none" rtlCol="0">
            <a:spAutoFit/>
          </a:bodyPr>
          <a:lstStyle/>
          <a:p>
            <a:r>
              <a:rPr lang="en-US" sz="1050" dirty="0">
                <a:solidFill>
                  <a:prstClr val="white"/>
                </a:solidFill>
              </a:rPr>
              <a:t>©M. S. Ramaiah University of Applied Sciences</a:t>
            </a: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prstClr val="white"/>
                </a:solidFill>
              </a:rPr>
              <a:pPr/>
              <a:t>‹#›</a:t>
            </a:fld>
            <a:endParaRPr lang="en-US" dirty="0">
              <a:solidFill>
                <a:prstClr val="white"/>
              </a:solidFill>
            </a:endParaRPr>
          </a:p>
        </p:txBody>
      </p:sp>
      <p:pic>
        <p:nvPicPr>
          <p:cNvPr id="10" name="Picture 9" descr="C:\Users\Paramesh\Desktop\Logo\Logo.png"/>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28464" y="6337321"/>
            <a:ext cx="262890" cy="342900"/>
          </a:xfrm>
          <a:prstGeom prst="rect">
            <a:avLst/>
          </a:prstGeom>
          <a:noFill/>
          <a:ln>
            <a:noFill/>
          </a:ln>
        </p:spPr>
      </p:pic>
    </p:spTree>
    <p:extLst>
      <p:ext uri="{BB962C8B-B14F-4D97-AF65-F5344CB8AC3E}">
        <p14:creationId xmlns:p14="http://schemas.microsoft.com/office/powerpoint/2010/main" val="302975092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TextBox 15"/>
          <p:cNvSpPr txBox="1"/>
          <p:nvPr userDrawn="1"/>
        </p:nvSpPr>
        <p:spPr>
          <a:xfrm>
            <a:off x="6633" y="6654842"/>
            <a:ext cx="2747868" cy="253916"/>
          </a:xfrm>
          <a:prstGeom prst="rect">
            <a:avLst/>
          </a:prstGeom>
          <a:noFill/>
        </p:spPr>
        <p:txBody>
          <a:bodyPr wrap="none" rtlCol="0">
            <a:spAutoFit/>
          </a:bodyPr>
          <a:lstStyle/>
          <a:p>
            <a:r>
              <a:rPr lang="en-US" sz="1050" dirty="0">
                <a:solidFill>
                  <a:prstClr val="white"/>
                </a:solidFill>
              </a:rPr>
              <a:t>©M. S. Ramaiah University of Applied Sciences</a:t>
            </a: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prstClr val="white"/>
                </a:solidFill>
              </a:rPr>
              <a:pPr/>
              <a:t>‹#›</a:t>
            </a:fld>
            <a:endParaRPr lang="en-US" dirty="0">
              <a:solidFill>
                <a:prstClr val="white"/>
              </a:solidFill>
            </a:endParaRPr>
          </a:p>
        </p:txBody>
      </p:sp>
      <p:pic>
        <p:nvPicPr>
          <p:cNvPr id="10" name="Picture 9" descr="C:\Users\Paramesh\Desktop\Logo\Logo.png"/>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28464" y="6337321"/>
            <a:ext cx="262890" cy="342900"/>
          </a:xfrm>
          <a:prstGeom prst="rect">
            <a:avLst/>
          </a:prstGeom>
          <a:noFill/>
          <a:ln>
            <a:noFill/>
          </a:ln>
        </p:spPr>
      </p:pic>
    </p:spTree>
    <p:extLst>
      <p:ext uri="{BB962C8B-B14F-4D97-AF65-F5344CB8AC3E}">
        <p14:creationId xmlns:p14="http://schemas.microsoft.com/office/powerpoint/2010/main" val="25491954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TextBox 15"/>
          <p:cNvSpPr txBox="1"/>
          <p:nvPr userDrawn="1"/>
        </p:nvSpPr>
        <p:spPr>
          <a:xfrm>
            <a:off x="6633" y="6654842"/>
            <a:ext cx="2747868" cy="253916"/>
          </a:xfrm>
          <a:prstGeom prst="rect">
            <a:avLst/>
          </a:prstGeom>
          <a:noFill/>
        </p:spPr>
        <p:txBody>
          <a:bodyPr wrap="none" rtlCol="0">
            <a:spAutoFit/>
          </a:bodyPr>
          <a:lstStyle/>
          <a:p>
            <a:r>
              <a:rPr lang="en-US" sz="1050" dirty="0">
                <a:solidFill>
                  <a:prstClr val="white"/>
                </a:solidFill>
              </a:rPr>
              <a:t>©M. S. Ramaiah University of Applied Sciences</a:t>
            </a: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prstClr val="white"/>
                </a:solidFill>
              </a:rPr>
              <a:pPr/>
              <a:t>‹#›</a:t>
            </a:fld>
            <a:endParaRPr lang="en-US" dirty="0">
              <a:solidFill>
                <a:prstClr val="white"/>
              </a:solidFill>
            </a:endParaRPr>
          </a:p>
        </p:txBody>
      </p:sp>
      <p:pic>
        <p:nvPicPr>
          <p:cNvPr id="10" name="Picture 9" descr="C:\Users\Paramesh\Desktop\Logo\Logo.png"/>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28464" y="6337321"/>
            <a:ext cx="262890" cy="342900"/>
          </a:xfrm>
          <a:prstGeom prst="rect">
            <a:avLst/>
          </a:prstGeom>
          <a:noFill/>
          <a:ln>
            <a:noFill/>
          </a:ln>
        </p:spPr>
      </p:pic>
    </p:spTree>
    <p:extLst>
      <p:ext uri="{BB962C8B-B14F-4D97-AF65-F5344CB8AC3E}">
        <p14:creationId xmlns:p14="http://schemas.microsoft.com/office/powerpoint/2010/main" val="79094216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1280592" y="1736532"/>
            <a:ext cx="7696200" cy="2124516"/>
          </a:xfrm>
        </p:spPr>
        <p:txBody>
          <a:bodyPr anchor="ctr"/>
          <a:lstStyle/>
          <a:p>
            <a:r>
              <a:rPr lang="en-US" altLang="en-US" sz="3600" b="1" dirty="0">
                <a:solidFill>
                  <a:srgbClr val="FF0000"/>
                </a:solidFill>
              </a:rPr>
              <a:t>Interim Project Presentation</a:t>
            </a:r>
            <a:r>
              <a:rPr lang="en-US" altLang="en-US" sz="3200" b="1" dirty="0">
                <a:solidFill>
                  <a:srgbClr val="002060"/>
                </a:solidFill>
              </a:rPr>
              <a:t/>
            </a:r>
            <a:br>
              <a:rPr lang="en-US" altLang="en-US" sz="3200" b="1" dirty="0">
                <a:solidFill>
                  <a:srgbClr val="002060"/>
                </a:solidFill>
              </a:rPr>
            </a:br>
            <a:r>
              <a:rPr lang="en-US" altLang="en-US" sz="3200" dirty="0">
                <a:solidFill>
                  <a:schemeClr val="accent1">
                    <a:lumMod val="50000"/>
                  </a:schemeClr>
                </a:solidFill>
              </a:rPr>
              <a:t>Cloud based vehicle to vehicle communication for traffic monitoring</a:t>
            </a:r>
            <a:r>
              <a:rPr lang="en-US" altLang="en-US" sz="3600" dirty="0">
                <a:solidFill>
                  <a:schemeClr val="accent1">
                    <a:lumMod val="50000"/>
                  </a:schemeClr>
                </a:solidFill>
              </a:rPr>
              <a:t/>
            </a:r>
            <a:br>
              <a:rPr lang="en-US" altLang="en-US" sz="3600" dirty="0">
                <a:solidFill>
                  <a:schemeClr val="accent1">
                    <a:lumMod val="50000"/>
                  </a:schemeClr>
                </a:solidFill>
              </a:rPr>
            </a:br>
            <a:r>
              <a:rPr lang="en-US" altLang="en-US" sz="3200" dirty="0">
                <a:solidFill>
                  <a:srgbClr val="FF0000"/>
                </a:solidFill>
              </a:rPr>
              <a:t/>
            </a:r>
            <a:br>
              <a:rPr lang="en-US" altLang="en-US" sz="3200" dirty="0">
                <a:solidFill>
                  <a:srgbClr val="FF0000"/>
                </a:solidFill>
              </a:rPr>
            </a:br>
            <a:r>
              <a:rPr lang="en-US" altLang="en-US" sz="3200" dirty="0" err="1">
                <a:solidFill>
                  <a:schemeClr val="accent1">
                    <a:lumMod val="50000"/>
                  </a:schemeClr>
                </a:solidFill>
              </a:rPr>
              <a:t>Programme</a:t>
            </a:r>
            <a:r>
              <a:rPr lang="en-US" altLang="en-US" sz="3200" dirty="0">
                <a:solidFill>
                  <a:schemeClr val="accent1">
                    <a:lumMod val="50000"/>
                  </a:schemeClr>
                </a:solidFill>
              </a:rPr>
              <a:t> : </a:t>
            </a:r>
            <a:r>
              <a:rPr lang="en-US" altLang="en-US" sz="3200" dirty="0" err="1">
                <a:solidFill>
                  <a:schemeClr val="accent1">
                    <a:lumMod val="50000"/>
                  </a:schemeClr>
                </a:solidFill>
              </a:rPr>
              <a:t>B.Tech</a:t>
            </a:r>
            <a:r>
              <a:rPr lang="en-US" altLang="en-US" sz="3200" dirty="0">
                <a:solidFill>
                  <a:schemeClr val="accent1">
                    <a:lumMod val="50000"/>
                  </a:schemeClr>
                </a:solidFill>
              </a:rPr>
              <a:t> in CSE</a:t>
            </a:r>
            <a:r>
              <a:rPr lang="en-US" altLang="en-US" sz="3200" b="1" dirty="0">
                <a:solidFill>
                  <a:srgbClr val="FF0000"/>
                </a:solidFill>
              </a:rPr>
              <a:t/>
            </a:r>
            <a:br>
              <a:rPr lang="en-US" altLang="en-US" sz="3200" b="1" dirty="0">
                <a:solidFill>
                  <a:srgbClr val="FF0000"/>
                </a:solidFill>
              </a:rPr>
            </a:br>
            <a:endParaRPr lang="en-US" altLang="en-US" sz="2400" b="1" dirty="0">
              <a:solidFill>
                <a:srgbClr val="002060"/>
              </a:solidFill>
            </a:endParaRPr>
          </a:p>
        </p:txBody>
      </p:sp>
      <p:sp>
        <p:nvSpPr>
          <p:cNvPr id="4100" name="Rectangle 4"/>
          <p:cNvSpPr>
            <a:spLocks noChangeArrowheads="1"/>
          </p:cNvSpPr>
          <p:nvPr/>
        </p:nvSpPr>
        <p:spPr bwMode="auto">
          <a:xfrm>
            <a:off x="990600" y="4419601"/>
            <a:ext cx="7848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20000"/>
              </a:spcBef>
            </a:pPr>
            <a:endParaRPr lang="en-US" altLang="en-US" sz="3200" b="1" dirty="0">
              <a:solidFill>
                <a:srgbClr val="002060"/>
              </a:solidFill>
            </a:endParaRPr>
          </a:p>
          <a:p>
            <a:endParaRPr lang="en-US" altLang="en-US" sz="3200" dirty="0">
              <a:solidFill>
                <a:srgbClr val="0070C0"/>
              </a:solidFill>
            </a:endParaRPr>
          </a:p>
        </p:txBody>
      </p:sp>
    </p:spTree>
    <p:extLst>
      <p:ext uri="{BB962C8B-B14F-4D97-AF65-F5344CB8AC3E}">
        <p14:creationId xmlns:p14="http://schemas.microsoft.com/office/powerpoint/2010/main" val="2817933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Objectives</a:t>
            </a:r>
            <a:endParaRPr lang="en-US" dirty="0"/>
          </a:p>
        </p:txBody>
      </p:sp>
      <p:sp>
        <p:nvSpPr>
          <p:cNvPr id="3" name="Content Placeholder 2"/>
          <p:cNvSpPr>
            <a:spLocks noGrp="1"/>
          </p:cNvSpPr>
          <p:nvPr>
            <p:ph idx="1"/>
          </p:nvPr>
        </p:nvSpPr>
        <p:spPr/>
        <p:txBody>
          <a:bodyPr/>
          <a:lstStyle/>
          <a:p>
            <a:pPr marL="0" indent="0" algn="just">
              <a:buNone/>
            </a:pPr>
            <a:r>
              <a:rPr lang="en-US" sz="2800" dirty="0"/>
              <a:t>5. To develop an user interface through appropriate software tools.</a:t>
            </a:r>
          </a:p>
          <a:p>
            <a:pPr marL="0" indent="0" algn="just">
              <a:buNone/>
            </a:pPr>
            <a:r>
              <a:rPr lang="en-US" sz="2800" dirty="0"/>
              <a:t>6. To test and validate the developed system for various cases considered and incorporate necessary changes.</a:t>
            </a:r>
          </a:p>
          <a:p>
            <a:pPr marL="0" indent="0">
              <a:buNone/>
            </a:pPr>
            <a:r>
              <a:rPr lang="en-US" sz="2800" dirty="0"/>
              <a:t>7. To document the report by unifying all the results and outcomes.</a:t>
            </a:r>
          </a:p>
        </p:txBody>
      </p:sp>
    </p:spTree>
    <p:extLst>
      <p:ext uri="{BB962C8B-B14F-4D97-AF65-F5344CB8AC3E}">
        <p14:creationId xmlns:p14="http://schemas.microsoft.com/office/powerpoint/2010/main" val="673623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850106"/>
          </a:xfrm>
        </p:spPr>
        <p:txBody>
          <a:bodyPr/>
          <a:lstStyle/>
          <a:p>
            <a:r>
              <a:rPr lang="en-US" sz="3200" b="1" dirty="0">
                <a:solidFill>
                  <a:srgbClr val="FF0000"/>
                </a:solidFill>
              </a:rPr>
              <a:t>Methods and Methodology </a:t>
            </a:r>
          </a:p>
        </p:txBody>
      </p:sp>
      <p:sp>
        <p:nvSpPr>
          <p:cNvPr id="3" name="Content Placeholder 2"/>
          <p:cNvSpPr>
            <a:spLocks noGrp="1"/>
          </p:cNvSpPr>
          <p:nvPr>
            <p:ph idx="1"/>
          </p:nvPr>
        </p:nvSpPr>
        <p:spPr>
          <a:xfrm>
            <a:off x="495300" y="1124745"/>
            <a:ext cx="8915400" cy="5001420"/>
          </a:xfrm>
        </p:spPr>
        <p:txBody>
          <a:bodyPr/>
          <a:lstStyle/>
          <a:p>
            <a:pPr marL="0" indent="0">
              <a:buNone/>
            </a:pPr>
            <a:r>
              <a:rPr lang="en-US" sz="2800" dirty="0"/>
              <a:t>To conduct the literature survey on cloud based vehicle to vehicle communication, GPS based navigation and related techniques and methodologies.</a:t>
            </a:r>
          </a:p>
          <a:p>
            <a:pPr marL="0" indent="0">
              <a:buNone/>
            </a:pPr>
            <a:endParaRPr lang="en-US" sz="2800" dirty="0"/>
          </a:p>
          <a:p>
            <a:pPr marL="0" indent="0">
              <a:buNone/>
            </a:pPr>
            <a:r>
              <a:rPr lang="en-US" sz="2800" dirty="0"/>
              <a:t>1.1 To review the literature on existing cloud based vehicle to vehicle communication, their working, functionality and hardware used from peer reviewed journals, reference books and other authentic sources.</a:t>
            </a:r>
          </a:p>
          <a:p>
            <a:pPr marL="0" indent="0">
              <a:buNone/>
            </a:pPr>
            <a:r>
              <a:rPr lang="en-US" sz="2800" dirty="0"/>
              <a:t>1.2 The Literature will be reviewed critically and various methods used for developing cloud based vehicle to vehicle communication will be summarized.</a:t>
            </a:r>
          </a:p>
          <a:p>
            <a:pPr marL="0" indent="0">
              <a:buNone/>
            </a:pPr>
            <a:endParaRPr lang="en-US" sz="2800" dirty="0"/>
          </a:p>
        </p:txBody>
      </p:sp>
    </p:spTree>
    <p:extLst>
      <p:ext uri="{BB962C8B-B14F-4D97-AF65-F5344CB8AC3E}">
        <p14:creationId xmlns:p14="http://schemas.microsoft.com/office/powerpoint/2010/main" val="1180974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AB9AF1-A121-468F-B17A-59B5D7B1EB52}"/>
              </a:ext>
            </a:extLst>
          </p:cNvPr>
          <p:cNvSpPr>
            <a:spLocks noGrp="1"/>
          </p:cNvSpPr>
          <p:nvPr>
            <p:ph type="title"/>
          </p:nvPr>
        </p:nvSpPr>
        <p:spPr/>
        <p:txBody>
          <a:bodyPr/>
          <a:lstStyle/>
          <a:p>
            <a:r>
              <a:rPr lang="en-US" b="1" dirty="0">
                <a:solidFill>
                  <a:srgbClr val="FF0000"/>
                </a:solidFill>
              </a:rPr>
              <a:t>Methods and Methodology </a:t>
            </a:r>
            <a:endParaRPr lang="en-IN" dirty="0"/>
          </a:p>
        </p:txBody>
      </p:sp>
      <p:sp>
        <p:nvSpPr>
          <p:cNvPr id="3" name="Content Placeholder 2">
            <a:extLst>
              <a:ext uri="{FF2B5EF4-FFF2-40B4-BE49-F238E27FC236}">
                <a16:creationId xmlns:a16="http://schemas.microsoft.com/office/drawing/2014/main" xmlns="" id="{95D52F70-EB77-4A4D-BDBD-2F66678F349F}"/>
              </a:ext>
            </a:extLst>
          </p:cNvPr>
          <p:cNvSpPr>
            <a:spLocks noGrp="1"/>
          </p:cNvSpPr>
          <p:nvPr>
            <p:ph idx="1"/>
          </p:nvPr>
        </p:nvSpPr>
        <p:spPr>
          <a:xfrm>
            <a:off x="495300" y="1166018"/>
            <a:ext cx="8915400" cy="4525963"/>
          </a:xfrm>
        </p:spPr>
        <p:txBody>
          <a:bodyPr/>
          <a:lstStyle/>
          <a:p>
            <a:pPr marL="0" indent="0" algn="just">
              <a:buNone/>
            </a:pPr>
            <a:r>
              <a:rPr lang="en-US" sz="2600" dirty="0"/>
              <a:t>To analyze the literature survey and arrive at the system requirements for cloud based vehicle to vehicle communication</a:t>
            </a:r>
          </a:p>
          <a:p>
            <a:pPr marL="0" indent="0" algn="just">
              <a:buNone/>
            </a:pPr>
            <a:endParaRPr lang="en-IN" altLang="en-US" sz="2600" dirty="0">
              <a:solidFill>
                <a:prstClr val="black"/>
              </a:solidFill>
            </a:endParaRPr>
          </a:p>
          <a:p>
            <a:pPr marL="0" indent="0" algn="just">
              <a:buNone/>
            </a:pPr>
            <a:r>
              <a:rPr lang="en-US" altLang="en-US" sz="2600" dirty="0">
                <a:solidFill>
                  <a:prstClr val="black"/>
                </a:solidFill>
              </a:rPr>
              <a:t>2.1 Based on the characteristics identified in the survey, a generic list of requirements for a </a:t>
            </a:r>
            <a:r>
              <a:rPr lang="en-US" sz="2600" dirty="0"/>
              <a:t>cloud based vehicle to vehicle communication </a:t>
            </a:r>
            <a:r>
              <a:rPr lang="en-US" altLang="en-US" sz="2600" dirty="0">
                <a:solidFill>
                  <a:prstClr val="black"/>
                </a:solidFill>
              </a:rPr>
              <a:t>will be penned down.</a:t>
            </a:r>
          </a:p>
          <a:p>
            <a:pPr marL="0" indent="0" algn="just">
              <a:buNone/>
            </a:pPr>
            <a:r>
              <a:rPr lang="en-US" altLang="en-US" sz="2600" dirty="0">
                <a:solidFill>
                  <a:prstClr val="black"/>
                </a:solidFill>
              </a:rPr>
              <a:t>2.2 The functional and non-functional requirements of the </a:t>
            </a:r>
            <a:r>
              <a:rPr lang="en-US" sz="2600" dirty="0"/>
              <a:t>cloud based vehicle to vehicle communication</a:t>
            </a:r>
            <a:r>
              <a:rPr lang="en-US" altLang="en-US" sz="2600" dirty="0">
                <a:solidFill>
                  <a:prstClr val="black"/>
                </a:solidFill>
              </a:rPr>
              <a:t> will be derived.</a:t>
            </a:r>
          </a:p>
          <a:p>
            <a:pPr marL="0" indent="0" algn="just">
              <a:buNone/>
            </a:pPr>
            <a:r>
              <a:rPr lang="en-US" altLang="en-US" sz="2600" dirty="0">
                <a:solidFill>
                  <a:prstClr val="black"/>
                </a:solidFill>
              </a:rPr>
              <a:t>2.3 The dependency between the functional requirements will be identified.</a:t>
            </a:r>
          </a:p>
          <a:p>
            <a:pPr marL="0" indent="0" algn="just">
              <a:buNone/>
            </a:pPr>
            <a:r>
              <a:rPr lang="en-US" altLang="en-US" sz="2600" dirty="0">
                <a:solidFill>
                  <a:prstClr val="black"/>
                </a:solidFill>
              </a:rPr>
              <a:t>2.4 The requirements identified for the system will be checked for the feasibility.</a:t>
            </a:r>
          </a:p>
          <a:p>
            <a:pPr marL="0" indent="0">
              <a:buNone/>
            </a:pPr>
            <a:endParaRPr lang="en-IN" sz="2600" dirty="0"/>
          </a:p>
        </p:txBody>
      </p:sp>
    </p:spTree>
    <p:extLst>
      <p:ext uri="{BB962C8B-B14F-4D97-AF65-F5344CB8AC3E}">
        <p14:creationId xmlns:p14="http://schemas.microsoft.com/office/powerpoint/2010/main" val="3619936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D5CD2E-F238-4430-B992-5683115C9C60}"/>
              </a:ext>
            </a:extLst>
          </p:cNvPr>
          <p:cNvSpPr>
            <a:spLocks noGrp="1"/>
          </p:cNvSpPr>
          <p:nvPr>
            <p:ph type="title"/>
          </p:nvPr>
        </p:nvSpPr>
        <p:spPr/>
        <p:txBody>
          <a:bodyPr/>
          <a:lstStyle/>
          <a:p>
            <a:r>
              <a:rPr lang="en-US" b="1" dirty="0">
                <a:solidFill>
                  <a:srgbClr val="FF0000"/>
                </a:solidFill>
              </a:rPr>
              <a:t>Methods and Methodology </a:t>
            </a:r>
            <a:endParaRPr lang="en-IN" dirty="0"/>
          </a:p>
        </p:txBody>
      </p:sp>
      <p:sp>
        <p:nvSpPr>
          <p:cNvPr id="3" name="Content Placeholder 2">
            <a:extLst>
              <a:ext uri="{FF2B5EF4-FFF2-40B4-BE49-F238E27FC236}">
                <a16:creationId xmlns:a16="http://schemas.microsoft.com/office/drawing/2014/main" xmlns="" id="{1B0A100C-C08E-44B3-BBC7-DC4D71321B31}"/>
              </a:ext>
            </a:extLst>
          </p:cNvPr>
          <p:cNvSpPr>
            <a:spLocks noGrp="1"/>
          </p:cNvSpPr>
          <p:nvPr>
            <p:ph idx="1"/>
          </p:nvPr>
        </p:nvSpPr>
        <p:spPr>
          <a:xfrm>
            <a:off x="495300" y="1062038"/>
            <a:ext cx="8915400" cy="4525963"/>
          </a:xfrm>
        </p:spPr>
        <p:txBody>
          <a:bodyPr/>
          <a:lstStyle/>
          <a:p>
            <a:pPr marL="0" indent="0">
              <a:buNone/>
            </a:pPr>
            <a:r>
              <a:rPr lang="en-US" sz="2600" dirty="0"/>
              <a:t>To arrive at design specification of the system based on the identified requirements and design subsystems like cloud, On-board diagnostics(OBD) and User interface.</a:t>
            </a:r>
          </a:p>
          <a:p>
            <a:pPr marL="0" indent="0">
              <a:buNone/>
            </a:pPr>
            <a:endParaRPr lang="en-IN" sz="2600" dirty="0"/>
          </a:p>
          <a:p>
            <a:pPr marL="0" indent="0">
              <a:buNone/>
            </a:pPr>
            <a:r>
              <a:rPr lang="en-US" sz="2600" dirty="0"/>
              <a:t>3.1 Based on the requirements identified, a high level block diagram will be developed.</a:t>
            </a:r>
          </a:p>
          <a:p>
            <a:pPr marL="0" indent="0">
              <a:buNone/>
            </a:pPr>
            <a:r>
              <a:rPr lang="en-US" sz="2600" dirty="0"/>
              <a:t>3.2 Microcontroller, </a:t>
            </a:r>
            <a:r>
              <a:rPr lang="en-US" sz="2600" dirty="0" err="1"/>
              <a:t>wifi</a:t>
            </a:r>
            <a:r>
              <a:rPr lang="en-US" sz="2600" dirty="0"/>
              <a:t>-module and other peripherals which satisfy the functionality and be compatible with each other will be identified.</a:t>
            </a:r>
          </a:p>
          <a:p>
            <a:pPr marL="0" indent="0">
              <a:buNone/>
            </a:pPr>
            <a:r>
              <a:rPr lang="en-US" sz="2600" dirty="0"/>
              <a:t>3.3 A low level block diagram and flowchart will be developed to achieve the required functionality.</a:t>
            </a:r>
          </a:p>
          <a:p>
            <a:pPr marL="0" indent="0">
              <a:buNone/>
            </a:pPr>
            <a:r>
              <a:rPr lang="en-US" sz="2600" dirty="0"/>
              <a:t>3.4 To establish relation between the identified subsystems.</a:t>
            </a:r>
          </a:p>
          <a:p>
            <a:pPr marL="0" indent="0">
              <a:buNone/>
            </a:pPr>
            <a:endParaRPr lang="en-IN" sz="2600" dirty="0"/>
          </a:p>
        </p:txBody>
      </p:sp>
    </p:spTree>
    <p:extLst>
      <p:ext uri="{BB962C8B-B14F-4D97-AF65-F5344CB8AC3E}">
        <p14:creationId xmlns:p14="http://schemas.microsoft.com/office/powerpoint/2010/main" val="2914952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C3B1B1-A129-4FA8-9563-F67F8C0216B3}"/>
              </a:ext>
            </a:extLst>
          </p:cNvPr>
          <p:cNvSpPr>
            <a:spLocks noGrp="1"/>
          </p:cNvSpPr>
          <p:nvPr>
            <p:ph type="title"/>
          </p:nvPr>
        </p:nvSpPr>
        <p:spPr/>
        <p:txBody>
          <a:bodyPr/>
          <a:lstStyle/>
          <a:p>
            <a:r>
              <a:rPr lang="en-US" b="1" dirty="0">
                <a:solidFill>
                  <a:srgbClr val="FF0000"/>
                </a:solidFill>
              </a:rPr>
              <a:t>Methods and Methodology </a:t>
            </a:r>
            <a:endParaRPr lang="en-IN" dirty="0"/>
          </a:p>
        </p:txBody>
      </p:sp>
      <p:sp>
        <p:nvSpPr>
          <p:cNvPr id="3" name="Content Placeholder 2">
            <a:extLst>
              <a:ext uri="{FF2B5EF4-FFF2-40B4-BE49-F238E27FC236}">
                <a16:creationId xmlns:a16="http://schemas.microsoft.com/office/drawing/2014/main" xmlns="" id="{F0AE6F6D-C101-4EC7-95D4-5D0BBB1C66BD}"/>
              </a:ext>
            </a:extLst>
          </p:cNvPr>
          <p:cNvSpPr>
            <a:spLocks noGrp="1"/>
          </p:cNvSpPr>
          <p:nvPr>
            <p:ph idx="1"/>
          </p:nvPr>
        </p:nvSpPr>
        <p:spPr>
          <a:xfrm>
            <a:off x="495300" y="1166018"/>
            <a:ext cx="8915400" cy="4525963"/>
          </a:xfrm>
        </p:spPr>
        <p:txBody>
          <a:bodyPr/>
          <a:lstStyle/>
          <a:p>
            <a:pPr marL="0" indent="0">
              <a:buNone/>
            </a:pPr>
            <a:r>
              <a:rPr lang="en-US" sz="2800" dirty="0"/>
              <a:t>To develop the hardware circuitry which includes microcontroller, GPS, sensors and Wi-fi module.</a:t>
            </a:r>
          </a:p>
          <a:p>
            <a:pPr marL="0" indent="0">
              <a:buNone/>
            </a:pPr>
            <a:endParaRPr lang="en-IN" sz="2800" dirty="0"/>
          </a:p>
          <a:p>
            <a:pPr marL="0" indent="0">
              <a:buNone/>
            </a:pPr>
            <a:r>
              <a:rPr lang="en-US" sz="2800" dirty="0"/>
              <a:t>4.1 Appropriate IDE will be selected and Software implementation for each sub-system will be done.</a:t>
            </a:r>
          </a:p>
          <a:p>
            <a:pPr marL="0" indent="0">
              <a:buNone/>
            </a:pPr>
            <a:r>
              <a:rPr lang="en-US" sz="2800" dirty="0"/>
              <a:t>4.2 Hardware components like microcontroller, wi-fi module, sensors, actuators are connected to build the hardware solution.  </a:t>
            </a:r>
          </a:p>
          <a:p>
            <a:pPr marL="0" indent="0">
              <a:buNone/>
            </a:pPr>
            <a:r>
              <a:rPr lang="en-US" sz="2800" dirty="0"/>
              <a:t>4.3 Hardware and software implementation are integrated in order to develop a fully functional system as per the requirements.</a:t>
            </a:r>
          </a:p>
          <a:p>
            <a:pPr marL="0" indent="0">
              <a:buNone/>
            </a:pPr>
            <a:endParaRPr lang="en-IN" sz="2800" dirty="0"/>
          </a:p>
        </p:txBody>
      </p:sp>
    </p:spTree>
    <p:extLst>
      <p:ext uri="{BB962C8B-B14F-4D97-AF65-F5344CB8AC3E}">
        <p14:creationId xmlns:p14="http://schemas.microsoft.com/office/powerpoint/2010/main" val="1735087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15450D-2896-44FF-9909-AAC89AB7364D}"/>
              </a:ext>
            </a:extLst>
          </p:cNvPr>
          <p:cNvSpPr>
            <a:spLocks noGrp="1"/>
          </p:cNvSpPr>
          <p:nvPr>
            <p:ph type="title"/>
          </p:nvPr>
        </p:nvSpPr>
        <p:spPr/>
        <p:txBody>
          <a:bodyPr/>
          <a:lstStyle/>
          <a:p>
            <a:r>
              <a:rPr lang="en-US" b="1" dirty="0">
                <a:solidFill>
                  <a:srgbClr val="FF0000"/>
                </a:solidFill>
              </a:rPr>
              <a:t>Methods and Methodology </a:t>
            </a:r>
            <a:endParaRPr lang="en-IN" dirty="0"/>
          </a:p>
        </p:txBody>
      </p:sp>
      <p:sp>
        <p:nvSpPr>
          <p:cNvPr id="3" name="Content Placeholder 2">
            <a:extLst>
              <a:ext uri="{FF2B5EF4-FFF2-40B4-BE49-F238E27FC236}">
                <a16:creationId xmlns:a16="http://schemas.microsoft.com/office/drawing/2014/main" xmlns="" id="{DEBE1D24-B276-4EB0-8AE6-7D765824615A}"/>
              </a:ext>
            </a:extLst>
          </p:cNvPr>
          <p:cNvSpPr>
            <a:spLocks noGrp="1"/>
          </p:cNvSpPr>
          <p:nvPr>
            <p:ph idx="1"/>
          </p:nvPr>
        </p:nvSpPr>
        <p:spPr>
          <a:xfrm>
            <a:off x="495300" y="1166018"/>
            <a:ext cx="8915400" cy="4525963"/>
          </a:xfrm>
        </p:spPr>
        <p:txBody>
          <a:bodyPr/>
          <a:lstStyle/>
          <a:p>
            <a:pPr marL="0" indent="0">
              <a:buNone/>
            </a:pPr>
            <a:r>
              <a:rPr lang="en-US" dirty="0"/>
              <a:t>To develop an user interface through appropriate software tools</a:t>
            </a:r>
          </a:p>
          <a:p>
            <a:pPr marL="0" indent="0">
              <a:buNone/>
            </a:pPr>
            <a:endParaRPr lang="en-US" dirty="0"/>
          </a:p>
          <a:p>
            <a:pPr marL="0" indent="0">
              <a:buNone/>
            </a:pPr>
            <a:r>
              <a:rPr lang="en-US" dirty="0"/>
              <a:t>5.1 An appropriate software tool to develop the UI will be identified.</a:t>
            </a:r>
          </a:p>
          <a:p>
            <a:pPr marL="0" indent="0">
              <a:buNone/>
            </a:pPr>
            <a:r>
              <a:rPr lang="en-US" dirty="0"/>
              <a:t>5.2 The home screen, menu and sub-menus required will be designed.</a:t>
            </a:r>
          </a:p>
          <a:p>
            <a:pPr marL="0" indent="0">
              <a:buNone/>
            </a:pPr>
            <a:r>
              <a:rPr lang="en-US" dirty="0"/>
              <a:t>5.3 The required data from the cloud will be extracted and necessary actions will be performed </a:t>
            </a:r>
            <a:endParaRPr lang="en-IN" dirty="0"/>
          </a:p>
        </p:txBody>
      </p:sp>
    </p:spTree>
    <p:extLst>
      <p:ext uri="{BB962C8B-B14F-4D97-AF65-F5344CB8AC3E}">
        <p14:creationId xmlns:p14="http://schemas.microsoft.com/office/powerpoint/2010/main" val="3304725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1E7EF5-474B-462D-BD82-5EED9145ADE5}"/>
              </a:ext>
            </a:extLst>
          </p:cNvPr>
          <p:cNvSpPr>
            <a:spLocks noGrp="1"/>
          </p:cNvSpPr>
          <p:nvPr>
            <p:ph type="title"/>
          </p:nvPr>
        </p:nvSpPr>
        <p:spPr/>
        <p:txBody>
          <a:bodyPr/>
          <a:lstStyle/>
          <a:p>
            <a:r>
              <a:rPr lang="en-US" b="1" dirty="0">
                <a:solidFill>
                  <a:srgbClr val="FF0000"/>
                </a:solidFill>
              </a:rPr>
              <a:t>Methods and Methodology </a:t>
            </a:r>
            <a:endParaRPr lang="en-IN" dirty="0"/>
          </a:p>
        </p:txBody>
      </p:sp>
      <p:sp>
        <p:nvSpPr>
          <p:cNvPr id="3" name="Content Placeholder 2">
            <a:extLst>
              <a:ext uri="{FF2B5EF4-FFF2-40B4-BE49-F238E27FC236}">
                <a16:creationId xmlns:a16="http://schemas.microsoft.com/office/drawing/2014/main" xmlns="" id="{98CB3E71-F163-42E9-AB93-F2DDE18A8386}"/>
              </a:ext>
            </a:extLst>
          </p:cNvPr>
          <p:cNvSpPr>
            <a:spLocks noGrp="1"/>
          </p:cNvSpPr>
          <p:nvPr>
            <p:ph idx="1"/>
          </p:nvPr>
        </p:nvSpPr>
        <p:spPr>
          <a:xfrm>
            <a:off x="414020" y="1275081"/>
            <a:ext cx="8915400" cy="4525963"/>
          </a:xfrm>
        </p:spPr>
        <p:txBody>
          <a:bodyPr/>
          <a:lstStyle/>
          <a:p>
            <a:pPr marL="0" indent="0" algn="just">
              <a:buNone/>
            </a:pPr>
            <a:r>
              <a:rPr lang="en-US" sz="2800" dirty="0"/>
              <a:t>To test and validate the developed system for various cases considered and incorporate necessary changes.</a:t>
            </a:r>
          </a:p>
          <a:p>
            <a:pPr marL="0" indent="0">
              <a:buNone/>
            </a:pPr>
            <a:endParaRPr lang="en-US" sz="2800" dirty="0"/>
          </a:p>
          <a:p>
            <a:pPr marL="0" indent="0">
              <a:buNone/>
            </a:pPr>
            <a:r>
              <a:rPr lang="en-US" sz="2800" dirty="0"/>
              <a:t>6.1 The developed application will be tested for different cases considered.</a:t>
            </a:r>
          </a:p>
          <a:p>
            <a:pPr marL="0" indent="0">
              <a:buNone/>
            </a:pPr>
            <a:r>
              <a:rPr lang="en-US" sz="2800" dirty="0"/>
              <a:t>6.2 Test cases for unit, integration and functional testing will be developed.</a:t>
            </a:r>
          </a:p>
          <a:p>
            <a:pPr marL="0" indent="0">
              <a:buNone/>
            </a:pPr>
            <a:r>
              <a:rPr lang="en-US" sz="2800" dirty="0"/>
              <a:t>6.3 The expected outcome and the actual outcome will be validated.</a:t>
            </a:r>
          </a:p>
          <a:p>
            <a:pPr marL="0" indent="0">
              <a:buNone/>
            </a:pPr>
            <a:r>
              <a:rPr lang="en-US" sz="2800" dirty="0"/>
              <a:t>6.4 Based on the results, obtained changes will be incorporated if required.</a:t>
            </a:r>
            <a:endParaRPr lang="en-GB" sz="2800" dirty="0"/>
          </a:p>
          <a:p>
            <a:pPr marL="0" indent="0">
              <a:buNone/>
            </a:pPr>
            <a:endParaRPr lang="en-IN" sz="2800" dirty="0"/>
          </a:p>
        </p:txBody>
      </p:sp>
    </p:spTree>
    <p:extLst>
      <p:ext uri="{BB962C8B-B14F-4D97-AF65-F5344CB8AC3E}">
        <p14:creationId xmlns:p14="http://schemas.microsoft.com/office/powerpoint/2010/main" val="3502173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B6D28E-0DA0-4138-8709-3B12E4BC5BC7}"/>
              </a:ext>
            </a:extLst>
          </p:cNvPr>
          <p:cNvSpPr>
            <a:spLocks noGrp="1"/>
          </p:cNvSpPr>
          <p:nvPr>
            <p:ph type="title"/>
          </p:nvPr>
        </p:nvSpPr>
        <p:spPr/>
        <p:txBody>
          <a:bodyPr/>
          <a:lstStyle/>
          <a:p>
            <a:r>
              <a:rPr lang="en-US" b="1" dirty="0">
                <a:solidFill>
                  <a:srgbClr val="FF0000"/>
                </a:solidFill>
              </a:rPr>
              <a:t>Methods and Methodology </a:t>
            </a:r>
            <a:endParaRPr lang="en-IN" dirty="0"/>
          </a:p>
        </p:txBody>
      </p:sp>
      <p:sp>
        <p:nvSpPr>
          <p:cNvPr id="3" name="Content Placeholder 2">
            <a:extLst>
              <a:ext uri="{FF2B5EF4-FFF2-40B4-BE49-F238E27FC236}">
                <a16:creationId xmlns:a16="http://schemas.microsoft.com/office/drawing/2014/main" xmlns="" id="{CD8E3DCE-E514-4996-8AF0-2BE62384B77E}"/>
              </a:ext>
            </a:extLst>
          </p:cNvPr>
          <p:cNvSpPr>
            <a:spLocks noGrp="1"/>
          </p:cNvSpPr>
          <p:nvPr>
            <p:ph idx="1"/>
          </p:nvPr>
        </p:nvSpPr>
        <p:spPr>
          <a:xfrm>
            <a:off x="495300" y="1136469"/>
            <a:ext cx="8915400" cy="4989695"/>
          </a:xfrm>
        </p:spPr>
        <p:txBody>
          <a:bodyPr/>
          <a:lstStyle/>
          <a:p>
            <a:pPr marL="0" indent="0">
              <a:buNone/>
            </a:pPr>
            <a:r>
              <a:rPr lang="en-US" sz="2800" dirty="0"/>
              <a:t>To document the report by unifying all the results and outcomes</a:t>
            </a:r>
          </a:p>
          <a:p>
            <a:pPr marL="0" indent="0">
              <a:buNone/>
            </a:pPr>
            <a:endParaRPr lang="en-US" sz="2800" dirty="0"/>
          </a:p>
          <a:p>
            <a:pPr marL="0" indent="0">
              <a:buNone/>
            </a:pPr>
            <a:r>
              <a:rPr lang="en-US" sz="2800" dirty="0"/>
              <a:t>7.1 A scientific project report as per the university template will be developed.</a:t>
            </a:r>
          </a:p>
          <a:p>
            <a:pPr marL="0" indent="0">
              <a:buNone/>
            </a:pPr>
            <a:r>
              <a:rPr lang="en-US" sz="2800" dirty="0"/>
              <a:t>7.2 The design, implementation, verification, testing and validation, results of this system are reported. </a:t>
            </a:r>
          </a:p>
          <a:p>
            <a:pPr marL="0" indent="0">
              <a:buNone/>
            </a:pPr>
            <a:r>
              <a:rPr lang="en-US" sz="2800" dirty="0"/>
              <a:t>7.3 Analyze performance of the application and report the performance test results. </a:t>
            </a:r>
          </a:p>
          <a:p>
            <a:pPr marL="0" indent="0">
              <a:buNone/>
            </a:pPr>
            <a:r>
              <a:rPr lang="en-US" sz="2800" dirty="0"/>
              <a:t>7.4 Demonstrate the working model of the cloud based vehicle to vehicle communication system.</a:t>
            </a:r>
            <a:endParaRPr lang="en-GB" sz="2800" dirty="0"/>
          </a:p>
          <a:p>
            <a:pPr marL="0" indent="0">
              <a:buNone/>
            </a:pPr>
            <a:endParaRPr lang="en-US" sz="2800" dirty="0"/>
          </a:p>
          <a:p>
            <a:pPr marL="0" indent="0">
              <a:buNone/>
            </a:pPr>
            <a:endParaRPr lang="en-IN" sz="2800" dirty="0"/>
          </a:p>
        </p:txBody>
      </p:sp>
    </p:spTree>
    <p:extLst>
      <p:ext uri="{BB962C8B-B14F-4D97-AF65-F5344CB8AC3E}">
        <p14:creationId xmlns:p14="http://schemas.microsoft.com/office/powerpoint/2010/main" val="155360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648"/>
            <a:ext cx="9633520" cy="792088"/>
          </a:xfrm>
        </p:spPr>
        <p:txBody>
          <a:bodyPr/>
          <a:lstStyle/>
          <a:p>
            <a:r>
              <a:rPr lang="en-US" altLang="en-US" sz="3200" b="1" dirty="0">
                <a:solidFill>
                  <a:srgbClr val="FF0000"/>
                </a:solidFill>
              </a:rPr>
              <a:t>Problem Solving</a:t>
            </a:r>
          </a:p>
        </p:txBody>
      </p:sp>
      <p:sp>
        <p:nvSpPr>
          <p:cNvPr id="3" name="Content Placeholder 2"/>
          <p:cNvSpPr>
            <a:spLocks noGrp="1"/>
          </p:cNvSpPr>
          <p:nvPr>
            <p:ph idx="1"/>
          </p:nvPr>
        </p:nvSpPr>
        <p:spPr>
          <a:xfrm>
            <a:off x="488504" y="1060704"/>
            <a:ext cx="8915400" cy="5217448"/>
          </a:xfrm>
        </p:spPr>
        <p:txBody>
          <a:bodyPr/>
          <a:lstStyle/>
          <a:p>
            <a:pPr marL="0" indent="0">
              <a:buNone/>
            </a:pPr>
            <a:r>
              <a:rPr lang="en-US" altLang="en-US" sz="2800" dirty="0"/>
              <a:t>Project Concept</a:t>
            </a:r>
          </a:p>
          <a:p>
            <a:pPr marL="0" indent="0">
              <a:buNone/>
            </a:pPr>
            <a:r>
              <a:rPr lang="en-US" altLang="en-US" sz="2800" dirty="0"/>
              <a:t>Design</a:t>
            </a:r>
          </a:p>
          <a:p>
            <a:pPr marL="0" indent="0">
              <a:buNone/>
            </a:pPr>
            <a:r>
              <a:rPr lang="en-US" altLang="en-US" sz="2800" dirty="0"/>
              <a:t>Development or Implementation (If applicable)</a:t>
            </a:r>
          </a:p>
          <a:p>
            <a:pPr marL="0" indent="0">
              <a:buNone/>
            </a:pPr>
            <a:endParaRPr lang="en-US" b="1" i="1" dirty="0">
              <a:solidFill>
                <a:schemeClr val="tx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Problem Solving</a:t>
            </a:r>
            <a:r>
              <a:rPr lang="en-US" altLang="en-US" b="1" dirty="0">
                <a:solidFill>
                  <a:srgbClr val="FF0000"/>
                </a:solidFill>
              </a:rPr>
              <a:t/>
            </a:r>
            <a:br>
              <a:rPr lang="en-US" altLang="en-US" b="1" dirty="0">
                <a:solidFill>
                  <a:srgbClr val="FF0000"/>
                </a:solidFill>
              </a:rPr>
            </a:br>
            <a:r>
              <a:rPr lang="en-US" altLang="en-US" b="1" dirty="0">
                <a:solidFill>
                  <a:srgbClr val="FF0000"/>
                </a:solidFill>
              </a:rPr>
              <a:t/>
            </a:r>
            <a:br>
              <a:rPr lang="en-US" altLang="en-US" b="1" dirty="0">
                <a:solidFill>
                  <a:srgbClr val="FF0000"/>
                </a:solidFill>
              </a:rPr>
            </a:br>
            <a:endParaRPr lang="en-US" dirty="0"/>
          </a:p>
        </p:txBody>
      </p:sp>
      <p:sp>
        <p:nvSpPr>
          <p:cNvPr id="3" name="Content Placeholder 2"/>
          <p:cNvSpPr>
            <a:spLocks noGrp="1"/>
          </p:cNvSpPr>
          <p:nvPr>
            <p:ph idx="1"/>
          </p:nvPr>
        </p:nvSpPr>
        <p:spPr>
          <a:xfrm>
            <a:off x="495300" y="914401"/>
            <a:ext cx="8915400" cy="5211768"/>
          </a:xfrm>
        </p:spPr>
        <p:txBody>
          <a:bodyPr/>
          <a:lstStyle/>
          <a:p>
            <a:pPr marL="0" indent="0" algn="ctr">
              <a:buNone/>
            </a:pPr>
            <a:r>
              <a:rPr lang="en-US" altLang="en-US" sz="2800" b="1" dirty="0"/>
              <a:t>FUNCTIONAL REQUIREMENTS:</a:t>
            </a:r>
          </a:p>
          <a:p>
            <a:r>
              <a:rPr lang="en-US" sz="2800" dirty="0"/>
              <a:t>FR1: System should have main page and optional page.</a:t>
            </a:r>
          </a:p>
          <a:p>
            <a:r>
              <a:rPr lang="en-US" sz="2800" dirty="0"/>
              <a:t>FR2: System should have log-in/Sign-up in main page and optional buttons like upload and retrieve data  in optional page. [FR1]</a:t>
            </a:r>
          </a:p>
          <a:p>
            <a:r>
              <a:rPr lang="en-US" sz="2800" dirty="0"/>
              <a:t>FR3: System should connect it to cloud.</a:t>
            </a:r>
          </a:p>
          <a:p>
            <a:r>
              <a:rPr lang="en-US" sz="2800" dirty="0"/>
              <a:t>FR4: </a:t>
            </a:r>
            <a:r>
              <a:rPr lang="en-IN" sz="2800" dirty="0"/>
              <a:t>System should receive the data by sensor.</a:t>
            </a:r>
          </a:p>
          <a:p>
            <a:r>
              <a:rPr lang="en-IN" sz="2800" dirty="0"/>
              <a:t>FR5: System should able to sense the traffic.</a:t>
            </a:r>
            <a:endParaRPr lang="en-US" sz="2800" dirty="0"/>
          </a:p>
          <a:p>
            <a:r>
              <a:rPr lang="en-US" sz="2800" dirty="0"/>
              <a:t>FR6: System should able to send data to the cloud and retrieve the data from the cloud</a:t>
            </a:r>
            <a:r>
              <a:rPr lang="en-US" dirty="0"/>
              <a:t>. </a:t>
            </a:r>
          </a:p>
        </p:txBody>
      </p:sp>
    </p:spTree>
    <p:extLst>
      <p:ext uri="{BB962C8B-B14F-4D97-AF65-F5344CB8AC3E}">
        <p14:creationId xmlns:p14="http://schemas.microsoft.com/office/powerpoint/2010/main" val="42292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p:cNvGraphicFramePr>
            <a:graphicFrameLocks/>
          </p:cNvGraphicFramePr>
          <p:nvPr>
            <p:extLst>
              <p:ext uri="{D42A27DB-BD31-4B8C-83A1-F6EECF244321}">
                <p14:modId xmlns:p14="http://schemas.microsoft.com/office/powerpoint/2010/main" val="2086496915"/>
              </p:ext>
            </p:extLst>
          </p:nvPr>
        </p:nvGraphicFramePr>
        <p:xfrm>
          <a:off x="1023910" y="1714488"/>
          <a:ext cx="7772400" cy="2337810"/>
        </p:xfrm>
        <a:graphic>
          <a:graphicData uri="http://schemas.openxmlformats.org/drawingml/2006/table">
            <a:tbl>
              <a:tblPr firstRow="1" bandRow="1">
                <a:tableStyleId>{5C22544A-7EE6-4342-B048-85BDC9FD1C3A}</a:tableStyleId>
              </a:tblPr>
              <a:tblGrid>
                <a:gridCol w="935764">
                  <a:extLst>
                    <a:ext uri="{9D8B030D-6E8A-4147-A177-3AD203B41FA5}">
                      <a16:colId xmlns:a16="http://schemas.microsoft.com/office/drawing/2014/main" xmlns="" val="20000"/>
                    </a:ext>
                  </a:extLst>
                </a:gridCol>
                <a:gridCol w="1654292">
                  <a:extLst>
                    <a:ext uri="{9D8B030D-6E8A-4147-A177-3AD203B41FA5}">
                      <a16:colId xmlns:a16="http://schemas.microsoft.com/office/drawing/2014/main" xmlns="" val="20001"/>
                    </a:ext>
                  </a:extLst>
                </a:gridCol>
                <a:gridCol w="3132054">
                  <a:extLst>
                    <a:ext uri="{9D8B030D-6E8A-4147-A177-3AD203B41FA5}">
                      <a16:colId xmlns:a16="http://schemas.microsoft.com/office/drawing/2014/main" xmlns="" val="20002"/>
                    </a:ext>
                  </a:extLst>
                </a:gridCol>
                <a:gridCol w="2050290">
                  <a:extLst>
                    <a:ext uri="{9D8B030D-6E8A-4147-A177-3AD203B41FA5}">
                      <a16:colId xmlns:a16="http://schemas.microsoft.com/office/drawing/2014/main" xmlns="" val="20003"/>
                    </a:ext>
                  </a:extLst>
                </a:gridCol>
              </a:tblGrid>
              <a:tr h="509010">
                <a:tc>
                  <a:txBody>
                    <a:bodyPr/>
                    <a:lstStyle/>
                    <a:p>
                      <a:r>
                        <a:rPr lang="en-US" sz="2400" dirty="0" err="1"/>
                        <a:t>Sl.No</a:t>
                      </a:r>
                      <a:r>
                        <a:rPr lang="en-US" sz="2400" dirty="0"/>
                        <a:t>.</a:t>
                      </a:r>
                    </a:p>
                  </a:txBody>
                  <a:tcPr/>
                </a:tc>
                <a:tc>
                  <a:txBody>
                    <a:bodyPr/>
                    <a:lstStyle/>
                    <a:p>
                      <a:r>
                        <a:rPr lang="en-US" sz="2400" dirty="0"/>
                        <a:t>Reg. No.</a:t>
                      </a:r>
                    </a:p>
                  </a:txBody>
                  <a:tcPr/>
                </a:tc>
                <a:tc>
                  <a:txBody>
                    <a:bodyPr/>
                    <a:lstStyle/>
                    <a:p>
                      <a:r>
                        <a:rPr lang="en-US" sz="2400" dirty="0"/>
                        <a:t>Name of the student</a:t>
                      </a:r>
                    </a:p>
                  </a:txBody>
                  <a:tcPr/>
                </a:tc>
                <a:tc>
                  <a:txBody>
                    <a:bodyPr/>
                    <a:lstStyle/>
                    <a:p>
                      <a:r>
                        <a:rPr lang="en-US" sz="2400" dirty="0"/>
                        <a:t>Department</a:t>
                      </a:r>
                    </a:p>
                  </a:txBody>
                  <a:tcPr/>
                </a:tc>
                <a:extLst>
                  <a:ext uri="{0D108BD9-81ED-4DB2-BD59-A6C34878D82A}">
                    <a16:rowId xmlns:a16="http://schemas.microsoft.com/office/drawing/2014/main" xmlns="" val="10000"/>
                  </a:ext>
                </a:extLst>
              </a:tr>
              <a:tr h="359301">
                <a:tc>
                  <a:txBody>
                    <a:bodyPr/>
                    <a:lstStyle/>
                    <a:p>
                      <a:pPr algn="ctr"/>
                      <a:r>
                        <a:rPr lang="en-US" dirty="0"/>
                        <a:t>1</a:t>
                      </a:r>
                    </a:p>
                  </a:txBody>
                  <a:tcPr/>
                </a:tc>
                <a:tc>
                  <a:txBody>
                    <a:bodyPr/>
                    <a:lstStyle/>
                    <a:p>
                      <a:pPr algn="ctr"/>
                      <a:r>
                        <a:rPr lang="en-US" dirty="0"/>
                        <a:t>16ETCS002092</a:t>
                      </a:r>
                    </a:p>
                  </a:txBody>
                  <a:tcPr/>
                </a:tc>
                <a:tc>
                  <a:txBody>
                    <a:bodyPr/>
                    <a:lstStyle/>
                    <a:p>
                      <a:pPr algn="ctr"/>
                      <a:r>
                        <a:rPr lang="en-US" dirty="0"/>
                        <a:t>PREETI S MATHPATI</a:t>
                      </a:r>
                    </a:p>
                  </a:txBody>
                  <a:tcPr/>
                </a:tc>
                <a:tc>
                  <a:txBody>
                    <a:bodyPr/>
                    <a:lstStyle/>
                    <a:p>
                      <a:pPr algn="ctr"/>
                      <a:r>
                        <a:rPr lang="en-US" dirty="0"/>
                        <a:t> CSE</a:t>
                      </a:r>
                    </a:p>
                  </a:txBody>
                  <a:tcPr/>
                </a:tc>
                <a:extLst>
                  <a:ext uri="{0D108BD9-81ED-4DB2-BD59-A6C34878D82A}">
                    <a16:rowId xmlns:a16="http://schemas.microsoft.com/office/drawing/2014/main" xmlns="" val="10001"/>
                  </a:ext>
                </a:extLst>
              </a:tr>
              <a:tr h="359301">
                <a:tc>
                  <a:txBody>
                    <a:bodyPr/>
                    <a:lstStyle/>
                    <a:p>
                      <a:pPr algn="ctr"/>
                      <a:r>
                        <a:rPr lang="en-US" dirty="0"/>
                        <a:t>2</a:t>
                      </a:r>
                    </a:p>
                  </a:txBody>
                  <a:tcPr/>
                </a:tc>
                <a:tc>
                  <a:txBody>
                    <a:bodyPr/>
                    <a:lstStyle/>
                    <a:p>
                      <a:pPr algn="ctr"/>
                      <a:r>
                        <a:rPr lang="en-US" dirty="0"/>
                        <a:t>16ETCS002005</a:t>
                      </a:r>
                    </a:p>
                  </a:txBody>
                  <a:tcPr/>
                </a:tc>
                <a:tc>
                  <a:txBody>
                    <a:bodyPr/>
                    <a:lstStyle/>
                    <a:p>
                      <a:pPr algn="ctr"/>
                      <a:r>
                        <a:rPr lang="en-US" dirty="0"/>
                        <a:t>AKSHATA C HUDED</a:t>
                      </a:r>
                    </a:p>
                  </a:txBody>
                  <a:tcPr/>
                </a:tc>
                <a:tc>
                  <a:txBody>
                    <a:bodyPr/>
                    <a:lstStyle/>
                    <a:p>
                      <a:pPr algn="ctr"/>
                      <a:r>
                        <a:rPr lang="en-US" dirty="0"/>
                        <a:t>CSE</a:t>
                      </a:r>
                    </a:p>
                  </a:txBody>
                  <a:tcPr/>
                </a:tc>
                <a:extLst>
                  <a:ext uri="{0D108BD9-81ED-4DB2-BD59-A6C34878D82A}">
                    <a16:rowId xmlns:a16="http://schemas.microsoft.com/office/drawing/2014/main" xmlns="" val="10002"/>
                  </a:ext>
                </a:extLst>
              </a:tr>
              <a:tr h="359301">
                <a:tc>
                  <a:txBody>
                    <a:bodyPr/>
                    <a:lstStyle/>
                    <a:p>
                      <a:pPr algn="ctr"/>
                      <a:r>
                        <a:rPr lang="en-US" dirty="0"/>
                        <a:t>3</a:t>
                      </a:r>
                    </a:p>
                  </a:txBody>
                  <a:tcPr/>
                </a:tc>
                <a:tc>
                  <a:txBody>
                    <a:bodyPr/>
                    <a:lstStyle/>
                    <a:p>
                      <a:pPr algn="ctr"/>
                      <a:r>
                        <a:rPr lang="en-US" dirty="0"/>
                        <a:t>16ETCS002065</a:t>
                      </a:r>
                    </a:p>
                  </a:txBody>
                  <a:tcPr/>
                </a:tc>
                <a:tc>
                  <a:txBody>
                    <a:bodyPr/>
                    <a:lstStyle/>
                    <a:p>
                      <a:pPr algn="ctr"/>
                      <a:r>
                        <a:rPr lang="en-US" dirty="0"/>
                        <a:t>LAVANYA</a:t>
                      </a:r>
                    </a:p>
                  </a:txBody>
                  <a:tcPr/>
                </a:tc>
                <a:tc>
                  <a:txBody>
                    <a:bodyPr/>
                    <a:lstStyle/>
                    <a:p>
                      <a:pPr algn="ctr"/>
                      <a:r>
                        <a:rPr lang="en-US" dirty="0"/>
                        <a:t>CSE</a:t>
                      </a:r>
                    </a:p>
                  </a:txBody>
                  <a:tcPr/>
                </a:tc>
                <a:extLst>
                  <a:ext uri="{0D108BD9-81ED-4DB2-BD59-A6C34878D82A}">
                    <a16:rowId xmlns:a16="http://schemas.microsoft.com/office/drawing/2014/main" xmlns="" val="10003"/>
                  </a:ext>
                </a:extLst>
              </a:tr>
              <a:tr h="359301">
                <a:tc>
                  <a:txBody>
                    <a:bodyPr/>
                    <a:lstStyle/>
                    <a:p>
                      <a:pPr algn="ctr"/>
                      <a:r>
                        <a:rPr lang="en-US" dirty="0"/>
                        <a:t>4</a:t>
                      </a:r>
                    </a:p>
                  </a:txBody>
                  <a:tcPr/>
                </a:tc>
                <a:tc>
                  <a:txBody>
                    <a:bodyPr/>
                    <a:lstStyle/>
                    <a:p>
                      <a:pPr algn="ctr"/>
                      <a:r>
                        <a:rPr lang="en-US" dirty="0"/>
                        <a:t>16ETCS002134</a:t>
                      </a:r>
                    </a:p>
                  </a:txBody>
                  <a:tcPr/>
                </a:tc>
                <a:tc>
                  <a:txBody>
                    <a:bodyPr/>
                    <a:lstStyle/>
                    <a:p>
                      <a:pPr algn="ctr"/>
                      <a:r>
                        <a:rPr lang="en-US" dirty="0"/>
                        <a:t>SWAROOPA</a:t>
                      </a:r>
                    </a:p>
                  </a:txBody>
                  <a:tcPr/>
                </a:tc>
                <a:tc>
                  <a:txBody>
                    <a:bodyPr/>
                    <a:lstStyle/>
                    <a:p>
                      <a:pPr algn="ctr"/>
                      <a:r>
                        <a:rPr lang="en-US" dirty="0"/>
                        <a:t>CSE</a:t>
                      </a:r>
                    </a:p>
                  </a:txBody>
                  <a:tcPr/>
                </a:tc>
                <a:extLst>
                  <a:ext uri="{0D108BD9-81ED-4DB2-BD59-A6C34878D82A}">
                    <a16:rowId xmlns:a16="http://schemas.microsoft.com/office/drawing/2014/main" xmlns="" val="10004"/>
                  </a:ext>
                </a:extLst>
              </a:tr>
              <a:tr h="359301">
                <a:tc>
                  <a:txBody>
                    <a:bodyPr/>
                    <a:lstStyle/>
                    <a:p>
                      <a:pPr algn="ctr"/>
                      <a:r>
                        <a:rPr lang="en-US" dirty="0"/>
                        <a:t>5</a:t>
                      </a:r>
                    </a:p>
                  </a:txBody>
                  <a:tcPr/>
                </a:tc>
                <a:tc>
                  <a:txBody>
                    <a:bodyPr/>
                    <a:lstStyle/>
                    <a:p>
                      <a:pPr algn="ctr"/>
                      <a:r>
                        <a:rPr lang="en-US" dirty="0"/>
                        <a:t>16ETCS002123</a:t>
                      </a:r>
                    </a:p>
                  </a:txBody>
                  <a:tcPr/>
                </a:tc>
                <a:tc>
                  <a:txBody>
                    <a:bodyPr/>
                    <a:lstStyle/>
                    <a:p>
                      <a:pPr algn="ctr"/>
                      <a:r>
                        <a:rPr lang="en-US" dirty="0"/>
                        <a:t>SHREE LAKSHMI.N</a:t>
                      </a:r>
                    </a:p>
                  </a:txBody>
                  <a:tcPr/>
                </a:tc>
                <a:tc>
                  <a:txBody>
                    <a:bodyPr/>
                    <a:lstStyle/>
                    <a:p>
                      <a:pPr algn="ctr"/>
                      <a:r>
                        <a:rPr lang="en-US" dirty="0"/>
                        <a:t>CSE</a:t>
                      </a:r>
                    </a:p>
                  </a:txBody>
                  <a:tcPr/>
                </a:tc>
                <a:extLst>
                  <a:ext uri="{0D108BD9-81ED-4DB2-BD59-A6C34878D82A}">
                    <a16:rowId xmlns:a16="http://schemas.microsoft.com/office/drawing/2014/main" xmlns="" val="10005"/>
                  </a:ext>
                </a:extLst>
              </a:tr>
            </a:tbl>
          </a:graphicData>
        </a:graphic>
      </p:graphicFrame>
      <p:sp>
        <p:nvSpPr>
          <p:cNvPr id="7" name="Content Placeholder 2"/>
          <p:cNvSpPr txBox="1">
            <a:spLocks/>
          </p:cNvSpPr>
          <p:nvPr/>
        </p:nvSpPr>
        <p:spPr>
          <a:xfrm>
            <a:off x="990600" y="4643446"/>
            <a:ext cx="8915400" cy="10653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Batch		:    FT - 2016	</a:t>
            </a:r>
          </a:p>
        </p:txBody>
      </p:sp>
      <p:sp>
        <p:nvSpPr>
          <p:cNvPr id="9" name="TextBox 8"/>
          <p:cNvSpPr txBox="1"/>
          <p:nvPr/>
        </p:nvSpPr>
        <p:spPr>
          <a:xfrm>
            <a:off x="1273706" y="260648"/>
            <a:ext cx="7272808" cy="584775"/>
          </a:xfrm>
          <a:prstGeom prst="rect">
            <a:avLst/>
          </a:prstGeom>
          <a:noFill/>
        </p:spPr>
        <p:txBody>
          <a:bodyPr wrap="square" rtlCol="0">
            <a:spAutoFit/>
          </a:bodyPr>
          <a:lstStyle/>
          <a:p>
            <a:pPr algn="ctr"/>
            <a:r>
              <a:rPr lang="en-US" sz="3200" b="1" dirty="0">
                <a:solidFill>
                  <a:srgbClr val="FF0000"/>
                </a:solidFill>
              </a:rPr>
              <a:t>Group Details</a:t>
            </a:r>
          </a:p>
        </p:txBody>
      </p:sp>
    </p:spTree>
    <p:extLst>
      <p:ext uri="{BB962C8B-B14F-4D97-AF65-F5344CB8AC3E}">
        <p14:creationId xmlns:p14="http://schemas.microsoft.com/office/powerpoint/2010/main" val="1258981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Problem Solving</a:t>
            </a:r>
            <a:endParaRPr lang="en-US" sz="3200" dirty="0"/>
          </a:p>
        </p:txBody>
      </p:sp>
      <p:sp>
        <p:nvSpPr>
          <p:cNvPr id="3" name="Content Placeholder 2"/>
          <p:cNvSpPr>
            <a:spLocks noGrp="1"/>
          </p:cNvSpPr>
          <p:nvPr>
            <p:ph idx="1"/>
          </p:nvPr>
        </p:nvSpPr>
        <p:spPr>
          <a:xfrm>
            <a:off x="495300" y="1047751"/>
            <a:ext cx="8915400" cy="5078418"/>
          </a:xfrm>
        </p:spPr>
        <p:txBody>
          <a:bodyPr/>
          <a:lstStyle/>
          <a:p>
            <a:pPr marL="0" indent="0">
              <a:buNone/>
            </a:pPr>
            <a:r>
              <a:rPr lang="en-US" altLang="en-US" dirty="0"/>
              <a:t>		  </a:t>
            </a:r>
            <a:r>
              <a:rPr lang="en-US" altLang="en-US" sz="2800" b="1" dirty="0"/>
              <a:t>FUNCTIONAL REQUIREMENTS</a:t>
            </a:r>
          </a:p>
          <a:p>
            <a:r>
              <a:rPr lang="en-IN" sz="2800" dirty="0"/>
              <a:t>FR7: System should  disable the notification as soon as the vehicle is out of  certain range of traffic  </a:t>
            </a:r>
          </a:p>
          <a:p>
            <a:r>
              <a:rPr lang="en-IN" sz="2800" dirty="0"/>
              <a:t>FR8: System should be able to receive the data and store it database once it is received.</a:t>
            </a:r>
          </a:p>
          <a:p>
            <a:pPr marL="0" indent="0">
              <a:buNone/>
            </a:pPr>
            <a:endParaRPr lang="en-US" dirty="0"/>
          </a:p>
        </p:txBody>
      </p:sp>
    </p:spTree>
    <p:extLst>
      <p:ext uri="{BB962C8B-B14F-4D97-AF65-F5344CB8AC3E}">
        <p14:creationId xmlns:p14="http://schemas.microsoft.com/office/powerpoint/2010/main" val="1011480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b="1" dirty="0">
                <a:solidFill>
                  <a:srgbClr val="FF0000"/>
                </a:solidFill>
              </a:rPr>
              <a:t>Problem Solving</a:t>
            </a:r>
            <a:endParaRPr lang="en-US" sz="2800" dirty="0"/>
          </a:p>
        </p:txBody>
      </p:sp>
      <p:sp>
        <p:nvSpPr>
          <p:cNvPr id="3" name="Content Placeholder 2"/>
          <p:cNvSpPr>
            <a:spLocks noGrp="1"/>
          </p:cNvSpPr>
          <p:nvPr>
            <p:ph idx="1"/>
          </p:nvPr>
        </p:nvSpPr>
        <p:spPr>
          <a:xfrm>
            <a:off x="495300" y="952500"/>
            <a:ext cx="8915400" cy="5200650"/>
          </a:xfrm>
        </p:spPr>
        <p:txBody>
          <a:bodyPr/>
          <a:lstStyle/>
          <a:p>
            <a:pPr marL="0" indent="0" algn="ctr">
              <a:buNone/>
            </a:pPr>
            <a:r>
              <a:rPr lang="en-US" altLang="en-US" sz="2800" b="1" dirty="0"/>
              <a:t>NON-FUNCTIONAL REQUIREMENTS</a:t>
            </a:r>
          </a:p>
          <a:p>
            <a:r>
              <a:rPr lang="en-US" altLang="en-US" sz="2800" dirty="0"/>
              <a:t>NF1: Safe: The system should be safe and should not cause any harm to the customer.</a:t>
            </a:r>
          </a:p>
          <a:p>
            <a:r>
              <a:rPr lang="en-US" altLang="en-US" sz="2800" dirty="0"/>
              <a:t>NF2: Secure: Full security should be provided to customers to prevent any mishaps.</a:t>
            </a:r>
          </a:p>
          <a:p>
            <a:r>
              <a:rPr lang="en-US" altLang="en-US" sz="2800" dirty="0"/>
              <a:t>NF3: Fast Processing: Data of the traffic condition on the road at that specific area should be sent and received  respectively quickly without much delay.</a:t>
            </a:r>
          </a:p>
          <a:p>
            <a:r>
              <a:rPr lang="en-US" altLang="en-US" sz="2800" dirty="0"/>
              <a:t>NF4: Reliability: The system should be reliable, it should send as well as receive correct data.</a:t>
            </a:r>
          </a:p>
          <a:p>
            <a:endParaRPr lang="en-US" dirty="0"/>
          </a:p>
        </p:txBody>
      </p:sp>
    </p:spTree>
    <p:extLst>
      <p:ext uri="{BB962C8B-B14F-4D97-AF65-F5344CB8AC3E}">
        <p14:creationId xmlns:p14="http://schemas.microsoft.com/office/powerpoint/2010/main" val="2472066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Problem Solving</a:t>
            </a:r>
            <a:endParaRPr lang="en-US" sz="3200" dirty="0"/>
          </a:p>
        </p:txBody>
      </p:sp>
      <p:sp>
        <p:nvSpPr>
          <p:cNvPr id="3" name="Content Placeholder 2"/>
          <p:cNvSpPr>
            <a:spLocks noGrp="1"/>
          </p:cNvSpPr>
          <p:nvPr>
            <p:ph idx="1"/>
          </p:nvPr>
        </p:nvSpPr>
        <p:spPr>
          <a:xfrm>
            <a:off x="495300" y="800101"/>
            <a:ext cx="8915400" cy="5326068"/>
          </a:xfrm>
        </p:spPr>
        <p:txBody>
          <a:bodyPr/>
          <a:lstStyle/>
          <a:p>
            <a:pPr marL="0" indent="0" algn="ctr">
              <a:buNone/>
            </a:pPr>
            <a:r>
              <a:rPr lang="en-US" altLang="en-US" b="1" dirty="0"/>
              <a:t>   APP USE CASE DIAGRAM</a:t>
            </a:r>
            <a:endParaRPr lang="en-US" dirty="0"/>
          </a:p>
        </p:txBody>
      </p:sp>
      <p:pic>
        <p:nvPicPr>
          <p:cNvPr id="4" name="Picture 3">
            <a:extLst>
              <a:ext uri="{FF2B5EF4-FFF2-40B4-BE49-F238E27FC236}">
                <a16:creationId xmlns:a16="http://schemas.microsoft.com/office/drawing/2014/main" xmlns="" id="{8D410AD0-69BF-40E2-8E73-27E5ECBDE24D}"/>
              </a:ext>
            </a:extLst>
          </p:cNvPr>
          <p:cNvPicPr>
            <a:picLocks noChangeAspect="1"/>
          </p:cNvPicPr>
          <p:nvPr/>
        </p:nvPicPr>
        <p:blipFill>
          <a:blip r:embed="rId2"/>
          <a:stretch>
            <a:fillRect/>
          </a:stretch>
        </p:blipFill>
        <p:spPr>
          <a:xfrm>
            <a:off x="1524000" y="1497454"/>
            <a:ext cx="6329681" cy="4425825"/>
          </a:xfrm>
          <a:prstGeom prst="rect">
            <a:avLst/>
          </a:prstGeom>
        </p:spPr>
      </p:pic>
    </p:spTree>
    <p:extLst>
      <p:ext uri="{BB962C8B-B14F-4D97-AF65-F5344CB8AC3E}">
        <p14:creationId xmlns:p14="http://schemas.microsoft.com/office/powerpoint/2010/main" val="1112252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Problem Solving</a:t>
            </a:r>
            <a:endParaRPr lang="en-US" sz="3200" dirty="0"/>
          </a:p>
        </p:txBody>
      </p:sp>
      <p:sp>
        <p:nvSpPr>
          <p:cNvPr id="3" name="Content Placeholder 2"/>
          <p:cNvSpPr>
            <a:spLocks noGrp="1"/>
          </p:cNvSpPr>
          <p:nvPr>
            <p:ph idx="1"/>
          </p:nvPr>
        </p:nvSpPr>
        <p:spPr>
          <a:xfrm>
            <a:off x="495300" y="914401"/>
            <a:ext cx="8915400" cy="5211768"/>
          </a:xfrm>
        </p:spPr>
        <p:txBody>
          <a:bodyPr/>
          <a:lstStyle/>
          <a:p>
            <a:pPr marL="0" indent="0">
              <a:buNone/>
            </a:pPr>
            <a:r>
              <a:rPr lang="en-US" altLang="en-US" sz="2800" b="1" dirty="0"/>
              <a:t>SEQUENCE DIAGRAM 1: LOGIN PAGE</a:t>
            </a:r>
          </a:p>
          <a:p>
            <a:endParaRPr lang="en-US" dirty="0"/>
          </a:p>
        </p:txBody>
      </p:sp>
      <p:pic>
        <p:nvPicPr>
          <p:cNvPr id="5" name="Picture 4"/>
          <p:cNvPicPr>
            <a:picLocks noChangeAspect="1"/>
          </p:cNvPicPr>
          <p:nvPr/>
        </p:nvPicPr>
        <p:blipFill>
          <a:blip r:embed="rId2"/>
          <a:stretch>
            <a:fillRect/>
          </a:stretch>
        </p:blipFill>
        <p:spPr>
          <a:xfrm>
            <a:off x="1846952" y="1417638"/>
            <a:ext cx="6212096" cy="4458497"/>
          </a:xfrm>
          <a:prstGeom prst="rect">
            <a:avLst/>
          </a:prstGeom>
        </p:spPr>
      </p:pic>
    </p:spTree>
    <p:extLst>
      <p:ext uri="{BB962C8B-B14F-4D97-AF65-F5344CB8AC3E}">
        <p14:creationId xmlns:p14="http://schemas.microsoft.com/office/powerpoint/2010/main" val="3423858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Problem Solving</a:t>
            </a:r>
            <a:endParaRPr lang="en-US" dirty="0"/>
          </a:p>
        </p:txBody>
      </p:sp>
      <p:sp>
        <p:nvSpPr>
          <p:cNvPr id="3" name="Content Placeholder 2"/>
          <p:cNvSpPr>
            <a:spLocks noGrp="1"/>
          </p:cNvSpPr>
          <p:nvPr>
            <p:ph idx="1"/>
          </p:nvPr>
        </p:nvSpPr>
        <p:spPr>
          <a:xfrm>
            <a:off x="495300" y="838201"/>
            <a:ext cx="8915400" cy="5287968"/>
          </a:xfrm>
        </p:spPr>
        <p:txBody>
          <a:bodyPr/>
          <a:lstStyle/>
          <a:p>
            <a:pPr marL="0" indent="0">
              <a:buNone/>
            </a:pPr>
            <a:r>
              <a:rPr lang="en-US" altLang="en-US" sz="2800" b="1" dirty="0"/>
              <a:t>SEQUENCE DIAGRAM 2: WI -FI CONNECTION</a:t>
            </a:r>
          </a:p>
        </p:txBody>
      </p:sp>
      <p:pic>
        <p:nvPicPr>
          <p:cNvPr id="4" name="Picture 3"/>
          <p:cNvPicPr>
            <a:picLocks noChangeAspect="1"/>
          </p:cNvPicPr>
          <p:nvPr/>
        </p:nvPicPr>
        <p:blipFill>
          <a:blip r:embed="rId2"/>
          <a:stretch>
            <a:fillRect/>
          </a:stretch>
        </p:blipFill>
        <p:spPr>
          <a:xfrm>
            <a:off x="1906339" y="1417638"/>
            <a:ext cx="6093321" cy="4416260"/>
          </a:xfrm>
          <a:prstGeom prst="rect">
            <a:avLst/>
          </a:prstGeom>
        </p:spPr>
      </p:pic>
    </p:spTree>
    <p:extLst>
      <p:ext uri="{BB962C8B-B14F-4D97-AF65-F5344CB8AC3E}">
        <p14:creationId xmlns:p14="http://schemas.microsoft.com/office/powerpoint/2010/main" val="1265074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Problem Solving</a:t>
            </a:r>
            <a:endParaRPr lang="en-US" dirty="0"/>
          </a:p>
        </p:txBody>
      </p:sp>
      <p:sp>
        <p:nvSpPr>
          <p:cNvPr id="3" name="Content Placeholder 2"/>
          <p:cNvSpPr>
            <a:spLocks noGrp="1"/>
          </p:cNvSpPr>
          <p:nvPr>
            <p:ph idx="1"/>
          </p:nvPr>
        </p:nvSpPr>
        <p:spPr>
          <a:xfrm>
            <a:off x="495300" y="914401"/>
            <a:ext cx="8915400" cy="5211768"/>
          </a:xfrm>
        </p:spPr>
        <p:txBody>
          <a:bodyPr/>
          <a:lstStyle/>
          <a:p>
            <a:pPr marL="0" lvl="0" indent="0">
              <a:buNone/>
            </a:pPr>
            <a:r>
              <a:rPr lang="en-US" altLang="en-US" sz="2800" b="1" dirty="0">
                <a:solidFill>
                  <a:prstClr val="black"/>
                </a:solidFill>
              </a:rPr>
              <a:t>SEQUENCE DIAGRAM 3: MOVEMENT</a:t>
            </a:r>
          </a:p>
          <a:p>
            <a:endParaRPr lang="en-US" dirty="0"/>
          </a:p>
        </p:txBody>
      </p:sp>
      <p:pic>
        <p:nvPicPr>
          <p:cNvPr id="4" name="Picture 3"/>
          <p:cNvPicPr>
            <a:picLocks noChangeAspect="1"/>
          </p:cNvPicPr>
          <p:nvPr/>
        </p:nvPicPr>
        <p:blipFill>
          <a:blip r:embed="rId2"/>
          <a:stretch>
            <a:fillRect/>
          </a:stretch>
        </p:blipFill>
        <p:spPr>
          <a:xfrm>
            <a:off x="2153360" y="1417638"/>
            <a:ext cx="6044625" cy="4472130"/>
          </a:xfrm>
          <a:prstGeom prst="rect">
            <a:avLst/>
          </a:prstGeom>
        </p:spPr>
      </p:pic>
    </p:spTree>
    <p:extLst>
      <p:ext uri="{BB962C8B-B14F-4D97-AF65-F5344CB8AC3E}">
        <p14:creationId xmlns:p14="http://schemas.microsoft.com/office/powerpoint/2010/main" val="180145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Problem Solving</a:t>
            </a:r>
            <a:endParaRPr lang="en-US" dirty="0"/>
          </a:p>
        </p:txBody>
      </p:sp>
      <p:sp>
        <p:nvSpPr>
          <p:cNvPr id="3" name="Content Placeholder 2"/>
          <p:cNvSpPr>
            <a:spLocks noGrp="1"/>
          </p:cNvSpPr>
          <p:nvPr>
            <p:ph idx="1"/>
          </p:nvPr>
        </p:nvSpPr>
        <p:spPr>
          <a:xfrm>
            <a:off x="495300" y="846161"/>
            <a:ext cx="8915400" cy="5280007"/>
          </a:xfrm>
        </p:spPr>
        <p:txBody>
          <a:bodyPr/>
          <a:lstStyle/>
          <a:p>
            <a:pPr marL="0" lvl="0" indent="0">
              <a:buNone/>
            </a:pPr>
            <a:r>
              <a:rPr lang="en-US" altLang="en-US" sz="2800" b="1" dirty="0">
                <a:solidFill>
                  <a:prstClr val="black"/>
                </a:solidFill>
              </a:rPr>
              <a:t>SEQUENCE DIAGRAM 4: DATA RECORD</a:t>
            </a:r>
          </a:p>
          <a:p>
            <a:endParaRPr lang="en-US" dirty="0"/>
          </a:p>
        </p:txBody>
      </p:sp>
      <p:pic>
        <p:nvPicPr>
          <p:cNvPr id="4" name="Picture 3"/>
          <p:cNvPicPr>
            <a:picLocks noChangeAspect="1"/>
          </p:cNvPicPr>
          <p:nvPr/>
        </p:nvPicPr>
        <p:blipFill>
          <a:blip r:embed="rId2"/>
          <a:stretch>
            <a:fillRect/>
          </a:stretch>
        </p:blipFill>
        <p:spPr>
          <a:xfrm>
            <a:off x="1947116" y="1417638"/>
            <a:ext cx="6011768" cy="4371194"/>
          </a:xfrm>
          <a:prstGeom prst="rect">
            <a:avLst/>
          </a:prstGeom>
        </p:spPr>
      </p:pic>
    </p:spTree>
    <p:extLst>
      <p:ext uri="{BB962C8B-B14F-4D97-AF65-F5344CB8AC3E}">
        <p14:creationId xmlns:p14="http://schemas.microsoft.com/office/powerpoint/2010/main" val="1067070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Problem Solving</a:t>
            </a:r>
            <a:endParaRPr lang="en-US" dirty="0"/>
          </a:p>
        </p:txBody>
      </p:sp>
      <p:sp>
        <p:nvSpPr>
          <p:cNvPr id="3" name="Content Placeholder 2"/>
          <p:cNvSpPr>
            <a:spLocks noGrp="1"/>
          </p:cNvSpPr>
          <p:nvPr>
            <p:ph idx="1"/>
          </p:nvPr>
        </p:nvSpPr>
        <p:spPr>
          <a:xfrm>
            <a:off x="495300" y="895351"/>
            <a:ext cx="8915400" cy="5230818"/>
          </a:xfrm>
        </p:spPr>
        <p:txBody>
          <a:bodyPr/>
          <a:lstStyle/>
          <a:p>
            <a:pPr marL="0" lvl="0" indent="0">
              <a:buNone/>
            </a:pPr>
            <a:r>
              <a:rPr lang="en-US" altLang="en-US" sz="2800" b="1" dirty="0">
                <a:solidFill>
                  <a:prstClr val="black"/>
                </a:solidFill>
              </a:rPr>
              <a:t>SEQUENCE DIAGRAM 6: SEND NOTIFICATION MESSAGE</a:t>
            </a:r>
          </a:p>
          <a:p>
            <a:endParaRPr lang="en-US" dirty="0"/>
          </a:p>
        </p:txBody>
      </p:sp>
      <p:pic>
        <p:nvPicPr>
          <p:cNvPr id="4" name="Picture 3"/>
          <p:cNvPicPr>
            <a:picLocks noChangeAspect="1"/>
          </p:cNvPicPr>
          <p:nvPr/>
        </p:nvPicPr>
        <p:blipFill>
          <a:blip r:embed="rId2"/>
          <a:stretch>
            <a:fillRect/>
          </a:stretch>
        </p:blipFill>
        <p:spPr>
          <a:xfrm>
            <a:off x="1990866" y="1417638"/>
            <a:ext cx="6167213" cy="4395290"/>
          </a:xfrm>
          <a:prstGeom prst="rect">
            <a:avLst/>
          </a:prstGeom>
        </p:spPr>
      </p:pic>
    </p:spTree>
    <p:extLst>
      <p:ext uri="{BB962C8B-B14F-4D97-AF65-F5344CB8AC3E}">
        <p14:creationId xmlns:p14="http://schemas.microsoft.com/office/powerpoint/2010/main" val="803997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41EE47-9F6E-444B-A5DD-DE3446F7591F}"/>
              </a:ext>
            </a:extLst>
          </p:cNvPr>
          <p:cNvSpPr>
            <a:spLocks noGrp="1"/>
          </p:cNvSpPr>
          <p:nvPr>
            <p:ph type="title"/>
          </p:nvPr>
        </p:nvSpPr>
        <p:spPr>
          <a:xfrm>
            <a:off x="495300" y="274638"/>
            <a:ext cx="8915400" cy="1143000"/>
          </a:xfrm>
        </p:spPr>
        <p:txBody>
          <a:bodyPr/>
          <a:lstStyle/>
          <a:p>
            <a:r>
              <a:rPr lang="en-US" altLang="en-US" sz="3200" b="1" dirty="0">
                <a:solidFill>
                  <a:srgbClr val="FF0000"/>
                </a:solidFill>
              </a:rPr>
              <a:t>Problem Solving</a:t>
            </a:r>
            <a:r>
              <a:rPr lang="en-IN" altLang="en-US" sz="3200" b="1" dirty="0">
                <a:solidFill>
                  <a:srgbClr val="FF0000"/>
                </a:solidFill>
              </a:rPr>
              <a:t/>
            </a:r>
            <a:br>
              <a:rPr lang="en-IN" altLang="en-US" sz="3200" b="1" dirty="0">
                <a:solidFill>
                  <a:srgbClr val="FF0000"/>
                </a:solidFill>
              </a:rPr>
            </a:br>
            <a:r>
              <a:rPr lang="en-IN" altLang="en-US" sz="3200" b="1" dirty="0">
                <a:solidFill>
                  <a:srgbClr val="FF0000"/>
                </a:solidFill>
              </a:rPr>
              <a:t>Software Implementation</a:t>
            </a:r>
            <a:endParaRPr lang="en-IN" sz="3200" dirty="0"/>
          </a:p>
        </p:txBody>
      </p:sp>
      <p:pic>
        <p:nvPicPr>
          <p:cNvPr id="6" name="Picture 5">
            <a:extLst>
              <a:ext uri="{FF2B5EF4-FFF2-40B4-BE49-F238E27FC236}">
                <a16:creationId xmlns:a16="http://schemas.microsoft.com/office/drawing/2014/main" xmlns="" id="{6DA196A7-843D-466D-8339-62D87E8F7397}"/>
              </a:ext>
            </a:extLst>
          </p:cNvPr>
          <p:cNvPicPr>
            <a:picLocks noChangeAspect="1"/>
          </p:cNvPicPr>
          <p:nvPr/>
        </p:nvPicPr>
        <p:blipFill>
          <a:blip r:embed="rId2"/>
          <a:stretch>
            <a:fillRect/>
          </a:stretch>
        </p:blipFill>
        <p:spPr>
          <a:xfrm>
            <a:off x="1357947" y="1417638"/>
            <a:ext cx="2645093" cy="3789114"/>
          </a:xfrm>
          <a:prstGeom prst="rect">
            <a:avLst/>
          </a:prstGeom>
        </p:spPr>
      </p:pic>
      <p:pic>
        <p:nvPicPr>
          <p:cNvPr id="12" name="Picture 11">
            <a:extLst>
              <a:ext uri="{FF2B5EF4-FFF2-40B4-BE49-F238E27FC236}">
                <a16:creationId xmlns:a16="http://schemas.microsoft.com/office/drawing/2014/main" xmlns="" id="{167D76EE-64AF-444B-9D5F-505518851722}"/>
              </a:ext>
            </a:extLst>
          </p:cNvPr>
          <p:cNvPicPr>
            <a:picLocks noChangeAspect="1"/>
          </p:cNvPicPr>
          <p:nvPr/>
        </p:nvPicPr>
        <p:blipFill>
          <a:blip r:embed="rId3"/>
          <a:stretch>
            <a:fillRect/>
          </a:stretch>
        </p:blipFill>
        <p:spPr>
          <a:xfrm>
            <a:off x="5647372" y="1410863"/>
            <a:ext cx="2754948" cy="3795889"/>
          </a:xfrm>
          <a:prstGeom prst="rect">
            <a:avLst/>
          </a:prstGeom>
        </p:spPr>
      </p:pic>
      <p:sp>
        <p:nvSpPr>
          <p:cNvPr id="14" name="TextBox 13">
            <a:extLst>
              <a:ext uri="{FF2B5EF4-FFF2-40B4-BE49-F238E27FC236}">
                <a16:creationId xmlns:a16="http://schemas.microsoft.com/office/drawing/2014/main" xmlns="" id="{A9A7C0E5-9B22-4DE9-8C80-02BA7585A99B}"/>
              </a:ext>
            </a:extLst>
          </p:cNvPr>
          <p:cNvSpPr txBox="1"/>
          <p:nvPr/>
        </p:nvSpPr>
        <p:spPr>
          <a:xfrm flipH="1">
            <a:off x="1357948" y="5453241"/>
            <a:ext cx="2645092" cy="1200329"/>
          </a:xfrm>
          <a:prstGeom prst="rect">
            <a:avLst/>
          </a:prstGeom>
          <a:noFill/>
        </p:spPr>
        <p:txBody>
          <a:bodyPr wrap="square" rtlCol="0">
            <a:spAutoFit/>
          </a:bodyPr>
          <a:lstStyle/>
          <a:p>
            <a:r>
              <a:rPr lang="en-US" dirty="0"/>
              <a:t>FIG 1: NEW USER </a:t>
            </a:r>
            <a:r>
              <a:rPr lang="en-US" dirty="0" smtClean="0"/>
              <a:t>TRIES TO LOG </a:t>
            </a:r>
            <a:r>
              <a:rPr lang="en-US" dirty="0"/>
              <a:t>IN </a:t>
            </a:r>
            <a:r>
              <a:rPr lang="en-US" dirty="0" smtClean="0"/>
              <a:t>WITHOUT REGISTERATION THUS LOGIN ERROR OCCURS</a:t>
            </a:r>
            <a:endParaRPr lang="en-IN" dirty="0"/>
          </a:p>
        </p:txBody>
      </p:sp>
      <p:sp>
        <p:nvSpPr>
          <p:cNvPr id="15" name="TextBox 14">
            <a:extLst>
              <a:ext uri="{FF2B5EF4-FFF2-40B4-BE49-F238E27FC236}">
                <a16:creationId xmlns:a16="http://schemas.microsoft.com/office/drawing/2014/main" xmlns="" id="{CC22185D-9F3C-41B7-9609-E14323E5C45E}"/>
              </a:ext>
            </a:extLst>
          </p:cNvPr>
          <p:cNvSpPr txBox="1"/>
          <p:nvPr/>
        </p:nvSpPr>
        <p:spPr>
          <a:xfrm>
            <a:off x="5647372" y="5453241"/>
            <a:ext cx="2754948" cy="1200329"/>
          </a:xfrm>
          <a:prstGeom prst="rect">
            <a:avLst/>
          </a:prstGeom>
          <a:noFill/>
        </p:spPr>
        <p:txBody>
          <a:bodyPr wrap="square" rtlCol="0">
            <a:spAutoFit/>
          </a:bodyPr>
          <a:lstStyle/>
          <a:p>
            <a:r>
              <a:rPr lang="en-US" dirty="0"/>
              <a:t>FIG 2: NEW USER IS REGISTERING. COULD </a:t>
            </a:r>
            <a:r>
              <a:rPr lang="en-US" dirty="0" smtClean="0"/>
              <a:t>NOT </a:t>
            </a:r>
            <a:r>
              <a:rPr lang="en-US" dirty="0"/>
              <a:t>REGISTER IF PASSWORD DOES NOT MATCH</a:t>
            </a:r>
            <a:endParaRPr lang="en-IN" dirty="0"/>
          </a:p>
        </p:txBody>
      </p:sp>
    </p:spTree>
    <p:extLst>
      <p:ext uri="{BB962C8B-B14F-4D97-AF65-F5344CB8AC3E}">
        <p14:creationId xmlns:p14="http://schemas.microsoft.com/office/powerpoint/2010/main" val="4075235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853D35-BE30-4534-9327-BFF07BF63277}"/>
              </a:ext>
            </a:extLst>
          </p:cNvPr>
          <p:cNvSpPr>
            <a:spLocks noGrp="1"/>
          </p:cNvSpPr>
          <p:nvPr>
            <p:ph type="title"/>
          </p:nvPr>
        </p:nvSpPr>
        <p:spPr/>
        <p:txBody>
          <a:bodyPr/>
          <a:lstStyle/>
          <a:p>
            <a:r>
              <a:rPr lang="en-US" altLang="en-US" sz="3200" b="1" dirty="0">
                <a:solidFill>
                  <a:srgbClr val="FF0000"/>
                </a:solidFill>
              </a:rPr>
              <a:t>Problem Solving</a:t>
            </a:r>
            <a:r>
              <a:rPr lang="en-IN" altLang="en-US" sz="3200" b="1" dirty="0">
                <a:solidFill>
                  <a:srgbClr val="FF0000"/>
                </a:solidFill>
              </a:rPr>
              <a:t/>
            </a:r>
            <a:br>
              <a:rPr lang="en-IN" altLang="en-US" sz="3200" b="1" dirty="0">
                <a:solidFill>
                  <a:srgbClr val="FF0000"/>
                </a:solidFill>
              </a:rPr>
            </a:br>
            <a:r>
              <a:rPr lang="en-IN" altLang="en-US" sz="3200" b="1" dirty="0">
                <a:solidFill>
                  <a:srgbClr val="FF0000"/>
                </a:solidFill>
              </a:rPr>
              <a:t>Software Implementation</a:t>
            </a:r>
            <a:endParaRPr lang="en-IN" sz="3200" dirty="0"/>
          </a:p>
        </p:txBody>
      </p:sp>
      <p:pic>
        <p:nvPicPr>
          <p:cNvPr id="4" name="Picture 3">
            <a:extLst>
              <a:ext uri="{FF2B5EF4-FFF2-40B4-BE49-F238E27FC236}">
                <a16:creationId xmlns:a16="http://schemas.microsoft.com/office/drawing/2014/main" xmlns="" id="{7938A5AC-69A7-4612-B4F8-5396C8AA4929}"/>
              </a:ext>
            </a:extLst>
          </p:cNvPr>
          <p:cNvPicPr>
            <a:picLocks noChangeAspect="1"/>
          </p:cNvPicPr>
          <p:nvPr/>
        </p:nvPicPr>
        <p:blipFill>
          <a:blip r:embed="rId2"/>
          <a:stretch>
            <a:fillRect/>
          </a:stretch>
        </p:blipFill>
        <p:spPr>
          <a:xfrm>
            <a:off x="5494022" y="1410248"/>
            <a:ext cx="2609530" cy="3812672"/>
          </a:xfrm>
          <a:prstGeom prst="rect">
            <a:avLst/>
          </a:prstGeom>
        </p:spPr>
      </p:pic>
      <p:pic>
        <p:nvPicPr>
          <p:cNvPr id="5" name="Picture 4">
            <a:extLst>
              <a:ext uri="{FF2B5EF4-FFF2-40B4-BE49-F238E27FC236}">
                <a16:creationId xmlns:a16="http://schemas.microsoft.com/office/drawing/2014/main" xmlns="" id="{191D04A4-51DF-4375-8136-FF12FEDEC415}"/>
              </a:ext>
            </a:extLst>
          </p:cNvPr>
          <p:cNvPicPr>
            <a:picLocks noChangeAspect="1"/>
          </p:cNvPicPr>
          <p:nvPr/>
        </p:nvPicPr>
        <p:blipFill>
          <a:blip r:embed="rId3"/>
          <a:stretch>
            <a:fillRect/>
          </a:stretch>
        </p:blipFill>
        <p:spPr>
          <a:xfrm>
            <a:off x="1545909" y="1374454"/>
            <a:ext cx="2609530" cy="3848466"/>
          </a:xfrm>
          <a:prstGeom prst="rect">
            <a:avLst/>
          </a:prstGeom>
        </p:spPr>
      </p:pic>
      <p:sp>
        <p:nvSpPr>
          <p:cNvPr id="6" name="TextBox 5">
            <a:extLst>
              <a:ext uri="{FF2B5EF4-FFF2-40B4-BE49-F238E27FC236}">
                <a16:creationId xmlns:a16="http://schemas.microsoft.com/office/drawing/2014/main" xmlns="" id="{6F9DB4AB-2C6D-4428-A835-C5B8E6DECFF2}"/>
              </a:ext>
            </a:extLst>
          </p:cNvPr>
          <p:cNvSpPr txBox="1"/>
          <p:nvPr/>
        </p:nvSpPr>
        <p:spPr>
          <a:xfrm>
            <a:off x="1545909" y="5588000"/>
            <a:ext cx="2609530" cy="923330"/>
          </a:xfrm>
          <a:prstGeom prst="rect">
            <a:avLst/>
          </a:prstGeom>
          <a:noFill/>
        </p:spPr>
        <p:txBody>
          <a:bodyPr wrap="square" rtlCol="0">
            <a:spAutoFit/>
          </a:bodyPr>
          <a:lstStyle/>
          <a:p>
            <a:r>
              <a:rPr lang="en-US" dirty="0"/>
              <a:t>FIG 3: WHEN PASSWORD MATCH, USER REGISTERS SUCCESSFULLY.</a:t>
            </a:r>
            <a:endParaRPr lang="en-IN" dirty="0"/>
          </a:p>
        </p:txBody>
      </p:sp>
      <p:sp>
        <p:nvSpPr>
          <p:cNvPr id="7" name="TextBox 6">
            <a:extLst>
              <a:ext uri="{FF2B5EF4-FFF2-40B4-BE49-F238E27FC236}">
                <a16:creationId xmlns:a16="http://schemas.microsoft.com/office/drawing/2014/main" xmlns="" id="{A19C4B74-B41B-4C08-9EB6-4EEA4E0698EE}"/>
              </a:ext>
            </a:extLst>
          </p:cNvPr>
          <p:cNvSpPr txBox="1"/>
          <p:nvPr/>
        </p:nvSpPr>
        <p:spPr>
          <a:xfrm>
            <a:off x="5494022" y="5588000"/>
            <a:ext cx="2609530" cy="923330"/>
          </a:xfrm>
          <a:prstGeom prst="rect">
            <a:avLst/>
          </a:prstGeom>
          <a:noFill/>
        </p:spPr>
        <p:txBody>
          <a:bodyPr wrap="square" rtlCol="0">
            <a:spAutoFit/>
          </a:bodyPr>
          <a:lstStyle/>
          <a:p>
            <a:r>
              <a:rPr lang="en-US" dirty="0"/>
              <a:t>FIG 4: AFTER REGISTRATION, USER CAN LOGIN TO THE SYSTEM</a:t>
            </a:r>
            <a:endParaRPr lang="en-IN" dirty="0"/>
          </a:p>
        </p:txBody>
      </p:sp>
    </p:spTree>
    <p:extLst>
      <p:ext uri="{BB962C8B-B14F-4D97-AF65-F5344CB8AC3E}">
        <p14:creationId xmlns:p14="http://schemas.microsoft.com/office/powerpoint/2010/main" val="313041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282" y="428604"/>
            <a:ext cx="8915400" cy="5357850"/>
          </a:xfrm>
        </p:spPr>
        <p:txBody>
          <a:bodyPr/>
          <a:lstStyle/>
          <a:p>
            <a:r>
              <a:rPr lang="en-GB" b="1" dirty="0">
                <a:solidFill>
                  <a:srgbClr val="FF0000"/>
                </a:solidFill>
              </a:rPr>
              <a:t>Title of the Project</a:t>
            </a:r>
          </a:p>
          <a:p>
            <a:pPr marL="0" indent="0">
              <a:buNone/>
            </a:pPr>
            <a:r>
              <a:rPr lang="en-US" altLang="en-US" b="1" dirty="0">
                <a:solidFill>
                  <a:srgbClr val="FF0000"/>
                </a:solidFill>
              </a:rPr>
              <a:t>  </a:t>
            </a:r>
            <a:r>
              <a:rPr lang="en-US" altLang="en-US" sz="2800" dirty="0">
                <a:solidFill>
                  <a:schemeClr val="accent1">
                    <a:lumMod val="50000"/>
                  </a:schemeClr>
                </a:solidFill>
              </a:rPr>
              <a:t>Cloud based vehicle to vehicle communication for</a:t>
            </a:r>
          </a:p>
          <a:p>
            <a:pPr marL="0" indent="0">
              <a:buNone/>
            </a:pPr>
            <a:r>
              <a:rPr lang="en-US" altLang="en-US" sz="2800" dirty="0">
                <a:solidFill>
                  <a:schemeClr val="accent1">
                    <a:lumMod val="50000"/>
                  </a:schemeClr>
                </a:solidFill>
              </a:rPr>
              <a:t>   traffic monitoring</a:t>
            </a:r>
            <a:r>
              <a:rPr lang="en-US" altLang="en-US" b="1" dirty="0">
                <a:solidFill>
                  <a:srgbClr val="FF0000"/>
                </a:solidFill>
              </a:rPr>
              <a:t/>
            </a:r>
            <a:br>
              <a:rPr lang="en-US" altLang="en-US" b="1" dirty="0">
                <a:solidFill>
                  <a:srgbClr val="FF0000"/>
                </a:solidFill>
              </a:rPr>
            </a:br>
            <a:endParaRPr lang="en-GB" b="1" dirty="0">
              <a:solidFill>
                <a:srgbClr val="FF0000"/>
              </a:solidFill>
            </a:endParaRPr>
          </a:p>
          <a:p>
            <a:r>
              <a:rPr lang="en-GB" sz="2800" b="1" dirty="0">
                <a:solidFill>
                  <a:srgbClr val="FF0000"/>
                </a:solidFill>
              </a:rPr>
              <a:t>Supervisors</a:t>
            </a:r>
          </a:p>
          <a:p>
            <a:pPr lvl="1">
              <a:buNone/>
            </a:pPr>
            <a:r>
              <a:rPr lang="en-GB" sz="2400" b="1" dirty="0">
                <a:solidFill>
                  <a:srgbClr val="FF0000"/>
                </a:solidFill>
              </a:rPr>
              <a:t>Supervisor 1: </a:t>
            </a:r>
            <a:r>
              <a:rPr lang="en-GB" sz="2400" dirty="0">
                <a:solidFill>
                  <a:schemeClr val="accent1">
                    <a:lumMod val="50000"/>
                  </a:schemeClr>
                </a:solidFill>
              </a:rPr>
              <a:t>Mr. </a:t>
            </a:r>
            <a:r>
              <a:rPr lang="en-GB" sz="2400" dirty="0" err="1">
                <a:solidFill>
                  <a:schemeClr val="accent1">
                    <a:lumMod val="50000"/>
                  </a:schemeClr>
                </a:solidFill>
              </a:rPr>
              <a:t>Nithin</a:t>
            </a:r>
            <a:r>
              <a:rPr lang="en-GB" sz="2400" dirty="0">
                <a:solidFill>
                  <a:schemeClr val="accent1">
                    <a:lumMod val="50000"/>
                  </a:schemeClr>
                </a:solidFill>
              </a:rPr>
              <a:t> </a:t>
            </a:r>
            <a:r>
              <a:rPr lang="en-GB" sz="2400" dirty="0" err="1">
                <a:solidFill>
                  <a:schemeClr val="accent1">
                    <a:lumMod val="50000"/>
                  </a:schemeClr>
                </a:solidFill>
              </a:rPr>
              <a:t>Rao.R</a:t>
            </a:r>
            <a:endParaRPr lang="en-GB" sz="2400" dirty="0">
              <a:solidFill>
                <a:schemeClr val="accent1">
                  <a:lumMod val="50000"/>
                </a:schemeClr>
              </a:solidFill>
            </a:endParaRPr>
          </a:p>
          <a:p>
            <a:pPr lvl="1">
              <a:buNone/>
            </a:pPr>
            <a:endParaRPr lang="en-GB" b="1" dirty="0">
              <a:solidFill>
                <a:srgbClr val="FF0000"/>
              </a:solidFill>
            </a:endParaRPr>
          </a:p>
          <a:p>
            <a:r>
              <a:rPr lang="en-GB" sz="2800" b="1" dirty="0">
                <a:solidFill>
                  <a:srgbClr val="FF0000"/>
                </a:solidFill>
              </a:rPr>
              <a:t>Place of Work : </a:t>
            </a:r>
            <a:r>
              <a:rPr lang="en-GB" sz="2400" dirty="0" err="1">
                <a:solidFill>
                  <a:schemeClr val="accent1">
                    <a:lumMod val="50000"/>
                  </a:schemeClr>
                </a:solidFill>
              </a:rPr>
              <a:t>Ramaiah</a:t>
            </a:r>
            <a:r>
              <a:rPr lang="en-GB" sz="2400" dirty="0">
                <a:solidFill>
                  <a:schemeClr val="accent1">
                    <a:lumMod val="50000"/>
                  </a:schemeClr>
                </a:solidFill>
              </a:rPr>
              <a:t> University Of Applied Sciences</a:t>
            </a:r>
            <a:endParaRPr lang="en-GB" sz="2800" dirty="0">
              <a:solidFill>
                <a:schemeClr val="accent1">
                  <a:lumMod val="50000"/>
                </a:schemeClr>
              </a:solidFill>
            </a:endParaRPr>
          </a:p>
        </p:txBody>
      </p:sp>
    </p:spTree>
    <p:extLst>
      <p:ext uri="{BB962C8B-B14F-4D97-AF65-F5344CB8AC3E}">
        <p14:creationId xmlns:p14="http://schemas.microsoft.com/office/powerpoint/2010/main" val="62160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99A9F8-8BB7-4623-B5FB-A5FA5BC997D9}"/>
              </a:ext>
            </a:extLst>
          </p:cNvPr>
          <p:cNvSpPr>
            <a:spLocks noGrp="1"/>
          </p:cNvSpPr>
          <p:nvPr>
            <p:ph type="title"/>
          </p:nvPr>
        </p:nvSpPr>
        <p:spPr/>
        <p:txBody>
          <a:bodyPr/>
          <a:lstStyle/>
          <a:p>
            <a:r>
              <a:rPr lang="en-US" altLang="en-US" sz="3200" b="1" dirty="0">
                <a:solidFill>
                  <a:srgbClr val="FF0000"/>
                </a:solidFill>
              </a:rPr>
              <a:t>Problem Solving</a:t>
            </a:r>
            <a:r>
              <a:rPr lang="en-IN" altLang="en-US" sz="3200" b="1" dirty="0">
                <a:solidFill>
                  <a:srgbClr val="FF0000"/>
                </a:solidFill>
              </a:rPr>
              <a:t/>
            </a:r>
            <a:br>
              <a:rPr lang="en-IN" altLang="en-US" sz="3200" b="1" dirty="0">
                <a:solidFill>
                  <a:srgbClr val="FF0000"/>
                </a:solidFill>
              </a:rPr>
            </a:br>
            <a:r>
              <a:rPr lang="en-IN" altLang="en-US" sz="3200" b="1" dirty="0">
                <a:solidFill>
                  <a:srgbClr val="FF0000"/>
                </a:solidFill>
              </a:rPr>
              <a:t>Hardware Implementation</a:t>
            </a:r>
            <a:endParaRPr lang="en-IN" sz="3200" dirty="0"/>
          </a:p>
        </p:txBody>
      </p:sp>
      <p:sp>
        <p:nvSpPr>
          <p:cNvPr id="4" name="Title 1">
            <a:extLst>
              <a:ext uri="{FF2B5EF4-FFF2-40B4-BE49-F238E27FC236}">
                <a16:creationId xmlns:a16="http://schemas.microsoft.com/office/drawing/2014/main" xmlns="" id="{21276BB3-2445-40AD-BBD2-8A838B160696}"/>
              </a:ext>
            </a:extLst>
          </p:cNvPr>
          <p:cNvSpPr txBox="1">
            <a:spLocks/>
          </p:cNvSpPr>
          <p:nvPr/>
        </p:nvSpPr>
        <p:spPr>
          <a:xfrm>
            <a:off x="495300" y="274638"/>
            <a:ext cx="89154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3200" dirty="0"/>
          </a:p>
        </p:txBody>
      </p:sp>
      <p:pic>
        <p:nvPicPr>
          <p:cNvPr id="5" name="Content Placeholder 5">
            <a:extLst>
              <a:ext uri="{FF2B5EF4-FFF2-40B4-BE49-F238E27FC236}">
                <a16:creationId xmlns:a16="http://schemas.microsoft.com/office/drawing/2014/main" xmlns="" id="{470A285F-7100-4171-9E57-B2153B3EC29A}"/>
              </a:ext>
            </a:extLst>
          </p:cNvPr>
          <p:cNvPicPr>
            <a:picLocks noChangeAspect="1"/>
          </p:cNvPicPr>
          <p:nvPr/>
        </p:nvPicPr>
        <p:blipFill>
          <a:blip r:embed="rId2"/>
          <a:stretch>
            <a:fillRect/>
          </a:stretch>
        </p:blipFill>
        <p:spPr bwMode="auto">
          <a:xfrm>
            <a:off x="583684" y="1687004"/>
            <a:ext cx="3394472" cy="36071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xmlns="" id="{0048B818-BD29-4971-965F-360F2F94A6FD}"/>
              </a:ext>
            </a:extLst>
          </p:cNvPr>
          <p:cNvPicPr>
            <a:picLocks noChangeAspect="1"/>
          </p:cNvPicPr>
          <p:nvPr/>
        </p:nvPicPr>
        <p:blipFill>
          <a:blip r:embed="rId3"/>
          <a:stretch>
            <a:fillRect/>
          </a:stretch>
        </p:blipFill>
        <p:spPr>
          <a:xfrm>
            <a:off x="5197950" y="1687004"/>
            <a:ext cx="3639741" cy="3570790"/>
          </a:xfrm>
          <a:prstGeom prst="rect">
            <a:avLst/>
          </a:prstGeom>
        </p:spPr>
      </p:pic>
      <p:sp>
        <p:nvSpPr>
          <p:cNvPr id="7" name="TextBox 6">
            <a:extLst>
              <a:ext uri="{FF2B5EF4-FFF2-40B4-BE49-F238E27FC236}">
                <a16:creationId xmlns:a16="http://schemas.microsoft.com/office/drawing/2014/main" xmlns="" id="{42DE16CC-B327-46B3-821C-A2EC07B6F411}"/>
              </a:ext>
            </a:extLst>
          </p:cNvPr>
          <p:cNvSpPr txBox="1"/>
          <p:nvPr/>
        </p:nvSpPr>
        <p:spPr>
          <a:xfrm>
            <a:off x="725924" y="5385405"/>
            <a:ext cx="3520956" cy="923330"/>
          </a:xfrm>
          <a:prstGeom prst="rect">
            <a:avLst/>
          </a:prstGeom>
          <a:noFill/>
        </p:spPr>
        <p:txBody>
          <a:bodyPr wrap="square" rtlCol="0">
            <a:spAutoFit/>
          </a:bodyPr>
          <a:lstStyle/>
          <a:p>
            <a:r>
              <a:rPr lang="en-IN" dirty="0"/>
              <a:t>FIG 5: CONNECTION BETWEEN GPS MODEL, MICROCONTROLLER              AND ARDUINO</a:t>
            </a:r>
          </a:p>
        </p:txBody>
      </p:sp>
      <p:sp>
        <p:nvSpPr>
          <p:cNvPr id="8" name="TextBox 7">
            <a:extLst>
              <a:ext uri="{FF2B5EF4-FFF2-40B4-BE49-F238E27FC236}">
                <a16:creationId xmlns:a16="http://schemas.microsoft.com/office/drawing/2014/main" xmlns="" id="{A6B3B282-8C19-47F0-838F-E6589A3B9A42}"/>
              </a:ext>
            </a:extLst>
          </p:cNvPr>
          <p:cNvSpPr txBox="1"/>
          <p:nvPr/>
        </p:nvSpPr>
        <p:spPr>
          <a:xfrm>
            <a:off x="5173569" y="5385405"/>
            <a:ext cx="3664122" cy="646331"/>
          </a:xfrm>
          <a:prstGeom prst="rect">
            <a:avLst/>
          </a:prstGeom>
          <a:noFill/>
        </p:spPr>
        <p:txBody>
          <a:bodyPr wrap="square" rtlCol="0">
            <a:spAutoFit/>
          </a:bodyPr>
          <a:lstStyle/>
          <a:p>
            <a:r>
              <a:rPr lang="en-IN" dirty="0"/>
              <a:t>FIG 6: CONNECTION BETWEEN KEYPAD AND ARDUINO</a:t>
            </a:r>
          </a:p>
        </p:txBody>
      </p:sp>
    </p:spTree>
    <p:extLst>
      <p:ext uri="{BB962C8B-B14F-4D97-AF65-F5344CB8AC3E}">
        <p14:creationId xmlns:p14="http://schemas.microsoft.com/office/powerpoint/2010/main" val="2944233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06B952-8079-451C-BFA7-4F77F8690144}"/>
              </a:ext>
            </a:extLst>
          </p:cNvPr>
          <p:cNvSpPr>
            <a:spLocks noGrp="1"/>
          </p:cNvSpPr>
          <p:nvPr>
            <p:ph type="title"/>
          </p:nvPr>
        </p:nvSpPr>
        <p:spPr/>
        <p:txBody>
          <a:bodyPr/>
          <a:lstStyle/>
          <a:p>
            <a:r>
              <a:rPr lang="en-US" altLang="en-US" sz="3200" b="1" dirty="0">
                <a:solidFill>
                  <a:srgbClr val="FF0000"/>
                </a:solidFill>
              </a:rPr>
              <a:t>Problem Solving</a:t>
            </a:r>
            <a:br>
              <a:rPr lang="en-US" altLang="en-US" sz="3200" b="1" dirty="0">
                <a:solidFill>
                  <a:srgbClr val="FF0000"/>
                </a:solidFill>
              </a:rPr>
            </a:br>
            <a:r>
              <a:rPr lang="en-IN" altLang="en-US" sz="3200" b="1" dirty="0">
                <a:solidFill>
                  <a:srgbClr val="FF0000"/>
                </a:solidFill>
              </a:rPr>
              <a:t>Hardware Implementation</a:t>
            </a:r>
            <a:endParaRPr lang="en-IN" sz="3200" dirty="0"/>
          </a:p>
        </p:txBody>
      </p:sp>
      <p:pic>
        <p:nvPicPr>
          <p:cNvPr id="4" name="Content Placeholder 10">
            <a:extLst>
              <a:ext uri="{FF2B5EF4-FFF2-40B4-BE49-F238E27FC236}">
                <a16:creationId xmlns:a16="http://schemas.microsoft.com/office/drawing/2014/main" xmlns="" id="{611F746E-1AD9-423F-8E68-062B5EC2802F}"/>
              </a:ext>
            </a:extLst>
          </p:cNvPr>
          <p:cNvPicPr>
            <a:picLocks noGrp="1" noChangeAspect="1"/>
          </p:cNvPicPr>
          <p:nvPr>
            <p:ph idx="1"/>
          </p:nvPr>
        </p:nvPicPr>
        <p:blipFill>
          <a:blip r:embed="rId2"/>
          <a:stretch>
            <a:fillRect/>
          </a:stretch>
        </p:blipFill>
        <p:spPr>
          <a:xfrm>
            <a:off x="495300" y="1315721"/>
            <a:ext cx="4320540" cy="3579320"/>
          </a:xfrm>
          <a:prstGeom prst="rect">
            <a:avLst/>
          </a:prstGeom>
        </p:spPr>
      </p:pic>
      <p:pic>
        <p:nvPicPr>
          <p:cNvPr id="5" name="Picture 4">
            <a:extLst>
              <a:ext uri="{FF2B5EF4-FFF2-40B4-BE49-F238E27FC236}">
                <a16:creationId xmlns:a16="http://schemas.microsoft.com/office/drawing/2014/main" xmlns="" id="{D4301BF6-4842-42BC-8D63-F1B9E4926752}"/>
              </a:ext>
            </a:extLst>
          </p:cNvPr>
          <p:cNvPicPr>
            <a:picLocks noChangeAspect="1"/>
          </p:cNvPicPr>
          <p:nvPr/>
        </p:nvPicPr>
        <p:blipFill>
          <a:blip r:embed="rId3"/>
          <a:stretch>
            <a:fillRect/>
          </a:stretch>
        </p:blipFill>
        <p:spPr>
          <a:xfrm>
            <a:off x="4953000" y="1315721"/>
            <a:ext cx="4164009" cy="2575559"/>
          </a:xfrm>
          <a:prstGeom prst="rect">
            <a:avLst/>
          </a:prstGeom>
        </p:spPr>
      </p:pic>
      <p:sp>
        <p:nvSpPr>
          <p:cNvPr id="7" name="TextBox 6">
            <a:extLst>
              <a:ext uri="{FF2B5EF4-FFF2-40B4-BE49-F238E27FC236}">
                <a16:creationId xmlns:a16="http://schemas.microsoft.com/office/drawing/2014/main" xmlns="" id="{4D9A48E8-B93F-453E-8E99-869069A77011}"/>
              </a:ext>
            </a:extLst>
          </p:cNvPr>
          <p:cNvSpPr txBox="1"/>
          <p:nvPr/>
        </p:nvSpPr>
        <p:spPr>
          <a:xfrm>
            <a:off x="424181" y="5357613"/>
            <a:ext cx="4429760" cy="369332"/>
          </a:xfrm>
          <a:prstGeom prst="rect">
            <a:avLst/>
          </a:prstGeom>
          <a:noFill/>
        </p:spPr>
        <p:txBody>
          <a:bodyPr wrap="square" rtlCol="0">
            <a:spAutoFit/>
          </a:bodyPr>
          <a:lstStyle/>
          <a:p>
            <a:r>
              <a:rPr lang="en-IN" dirty="0"/>
              <a:t>FIG 7: GPS RAW DATA ON SERIAL MONITOR </a:t>
            </a:r>
          </a:p>
        </p:txBody>
      </p:sp>
      <p:sp>
        <p:nvSpPr>
          <p:cNvPr id="8" name="TextBox 7">
            <a:extLst>
              <a:ext uri="{FF2B5EF4-FFF2-40B4-BE49-F238E27FC236}">
                <a16:creationId xmlns:a16="http://schemas.microsoft.com/office/drawing/2014/main" xmlns="" id="{FBC829CA-A0DB-4852-B0D7-2B2007EC2588}"/>
              </a:ext>
            </a:extLst>
          </p:cNvPr>
          <p:cNvSpPr txBox="1"/>
          <p:nvPr/>
        </p:nvSpPr>
        <p:spPr>
          <a:xfrm>
            <a:off x="5130800" y="5357613"/>
            <a:ext cx="3457302" cy="646331"/>
          </a:xfrm>
          <a:prstGeom prst="rect">
            <a:avLst/>
          </a:prstGeom>
          <a:noFill/>
        </p:spPr>
        <p:txBody>
          <a:bodyPr wrap="square" rtlCol="0">
            <a:spAutoFit/>
          </a:bodyPr>
          <a:lstStyle/>
          <a:p>
            <a:r>
              <a:rPr lang="en-IN" dirty="0"/>
              <a:t>FIG 8: KEYPAD OPERATION DISPLAY ON SERIAL MONITOR</a:t>
            </a:r>
          </a:p>
        </p:txBody>
      </p:sp>
    </p:spTree>
    <p:extLst>
      <p:ext uri="{BB962C8B-B14F-4D97-AF65-F5344CB8AC3E}">
        <p14:creationId xmlns:p14="http://schemas.microsoft.com/office/powerpoint/2010/main" val="2343077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sz="3200" b="1" dirty="0">
                <a:solidFill>
                  <a:srgbClr val="FF0000"/>
                </a:solidFill>
              </a:rPr>
              <a:t>Expected Outcomes</a:t>
            </a:r>
          </a:p>
        </p:txBody>
      </p:sp>
      <p:sp>
        <p:nvSpPr>
          <p:cNvPr id="3" name="Content Placeholder 2"/>
          <p:cNvSpPr>
            <a:spLocks noGrp="1"/>
          </p:cNvSpPr>
          <p:nvPr>
            <p:ph idx="1"/>
          </p:nvPr>
        </p:nvSpPr>
        <p:spPr>
          <a:xfrm>
            <a:off x="495300" y="1052737"/>
            <a:ext cx="8915400" cy="5073428"/>
          </a:xfrm>
        </p:spPr>
        <p:txBody>
          <a:bodyPr/>
          <a:lstStyle/>
          <a:p>
            <a:r>
              <a:rPr lang="en-US" sz="2800" dirty="0"/>
              <a:t>Demonstration of Working Model</a:t>
            </a:r>
          </a:p>
          <a:p>
            <a:r>
              <a:rPr lang="en-US" sz="2800" dirty="0"/>
              <a:t>Product Prototype</a:t>
            </a:r>
          </a:p>
          <a:p>
            <a:r>
              <a:rPr lang="en-US" sz="2800" dirty="0"/>
              <a:t>Conference/ paper publication</a:t>
            </a:r>
          </a:p>
          <a:p>
            <a:r>
              <a:rPr lang="en-US" sz="2800" dirty="0"/>
              <a:t>Report generation</a:t>
            </a:r>
          </a:p>
        </p:txBody>
      </p:sp>
    </p:spTree>
    <p:extLst>
      <p:ext uri="{BB962C8B-B14F-4D97-AF65-F5344CB8AC3E}">
        <p14:creationId xmlns:p14="http://schemas.microsoft.com/office/powerpoint/2010/main" val="3998693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850106"/>
          </a:xfrm>
        </p:spPr>
        <p:txBody>
          <a:bodyPr/>
          <a:lstStyle/>
          <a:p>
            <a:r>
              <a:rPr lang="en-US" sz="3200" b="1" dirty="0">
                <a:solidFill>
                  <a:srgbClr val="FF0000"/>
                </a:solidFill>
              </a:rPr>
              <a:t>Project Costing</a:t>
            </a:r>
          </a:p>
        </p:txBody>
      </p:sp>
      <p:graphicFrame>
        <p:nvGraphicFramePr>
          <p:cNvPr id="4" name="Content Placeholder 3">
            <a:extLst>
              <a:ext uri="{FF2B5EF4-FFF2-40B4-BE49-F238E27FC236}">
                <a16:creationId xmlns:a16="http://schemas.microsoft.com/office/drawing/2014/main" xmlns="" id="{BDC0A0FA-DA44-4C19-8F19-8737B6DB4022}"/>
              </a:ext>
            </a:extLst>
          </p:cNvPr>
          <p:cNvGraphicFramePr>
            <a:graphicFrameLocks noGrp="1"/>
          </p:cNvGraphicFramePr>
          <p:nvPr>
            <p:ph idx="1"/>
            <p:extLst>
              <p:ext uri="{D42A27DB-BD31-4B8C-83A1-F6EECF244321}">
                <p14:modId xmlns:p14="http://schemas.microsoft.com/office/powerpoint/2010/main" val="1505862010"/>
              </p:ext>
            </p:extLst>
          </p:nvPr>
        </p:nvGraphicFramePr>
        <p:xfrm>
          <a:off x="495300" y="1903461"/>
          <a:ext cx="9001000" cy="2703747"/>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xmlns="" val="4218489142"/>
                    </a:ext>
                  </a:extLst>
                </a:gridCol>
                <a:gridCol w="6192688">
                  <a:extLst>
                    <a:ext uri="{9D8B030D-6E8A-4147-A177-3AD203B41FA5}">
                      <a16:colId xmlns:a16="http://schemas.microsoft.com/office/drawing/2014/main" xmlns="" val="2122086574"/>
                    </a:ext>
                  </a:extLst>
                </a:gridCol>
                <a:gridCol w="2016224">
                  <a:extLst>
                    <a:ext uri="{9D8B030D-6E8A-4147-A177-3AD203B41FA5}">
                      <a16:colId xmlns:a16="http://schemas.microsoft.com/office/drawing/2014/main" xmlns="" val="530550004"/>
                    </a:ext>
                  </a:extLst>
                </a:gridCol>
              </a:tblGrid>
              <a:tr h="444049">
                <a:tc>
                  <a:txBody>
                    <a:bodyPr/>
                    <a:lstStyle/>
                    <a:p>
                      <a:pPr algn="ctr"/>
                      <a:r>
                        <a:rPr lang="en-US" sz="2200" dirty="0"/>
                        <a:t>Sl.no</a:t>
                      </a:r>
                    </a:p>
                  </a:txBody>
                  <a:tcPr/>
                </a:tc>
                <a:tc>
                  <a:txBody>
                    <a:bodyPr/>
                    <a:lstStyle/>
                    <a:p>
                      <a:pPr algn="ctr"/>
                      <a:r>
                        <a:rPr lang="en-US" sz="2200" dirty="0"/>
                        <a:t>Work</a:t>
                      </a:r>
                    </a:p>
                  </a:txBody>
                  <a:tcPr/>
                </a:tc>
                <a:tc>
                  <a:txBody>
                    <a:bodyPr/>
                    <a:lstStyle/>
                    <a:p>
                      <a:pPr algn="ctr"/>
                      <a:r>
                        <a:rPr lang="en-US" sz="2200" dirty="0"/>
                        <a:t>Cost (</a:t>
                      </a:r>
                      <a:r>
                        <a:rPr lang="en-US" sz="2200" dirty="0">
                          <a:latin typeface="Mangal" panose="02040503050203030202" pitchFamily="18" charset="0"/>
                          <a:cs typeface="Mangal" panose="02040503050203030202" pitchFamily="18" charset="0"/>
                        </a:rPr>
                        <a:t>₹</a:t>
                      </a:r>
                      <a:r>
                        <a:rPr lang="en-US" sz="2200" dirty="0"/>
                        <a:t>)</a:t>
                      </a:r>
                    </a:p>
                  </a:txBody>
                  <a:tcPr/>
                </a:tc>
                <a:extLst>
                  <a:ext uri="{0D108BD9-81ED-4DB2-BD59-A6C34878D82A}">
                    <a16:rowId xmlns:a16="http://schemas.microsoft.com/office/drawing/2014/main" xmlns="" val="336033603"/>
                  </a:ext>
                </a:extLst>
              </a:tr>
              <a:tr h="444049">
                <a:tc>
                  <a:txBody>
                    <a:bodyPr/>
                    <a:lstStyle/>
                    <a:p>
                      <a:r>
                        <a:rPr lang="en-US" sz="2200" dirty="0"/>
                        <a:t>1</a:t>
                      </a:r>
                    </a:p>
                  </a:txBody>
                  <a:tcPr/>
                </a:tc>
                <a:tc>
                  <a:txBody>
                    <a:bodyPr/>
                    <a:lstStyle/>
                    <a:p>
                      <a:r>
                        <a:rPr lang="en-US" sz="2400" dirty="0"/>
                        <a:t>Hardware</a:t>
                      </a:r>
                      <a:endParaRPr lang="en-US" sz="2200" dirty="0"/>
                    </a:p>
                  </a:txBody>
                  <a:tcPr/>
                </a:tc>
                <a:tc>
                  <a:txBody>
                    <a:bodyPr/>
                    <a:lstStyle/>
                    <a:p>
                      <a:pPr algn="ctr"/>
                      <a:r>
                        <a:rPr lang="en-US" sz="2400" dirty="0"/>
                        <a:t>8,000</a:t>
                      </a:r>
                      <a:endParaRPr lang="en-US" sz="2200" dirty="0"/>
                    </a:p>
                  </a:txBody>
                  <a:tcPr/>
                </a:tc>
                <a:extLst>
                  <a:ext uri="{0D108BD9-81ED-4DB2-BD59-A6C34878D82A}">
                    <a16:rowId xmlns:a16="http://schemas.microsoft.com/office/drawing/2014/main" xmlns="" val="1060190938"/>
                  </a:ext>
                </a:extLst>
              </a:tr>
              <a:tr h="444049">
                <a:tc>
                  <a:txBody>
                    <a:bodyPr/>
                    <a:lstStyle/>
                    <a:p>
                      <a:r>
                        <a:rPr lang="en-US" sz="2200" dirty="0"/>
                        <a:t>2</a:t>
                      </a:r>
                    </a:p>
                  </a:txBody>
                  <a:tcPr/>
                </a:tc>
                <a:tc>
                  <a:txBody>
                    <a:bodyPr/>
                    <a:lstStyle/>
                    <a:p>
                      <a:r>
                        <a:rPr lang="en-US" sz="2200" dirty="0"/>
                        <a:t>Software</a:t>
                      </a:r>
                    </a:p>
                  </a:txBody>
                  <a:tcPr/>
                </a:tc>
                <a:tc>
                  <a:txBody>
                    <a:bodyPr/>
                    <a:lstStyle/>
                    <a:p>
                      <a:pPr algn="ctr"/>
                      <a:r>
                        <a:rPr lang="en-US" sz="2400" dirty="0"/>
                        <a:t> 0</a:t>
                      </a:r>
                      <a:endParaRPr lang="en-US" sz="2200" dirty="0"/>
                    </a:p>
                  </a:txBody>
                  <a:tcPr/>
                </a:tc>
                <a:extLst>
                  <a:ext uri="{0D108BD9-81ED-4DB2-BD59-A6C34878D82A}">
                    <a16:rowId xmlns:a16="http://schemas.microsoft.com/office/drawing/2014/main" xmlns="" val="1900697266"/>
                  </a:ext>
                </a:extLst>
              </a:tr>
              <a:tr h="444049">
                <a:tc>
                  <a:txBody>
                    <a:bodyPr/>
                    <a:lstStyle/>
                    <a:p>
                      <a:r>
                        <a:rPr lang="en-US" sz="2200" dirty="0"/>
                        <a:t>3</a:t>
                      </a:r>
                    </a:p>
                  </a:txBody>
                  <a:tcPr/>
                </a:tc>
                <a:tc>
                  <a:txBody>
                    <a:bodyPr/>
                    <a:lstStyle/>
                    <a:p>
                      <a:r>
                        <a:rPr lang="en-US" sz="2200" dirty="0"/>
                        <a:t>Report Writing</a:t>
                      </a:r>
                    </a:p>
                  </a:txBody>
                  <a:tcPr/>
                </a:tc>
                <a:tc>
                  <a:txBody>
                    <a:bodyPr/>
                    <a:lstStyle/>
                    <a:p>
                      <a:pPr algn="ctr"/>
                      <a:r>
                        <a:rPr lang="en-US" sz="2200" dirty="0"/>
                        <a:t>0</a:t>
                      </a:r>
                    </a:p>
                  </a:txBody>
                  <a:tcPr/>
                </a:tc>
                <a:extLst>
                  <a:ext uri="{0D108BD9-81ED-4DB2-BD59-A6C34878D82A}">
                    <a16:rowId xmlns:a16="http://schemas.microsoft.com/office/drawing/2014/main" xmlns="" val="3484965508"/>
                  </a:ext>
                </a:extLst>
              </a:tr>
              <a:tr h="444049">
                <a:tc>
                  <a:txBody>
                    <a:bodyPr/>
                    <a:lstStyle/>
                    <a:p>
                      <a:r>
                        <a:rPr lang="en-US" sz="2200"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Human Resources (4x5x30000)</a:t>
                      </a:r>
                    </a:p>
                  </a:txBody>
                  <a:tcPr/>
                </a:tc>
                <a:tc>
                  <a:txBody>
                    <a:bodyPr/>
                    <a:lstStyle/>
                    <a:p>
                      <a:pPr algn="ctr"/>
                      <a:r>
                        <a:rPr lang="en-US" sz="2200" dirty="0"/>
                        <a:t>600,000</a:t>
                      </a:r>
                    </a:p>
                  </a:txBody>
                  <a:tcPr/>
                </a:tc>
                <a:extLst>
                  <a:ext uri="{0D108BD9-81ED-4DB2-BD59-A6C34878D82A}">
                    <a16:rowId xmlns:a16="http://schemas.microsoft.com/office/drawing/2014/main" xmlns="" val="3567304064"/>
                  </a:ext>
                </a:extLst>
              </a:tr>
              <a:tr h="444049">
                <a:tc>
                  <a:txBody>
                    <a:bodyPr/>
                    <a:lstStyle/>
                    <a:p>
                      <a:endParaRPr lang="en-US" sz="2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1" dirty="0"/>
                        <a:t>TOTAL</a:t>
                      </a:r>
                    </a:p>
                  </a:txBody>
                  <a:tcPr/>
                </a:tc>
                <a:tc>
                  <a:txBody>
                    <a:bodyPr/>
                    <a:lstStyle/>
                    <a:p>
                      <a:pPr algn="ctr"/>
                      <a:r>
                        <a:rPr lang="en-US" sz="2200" b="1" dirty="0"/>
                        <a:t>6,08,000</a:t>
                      </a:r>
                    </a:p>
                  </a:txBody>
                  <a:tcPr/>
                </a:tc>
                <a:extLst>
                  <a:ext uri="{0D108BD9-81ED-4DB2-BD59-A6C34878D82A}">
                    <a16:rowId xmlns:a16="http://schemas.microsoft.com/office/drawing/2014/main" xmlns="" val="2974177750"/>
                  </a:ext>
                </a:extLst>
              </a:tr>
            </a:tbl>
          </a:graphicData>
        </a:graphic>
      </p:graphicFrame>
    </p:spTree>
    <p:extLst>
      <p:ext uri="{BB962C8B-B14F-4D97-AF65-F5344CB8AC3E}">
        <p14:creationId xmlns:p14="http://schemas.microsoft.com/office/powerpoint/2010/main" val="2163055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3200"/>
              <a:buFont typeface="Calibri"/>
              <a:buNone/>
            </a:pPr>
            <a:r>
              <a:rPr lang="en-US" sz="3200" b="1" i="0" u="none" strike="noStrike" cap="none">
                <a:solidFill>
                  <a:srgbClr val="FF0000"/>
                </a:solidFill>
                <a:latin typeface="Calibri"/>
                <a:ea typeface="Calibri"/>
                <a:cs typeface="Calibri"/>
                <a:sym typeface="Calibri"/>
              </a:rPr>
              <a:t>Work Load Allocation</a:t>
            </a:r>
            <a:endParaRPr sz="3200" b="1" i="0" u="none" strike="noStrike" cap="none">
              <a:solidFill>
                <a:srgbClr val="FF0000"/>
              </a:solidFill>
              <a:latin typeface="Calibri"/>
              <a:ea typeface="Calibri"/>
              <a:cs typeface="Calibri"/>
              <a:sym typeface="Calibri"/>
            </a:endParaRPr>
          </a:p>
        </p:txBody>
      </p:sp>
      <p:graphicFrame>
        <p:nvGraphicFramePr>
          <p:cNvPr id="184" name="Shape 184"/>
          <p:cNvGraphicFramePr/>
          <p:nvPr>
            <p:extLst>
              <p:ext uri="{D42A27DB-BD31-4B8C-83A1-F6EECF244321}">
                <p14:modId xmlns:p14="http://schemas.microsoft.com/office/powerpoint/2010/main" val="4035818827"/>
              </p:ext>
            </p:extLst>
          </p:nvPr>
        </p:nvGraphicFramePr>
        <p:xfrm>
          <a:off x="668739" y="1160063"/>
          <a:ext cx="8529851" cy="4822025"/>
        </p:xfrm>
        <a:graphic>
          <a:graphicData uri="http://schemas.openxmlformats.org/drawingml/2006/table">
            <a:tbl>
              <a:tblPr firstRow="1" bandRow="1">
                <a:noFill/>
              </a:tblPr>
              <a:tblGrid>
                <a:gridCol w="1759838">
                  <a:extLst>
                    <a:ext uri="{9D8B030D-6E8A-4147-A177-3AD203B41FA5}">
                      <a16:colId xmlns:a16="http://schemas.microsoft.com/office/drawing/2014/main" xmlns="" val="20000"/>
                    </a:ext>
                  </a:extLst>
                </a:gridCol>
                <a:gridCol w="1242874">
                  <a:extLst>
                    <a:ext uri="{9D8B030D-6E8A-4147-A177-3AD203B41FA5}">
                      <a16:colId xmlns:a16="http://schemas.microsoft.com/office/drawing/2014/main" xmlns="" val="20001"/>
                    </a:ext>
                  </a:extLst>
                </a:gridCol>
                <a:gridCol w="1391480">
                  <a:extLst>
                    <a:ext uri="{9D8B030D-6E8A-4147-A177-3AD203B41FA5}">
                      <a16:colId xmlns:a16="http://schemas.microsoft.com/office/drawing/2014/main" xmlns="" val="20002"/>
                    </a:ext>
                  </a:extLst>
                </a:gridCol>
                <a:gridCol w="1464731">
                  <a:extLst>
                    <a:ext uri="{9D8B030D-6E8A-4147-A177-3AD203B41FA5}">
                      <a16:colId xmlns:a16="http://schemas.microsoft.com/office/drawing/2014/main" xmlns="" val="20003"/>
                    </a:ext>
                  </a:extLst>
                </a:gridCol>
                <a:gridCol w="1335464">
                  <a:extLst>
                    <a:ext uri="{9D8B030D-6E8A-4147-A177-3AD203B41FA5}">
                      <a16:colId xmlns:a16="http://schemas.microsoft.com/office/drawing/2014/main" xmlns="" val="20004"/>
                    </a:ext>
                  </a:extLst>
                </a:gridCol>
                <a:gridCol w="1335464">
                  <a:extLst>
                    <a:ext uri="{9D8B030D-6E8A-4147-A177-3AD203B41FA5}">
                      <a16:colId xmlns:a16="http://schemas.microsoft.com/office/drawing/2014/main" xmlns="" val="20005"/>
                    </a:ext>
                  </a:extLst>
                </a:gridCol>
              </a:tblGrid>
              <a:tr h="846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Objectives</a:t>
                      </a:r>
                    </a:p>
                    <a:p>
                      <a:pPr marL="0" marR="0" lvl="0" indent="0" algn="l" rtl="0">
                        <a:spcBef>
                          <a:spcPts val="0"/>
                        </a:spcBef>
                        <a:spcAft>
                          <a:spcPts val="0"/>
                        </a:spcAft>
                        <a:buNone/>
                      </a:pPr>
                      <a:endParaRPr sz="1500" dirty="0"/>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prstClr val="black"/>
                        </a:buClr>
                        <a:buSzPts val="1400"/>
                        <a:buFont typeface="Calibri"/>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PREETI S MATHPATI</a:t>
                      </a:r>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r>
                        <a:rPr lang="en-US" sz="1800" b="1" dirty="0"/>
                        <a:t>AKSHATA</a:t>
                      </a:r>
                      <a:r>
                        <a:rPr lang="en-US" sz="1800" b="1" baseline="0" dirty="0"/>
                        <a:t> C.HUDED</a:t>
                      </a:r>
                      <a:endParaRPr lang="en-US" sz="1800" b="1" dirty="0"/>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r>
                        <a:rPr lang="en-US" sz="1800" b="1" dirty="0"/>
                        <a:t>LAVANYA</a:t>
                      </a:r>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r>
                        <a:rPr lang="en-US" sz="1800" b="1" dirty="0"/>
                        <a:t>SWAROOPA</a:t>
                      </a:r>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r>
                        <a:rPr lang="en-US" sz="1800" b="1" dirty="0"/>
                        <a:t>SHREE LAKSHMI.N</a:t>
                      </a:r>
                    </a:p>
                  </a:txBody>
                  <a:tcPr marL="91450" marR="91450" marT="45725" marB="45725" anchor="ctr"/>
                </a:tc>
                <a:extLst>
                  <a:ext uri="{0D108BD9-81ED-4DB2-BD59-A6C34878D82A}">
                    <a16:rowId xmlns:a16="http://schemas.microsoft.com/office/drawing/2014/main" xmlns="" val="10000"/>
                  </a:ext>
                </a:extLst>
              </a:tr>
              <a:tr h="638841">
                <a:tc>
                  <a:txBody>
                    <a:bodyPr/>
                    <a:lstStyle/>
                    <a:p>
                      <a:r>
                        <a:rPr lang="en-US" dirty="0"/>
                        <a:t>Analyzing requirements</a:t>
                      </a:r>
                    </a:p>
                  </a:txBody>
                  <a:tcPr/>
                </a:tc>
                <a:tc>
                  <a:txBody>
                    <a:bodyPr/>
                    <a:lstStyle/>
                    <a:p>
                      <a:pPr marL="0" marR="0" lvl="0" indent="0" algn="l" rtl="0">
                        <a:spcBef>
                          <a:spcPts val="0"/>
                        </a:spcBef>
                        <a:spcAft>
                          <a:spcPts val="0"/>
                        </a:spcAft>
                        <a:buNone/>
                      </a:pPr>
                      <a:endParaRPr sz="1500" dirty="0">
                        <a:solidFill>
                          <a:schemeClr val="accent6">
                            <a:lumMod val="75000"/>
                          </a:schemeClr>
                        </a:solidFill>
                      </a:endParaRPr>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solidFill>
                          <a:schemeClr val="accent6">
                            <a:lumMod val="75000"/>
                          </a:schemeClr>
                        </a:solidFill>
                      </a:endParaRPr>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solidFill>
                          <a:schemeClr val="accent6">
                            <a:lumMod val="75000"/>
                          </a:schemeClr>
                        </a:solidFill>
                      </a:endParaRPr>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solidFill>
                          <a:schemeClr val="accent6">
                            <a:lumMod val="75000"/>
                          </a:schemeClr>
                        </a:solidFill>
                      </a:endParaRPr>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solidFill>
                          <a:schemeClr val="accent6">
                            <a:lumMod val="75000"/>
                          </a:schemeClr>
                        </a:solidFill>
                      </a:endParaRPr>
                    </a:p>
                  </a:txBody>
                  <a:tcPr marL="91450" marR="91450" marT="45725" marB="45725" anchor="ctr">
                    <a:solidFill>
                      <a:schemeClr val="accent6">
                        <a:lumMod val="75000"/>
                      </a:schemeClr>
                    </a:solidFill>
                  </a:tcPr>
                </a:tc>
                <a:extLst>
                  <a:ext uri="{0D108BD9-81ED-4DB2-BD59-A6C34878D82A}">
                    <a16:rowId xmlns:a16="http://schemas.microsoft.com/office/drawing/2014/main" xmlns="" val="10001"/>
                  </a:ext>
                </a:extLst>
              </a:tr>
              <a:tr h="580304">
                <a:tc>
                  <a:txBody>
                    <a:bodyPr/>
                    <a:lstStyle/>
                    <a:p>
                      <a:r>
                        <a:rPr lang="en-US" dirty="0"/>
                        <a:t>Design</a:t>
                      </a:r>
                      <a:r>
                        <a:rPr lang="en-US" baseline="0" dirty="0"/>
                        <a:t> specification</a:t>
                      </a:r>
                      <a:endParaRPr lang="en-US" dirty="0"/>
                    </a:p>
                  </a:txBody>
                  <a:tcPr/>
                </a:tc>
                <a:tc>
                  <a:txBody>
                    <a:bodyPr/>
                    <a:lstStyle/>
                    <a:p>
                      <a:pPr marL="0" marR="0" lvl="0" indent="0" algn="l" rtl="0">
                        <a:spcBef>
                          <a:spcPts val="0"/>
                        </a:spcBef>
                        <a:spcAft>
                          <a:spcPts val="0"/>
                        </a:spcAft>
                        <a:buNone/>
                      </a:pPr>
                      <a:endParaRPr sz="1500" dirty="0">
                        <a:solidFill>
                          <a:schemeClr val="dk1"/>
                        </a:solidFill>
                        <a:latin typeface="Calibri"/>
                        <a:ea typeface="Calibri"/>
                        <a:cs typeface="Calibri"/>
                        <a:sym typeface="Calibri"/>
                      </a:endParaRPr>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FFC000"/>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FFC000"/>
                    </a:solidFill>
                  </a:tcPr>
                </a:tc>
                <a:extLst>
                  <a:ext uri="{0D108BD9-81ED-4DB2-BD59-A6C34878D82A}">
                    <a16:rowId xmlns:a16="http://schemas.microsoft.com/office/drawing/2014/main" xmlns="" val="10002"/>
                  </a:ext>
                </a:extLst>
              </a:tr>
              <a:tr h="638841">
                <a:tc>
                  <a:txBody>
                    <a:bodyPr/>
                    <a:lstStyle/>
                    <a:p>
                      <a:r>
                        <a:rPr lang="en-US" dirty="0"/>
                        <a:t>Hardware implementation </a:t>
                      </a:r>
                    </a:p>
                  </a:txBody>
                  <a:tcPr/>
                </a:tc>
                <a:tc>
                  <a:txBody>
                    <a:bodyPr/>
                    <a:lstStyle/>
                    <a:p>
                      <a:pPr marL="0" marR="0" lvl="0" indent="0" algn="l" rtl="0">
                        <a:lnSpc>
                          <a:spcPct val="100000"/>
                        </a:lnSpc>
                        <a:spcBef>
                          <a:spcPts val="0"/>
                        </a:spcBef>
                        <a:spcAft>
                          <a:spcPts val="0"/>
                        </a:spcAft>
                        <a:buClr>
                          <a:srgbClr val="000000"/>
                        </a:buClr>
                        <a:buFont typeface="Arial"/>
                        <a:buNone/>
                      </a:pPr>
                      <a:endParaRPr sz="1500" b="0" i="0" u="none" strike="noStrike" cap="none" dirty="0">
                        <a:solidFill>
                          <a:schemeClr val="dk1"/>
                        </a:solidFill>
                        <a:latin typeface="Calibri"/>
                        <a:ea typeface="Calibri"/>
                        <a:cs typeface="Calibri"/>
                        <a:sym typeface="Arial"/>
                      </a:endParaRPr>
                    </a:p>
                  </a:txBody>
                  <a:tcPr marL="91450" marR="91450" marT="45725" marB="45725" anchor="ctr">
                    <a:solidFill>
                      <a:schemeClr val="accent6">
                        <a:lumMod val="75000"/>
                      </a:schemeClr>
                    </a:solidFill>
                  </a:tcPr>
                </a:tc>
                <a:tc>
                  <a:txBody>
                    <a:bodyPr/>
                    <a:lstStyle/>
                    <a:p>
                      <a:pPr marL="0" marR="0" lvl="0" indent="0" algn="l" rtl="0">
                        <a:lnSpc>
                          <a:spcPct val="100000"/>
                        </a:lnSpc>
                        <a:spcBef>
                          <a:spcPts val="0"/>
                        </a:spcBef>
                        <a:spcAft>
                          <a:spcPts val="0"/>
                        </a:spcAft>
                        <a:buClr>
                          <a:srgbClr val="000000"/>
                        </a:buClr>
                        <a:buFont typeface="Arial"/>
                        <a:buNone/>
                      </a:pPr>
                      <a:endParaRPr sz="1500" b="0" i="0" u="none" strike="noStrike" cap="none" dirty="0">
                        <a:solidFill>
                          <a:schemeClr val="dk1"/>
                        </a:solidFill>
                        <a:latin typeface="Calibri"/>
                        <a:ea typeface="Calibri"/>
                        <a:cs typeface="Calibri"/>
                        <a:sym typeface="Arial"/>
                      </a:endParaRPr>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FFC000"/>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FFC000"/>
                    </a:solidFill>
                  </a:tcPr>
                </a:tc>
                <a:extLst>
                  <a:ext uri="{0D108BD9-81ED-4DB2-BD59-A6C34878D82A}">
                    <a16:rowId xmlns:a16="http://schemas.microsoft.com/office/drawing/2014/main" xmlns="" val="10003"/>
                  </a:ext>
                </a:extLst>
              </a:tr>
              <a:tr h="638841">
                <a:tc>
                  <a:txBody>
                    <a:bodyPr/>
                    <a:lstStyle/>
                    <a:p>
                      <a:r>
                        <a:rPr lang="en-US" dirty="0"/>
                        <a:t>Software</a:t>
                      </a:r>
                      <a:r>
                        <a:rPr lang="en-US" baseline="0" dirty="0"/>
                        <a:t> implementation</a:t>
                      </a:r>
                      <a:endParaRPr lang="en-US" dirty="0"/>
                    </a:p>
                  </a:txBody>
                  <a:tcPr/>
                </a:tc>
                <a:tc>
                  <a:txBody>
                    <a:bodyPr/>
                    <a:lstStyle/>
                    <a:p>
                      <a:pPr marL="0" marR="0" lvl="0" indent="0" algn="l" rtl="0">
                        <a:spcBef>
                          <a:spcPts val="0"/>
                        </a:spcBef>
                        <a:spcAft>
                          <a:spcPts val="0"/>
                        </a:spcAft>
                        <a:buNone/>
                      </a:pPr>
                      <a:endParaRPr sz="1500"/>
                    </a:p>
                  </a:txBody>
                  <a:tcPr marL="91450" marR="91450" marT="45725" marB="45725" anchor="ctr">
                    <a:solidFill>
                      <a:srgbClr val="FFC000"/>
                    </a:solidFill>
                  </a:tcPr>
                </a:tc>
                <a:tc>
                  <a:txBody>
                    <a:bodyPr/>
                    <a:lstStyle/>
                    <a:p>
                      <a:pPr marL="0" marR="0" lvl="0" indent="0" algn="l" rtl="0">
                        <a:spcBef>
                          <a:spcPts val="0"/>
                        </a:spcBef>
                        <a:spcAft>
                          <a:spcPts val="0"/>
                        </a:spcAft>
                        <a:buNone/>
                      </a:pPr>
                      <a:endParaRPr sz="1500"/>
                    </a:p>
                  </a:txBody>
                  <a:tcPr marL="91450" marR="91450" marT="45725" marB="45725" anchor="ctr">
                    <a:solidFill>
                      <a:srgbClr val="FFC000"/>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FFC00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extLst>
                  <a:ext uri="{0D108BD9-81ED-4DB2-BD59-A6C34878D82A}">
                    <a16:rowId xmlns:a16="http://schemas.microsoft.com/office/drawing/2014/main" xmlns="" val="10004"/>
                  </a:ext>
                </a:extLst>
              </a:tr>
              <a:tr h="656069">
                <a:tc>
                  <a:txBody>
                    <a:bodyPr/>
                    <a:lstStyle/>
                    <a:p>
                      <a:r>
                        <a:rPr lang="en-US" dirty="0"/>
                        <a:t>Testing </a:t>
                      </a:r>
                    </a:p>
                  </a:txBody>
                  <a:tcPr/>
                </a:tc>
                <a:tc>
                  <a:txBody>
                    <a:bodyPr/>
                    <a:lstStyle/>
                    <a:p>
                      <a:pPr marL="0" marR="0" lvl="0" indent="0" algn="l" rtl="0">
                        <a:spcBef>
                          <a:spcPts val="0"/>
                        </a:spcBef>
                        <a:spcAft>
                          <a:spcPts val="0"/>
                        </a:spcAft>
                        <a:buNone/>
                      </a:pPr>
                      <a:endParaRPr sz="1500"/>
                    </a:p>
                  </a:txBody>
                  <a:tcPr marL="91450" marR="91450" marT="45725" marB="45725" anchor="ctr">
                    <a:solidFill>
                      <a:srgbClr val="FFC000"/>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FFC000"/>
                    </a:solidFill>
                  </a:tcPr>
                </a:tc>
                <a:tc>
                  <a:txBody>
                    <a:bodyPr/>
                    <a:lstStyle/>
                    <a:p>
                      <a:pPr marL="0" marR="0" lvl="0" indent="0" algn="l" rtl="0">
                        <a:lnSpc>
                          <a:spcPct val="100000"/>
                        </a:lnSpc>
                        <a:spcBef>
                          <a:spcPts val="0"/>
                        </a:spcBef>
                        <a:spcAft>
                          <a:spcPts val="0"/>
                        </a:spcAft>
                        <a:buClr>
                          <a:srgbClr val="000000"/>
                        </a:buClr>
                        <a:buFont typeface="Arial"/>
                        <a:buNone/>
                      </a:pPr>
                      <a:endParaRPr sz="1500" b="0" i="0" u="none" strike="noStrike" cap="none" dirty="0">
                        <a:solidFill>
                          <a:schemeClr val="dk1"/>
                        </a:solidFill>
                        <a:latin typeface="Calibri"/>
                        <a:ea typeface="Calibri"/>
                        <a:cs typeface="Calibri"/>
                        <a:sym typeface="Arial"/>
                      </a:endParaRPr>
                    </a:p>
                  </a:txBody>
                  <a:tcPr marL="91450" marR="91450" marT="45725" marB="45725" anchor="ctr">
                    <a:solidFill>
                      <a:srgbClr val="FFC000"/>
                    </a:solidFill>
                  </a:tcPr>
                </a:tc>
                <a:tc>
                  <a:txBody>
                    <a:bodyPr/>
                    <a:lstStyle/>
                    <a:p>
                      <a:pPr marL="0" marR="0" lvl="0" indent="0" algn="l" rtl="0">
                        <a:lnSpc>
                          <a:spcPct val="100000"/>
                        </a:lnSpc>
                        <a:spcBef>
                          <a:spcPts val="0"/>
                        </a:spcBef>
                        <a:spcAft>
                          <a:spcPts val="0"/>
                        </a:spcAft>
                        <a:buClr>
                          <a:srgbClr val="000000"/>
                        </a:buClr>
                        <a:buFont typeface="Arial"/>
                        <a:buNone/>
                      </a:pPr>
                      <a:endParaRPr sz="1500" b="0" i="0" u="none" strike="noStrike" cap="none" dirty="0">
                        <a:solidFill>
                          <a:schemeClr val="dk1"/>
                        </a:solidFill>
                        <a:latin typeface="Calibri"/>
                        <a:ea typeface="Calibri"/>
                        <a:cs typeface="Calibri"/>
                        <a:sym typeface="Arial"/>
                      </a:endParaRPr>
                    </a:p>
                  </a:txBody>
                  <a:tcPr marL="91450" marR="91450" marT="45725" marB="45725" anchor="ctr">
                    <a:solidFill>
                      <a:schemeClr val="accent6">
                        <a:lumMod val="75000"/>
                      </a:schemeClr>
                    </a:solidFill>
                  </a:tcPr>
                </a:tc>
                <a:tc>
                  <a:txBody>
                    <a:bodyPr/>
                    <a:lstStyle/>
                    <a:p>
                      <a:pPr marL="0" marR="0" lvl="0" indent="0" algn="l" rtl="0">
                        <a:lnSpc>
                          <a:spcPct val="100000"/>
                        </a:lnSpc>
                        <a:spcBef>
                          <a:spcPts val="0"/>
                        </a:spcBef>
                        <a:spcAft>
                          <a:spcPts val="0"/>
                        </a:spcAft>
                        <a:buClr>
                          <a:srgbClr val="000000"/>
                        </a:buClr>
                        <a:buFont typeface="Arial"/>
                        <a:buNone/>
                      </a:pPr>
                      <a:endParaRPr sz="1500" b="0" i="0" u="none" strike="noStrike" cap="none" dirty="0">
                        <a:solidFill>
                          <a:schemeClr val="dk1"/>
                        </a:solidFill>
                        <a:latin typeface="Calibri"/>
                        <a:ea typeface="Calibri"/>
                        <a:cs typeface="Calibri"/>
                        <a:sym typeface="Arial"/>
                      </a:endParaRPr>
                    </a:p>
                  </a:txBody>
                  <a:tcPr marL="91450" marR="91450" marT="45725" marB="45725" anchor="ctr">
                    <a:solidFill>
                      <a:schemeClr val="accent6">
                        <a:lumMod val="75000"/>
                      </a:schemeClr>
                    </a:solidFill>
                  </a:tcPr>
                </a:tc>
                <a:extLst>
                  <a:ext uri="{0D108BD9-81ED-4DB2-BD59-A6C34878D82A}">
                    <a16:rowId xmlns:a16="http://schemas.microsoft.com/office/drawing/2014/main" xmlns="" val="10005"/>
                  </a:ext>
                </a:extLst>
              </a:tr>
              <a:tr h="759478">
                <a:tc>
                  <a:txBody>
                    <a:bodyPr/>
                    <a:lstStyle/>
                    <a:p>
                      <a:r>
                        <a:rPr lang="en-US" dirty="0"/>
                        <a:t>Documenting</a:t>
                      </a:r>
                      <a:r>
                        <a:rPr lang="en-US" baseline="0" dirty="0"/>
                        <a:t> </a:t>
                      </a:r>
                      <a:r>
                        <a:rPr lang="en-US" dirty="0"/>
                        <a:t>Report</a:t>
                      </a:r>
                    </a:p>
                  </a:txBody>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b="0" i="0" u="none" strike="noStrike" cap="none" dirty="0">
                        <a:solidFill>
                          <a:schemeClr val="dk1"/>
                        </a:solidFill>
                        <a:latin typeface="Calibri"/>
                        <a:ea typeface="Calibri"/>
                        <a:cs typeface="Calibri"/>
                        <a:sym typeface="Arial"/>
                      </a:endParaRPr>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b="0" i="0" u="none" strike="noStrike" cap="none" dirty="0">
                        <a:solidFill>
                          <a:schemeClr val="dk1"/>
                        </a:solidFill>
                        <a:latin typeface="Calibri"/>
                        <a:ea typeface="Calibri"/>
                        <a:cs typeface="Calibri"/>
                        <a:sym typeface="Arial"/>
                      </a:endParaRPr>
                    </a:p>
                  </a:txBody>
                  <a:tcPr marL="91450" marR="91450" marT="45725" marB="45725" anchor="ctr">
                    <a:solidFill>
                      <a:schemeClr val="accent6">
                        <a:lumMod val="75000"/>
                      </a:schemeClr>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0595509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294" y="260648"/>
            <a:ext cx="8915400" cy="562074"/>
          </a:xfrm>
        </p:spPr>
        <p:txBody>
          <a:bodyPr/>
          <a:lstStyle/>
          <a:p>
            <a:r>
              <a:rPr lang="en-US" sz="3200" b="1" dirty="0">
                <a:solidFill>
                  <a:srgbClr val="FF0000"/>
                </a:solidFill>
              </a:rPr>
              <a:t>Updated Gantt Chart</a:t>
            </a:r>
          </a:p>
        </p:txBody>
      </p:sp>
      <p:graphicFrame>
        <p:nvGraphicFramePr>
          <p:cNvPr id="6" name="Table 5"/>
          <p:cNvGraphicFramePr>
            <a:graphicFrameLocks noGrp="1"/>
          </p:cNvGraphicFramePr>
          <p:nvPr>
            <p:extLst>
              <p:ext uri="{D42A27DB-BD31-4B8C-83A1-F6EECF244321}">
                <p14:modId xmlns:p14="http://schemas.microsoft.com/office/powerpoint/2010/main" val="2722533628"/>
              </p:ext>
            </p:extLst>
          </p:nvPr>
        </p:nvGraphicFramePr>
        <p:xfrm>
          <a:off x="645033" y="1052736"/>
          <a:ext cx="8543922" cy="3932442"/>
        </p:xfrm>
        <a:graphic>
          <a:graphicData uri="http://schemas.openxmlformats.org/drawingml/2006/table">
            <a:tbl>
              <a:tblPr/>
              <a:tblGrid>
                <a:gridCol w="723026">
                  <a:extLst>
                    <a:ext uri="{9D8B030D-6E8A-4147-A177-3AD203B41FA5}">
                      <a16:colId xmlns:a16="http://schemas.microsoft.com/office/drawing/2014/main" xmlns="" val="20000"/>
                    </a:ext>
                  </a:extLst>
                </a:gridCol>
                <a:gridCol w="488806">
                  <a:extLst>
                    <a:ext uri="{9D8B030D-6E8A-4147-A177-3AD203B41FA5}">
                      <a16:colId xmlns:a16="http://schemas.microsoft.com/office/drawing/2014/main" xmlns="" val="20001"/>
                    </a:ext>
                  </a:extLst>
                </a:gridCol>
                <a:gridCol w="488806">
                  <a:extLst>
                    <a:ext uri="{9D8B030D-6E8A-4147-A177-3AD203B41FA5}">
                      <a16:colId xmlns:a16="http://schemas.microsoft.com/office/drawing/2014/main" xmlns="" val="20002"/>
                    </a:ext>
                  </a:extLst>
                </a:gridCol>
                <a:gridCol w="488806">
                  <a:extLst>
                    <a:ext uri="{9D8B030D-6E8A-4147-A177-3AD203B41FA5}">
                      <a16:colId xmlns:a16="http://schemas.microsoft.com/office/drawing/2014/main" xmlns="" val="20003"/>
                    </a:ext>
                  </a:extLst>
                </a:gridCol>
                <a:gridCol w="488806">
                  <a:extLst>
                    <a:ext uri="{9D8B030D-6E8A-4147-A177-3AD203B41FA5}">
                      <a16:colId xmlns:a16="http://schemas.microsoft.com/office/drawing/2014/main" xmlns="" val="20004"/>
                    </a:ext>
                  </a:extLst>
                </a:gridCol>
                <a:gridCol w="488806">
                  <a:extLst>
                    <a:ext uri="{9D8B030D-6E8A-4147-A177-3AD203B41FA5}">
                      <a16:colId xmlns:a16="http://schemas.microsoft.com/office/drawing/2014/main" xmlns="" val="20005"/>
                    </a:ext>
                  </a:extLst>
                </a:gridCol>
                <a:gridCol w="488806">
                  <a:extLst>
                    <a:ext uri="{9D8B030D-6E8A-4147-A177-3AD203B41FA5}">
                      <a16:colId xmlns:a16="http://schemas.microsoft.com/office/drawing/2014/main" xmlns="" val="20006"/>
                    </a:ext>
                  </a:extLst>
                </a:gridCol>
                <a:gridCol w="488806">
                  <a:extLst>
                    <a:ext uri="{9D8B030D-6E8A-4147-A177-3AD203B41FA5}">
                      <a16:colId xmlns:a16="http://schemas.microsoft.com/office/drawing/2014/main" xmlns="" val="20007"/>
                    </a:ext>
                  </a:extLst>
                </a:gridCol>
                <a:gridCol w="488806">
                  <a:extLst>
                    <a:ext uri="{9D8B030D-6E8A-4147-A177-3AD203B41FA5}">
                      <a16:colId xmlns:a16="http://schemas.microsoft.com/office/drawing/2014/main" xmlns="" val="20008"/>
                    </a:ext>
                  </a:extLst>
                </a:gridCol>
                <a:gridCol w="488806">
                  <a:extLst>
                    <a:ext uri="{9D8B030D-6E8A-4147-A177-3AD203B41FA5}">
                      <a16:colId xmlns:a16="http://schemas.microsoft.com/office/drawing/2014/main" xmlns="" val="20009"/>
                    </a:ext>
                  </a:extLst>
                </a:gridCol>
                <a:gridCol w="488806">
                  <a:extLst>
                    <a:ext uri="{9D8B030D-6E8A-4147-A177-3AD203B41FA5}">
                      <a16:colId xmlns:a16="http://schemas.microsoft.com/office/drawing/2014/main" xmlns="" val="20010"/>
                    </a:ext>
                  </a:extLst>
                </a:gridCol>
                <a:gridCol w="488806">
                  <a:extLst>
                    <a:ext uri="{9D8B030D-6E8A-4147-A177-3AD203B41FA5}">
                      <a16:colId xmlns:a16="http://schemas.microsoft.com/office/drawing/2014/main" xmlns="" val="20011"/>
                    </a:ext>
                  </a:extLst>
                </a:gridCol>
                <a:gridCol w="488806">
                  <a:extLst>
                    <a:ext uri="{9D8B030D-6E8A-4147-A177-3AD203B41FA5}">
                      <a16:colId xmlns:a16="http://schemas.microsoft.com/office/drawing/2014/main" xmlns="" val="20012"/>
                    </a:ext>
                  </a:extLst>
                </a:gridCol>
                <a:gridCol w="488806">
                  <a:extLst>
                    <a:ext uri="{9D8B030D-6E8A-4147-A177-3AD203B41FA5}">
                      <a16:colId xmlns:a16="http://schemas.microsoft.com/office/drawing/2014/main" xmlns="" val="20013"/>
                    </a:ext>
                  </a:extLst>
                </a:gridCol>
                <a:gridCol w="488806">
                  <a:extLst>
                    <a:ext uri="{9D8B030D-6E8A-4147-A177-3AD203B41FA5}">
                      <a16:colId xmlns:a16="http://schemas.microsoft.com/office/drawing/2014/main" xmlns="" val="20014"/>
                    </a:ext>
                  </a:extLst>
                </a:gridCol>
                <a:gridCol w="488806">
                  <a:extLst>
                    <a:ext uri="{9D8B030D-6E8A-4147-A177-3AD203B41FA5}">
                      <a16:colId xmlns:a16="http://schemas.microsoft.com/office/drawing/2014/main" xmlns="" val="20015"/>
                    </a:ext>
                  </a:extLst>
                </a:gridCol>
                <a:gridCol w="488806">
                  <a:extLst>
                    <a:ext uri="{9D8B030D-6E8A-4147-A177-3AD203B41FA5}">
                      <a16:colId xmlns:a16="http://schemas.microsoft.com/office/drawing/2014/main" xmlns="" val="20016"/>
                    </a:ext>
                  </a:extLst>
                </a:gridCol>
              </a:tblGrid>
              <a:tr h="320779">
                <a:tc gridSpan="17">
                  <a:txBody>
                    <a:bodyPr/>
                    <a:lstStyle/>
                    <a:p>
                      <a:pPr algn="ctr" rtl="0" fontAlgn="b"/>
                      <a:r>
                        <a:rPr lang="en-US" sz="1900" b="1" i="0" u="none" strike="noStrike" dirty="0">
                          <a:solidFill>
                            <a:srgbClr val="000000"/>
                          </a:solidFill>
                          <a:effectLst/>
                          <a:latin typeface="Calibri" panose="020F0502020204030204" pitchFamily="34" charset="0"/>
                        </a:rPr>
                        <a:t> Project Work (UG) 16 weeks</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213853">
                <a:tc>
                  <a:txBody>
                    <a:bodyPr/>
                    <a:lstStyle/>
                    <a:p>
                      <a:pPr algn="r" rtl="0" fontAlgn="b"/>
                      <a:r>
                        <a:rPr lang="en-US" sz="1300" b="1" i="0" u="none" strike="noStrike">
                          <a:solidFill>
                            <a:srgbClr val="000000"/>
                          </a:solidFill>
                          <a:effectLst/>
                          <a:latin typeface="Calibri" panose="020F0502020204030204" pitchFamily="34" charset="0"/>
                        </a:rPr>
                        <a:t>Week</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rtl="0" fontAlgn="b"/>
                      <a:r>
                        <a:rPr lang="en-US" sz="1300" b="0" i="0" u="none" strike="noStrike">
                          <a:solidFill>
                            <a:srgbClr val="000000"/>
                          </a:solidFill>
                          <a:effectLst/>
                          <a:latin typeface="Calibri" panose="020F0502020204030204" pitchFamily="34" charset="0"/>
                        </a:rPr>
                        <a:t>1</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rtl="0" fontAlgn="b"/>
                      <a:r>
                        <a:rPr lang="en-US" sz="1300" b="0" i="0" u="none" strike="noStrike">
                          <a:solidFill>
                            <a:srgbClr val="000000"/>
                          </a:solidFill>
                          <a:effectLst/>
                          <a:latin typeface="Calibri" panose="020F0502020204030204" pitchFamily="34" charset="0"/>
                        </a:rPr>
                        <a:t>2</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rtl="0" fontAlgn="b"/>
                      <a:r>
                        <a:rPr lang="en-US" sz="1300" b="0" i="0" u="none" strike="noStrike">
                          <a:solidFill>
                            <a:srgbClr val="000000"/>
                          </a:solidFill>
                          <a:effectLst/>
                          <a:latin typeface="Calibri" panose="020F0502020204030204" pitchFamily="34" charset="0"/>
                        </a:rPr>
                        <a:t>3</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rtl="0" fontAlgn="b"/>
                      <a:r>
                        <a:rPr lang="en-US" sz="1300" b="0" i="0" u="none" strike="noStrike">
                          <a:solidFill>
                            <a:srgbClr val="000000"/>
                          </a:solidFill>
                          <a:effectLst/>
                          <a:latin typeface="Calibri" panose="020F0502020204030204" pitchFamily="34" charset="0"/>
                        </a:rPr>
                        <a:t>4</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rtl="0" fontAlgn="b"/>
                      <a:r>
                        <a:rPr lang="en-US" sz="1300" b="0" i="0" u="none" strike="noStrike">
                          <a:solidFill>
                            <a:srgbClr val="000000"/>
                          </a:solidFill>
                          <a:effectLst/>
                          <a:latin typeface="Calibri" panose="020F0502020204030204" pitchFamily="34" charset="0"/>
                        </a:rPr>
                        <a:t>5</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rtl="0" fontAlgn="b"/>
                      <a:r>
                        <a:rPr lang="en-US" sz="1300" b="0" i="0" u="none" strike="noStrike">
                          <a:solidFill>
                            <a:srgbClr val="000000"/>
                          </a:solidFill>
                          <a:effectLst/>
                          <a:latin typeface="Calibri" panose="020F0502020204030204" pitchFamily="34" charset="0"/>
                        </a:rPr>
                        <a:t>6</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rtl="0" fontAlgn="b"/>
                      <a:r>
                        <a:rPr lang="en-US" sz="1300" b="0" i="0" u="none" strike="noStrike">
                          <a:solidFill>
                            <a:srgbClr val="000000"/>
                          </a:solidFill>
                          <a:effectLst/>
                          <a:latin typeface="Calibri" panose="020F0502020204030204" pitchFamily="34" charset="0"/>
                        </a:rPr>
                        <a:t>7</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rtl="0" fontAlgn="b"/>
                      <a:r>
                        <a:rPr lang="en-US" sz="1300" b="0" i="0" u="none" strike="noStrike">
                          <a:solidFill>
                            <a:srgbClr val="000000"/>
                          </a:solidFill>
                          <a:effectLst/>
                          <a:latin typeface="Calibri" panose="020F0502020204030204" pitchFamily="34" charset="0"/>
                        </a:rPr>
                        <a:t>8</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rtl="0" fontAlgn="b"/>
                      <a:r>
                        <a:rPr lang="en-US" sz="1300" b="0" i="0" u="none" strike="noStrike">
                          <a:solidFill>
                            <a:srgbClr val="000000"/>
                          </a:solidFill>
                          <a:effectLst/>
                          <a:latin typeface="Calibri" panose="020F0502020204030204" pitchFamily="34" charset="0"/>
                        </a:rPr>
                        <a:t>9</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rtl="0" fontAlgn="b"/>
                      <a:r>
                        <a:rPr lang="en-US" sz="1300" b="0" i="0" u="none" strike="noStrike">
                          <a:solidFill>
                            <a:srgbClr val="000000"/>
                          </a:solidFill>
                          <a:effectLst/>
                          <a:latin typeface="Calibri" panose="020F0502020204030204" pitchFamily="34" charset="0"/>
                        </a:rPr>
                        <a:t>10</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rtl="0" fontAlgn="b"/>
                      <a:r>
                        <a:rPr lang="en-US" sz="1300" b="0" i="0" u="none" strike="noStrike">
                          <a:solidFill>
                            <a:srgbClr val="000000"/>
                          </a:solidFill>
                          <a:effectLst/>
                          <a:latin typeface="Calibri" panose="020F0502020204030204" pitchFamily="34" charset="0"/>
                        </a:rPr>
                        <a:t>11</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rtl="0" fontAlgn="b"/>
                      <a:r>
                        <a:rPr lang="en-US" sz="1300" b="0" i="0" u="none" strike="noStrike">
                          <a:solidFill>
                            <a:srgbClr val="000000"/>
                          </a:solidFill>
                          <a:effectLst/>
                          <a:latin typeface="Calibri" panose="020F0502020204030204" pitchFamily="34" charset="0"/>
                        </a:rPr>
                        <a:t>12</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rtl="0" fontAlgn="b"/>
                      <a:r>
                        <a:rPr lang="en-US" sz="1300" b="0" i="0" u="none" strike="noStrike">
                          <a:solidFill>
                            <a:srgbClr val="000000"/>
                          </a:solidFill>
                          <a:effectLst/>
                          <a:latin typeface="Calibri" panose="020F0502020204030204" pitchFamily="34" charset="0"/>
                        </a:rPr>
                        <a:t>13</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rtl="0" fontAlgn="b"/>
                      <a:r>
                        <a:rPr lang="en-US" sz="1300" b="0" i="0" u="none" strike="noStrike">
                          <a:solidFill>
                            <a:srgbClr val="000000"/>
                          </a:solidFill>
                          <a:effectLst/>
                          <a:latin typeface="Calibri" panose="020F0502020204030204" pitchFamily="34" charset="0"/>
                        </a:rPr>
                        <a:t>14</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rtl="0" fontAlgn="b"/>
                      <a:r>
                        <a:rPr lang="en-US" sz="1300" b="0" i="0" u="none" strike="noStrike">
                          <a:solidFill>
                            <a:srgbClr val="000000"/>
                          </a:solidFill>
                          <a:effectLst/>
                          <a:latin typeface="Calibri" panose="020F0502020204030204" pitchFamily="34" charset="0"/>
                        </a:rPr>
                        <a:t>15</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rtl="0" fontAlgn="b"/>
                      <a:r>
                        <a:rPr lang="en-US" sz="1300" b="0" i="0" u="none" strike="noStrike">
                          <a:solidFill>
                            <a:srgbClr val="000000"/>
                          </a:solidFill>
                          <a:effectLst/>
                          <a:latin typeface="Calibri" panose="020F0502020204030204" pitchFamily="34" charset="0"/>
                        </a:rPr>
                        <a:t>16</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xmlns="" val="10001"/>
                  </a:ext>
                </a:extLst>
              </a:tr>
              <a:tr h="398683">
                <a:tc>
                  <a:txBody>
                    <a:bodyPr/>
                    <a:lstStyle/>
                    <a:p>
                      <a:pPr algn="r" rtl="0" fontAlgn="b"/>
                      <a:r>
                        <a:rPr lang="en-US" sz="1300" b="1" i="0" u="none" strike="noStrike">
                          <a:solidFill>
                            <a:srgbClr val="000000"/>
                          </a:solidFill>
                          <a:effectLst/>
                          <a:latin typeface="Calibri" panose="020F0502020204030204" pitchFamily="34" charset="0"/>
                        </a:rPr>
                        <a:t>Major Activities</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10">
                  <a:txBody>
                    <a:bodyPr/>
                    <a:lstStyle/>
                    <a:p>
                      <a:pPr algn="r"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36765">
                <a:tc>
                  <a:txBody>
                    <a:bodyPr/>
                    <a:lstStyle/>
                    <a:p>
                      <a:pPr algn="l" fontAlgn="b"/>
                      <a:r>
                        <a:rPr lang="en-US" sz="1400" b="0" i="0" u="none" strike="noStrike">
                          <a:solidFill>
                            <a:srgbClr val="000000"/>
                          </a:solidFill>
                          <a:effectLst/>
                          <a:latin typeface="Arial" panose="020B060402020202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36765">
                <a:tc>
                  <a:txBody>
                    <a:bodyPr/>
                    <a:lstStyle/>
                    <a:p>
                      <a:pPr algn="l" fontAlgn="b"/>
                      <a:r>
                        <a:rPr lang="en-US" sz="1400" b="0" i="0" u="none" strike="noStrike">
                          <a:solidFill>
                            <a:srgbClr val="000000"/>
                          </a:solidFill>
                          <a:effectLst/>
                          <a:latin typeface="Arial" panose="020B060402020202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36765">
                <a:tc>
                  <a:txBody>
                    <a:bodyPr/>
                    <a:lstStyle/>
                    <a:p>
                      <a:pPr algn="l" fontAlgn="ctr"/>
                      <a:r>
                        <a:rPr lang="en-US" sz="1400" b="0" i="0" u="none" strike="noStrike">
                          <a:solidFill>
                            <a:srgbClr val="000000"/>
                          </a:solidFill>
                          <a:effectLst/>
                          <a:latin typeface="Arial" panose="020B0604020202020204" pitchFamily="34" charset="0"/>
                        </a:rPr>
                        <a:t> </a:t>
                      </a:r>
                    </a:p>
                  </a:txBody>
                  <a:tcPr marL="7638" marR="7638" marT="76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36765">
                <a:tc>
                  <a:txBody>
                    <a:bodyPr/>
                    <a:lstStyle/>
                    <a:p>
                      <a:pPr algn="l" fontAlgn="b"/>
                      <a:r>
                        <a:rPr lang="en-US" sz="1400" b="0" i="0" u="none" strike="noStrike">
                          <a:solidFill>
                            <a:srgbClr val="000000"/>
                          </a:solidFill>
                          <a:effectLst/>
                          <a:latin typeface="Arial" panose="020B060402020202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36765">
                <a:tc>
                  <a:txBody>
                    <a:bodyPr/>
                    <a:lstStyle/>
                    <a:p>
                      <a:pPr algn="l" fontAlgn="b"/>
                      <a:r>
                        <a:rPr lang="en-US" sz="1400" b="0" i="0" u="none" strike="noStrike">
                          <a:solidFill>
                            <a:srgbClr val="000000"/>
                          </a:solidFill>
                          <a:effectLst/>
                          <a:latin typeface="Arial" panose="020B060402020202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36765">
                <a:tc>
                  <a:txBody>
                    <a:bodyPr/>
                    <a:lstStyle/>
                    <a:p>
                      <a:pPr algn="l" fontAlgn="b"/>
                      <a:r>
                        <a:rPr lang="en-US" sz="1400" b="0" i="0" u="none" strike="noStrike">
                          <a:solidFill>
                            <a:srgbClr val="000000"/>
                          </a:solidFill>
                          <a:effectLst/>
                          <a:latin typeface="Arial" panose="020B060402020202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36765">
                <a:tc>
                  <a:txBody>
                    <a:bodyPr/>
                    <a:lstStyle/>
                    <a:p>
                      <a:pPr algn="l" fontAlgn="b"/>
                      <a:r>
                        <a:rPr lang="en-US" sz="1400" b="0" i="0" u="none" strike="noStrike">
                          <a:solidFill>
                            <a:srgbClr val="000000"/>
                          </a:solidFill>
                          <a:effectLst/>
                          <a:latin typeface="Arial" panose="020B060402020202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236765">
                <a:tc>
                  <a:txBody>
                    <a:bodyPr/>
                    <a:lstStyle/>
                    <a:p>
                      <a:pPr algn="l" fontAlgn="b"/>
                      <a:r>
                        <a:rPr lang="en-US" sz="1400" b="0" i="0" u="none" strike="noStrike">
                          <a:solidFill>
                            <a:srgbClr val="000000"/>
                          </a:solidFill>
                          <a:effectLst/>
                          <a:latin typeface="Arial" panose="020B060402020202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236765">
                <a:tc>
                  <a:txBody>
                    <a:bodyPr/>
                    <a:lstStyle/>
                    <a:p>
                      <a:pPr algn="l" fontAlgn="b"/>
                      <a:r>
                        <a:rPr lang="en-US" sz="1400" b="0" i="0" u="none" strike="noStrike">
                          <a:solidFill>
                            <a:srgbClr val="000000"/>
                          </a:solidFill>
                          <a:effectLst/>
                          <a:latin typeface="Arial" panose="020B060402020202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236765">
                <a:tc>
                  <a:txBody>
                    <a:bodyPr/>
                    <a:lstStyle/>
                    <a:p>
                      <a:pPr algn="l" fontAlgn="b"/>
                      <a:r>
                        <a:rPr lang="en-US" sz="1400" b="0" i="0" u="none" strike="noStrike">
                          <a:solidFill>
                            <a:srgbClr val="000000"/>
                          </a:solidFill>
                          <a:effectLst/>
                          <a:latin typeface="Arial" panose="020B060402020202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236765">
                <a:tc>
                  <a:txBody>
                    <a:bodyPr/>
                    <a:lstStyle/>
                    <a:p>
                      <a:pPr algn="l" fontAlgn="b"/>
                      <a:r>
                        <a:rPr lang="en-US" sz="1400" b="0" i="0" u="none" strike="noStrike">
                          <a:solidFill>
                            <a:srgbClr val="000000"/>
                          </a:solidFill>
                          <a:effectLst/>
                          <a:latin typeface="Arial" panose="020B060402020202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236765">
                <a:tc>
                  <a:txBody>
                    <a:bodyPr/>
                    <a:lstStyle/>
                    <a:p>
                      <a:pPr algn="l" fontAlgn="b"/>
                      <a:r>
                        <a:rPr lang="en-US" sz="1400" b="0" i="0" u="none" strike="noStrike">
                          <a:solidFill>
                            <a:srgbClr val="000000"/>
                          </a:solidFill>
                          <a:effectLst/>
                          <a:latin typeface="Arial" panose="020B060402020202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extLst>
                  <a:ext uri="{0D108BD9-81ED-4DB2-BD59-A6C34878D82A}">
                    <a16:rowId xmlns:a16="http://schemas.microsoft.com/office/drawing/2014/main" xmlns="" val="10014"/>
                  </a:ext>
                </a:extLst>
              </a:tr>
              <a:tr h="152752">
                <a:tc>
                  <a:txBody>
                    <a:bodyPr/>
                    <a:lstStyle/>
                    <a:p>
                      <a:pPr algn="l" fontAlgn="b"/>
                      <a:endParaRPr lang="en-US" sz="900" b="0" i="0" u="none" strike="noStrike">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15"/>
                  </a:ext>
                </a:extLst>
              </a:tr>
            </a:tbl>
          </a:graphicData>
        </a:graphic>
      </p:graphicFrame>
    </p:spTree>
    <p:extLst>
      <p:ext uri="{BB962C8B-B14F-4D97-AF65-F5344CB8AC3E}">
        <p14:creationId xmlns:p14="http://schemas.microsoft.com/office/powerpoint/2010/main" val="35085495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452" y="179294"/>
            <a:ext cx="8915400" cy="419908"/>
          </a:xfrm>
        </p:spPr>
        <p:txBody>
          <a:bodyPr/>
          <a:lstStyle/>
          <a:p>
            <a:r>
              <a:rPr lang="en-US" sz="2400" b="1" dirty="0" smtClean="0">
                <a:solidFill>
                  <a:srgbClr val="FF0000"/>
                </a:solidFill>
              </a:rPr>
              <a:t>Updated Gantt </a:t>
            </a:r>
            <a:r>
              <a:rPr lang="en-US" sz="2400" b="1" dirty="0">
                <a:solidFill>
                  <a:srgbClr val="FF0000"/>
                </a:solidFill>
              </a:rPr>
              <a:t>Chart</a:t>
            </a:r>
          </a:p>
        </p:txBody>
      </p:sp>
      <p:graphicFrame>
        <p:nvGraphicFramePr>
          <p:cNvPr id="4" name="Table 3">
            <a:extLst>
              <a:ext uri="{FF2B5EF4-FFF2-40B4-BE49-F238E27FC236}">
                <a16:creationId xmlns="" xmlns:a16="http://schemas.microsoft.com/office/drawing/2014/main" id="{B9CEE36D-EAD6-447A-84FA-DA210D815FA9}"/>
              </a:ext>
            </a:extLst>
          </p:cNvPr>
          <p:cNvGraphicFramePr>
            <a:graphicFrameLocks noGrp="1"/>
          </p:cNvGraphicFramePr>
          <p:nvPr>
            <p:extLst>
              <p:ext uri="{D42A27DB-BD31-4B8C-83A1-F6EECF244321}">
                <p14:modId xmlns:p14="http://schemas.microsoft.com/office/powerpoint/2010/main" val="2875192661"/>
              </p:ext>
            </p:extLst>
          </p:nvPr>
        </p:nvGraphicFramePr>
        <p:xfrm>
          <a:off x="491924" y="599202"/>
          <a:ext cx="9020456" cy="6735076"/>
        </p:xfrm>
        <a:graphic>
          <a:graphicData uri="http://schemas.openxmlformats.org/drawingml/2006/table">
            <a:tbl>
              <a:tblPr/>
              <a:tblGrid>
                <a:gridCol w="763352">
                  <a:extLst>
                    <a:ext uri="{9D8B030D-6E8A-4147-A177-3AD203B41FA5}">
                      <a16:colId xmlns="" xmlns:a16="http://schemas.microsoft.com/office/drawing/2014/main" val="20000"/>
                    </a:ext>
                  </a:extLst>
                </a:gridCol>
                <a:gridCol w="516069">
                  <a:extLst>
                    <a:ext uri="{9D8B030D-6E8A-4147-A177-3AD203B41FA5}">
                      <a16:colId xmlns="" xmlns:a16="http://schemas.microsoft.com/office/drawing/2014/main" val="20001"/>
                    </a:ext>
                  </a:extLst>
                </a:gridCol>
                <a:gridCol w="516069">
                  <a:extLst>
                    <a:ext uri="{9D8B030D-6E8A-4147-A177-3AD203B41FA5}">
                      <a16:colId xmlns="" xmlns:a16="http://schemas.microsoft.com/office/drawing/2014/main" val="20002"/>
                    </a:ext>
                  </a:extLst>
                </a:gridCol>
                <a:gridCol w="516069">
                  <a:extLst>
                    <a:ext uri="{9D8B030D-6E8A-4147-A177-3AD203B41FA5}">
                      <a16:colId xmlns="" xmlns:a16="http://schemas.microsoft.com/office/drawing/2014/main" val="20003"/>
                    </a:ext>
                  </a:extLst>
                </a:gridCol>
                <a:gridCol w="516069">
                  <a:extLst>
                    <a:ext uri="{9D8B030D-6E8A-4147-A177-3AD203B41FA5}">
                      <a16:colId xmlns="" xmlns:a16="http://schemas.microsoft.com/office/drawing/2014/main" val="20004"/>
                    </a:ext>
                  </a:extLst>
                </a:gridCol>
                <a:gridCol w="516069">
                  <a:extLst>
                    <a:ext uri="{9D8B030D-6E8A-4147-A177-3AD203B41FA5}">
                      <a16:colId xmlns="" xmlns:a16="http://schemas.microsoft.com/office/drawing/2014/main" val="20005"/>
                    </a:ext>
                  </a:extLst>
                </a:gridCol>
                <a:gridCol w="516069">
                  <a:extLst>
                    <a:ext uri="{9D8B030D-6E8A-4147-A177-3AD203B41FA5}">
                      <a16:colId xmlns="" xmlns:a16="http://schemas.microsoft.com/office/drawing/2014/main" val="20006"/>
                    </a:ext>
                  </a:extLst>
                </a:gridCol>
                <a:gridCol w="516069">
                  <a:extLst>
                    <a:ext uri="{9D8B030D-6E8A-4147-A177-3AD203B41FA5}">
                      <a16:colId xmlns="" xmlns:a16="http://schemas.microsoft.com/office/drawing/2014/main" val="20007"/>
                    </a:ext>
                  </a:extLst>
                </a:gridCol>
                <a:gridCol w="516069">
                  <a:extLst>
                    <a:ext uri="{9D8B030D-6E8A-4147-A177-3AD203B41FA5}">
                      <a16:colId xmlns="" xmlns:a16="http://schemas.microsoft.com/office/drawing/2014/main" val="20008"/>
                    </a:ext>
                  </a:extLst>
                </a:gridCol>
                <a:gridCol w="516069">
                  <a:extLst>
                    <a:ext uri="{9D8B030D-6E8A-4147-A177-3AD203B41FA5}">
                      <a16:colId xmlns="" xmlns:a16="http://schemas.microsoft.com/office/drawing/2014/main" val="20009"/>
                    </a:ext>
                  </a:extLst>
                </a:gridCol>
                <a:gridCol w="516069">
                  <a:extLst>
                    <a:ext uri="{9D8B030D-6E8A-4147-A177-3AD203B41FA5}">
                      <a16:colId xmlns="" xmlns:a16="http://schemas.microsoft.com/office/drawing/2014/main" val="20010"/>
                    </a:ext>
                  </a:extLst>
                </a:gridCol>
                <a:gridCol w="516069">
                  <a:extLst>
                    <a:ext uri="{9D8B030D-6E8A-4147-A177-3AD203B41FA5}">
                      <a16:colId xmlns="" xmlns:a16="http://schemas.microsoft.com/office/drawing/2014/main" val="20011"/>
                    </a:ext>
                  </a:extLst>
                </a:gridCol>
                <a:gridCol w="516069">
                  <a:extLst>
                    <a:ext uri="{9D8B030D-6E8A-4147-A177-3AD203B41FA5}">
                      <a16:colId xmlns="" xmlns:a16="http://schemas.microsoft.com/office/drawing/2014/main" val="20012"/>
                    </a:ext>
                  </a:extLst>
                </a:gridCol>
                <a:gridCol w="516069">
                  <a:extLst>
                    <a:ext uri="{9D8B030D-6E8A-4147-A177-3AD203B41FA5}">
                      <a16:colId xmlns="" xmlns:a16="http://schemas.microsoft.com/office/drawing/2014/main" val="20013"/>
                    </a:ext>
                  </a:extLst>
                </a:gridCol>
                <a:gridCol w="516069">
                  <a:extLst>
                    <a:ext uri="{9D8B030D-6E8A-4147-A177-3AD203B41FA5}">
                      <a16:colId xmlns="" xmlns:a16="http://schemas.microsoft.com/office/drawing/2014/main" val="20014"/>
                    </a:ext>
                  </a:extLst>
                </a:gridCol>
                <a:gridCol w="516069">
                  <a:extLst>
                    <a:ext uri="{9D8B030D-6E8A-4147-A177-3AD203B41FA5}">
                      <a16:colId xmlns="" xmlns:a16="http://schemas.microsoft.com/office/drawing/2014/main" val="20015"/>
                    </a:ext>
                  </a:extLst>
                </a:gridCol>
                <a:gridCol w="516069">
                  <a:extLst>
                    <a:ext uri="{9D8B030D-6E8A-4147-A177-3AD203B41FA5}">
                      <a16:colId xmlns="" xmlns:a16="http://schemas.microsoft.com/office/drawing/2014/main" val="20016"/>
                    </a:ext>
                  </a:extLst>
                </a:gridCol>
              </a:tblGrid>
              <a:tr h="267606">
                <a:tc gridSpan="17">
                  <a:txBody>
                    <a:bodyPr/>
                    <a:lstStyle/>
                    <a:p>
                      <a:pPr algn="ctr" rtl="0" fontAlgn="b"/>
                      <a:r>
                        <a:rPr lang="en-US" sz="1200" b="1" i="0" u="none" strike="noStrike" dirty="0">
                          <a:solidFill>
                            <a:srgbClr val="000000"/>
                          </a:solidFill>
                          <a:effectLst/>
                          <a:latin typeface="Calibri" panose="020F0502020204030204" pitchFamily="34" charset="0"/>
                        </a:rPr>
                        <a:t>Project Work (UG) 16 weeks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203459">
                <a:tc>
                  <a:txBody>
                    <a:bodyPr/>
                    <a:lstStyle/>
                    <a:p>
                      <a:pPr algn="r" rtl="0" fontAlgn="b"/>
                      <a:r>
                        <a:rPr lang="en-US" sz="1100" b="1" i="0" u="none" strike="noStrike" dirty="0">
                          <a:solidFill>
                            <a:srgbClr val="000000"/>
                          </a:solidFill>
                          <a:effectLst/>
                          <a:latin typeface="Calibri" panose="020F0502020204030204" pitchFamily="34" charset="0"/>
                        </a:rPr>
                        <a:t>Week</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100" b="0" i="0" u="none" strike="noStrike" dirty="0">
                          <a:solidFill>
                            <a:srgbClr val="000000"/>
                          </a:solidFill>
                          <a:effectLst/>
                          <a:latin typeface="Calibri" panose="020F0502020204030204" pitchFamily="34" charset="0"/>
                        </a:rPr>
                        <a:t>1</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100" b="0" i="0" u="none" strike="noStrike" dirty="0">
                          <a:solidFill>
                            <a:srgbClr val="000000"/>
                          </a:solidFill>
                          <a:effectLst/>
                          <a:latin typeface="Calibri" panose="020F0502020204030204" pitchFamily="34" charset="0"/>
                        </a:rPr>
                        <a:t>2</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100" b="0" i="0" u="none" strike="noStrike" dirty="0">
                          <a:solidFill>
                            <a:srgbClr val="000000"/>
                          </a:solidFill>
                          <a:effectLst/>
                          <a:latin typeface="Calibri" panose="020F0502020204030204" pitchFamily="34" charset="0"/>
                        </a:rPr>
                        <a:t>3</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100" b="0" i="0" u="none" strike="noStrike" dirty="0">
                          <a:solidFill>
                            <a:srgbClr val="000000"/>
                          </a:solidFill>
                          <a:effectLst/>
                          <a:latin typeface="Calibri" panose="020F0502020204030204" pitchFamily="34" charset="0"/>
                        </a:rPr>
                        <a:t>4</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100" b="0" i="0" u="none" strike="noStrike" dirty="0">
                          <a:solidFill>
                            <a:srgbClr val="000000"/>
                          </a:solidFill>
                          <a:effectLst/>
                          <a:latin typeface="Calibri" panose="020F0502020204030204" pitchFamily="34" charset="0"/>
                        </a:rPr>
                        <a:t>5</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100" b="0" i="0" u="none" strike="noStrike" dirty="0">
                          <a:solidFill>
                            <a:srgbClr val="000000"/>
                          </a:solidFill>
                          <a:effectLst/>
                          <a:latin typeface="Calibri" panose="020F0502020204030204" pitchFamily="34" charset="0"/>
                        </a:rPr>
                        <a:t>6</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100" b="0" i="0" u="none" strike="noStrike" dirty="0">
                          <a:solidFill>
                            <a:srgbClr val="000000"/>
                          </a:solidFill>
                          <a:effectLst/>
                          <a:latin typeface="Calibri" panose="020F0502020204030204" pitchFamily="34" charset="0"/>
                        </a:rPr>
                        <a:t>7</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100" b="0" i="0" u="none" strike="noStrike" dirty="0">
                          <a:solidFill>
                            <a:srgbClr val="000000"/>
                          </a:solidFill>
                          <a:effectLst/>
                          <a:latin typeface="Calibri" panose="020F0502020204030204" pitchFamily="34" charset="0"/>
                        </a:rPr>
                        <a:t>8</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100" b="0" i="0" u="none" strike="noStrike" dirty="0">
                          <a:solidFill>
                            <a:srgbClr val="000000"/>
                          </a:solidFill>
                          <a:effectLst/>
                          <a:latin typeface="Calibri" panose="020F0502020204030204" pitchFamily="34" charset="0"/>
                        </a:rPr>
                        <a:t>9</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100" b="0" i="0" u="none" strike="noStrike" dirty="0">
                          <a:solidFill>
                            <a:srgbClr val="000000"/>
                          </a:solidFill>
                          <a:effectLst/>
                          <a:latin typeface="Calibri" panose="020F0502020204030204" pitchFamily="34" charset="0"/>
                        </a:rPr>
                        <a:t>10</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100" b="0" i="0" u="none" strike="noStrike" dirty="0">
                          <a:solidFill>
                            <a:srgbClr val="000000"/>
                          </a:solidFill>
                          <a:effectLst/>
                          <a:latin typeface="Calibri" panose="020F0502020204030204" pitchFamily="34" charset="0"/>
                        </a:rPr>
                        <a:t>11</a:t>
                      </a:r>
                    </a:p>
                  </a:txBody>
                  <a:tcPr marL="7638" marR="7638" marT="76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100" b="0" i="0" u="none" strike="noStrike" dirty="0">
                          <a:solidFill>
                            <a:srgbClr val="000000"/>
                          </a:solidFill>
                          <a:effectLst/>
                          <a:latin typeface="Calibri" panose="020F0502020204030204" pitchFamily="34" charset="0"/>
                        </a:rPr>
                        <a:t>12</a:t>
                      </a:r>
                    </a:p>
                  </a:txBody>
                  <a:tcPr marL="7638" marR="7638" marT="76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100" b="0" i="0" u="none" strike="noStrike" dirty="0">
                          <a:solidFill>
                            <a:srgbClr val="000000"/>
                          </a:solidFill>
                          <a:effectLst/>
                          <a:latin typeface="Calibri" panose="020F0502020204030204" pitchFamily="34" charset="0"/>
                        </a:rPr>
                        <a:t>13</a:t>
                      </a:r>
                    </a:p>
                  </a:txBody>
                  <a:tcPr marL="7638" marR="7638" marT="76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100" b="0" i="0" u="none" strike="noStrike" dirty="0">
                          <a:solidFill>
                            <a:srgbClr val="000000"/>
                          </a:solidFill>
                          <a:effectLst/>
                          <a:latin typeface="Calibri" panose="020F0502020204030204" pitchFamily="34" charset="0"/>
                        </a:rPr>
                        <a:t>14</a:t>
                      </a:r>
                    </a:p>
                  </a:txBody>
                  <a:tcPr marL="7638" marR="7638" marT="76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rtl="0" fontAlgn="b"/>
                      <a:r>
                        <a:rPr lang="en-US" sz="1100" b="0" i="0" u="none" strike="noStrike" dirty="0">
                          <a:solidFill>
                            <a:srgbClr val="000000"/>
                          </a:solidFill>
                          <a:effectLst/>
                          <a:latin typeface="Calibri" panose="020F0502020204030204" pitchFamily="34" charset="0"/>
                        </a:rPr>
                        <a:t>15</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rtl="0" fontAlgn="b"/>
                      <a:r>
                        <a:rPr lang="en-US" sz="1100" b="0" i="0" u="none" strike="noStrike" dirty="0">
                          <a:solidFill>
                            <a:srgbClr val="000000"/>
                          </a:solidFill>
                          <a:effectLst/>
                          <a:latin typeface="Calibri" panose="020F0502020204030204" pitchFamily="34" charset="0"/>
                        </a:rPr>
                        <a:t>16</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 xmlns:a16="http://schemas.microsoft.com/office/drawing/2014/main" val="10001"/>
                  </a:ext>
                </a:extLst>
              </a:tr>
              <a:tr h="398051">
                <a:tc>
                  <a:txBody>
                    <a:bodyPr/>
                    <a:lstStyle/>
                    <a:p>
                      <a:pPr algn="r" rtl="0" fontAlgn="b"/>
                      <a:r>
                        <a:rPr lang="en-US" sz="1100" b="1" i="0" u="none" strike="noStrike">
                          <a:solidFill>
                            <a:srgbClr val="000000"/>
                          </a:solidFill>
                          <a:effectLst/>
                          <a:latin typeface="Calibri" panose="020F0502020204030204" pitchFamily="34" charset="0"/>
                        </a:rPr>
                        <a:t>Major Activities</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10">
                  <a:txBody>
                    <a:bodyPr/>
                    <a:lstStyle/>
                    <a:p>
                      <a:pPr algn="r"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84743">
                <a:tc>
                  <a:txBody>
                    <a:bodyPr/>
                    <a:lstStyle/>
                    <a:p>
                      <a:pPr algn="l" fontAlgn="b"/>
                      <a:r>
                        <a:rPr lang="en-US" sz="1100" b="0" i="0" u="none" strike="noStrike" dirty="0">
                          <a:solidFill>
                            <a:schemeClr val="tx1"/>
                          </a:solidFill>
                          <a:effectLst/>
                          <a:latin typeface="Arial" panose="020B0604020202020204" pitchFamily="34" charset="0"/>
                        </a:rPr>
                        <a:t> </a:t>
                      </a:r>
                      <a:r>
                        <a:rPr lang="en-US" sz="1100" b="0" i="0" u="none" strike="noStrike" dirty="0" smtClean="0">
                          <a:solidFill>
                            <a:schemeClr val="tx1"/>
                          </a:solidFill>
                          <a:effectLst/>
                          <a:latin typeface="Arial" panose="020B0604020202020204" pitchFamily="34" charset="0"/>
                        </a:rPr>
                        <a:t>1</a:t>
                      </a:r>
                      <a:endParaRPr lang="en-US" sz="1100" b="0" i="0" u="none" strike="noStrike" dirty="0">
                        <a:solidFill>
                          <a:schemeClr val="tx1"/>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r>
                        <a:rPr lang="en-US" sz="1100" dirty="0"/>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r>
                        <a:rPr lang="en-US" sz="1100" dirty="0"/>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r>
                        <a:rPr lang="en-US" sz="1100" dirty="0"/>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293453">
                <a:tc>
                  <a:txBody>
                    <a:bodyPr/>
                    <a:lstStyle/>
                    <a:p>
                      <a:pPr algn="l" fontAlgn="ctr"/>
                      <a:r>
                        <a:rPr lang="en-US" sz="1100" b="0" i="0" u="none" strike="noStrike" dirty="0">
                          <a:solidFill>
                            <a:schemeClr val="tx1"/>
                          </a:solidFill>
                          <a:effectLst/>
                          <a:latin typeface="Arial" panose="020B0604020202020204" pitchFamily="34" charset="0"/>
                        </a:rPr>
                        <a:t> </a:t>
                      </a:r>
                      <a:r>
                        <a:rPr lang="en-US" sz="1100" b="0" i="0" u="none" strike="noStrike" dirty="0" smtClean="0">
                          <a:solidFill>
                            <a:schemeClr val="tx1"/>
                          </a:solidFill>
                          <a:effectLst/>
                          <a:latin typeface="Arial" panose="020B0604020202020204" pitchFamily="34" charset="0"/>
                        </a:rPr>
                        <a:t>2</a:t>
                      </a:r>
                      <a:endParaRPr lang="en-US" sz="1100" b="0" i="0" u="none" strike="noStrike" dirty="0">
                        <a:solidFill>
                          <a:schemeClr val="tx1"/>
                        </a:solidFill>
                        <a:effectLst/>
                        <a:latin typeface="Arial" panose="020B0604020202020204" pitchFamily="34" charset="0"/>
                      </a:endParaRPr>
                    </a:p>
                  </a:txBody>
                  <a:tcPr marL="7638" marR="7638" marT="76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328790">
                <a:tc>
                  <a:txBody>
                    <a:bodyPr/>
                    <a:lstStyle/>
                    <a:p>
                      <a:pPr algn="l" fontAlgn="b"/>
                      <a:r>
                        <a:rPr lang="en-US" sz="1100" b="0" i="0" u="none" strike="noStrike" dirty="0">
                          <a:solidFill>
                            <a:schemeClr val="tx1"/>
                          </a:solidFill>
                          <a:effectLst/>
                          <a:latin typeface="Arial" panose="020B0604020202020204" pitchFamily="34" charset="0"/>
                        </a:rPr>
                        <a:t> 3.1</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314494">
                <a:tc>
                  <a:txBody>
                    <a:bodyPr/>
                    <a:lstStyle/>
                    <a:p>
                      <a:pPr algn="l" fontAlgn="b"/>
                      <a:r>
                        <a:rPr lang="en-US" sz="1100" b="0" i="0" u="none" strike="noStrike" dirty="0">
                          <a:solidFill>
                            <a:schemeClr val="tx1"/>
                          </a:solidFill>
                          <a:effectLst/>
                          <a:latin typeface="Arial" panose="020B0604020202020204" pitchFamily="34" charset="0"/>
                        </a:rPr>
                        <a:t> 3.2</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1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343084">
                <a:tc>
                  <a:txBody>
                    <a:bodyPr/>
                    <a:lstStyle/>
                    <a:p>
                      <a:pPr algn="l" fontAlgn="b"/>
                      <a:r>
                        <a:rPr lang="en-US" sz="1100" b="0" i="0" u="none" strike="noStrike" dirty="0">
                          <a:solidFill>
                            <a:schemeClr val="tx1"/>
                          </a:solidFill>
                          <a:effectLst/>
                          <a:latin typeface="Arial" panose="020B0604020202020204" pitchFamily="34" charset="0"/>
                        </a:rPr>
                        <a:t> 3.3</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endParaRPr lang="en-US" sz="11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endParaRPr lang="en-US" sz="11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300199">
                <a:tc>
                  <a:txBody>
                    <a:bodyPr/>
                    <a:lstStyle/>
                    <a:p>
                      <a:pPr algn="l" fontAlgn="b"/>
                      <a:r>
                        <a:rPr lang="en-US" sz="1100" b="0" i="0" u="none" strike="noStrike" dirty="0">
                          <a:solidFill>
                            <a:schemeClr val="tx1"/>
                          </a:solidFill>
                          <a:effectLst/>
                          <a:latin typeface="Arial" panose="020B0604020202020204" pitchFamily="34" charset="0"/>
                        </a:rPr>
                        <a:t> 3.4</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1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300199">
                <a:tc>
                  <a:txBody>
                    <a:bodyPr/>
                    <a:lstStyle/>
                    <a:p>
                      <a:pPr algn="l" fontAlgn="b"/>
                      <a:r>
                        <a:rPr lang="en-US" sz="1100" b="0" i="0" u="none" strike="noStrike" dirty="0">
                          <a:solidFill>
                            <a:schemeClr val="tx1"/>
                          </a:solidFill>
                          <a:effectLst/>
                          <a:latin typeface="Arial" panose="020B0604020202020204" pitchFamily="34" charset="0"/>
                        </a:rPr>
                        <a:t> </a:t>
                      </a:r>
                      <a:r>
                        <a:rPr lang="en-US" sz="1100" b="0" i="0" u="none" strike="noStrike" dirty="0" smtClean="0">
                          <a:solidFill>
                            <a:schemeClr val="tx1"/>
                          </a:solidFill>
                          <a:effectLst/>
                          <a:latin typeface="Arial" panose="020B0604020202020204" pitchFamily="34" charset="0"/>
                        </a:rPr>
                        <a:t>4</a:t>
                      </a:r>
                      <a:endParaRPr lang="en-US" sz="1100" b="0" i="0" u="none" strike="noStrike" dirty="0">
                        <a:solidFill>
                          <a:schemeClr val="tx1"/>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1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r h="357379">
                <a:tc>
                  <a:txBody>
                    <a:bodyPr/>
                    <a:lstStyle/>
                    <a:p>
                      <a:pPr algn="l" fontAlgn="b"/>
                      <a:r>
                        <a:rPr lang="en-US" sz="1100" b="0" i="0" u="none" strike="noStrike" dirty="0">
                          <a:solidFill>
                            <a:schemeClr val="tx1"/>
                          </a:solidFill>
                          <a:effectLst/>
                          <a:latin typeface="Arial" panose="020B0604020202020204" pitchFamily="34" charset="0"/>
                        </a:rPr>
                        <a:t> </a:t>
                      </a:r>
                      <a:r>
                        <a:rPr lang="en-US" sz="1100" b="0" i="0" u="none" strike="noStrike" dirty="0" smtClean="0">
                          <a:solidFill>
                            <a:schemeClr val="tx1"/>
                          </a:solidFill>
                          <a:effectLst/>
                          <a:latin typeface="Arial" panose="020B0604020202020204" pitchFamily="34" charset="0"/>
                        </a:rPr>
                        <a:t>5</a:t>
                      </a:r>
                      <a:endParaRPr lang="en-US" sz="1100" b="0" i="0" u="none" strike="noStrike" dirty="0">
                        <a:solidFill>
                          <a:schemeClr val="tx1"/>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endParaRPr lang="en-IN" sz="110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376434216"/>
                  </a:ext>
                </a:extLst>
              </a:tr>
              <a:tr h="343084">
                <a:tc>
                  <a:txBody>
                    <a:bodyPr/>
                    <a:lstStyle/>
                    <a:p>
                      <a:pPr algn="l" fontAlgn="b"/>
                      <a:r>
                        <a:rPr lang="en-US" sz="1100" b="0" i="0" u="none" strike="noStrike" dirty="0">
                          <a:solidFill>
                            <a:schemeClr val="tx1"/>
                          </a:solidFill>
                          <a:effectLst/>
                          <a:latin typeface="Arial" panose="020B0604020202020204" pitchFamily="34" charset="0"/>
                        </a:rPr>
                        <a:t> 6.1</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endParaRPr lang="en-IN" sz="110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4174352137"/>
                  </a:ext>
                </a:extLst>
              </a:tr>
              <a:tr h="296314">
                <a:tc>
                  <a:txBody>
                    <a:bodyPr/>
                    <a:lstStyle/>
                    <a:p>
                      <a:pPr algn="l" fontAlgn="b"/>
                      <a:r>
                        <a:rPr lang="en-US" sz="1100" b="0" i="0" u="none" strike="noStrike" dirty="0">
                          <a:solidFill>
                            <a:schemeClr val="tx1"/>
                          </a:solidFill>
                          <a:effectLst/>
                          <a:latin typeface="Arial" panose="020B0604020202020204" pitchFamily="34" charset="0"/>
                        </a:rPr>
                        <a:t> 6.2</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endParaRPr lang="en-IN" sz="1100" dirty="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176503835"/>
                  </a:ext>
                </a:extLst>
              </a:tr>
              <a:tr h="328790">
                <a:tc>
                  <a:txBody>
                    <a:bodyPr/>
                    <a:lstStyle/>
                    <a:p>
                      <a:pPr algn="l" fontAlgn="b"/>
                      <a:r>
                        <a:rPr lang="en-US" sz="1100" b="0" i="0" u="none" strike="noStrike" dirty="0">
                          <a:solidFill>
                            <a:schemeClr val="tx1"/>
                          </a:solidFill>
                          <a:effectLst/>
                          <a:latin typeface="Arial" panose="020B0604020202020204" pitchFamily="34" charset="0"/>
                        </a:rPr>
                        <a:t> 6.3</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endParaRPr lang="en-IN" sz="110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504985702"/>
                  </a:ext>
                </a:extLst>
              </a:tr>
              <a:tr h="268198">
                <a:tc>
                  <a:txBody>
                    <a:bodyPr/>
                    <a:lstStyle/>
                    <a:p>
                      <a:pPr algn="l" fontAlgn="b"/>
                      <a:r>
                        <a:rPr lang="en-US" sz="1100" b="0" i="0" u="none" strike="noStrike" dirty="0">
                          <a:solidFill>
                            <a:schemeClr val="tx1"/>
                          </a:solidFill>
                          <a:effectLst/>
                          <a:latin typeface="Arial" panose="020B0604020202020204" pitchFamily="34" charset="0"/>
                        </a:rPr>
                        <a:t> 6.4</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endParaRPr lang="en-IN" sz="110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3350969216"/>
                  </a:ext>
                </a:extLst>
              </a:tr>
              <a:tr h="317412">
                <a:tc>
                  <a:txBody>
                    <a:bodyPr/>
                    <a:lstStyle/>
                    <a:p>
                      <a:pPr algn="l" fontAlgn="b"/>
                      <a:r>
                        <a:rPr lang="en-US" sz="1100" b="0" i="0" u="none" strike="noStrike" dirty="0">
                          <a:solidFill>
                            <a:schemeClr val="tx1"/>
                          </a:solidFill>
                          <a:effectLst/>
                          <a:latin typeface="Arial" panose="020B0604020202020204" pitchFamily="34" charset="0"/>
                        </a:rPr>
                        <a:t> 7.1</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endParaRPr lang="en-IN" sz="1100" dirty="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 xmlns:a16="http://schemas.microsoft.com/office/drawing/2014/main" val="2893617697"/>
                  </a:ext>
                </a:extLst>
              </a:tr>
              <a:tr h="333829">
                <a:tc>
                  <a:txBody>
                    <a:bodyPr/>
                    <a:lstStyle/>
                    <a:p>
                      <a:pPr algn="l" fontAlgn="b"/>
                      <a:r>
                        <a:rPr lang="en-US" sz="1100" b="0" i="0" u="none" strike="noStrike" dirty="0">
                          <a:solidFill>
                            <a:schemeClr val="tx1"/>
                          </a:solidFill>
                          <a:effectLst/>
                          <a:latin typeface="Arial" panose="020B0604020202020204" pitchFamily="34" charset="0"/>
                        </a:rPr>
                        <a:t> 7.2</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endParaRPr lang="en-IN" sz="1100" dirty="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 xmlns:a16="http://schemas.microsoft.com/office/drawing/2014/main" val="187642943"/>
                  </a:ext>
                </a:extLst>
              </a:tr>
              <a:tr h="319314">
                <a:tc>
                  <a:txBody>
                    <a:bodyPr/>
                    <a:lstStyle/>
                    <a:p>
                      <a:pPr algn="l" fontAlgn="b"/>
                      <a:r>
                        <a:rPr lang="en-US" sz="1100" b="0" i="0" u="none" strike="noStrike" dirty="0">
                          <a:solidFill>
                            <a:schemeClr val="tx1"/>
                          </a:solidFill>
                          <a:effectLst/>
                          <a:latin typeface="Arial" panose="020B0604020202020204" pitchFamily="34" charset="0"/>
                        </a:rPr>
                        <a:t> 7.3</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endParaRPr lang="en-IN" sz="110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 xmlns:a16="http://schemas.microsoft.com/office/drawing/2014/main" val="3651429709"/>
                  </a:ext>
                </a:extLst>
              </a:tr>
              <a:tr h="319314">
                <a:tc>
                  <a:txBody>
                    <a:bodyPr/>
                    <a:lstStyle/>
                    <a:p>
                      <a:pPr algn="l" fontAlgn="b"/>
                      <a:r>
                        <a:rPr lang="en-US" sz="1100" b="0" i="0" u="none" strike="noStrike" dirty="0">
                          <a:solidFill>
                            <a:schemeClr val="tx1"/>
                          </a:solidFill>
                          <a:effectLst/>
                          <a:latin typeface="Arial" panose="020B0604020202020204" pitchFamily="34" charset="0"/>
                        </a:rPr>
                        <a:t> 7.4</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endParaRPr lang="en-IN" sz="1100" dirty="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rtl="0" fontAlgn="b"/>
                      <a:endParaRPr lang="en-US" sz="11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 xmlns:a16="http://schemas.microsoft.com/office/drawing/2014/main" val="3573600046"/>
                  </a:ext>
                </a:extLst>
              </a:tr>
              <a:tr h="817364">
                <a:tc>
                  <a:txBody>
                    <a:bodyPr/>
                    <a:lstStyle/>
                    <a:p>
                      <a:pPr algn="l" fontAlgn="b"/>
                      <a:endParaRPr lang="en-US" sz="800" b="0" i="0" u="none" strike="noStrike">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6"/>
                  </a:ext>
                </a:extLst>
              </a:tr>
            </a:tbl>
          </a:graphicData>
        </a:graphic>
      </p:graphicFrame>
    </p:spTree>
    <p:extLst>
      <p:ext uri="{BB962C8B-B14F-4D97-AF65-F5344CB8AC3E}">
        <p14:creationId xmlns:p14="http://schemas.microsoft.com/office/powerpoint/2010/main" val="2164930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a:solidFill>
                  <a:srgbClr val="FF0000"/>
                </a:solidFill>
              </a:rPr>
              <a:t>References</a:t>
            </a:r>
          </a:p>
        </p:txBody>
      </p:sp>
      <p:sp>
        <p:nvSpPr>
          <p:cNvPr id="3" name="Content Placeholder 2"/>
          <p:cNvSpPr>
            <a:spLocks noGrp="1"/>
          </p:cNvSpPr>
          <p:nvPr>
            <p:ph idx="1"/>
          </p:nvPr>
        </p:nvSpPr>
        <p:spPr>
          <a:xfrm>
            <a:off x="495300" y="1124745"/>
            <a:ext cx="8915400" cy="5001424"/>
          </a:xfrm>
        </p:spPr>
        <p:txBody>
          <a:bodyPr/>
          <a:lstStyle/>
          <a:p>
            <a:pPr lvl="0"/>
            <a:r>
              <a:rPr lang="en-IN" sz="2400" dirty="0" err="1">
                <a:solidFill>
                  <a:prstClr val="black"/>
                </a:solidFill>
              </a:rPr>
              <a:t>Kolisetty</a:t>
            </a:r>
            <a:r>
              <a:rPr lang="en-IN" sz="2400" dirty="0">
                <a:solidFill>
                  <a:prstClr val="black"/>
                </a:solidFill>
              </a:rPr>
              <a:t>, A., </a:t>
            </a:r>
            <a:r>
              <a:rPr lang="en-IN" sz="2400" dirty="0" err="1">
                <a:solidFill>
                  <a:prstClr val="black"/>
                </a:solidFill>
              </a:rPr>
              <a:t>Kristinsson</a:t>
            </a:r>
            <a:r>
              <a:rPr lang="en-IN" sz="2400" dirty="0">
                <a:solidFill>
                  <a:prstClr val="black"/>
                </a:solidFill>
              </a:rPr>
              <a:t>, J.G. and Wisniewski, J., Ford Global Technologies LLC, 2016. </a:t>
            </a:r>
            <a:r>
              <a:rPr lang="en-IN" sz="2400" i="1" dirty="0">
                <a:solidFill>
                  <a:prstClr val="black"/>
                </a:solidFill>
              </a:rPr>
              <a:t>Vehicle Operation Based On Activity Tracking</a:t>
            </a:r>
            <a:r>
              <a:rPr lang="en-IN" sz="2400" dirty="0">
                <a:solidFill>
                  <a:prstClr val="black"/>
                </a:solidFill>
              </a:rPr>
              <a:t>. U.S. Patent Application 14/517,256.</a:t>
            </a:r>
          </a:p>
          <a:p>
            <a:pPr lvl="0"/>
            <a:r>
              <a:rPr lang="en-IN" sz="2400" dirty="0">
                <a:solidFill>
                  <a:prstClr val="black"/>
                </a:solidFill>
              </a:rPr>
              <a:t>Kong, L., Khan, M.K., Wu, F., Chen, G. and Zeng, P., 2017. </a:t>
            </a:r>
            <a:r>
              <a:rPr lang="en-IN" sz="2400" dirty="0" err="1">
                <a:solidFill>
                  <a:prstClr val="black"/>
                </a:solidFill>
              </a:rPr>
              <a:t>Millimeter</a:t>
            </a:r>
            <a:r>
              <a:rPr lang="en-IN" sz="2400" dirty="0">
                <a:solidFill>
                  <a:prstClr val="black"/>
                </a:solidFill>
              </a:rPr>
              <a:t>-Wave Wireless Communications for </a:t>
            </a:r>
            <a:r>
              <a:rPr lang="en-IN" sz="2400" dirty="0" err="1">
                <a:solidFill>
                  <a:prstClr val="black"/>
                </a:solidFill>
              </a:rPr>
              <a:t>IoT</a:t>
            </a:r>
            <a:r>
              <a:rPr lang="en-IN" sz="2400" dirty="0">
                <a:solidFill>
                  <a:prstClr val="black"/>
                </a:solidFill>
              </a:rPr>
              <a:t>-Cloud Supported Autonomous Vehicles: Overview, Design, and Challenges. </a:t>
            </a:r>
            <a:r>
              <a:rPr lang="en-IN" sz="2400" i="1" dirty="0">
                <a:solidFill>
                  <a:prstClr val="black"/>
                </a:solidFill>
              </a:rPr>
              <a:t>IEEE Communications Magazine</a:t>
            </a:r>
            <a:r>
              <a:rPr lang="en-IN" sz="2400" dirty="0">
                <a:solidFill>
                  <a:prstClr val="black"/>
                </a:solidFill>
              </a:rPr>
              <a:t>, </a:t>
            </a:r>
            <a:r>
              <a:rPr lang="en-IN" sz="2400" i="1" dirty="0">
                <a:solidFill>
                  <a:prstClr val="black"/>
                </a:solidFill>
              </a:rPr>
              <a:t>55</a:t>
            </a:r>
            <a:r>
              <a:rPr lang="en-IN" sz="2400" dirty="0">
                <a:solidFill>
                  <a:prstClr val="black"/>
                </a:solidFill>
              </a:rPr>
              <a:t>(1), pp.62-68.</a:t>
            </a:r>
          </a:p>
          <a:p>
            <a:pPr lvl="0"/>
            <a:r>
              <a:rPr lang="en-IN" sz="2400" dirty="0" err="1">
                <a:solidFill>
                  <a:prstClr val="black"/>
                </a:solidFill>
              </a:rPr>
              <a:t>Mekki</a:t>
            </a:r>
            <a:r>
              <a:rPr lang="en-IN" sz="2400" dirty="0">
                <a:solidFill>
                  <a:prstClr val="black"/>
                </a:solidFill>
              </a:rPr>
              <a:t>, T., </a:t>
            </a:r>
            <a:r>
              <a:rPr lang="en-IN" sz="2400" dirty="0" err="1">
                <a:solidFill>
                  <a:prstClr val="black"/>
                </a:solidFill>
              </a:rPr>
              <a:t>Jabri</a:t>
            </a:r>
            <a:r>
              <a:rPr lang="en-IN" sz="2400" dirty="0">
                <a:solidFill>
                  <a:prstClr val="black"/>
                </a:solidFill>
              </a:rPr>
              <a:t>, I., </a:t>
            </a:r>
            <a:r>
              <a:rPr lang="en-IN" sz="2400" dirty="0" err="1">
                <a:solidFill>
                  <a:prstClr val="black"/>
                </a:solidFill>
              </a:rPr>
              <a:t>Rachedi</a:t>
            </a:r>
            <a:r>
              <a:rPr lang="en-IN" sz="2400" dirty="0">
                <a:solidFill>
                  <a:prstClr val="black"/>
                </a:solidFill>
              </a:rPr>
              <a:t>, A. and ben </a:t>
            </a:r>
            <a:r>
              <a:rPr lang="en-IN" sz="2400" dirty="0" err="1">
                <a:solidFill>
                  <a:prstClr val="black"/>
                </a:solidFill>
              </a:rPr>
              <a:t>Jemaa</a:t>
            </a:r>
            <a:r>
              <a:rPr lang="en-IN" sz="2400" dirty="0">
                <a:solidFill>
                  <a:prstClr val="black"/>
                </a:solidFill>
              </a:rPr>
              <a:t>, M., 2017. Vehicular cloud networks: Challenges, architectures, and future directions. </a:t>
            </a:r>
            <a:r>
              <a:rPr lang="en-IN" sz="2400" i="1" dirty="0">
                <a:solidFill>
                  <a:prstClr val="black"/>
                </a:solidFill>
              </a:rPr>
              <a:t>Vehicular Communications</a:t>
            </a:r>
            <a:r>
              <a:rPr lang="en-IN" sz="2400" dirty="0">
                <a:solidFill>
                  <a:prstClr val="black"/>
                </a:solidFill>
              </a:rPr>
              <a:t>, </a:t>
            </a:r>
            <a:r>
              <a:rPr lang="en-IN" sz="2400" i="1" dirty="0">
                <a:solidFill>
                  <a:prstClr val="black"/>
                </a:solidFill>
              </a:rPr>
              <a:t>9</a:t>
            </a:r>
            <a:r>
              <a:rPr lang="en-IN" sz="2400" dirty="0">
                <a:solidFill>
                  <a:prstClr val="black"/>
                </a:solidFill>
              </a:rPr>
              <a:t>, pp.268-280.</a:t>
            </a:r>
          </a:p>
          <a:p>
            <a:pPr lvl="0"/>
            <a:endParaRPr lang="en-US" sz="2400" dirty="0">
              <a:solidFill>
                <a:prstClr val="black"/>
              </a:solidFill>
            </a:endParaRPr>
          </a:p>
          <a:p>
            <a:endParaRPr lang="en-US" sz="2800" dirty="0"/>
          </a:p>
        </p:txBody>
      </p:sp>
    </p:spTree>
    <p:extLst>
      <p:ext uri="{BB962C8B-B14F-4D97-AF65-F5344CB8AC3E}">
        <p14:creationId xmlns:p14="http://schemas.microsoft.com/office/powerpoint/2010/main" val="2089732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altLang="en-US" sz="3200" b="1" dirty="0">
                <a:solidFill>
                  <a:srgbClr val="FF0000"/>
                </a:solidFill>
              </a:rPr>
              <a:t>Team Experience</a:t>
            </a:r>
          </a:p>
        </p:txBody>
      </p:sp>
      <p:sp>
        <p:nvSpPr>
          <p:cNvPr id="3" name="Content Placeholder 2"/>
          <p:cNvSpPr>
            <a:spLocks noGrp="1"/>
          </p:cNvSpPr>
          <p:nvPr>
            <p:ph idx="1"/>
          </p:nvPr>
        </p:nvSpPr>
        <p:spPr>
          <a:xfrm>
            <a:off x="495300" y="908721"/>
            <a:ext cx="8915400" cy="5217448"/>
          </a:xfrm>
        </p:spPr>
        <p:txBody>
          <a:bodyPr/>
          <a:lstStyle/>
          <a:p>
            <a:endParaRPr lang="en-US" sz="2800" dirty="0"/>
          </a:p>
          <a:p>
            <a:r>
              <a:rPr lang="en-US" sz="2800" dirty="0"/>
              <a:t>We had a good experience working in team for the mini project.</a:t>
            </a:r>
          </a:p>
          <a:p>
            <a:r>
              <a:rPr lang="en-US" sz="2800" dirty="0"/>
              <a:t>We learnt about the hardware and its implementation using Arduino.</a:t>
            </a:r>
          </a:p>
          <a:p>
            <a:r>
              <a:rPr lang="en-US" sz="2800" dirty="0"/>
              <a:t>We learnt software application development. </a:t>
            </a:r>
          </a:p>
          <a:p>
            <a:r>
              <a:rPr lang="en-US" sz="2800" dirty="0"/>
              <a:t>Our mentor guidance helped us to develop better understanding of the project.</a:t>
            </a:r>
          </a:p>
          <a:p>
            <a:endParaRPr lang="en-US" sz="2800" dirty="0"/>
          </a:p>
        </p:txBody>
      </p:sp>
    </p:spTree>
    <p:extLst>
      <p:ext uri="{BB962C8B-B14F-4D97-AF65-F5344CB8AC3E}">
        <p14:creationId xmlns:p14="http://schemas.microsoft.com/office/powerpoint/2010/main" val="20687609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066800" y="2590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b="1" dirty="0">
                <a:solidFill>
                  <a:srgbClr val="FF0000"/>
                </a:solidFill>
              </a:rPr>
              <a:t>Thank You </a:t>
            </a:r>
          </a:p>
        </p:txBody>
      </p:sp>
    </p:spTree>
    <p:extLst>
      <p:ext uri="{BB962C8B-B14F-4D97-AF65-F5344CB8AC3E}">
        <p14:creationId xmlns:p14="http://schemas.microsoft.com/office/powerpoint/2010/main" val="783102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16496" y="188640"/>
            <a:ext cx="8915400" cy="634082"/>
          </a:xfrm>
        </p:spPr>
        <p:txBody>
          <a:bodyPr/>
          <a:lstStyle/>
          <a:p>
            <a:pPr eaLnBrk="1" hangingPunct="1"/>
            <a:r>
              <a:rPr lang="en-US" altLang="en-US" sz="3200" b="1" dirty="0">
                <a:solidFill>
                  <a:srgbClr val="FF0000"/>
                </a:solidFill>
              </a:rPr>
              <a:t>Outline</a:t>
            </a:r>
          </a:p>
        </p:txBody>
      </p:sp>
      <p:sp>
        <p:nvSpPr>
          <p:cNvPr id="6148" name="Rectangle 3"/>
          <p:cNvSpPr>
            <a:spLocks noGrp="1" noChangeArrowheads="1"/>
          </p:cNvSpPr>
          <p:nvPr>
            <p:ph type="body" idx="1"/>
          </p:nvPr>
        </p:nvSpPr>
        <p:spPr>
          <a:xfrm>
            <a:off x="1337048" y="689356"/>
            <a:ext cx="8568952" cy="5857916"/>
          </a:xfrm>
        </p:spPr>
        <p:txBody>
          <a:bodyPr/>
          <a:lstStyle/>
          <a:p>
            <a:r>
              <a:rPr lang="en-US" altLang="en-US" sz="2000" dirty="0"/>
              <a:t>Introduction</a:t>
            </a:r>
          </a:p>
          <a:p>
            <a:r>
              <a:rPr lang="en-US" altLang="en-US" sz="2000" dirty="0"/>
              <a:t>Motivation(Project Concept and its relevance)</a:t>
            </a:r>
          </a:p>
          <a:p>
            <a:r>
              <a:rPr lang="en-US" altLang="en-US" sz="2000" dirty="0"/>
              <a:t>Aims and Objectives</a:t>
            </a:r>
          </a:p>
          <a:p>
            <a:pPr lvl="1"/>
            <a:r>
              <a:rPr lang="en-US" altLang="en-US" sz="2000" dirty="0"/>
              <a:t>Title, Aim, Objectives, Methods and Methodology</a:t>
            </a:r>
          </a:p>
          <a:p>
            <a:r>
              <a:rPr lang="en-US" altLang="en-US" sz="2000" dirty="0"/>
              <a:t>Problem Solving</a:t>
            </a:r>
          </a:p>
          <a:p>
            <a:pPr lvl="1"/>
            <a:r>
              <a:rPr lang="en-US" altLang="en-US" sz="2000" dirty="0"/>
              <a:t>Project Concept, Design, Implementation</a:t>
            </a:r>
          </a:p>
          <a:p>
            <a:r>
              <a:rPr lang="en-US" sz="2000" dirty="0"/>
              <a:t>Project Costing</a:t>
            </a:r>
          </a:p>
          <a:p>
            <a:r>
              <a:rPr lang="en-US" sz="2000" dirty="0"/>
              <a:t>Expected outcomes</a:t>
            </a:r>
          </a:p>
          <a:p>
            <a:r>
              <a:rPr lang="en-US" sz="2000"/>
              <a:t>Workload Allocation</a:t>
            </a:r>
            <a:endParaRPr lang="en-US" sz="2000" dirty="0"/>
          </a:p>
          <a:p>
            <a:r>
              <a:rPr lang="en-US" sz="2000" dirty="0"/>
              <a:t>Updated Gantt chart with separate coloring for completed work</a:t>
            </a:r>
          </a:p>
          <a:p>
            <a:r>
              <a:rPr lang="en-US" altLang="en-US" sz="2000" dirty="0"/>
              <a:t>References</a:t>
            </a:r>
          </a:p>
          <a:p>
            <a:r>
              <a:rPr lang="en-US" altLang="en-US" sz="2000" dirty="0"/>
              <a:t>Demonstration (If applicable)</a:t>
            </a:r>
          </a:p>
          <a:p>
            <a:r>
              <a:rPr lang="en-US" altLang="en-US" sz="2000" dirty="0"/>
              <a:t>Team Experience</a:t>
            </a:r>
            <a:endParaRPr lang="en-US" altLang="en-US" sz="2400" dirty="0"/>
          </a:p>
          <a:p>
            <a:pPr marL="457200" indent="-457200"/>
            <a:endParaRPr lang="en-US" altLang="en-US" sz="2800" dirty="0"/>
          </a:p>
        </p:txBody>
      </p:sp>
    </p:spTree>
    <p:extLst>
      <p:ext uri="{BB962C8B-B14F-4D97-AF65-F5344CB8AC3E}">
        <p14:creationId xmlns:p14="http://schemas.microsoft.com/office/powerpoint/2010/main" val="1940704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2074"/>
          </a:xfrm>
        </p:spPr>
        <p:txBody>
          <a:bodyPr/>
          <a:lstStyle/>
          <a:p>
            <a:r>
              <a:rPr lang="en-US" sz="3200" b="1" dirty="0">
                <a:solidFill>
                  <a:srgbClr val="FF0000"/>
                </a:solidFill>
              </a:rPr>
              <a:t>Introduction</a:t>
            </a:r>
          </a:p>
        </p:txBody>
      </p:sp>
      <p:sp>
        <p:nvSpPr>
          <p:cNvPr id="3" name="Content Placeholder 2"/>
          <p:cNvSpPr>
            <a:spLocks noGrp="1"/>
          </p:cNvSpPr>
          <p:nvPr>
            <p:ph idx="1"/>
          </p:nvPr>
        </p:nvSpPr>
        <p:spPr>
          <a:xfrm>
            <a:off x="495300" y="836713"/>
            <a:ext cx="8915400" cy="5289456"/>
          </a:xfrm>
        </p:spPr>
        <p:txBody>
          <a:bodyPr/>
          <a:lstStyle/>
          <a:p>
            <a:endParaRPr lang="en-US" sz="2800" dirty="0"/>
          </a:p>
          <a:p>
            <a:r>
              <a:rPr lang="en-US" sz="2800" dirty="0"/>
              <a:t>In vehicle to vehicle communication project, the vehicles send the information about the traffic and other  circumstances on that particular area to the cloud which can be accessed by other vehicles moving to that same location. Using the information in the cloud, the vehicle can take a safer and smoother way to reach their destination.</a:t>
            </a:r>
          </a:p>
        </p:txBody>
      </p:sp>
    </p:spTree>
    <p:extLst>
      <p:ext uri="{BB962C8B-B14F-4D97-AF65-F5344CB8AC3E}">
        <p14:creationId xmlns:p14="http://schemas.microsoft.com/office/powerpoint/2010/main" val="827421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Motivation (Project Concept and its relevance)</a:t>
            </a:r>
          </a:p>
        </p:txBody>
      </p:sp>
      <p:sp>
        <p:nvSpPr>
          <p:cNvPr id="3" name="Content Placeholder 2"/>
          <p:cNvSpPr>
            <a:spLocks noGrp="1"/>
          </p:cNvSpPr>
          <p:nvPr>
            <p:ph idx="1"/>
          </p:nvPr>
        </p:nvSpPr>
        <p:spPr>
          <a:xfrm>
            <a:off x="495300" y="980729"/>
            <a:ext cx="8915400" cy="5145440"/>
          </a:xfrm>
        </p:spPr>
        <p:txBody>
          <a:bodyPr/>
          <a:lstStyle/>
          <a:p>
            <a:r>
              <a:rPr lang="en-US" sz="2800" dirty="0"/>
              <a:t>Vehicle to vehicle communication is growing field in present era.</a:t>
            </a:r>
          </a:p>
          <a:p>
            <a:r>
              <a:rPr lang="en-US" sz="2800" dirty="0"/>
              <a:t>Congestion control has become a major issue due to increase in number of on road vehicles. It can be controlled if the traffic updates can be known in prior.</a:t>
            </a:r>
          </a:p>
          <a:p>
            <a:r>
              <a:rPr lang="en-US" sz="2800" dirty="0"/>
              <a:t>The cloud computing plays a major role for implementing the smart traffic monitoring system, as it helps in sharing resources to all vehicles in a network.</a:t>
            </a:r>
          </a:p>
          <a:p>
            <a:r>
              <a:rPr lang="en-US" sz="2800" dirty="0"/>
              <a:t>This concept aims at increased driving comfort, public safety and avoid potential hazards from other vehicles.</a:t>
            </a:r>
          </a:p>
          <a:p>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sz="3200" b="1" dirty="0">
                <a:solidFill>
                  <a:srgbClr val="FF0000"/>
                </a:solidFill>
              </a:rPr>
              <a:t>Title</a:t>
            </a:r>
          </a:p>
        </p:txBody>
      </p:sp>
      <p:sp>
        <p:nvSpPr>
          <p:cNvPr id="3" name="Content Placeholder 2"/>
          <p:cNvSpPr>
            <a:spLocks noGrp="1"/>
          </p:cNvSpPr>
          <p:nvPr>
            <p:ph idx="1"/>
          </p:nvPr>
        </p:nvSpPr>
        <p:spPr>
          <a:xfrm>
            <a:off x="495300" y="1052737"/>
            <a:ext cx="8915400" cy="5073428"/>
          </a:xfrm>
        </p:spPr>
        <p:txBody>
          <a:bodyPr/>
          <a:lstStyle/>
          <a:p>
            <a:pPr marL="0" indent="0" algn="ctr">
              <a:buNone/>
            </a:pPr>
            <a:r>
              <a:rPr lang="en-US" sz="2800" b="1" dirty="0"/>
              <a:t>Cloud based vehicle to vehicle communication for traffic monitoring</a:t>
            </a:r>
          </a:p>
          <a:p>
            <a:pPr marL="0" indent="0">
              <a:buNone/>
            </a:pPr>
            <a:endParaRPr lang="en-US" sz="2800" dirty="0"/>
          </a:p>
        </p:txBody>
      </p:sp>
    </p:spTree>
    <p:extLst>
      <p:ext uri="{BB962C8B-B14F-4D97-AF65-F5344CB8AC3E}">
        <p14:creationId xmlns:p14="http://schemas.microsoft.com/office/powerpoint/2010/main" val="4053446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a:solidFill>
                  <a:srgbClr val="FF0000"/>
                </a:solidFill>
              </a:rPr>
              <a:t>Aim</a:t>
            </a:r>
          </a:p>
        </p:txBody>
      </p:sp>
      <p:sp>
        <p:nvSpPr>
          <p:cNvPr id="3" name="Content Placeholder 2"/>
          <p:cNvSpPr>
            <a:spLocks noGrp="1"/>
          </p:cNvSpPr>
          <p:nvPr>
            <p:ph idx="1"/>
          </p:nvPr>
        </p:nvSpPr>
        <p:spPr>
          <a:xfrm>
            <a:off x="495300" y="1196753"/>
            <a:ext cx="8915400" cy="4929412"/>
          </a:xfrm>
        </p:spPr>
        <p:txBody>
          <a:bodyPr/>
          <a:lstStyle/>
          <a:p>
            <a:pPr marL="0" indent="0">
              <a:buNone/>
            </a:pPr>
            <a:r>
              <a:rPr lang="en-US" sz="2800" dirty="0"/>
              <a:t>To design and develop a system which enables vehicle to vehicle communication through cloud in order to avoid traffic congestion.</a:t>
            </a:r>
          </a:p>
          <a:p>
            <a:pPr marL="0" indent="0">
              <a:buNone/>
            </a:pPr>
            <a:endParaRPr lang="en-US" sz="2800" dirty="0"/>
          </a:p>
        </p:txBody>
      </p:sp>
    </p:spTree>
    <p:extLst>
      <p:ext uri="{BB962C8B-B14F-4D97-AF65-F5344CB8AC3E}">
        <p14:creationId xmlns:p14="http://schemas.microsoft.com/office/powerpoint/2010/main" val="1214680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a:solidFill>
                  <a:srgbClr val="FF0000"/>
                </a:solidFill>
              </a:rPr>
              <a:t>Objectives</a:t>
            </a:r>
          </a:p>
        </p:txBody>
      </p:sp>
      <p:sp>
        <p:nvSpPr>
          <p:cNvPr id="3" name="Content Placeholder 2"/>
          <p:cNvSpPr>
            <a:spLocks noGrp="1"/>
          </p:cNvSpPr>
          <p:nvPr>
            <p:ph idx="1"/>
          </p:nvPr>
        </p:nvSpPr>
        <p:spPr>
          <a:xfrm>
            <a:off x="495300" y="1052737"/>
            <a:ext cx="8915400" cy="5156994"/>
          </a:xfrm>
        </p:spPr>
        <p:txBody>
          <a:bodyPr/>
          <a:lstStyle/>
          <a:p>
            <a:pPr marL="457200" indent="-457200" algn="just">
              <a:buFont typeface="+mj-lt"/>
              <a:buAutoNum type="arabicPeriod"/>
            </a:pPr>
            <a:r>
              <a:rPr lang="en-US" sz="2800" dirty="0"/>
              <a:t>To conduct the literature survey on cloud based vehicle to vehicle communication, GPS based navigation and related techniques and methodologies.</a:t>
            </a:r>
          </a:p>
          <a:p>
            <a:pPr marL="457200" indent="-457200" algn="just">
              <a:buFont typeface="+mj-lt"/>
              <a:buAutoNum type="arabicPeriod"/>
            </a:pPr>
            <a:r>
              <a:rPr lang="en-US" sz="2800" dirty="0"/>
              <a:t>To analyze the literature survey and arrive at the system requirements for cloud based vehicle to vehicle communication.</a:t>
            </a:r>
          </a:p>
          <a:p>
            <a:pPr marL="457200" indent="-457200" algn="just">
              <a:buFont typeface="+mj-lt"/>
              <a:buAutoNum type="arabicPeriod"/>
            </a:pPr>
            <a:r>
              <a:rPr lang="en-US" sz="2800" dirty="0"/>
              <a:t>To arrive at design specification of the system based on the identified requirements and design subsystems like cloud, On-board diagnostics(OBD) and User interface.</a:t>
            </a:r>
          </a:p>
          <a:p>
            <a:pPr marL="457200" indent="-457200" algn="just">
              <a:buFont typeface="+mj-lt"/>
              <a:buAutoNum type="arabicPeriod"/>
            </a:pPr>
            <a:r>
              <a:rPr lang="en-US" sz="2800" dirty="0"/>
              <a:t>To develop the hardware circuitry which includes microcontroller, GPS, sensors and Wi-fi module.</a:t>
            </a:r>
          </a:p>
        </p:txBody>
      </p:sp>
    </p:spTree>
    <p:extLst>
      <p:ext uri="{BB962C8B-B14F-4D97-AF65-F5344CB8AC3E}">
        <p14:creationId xmlns:p14="http://schemas.microsoft.com/office/powerpoint/2010/main" val="1465872374"/>
      </p:ext>
    </p:extLst>
  </p:cSld>
  <p:clrMapOvr>
    <a:masterClrMapping/>
  </p:clrMapOvr>
</p:sld>
</file>

<file path=ppt/theme/theme1.xml><?xml version="1.0" encoding="utf-8"?>
<a:theme xmlns:a="http://schemas.openxmlformats.org/drawingml/2006/main" name="MSRUA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1521</Words>
  <Application>Microsoft Office PowerPoint</Application>
  <PresentationFormat>A4 Paper (210x297 mm)</PresentationFormat>
  <Paragraphs>580</Paragraphs>
  <Slides>39</Slides>
  <Notes>4</Notes>
  <HiddenSlides>0</HiddenSlides>
  <MMClips>0</MMClips>
  <ScaleCrop>false</ScaleCrop>
  <HeadingPairs>
    <vt:vector size="6" baseType="variant">
      <vt:variant>
        <vt:lpstr>Fonts Used</vt:lpstr>
      </vt:variant>
      <vt:variant>
        <vt:i4>4</vt:i4>
      </vt:variant>
      <vt:variant>
        <vt:lpstr>Theme</vt:lpstr>
      </vt:variant>
      <vt:variant>
        <vt:i4>9</vt:i4>
      </vt:variant>
      <vt:variant>
        <vt:lpstr>Slide Titles</vt:lpstr>
      </vt:variant>
      <vt:variant>
        <vt:i4>39</vt:i4>
      </vt:variant>
    </vt:vector>
  </HeadingPairs>
  <TitlesOfParts>
    <vt:vector size="52" baseType="lpstr">
      <vt:lpstr>Arial</vt:lpstr>
      <vt:lpstr>Calibri</vt:lpstr>
      <vt:lpstr>Mangal</vt:lpstr>
      <vt:lpstr>Times New Roman</vt:lpstr>
      <vt:lpstr>MSRUAS</vt:lpstr>
      <vt:lpstr>Office Theme</vt:lpstr>
      <vt:lpstr>1_Office Theme</vt:lpstr>
      <vt:lpstr>2_Office Theme</vt:lpstr>
      <vt:lpstr>3_Office Theme</vt:lpstr>
      <vt:lpstr>4_Office Theme</vt:lpstr>
      <vt:lpstr>5_Office Theme</vt:lpstr>
      <vt:lpstr>6_Office Theme</vt:lpstr>
      <vt:lpstr>7_Office Theme</vt:lpstr>
      <vt:lpstr>Interim Project Presentation Cloud based vehicle to vehicle communication for traffic monitoring  Programme : B.Tech in CSE </vt:lpstr>
      <vt:lpstr>PowerPoint Presentation</vt:lpstr>
      <vt:lpstr>PowerPoint Presentation</vt:lpstr>
      <vt:lpstr>Outline</vt:lpstr>
      <vt:lpstr>Introduction</vt:lpstr>
      <vt:lpstr>Motivation (Project Concept and its relevance)</vt:lpstr>
      <vt:lpstr>Title</vt:lpstr>
      <vt:lpstr>Aim</vt:lpstr>
      <vt:lpstr>Objectives</vt:lpstr>
      <vt:lpstr>Objectives</vt:lpstr>
      <vt:lpstr>Methods and Methodology </vt:lpstr>
      <vt:lpstr>Methods and Methodology </vt:lpstr>
      <vt:lpstr>Methods and Methodology </vt:lpstr>
      <vt:lpstr>Methods and Methodology </vt:lpstr>
      <vt:lpstr>Methods and Methodology </vt:lpstr>
      <vt:lpstr>Methods and Methodology </vt:lpstr>
      <vt:lpstr>Methods and Methodology </vt:lpstr>
      <vt:lpstr>Problem Solving</vt:lpstr>
      <vt:lpstr>Problem Solving  </vt:lpstr>
      <vt:lpstr>Problem Solving</vt:lpstr>
      <vt:lpstr>Problem Solving</vt:lpstr>
      <vt:lpstr>Problem Solving</vt:lpstr>
      <vt:lpstr>Problem Solving</vt:lpstr>
      <vt:lpstr>Problem Solving</vt:lpstr>
      <vt:lpstr>Problem Solving</vt:lpstr>
      <vt:lpstr>Problem Solving</vt:lpstr>
      <vt:lpstr>Problem Solving</vt:lpstr>
      <vt:lpstr>Problem Solving Software Implementation</vt:lpstr>
      <vt:lpstr>Problem Solving Software Implementation</vt:lpstr>
      <vt:lpstr>Problem Solving Hardware Implementation</vt:lpstr>
      <vt:lpstr>Problem Solving Hardware Implementation</vt:lpstr>
      <vt:lpstr>Expected Outcomes</vt:lpstr>
      <vt:lpstr>Project Costing</vt:lpstr>
      <vt:lpstr>Work Load Allocation</vt:lpstr>
      <vt:lpstr>Updated Gantt Chart</vt:lpstr>
      <vt:lpstr>Updated Gantt Chart</vt:lpstr>
      <vt:lpstr>References</vt:lpstr>
      <vt:lpstr>Team Experience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Interim Project Presentation  Project Work &lt;CSE&gt;</dc:title>
  <cp:lastModifiedBy>Windows User</cp:lastModifiedBy>
  <cp:revision>46</cp:revision>
  <dcterms:modified xsi:type="dcterms:W3CDTF">2019-03-31T08:08:47Z</dcterms:modified>
</cp:coreProperties>
</file>