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80" r:id="rId9"/>
    <p:sldId id="262" r:id="rId10"/>
    <p:sldId id="271" r:id="rId11"/>
    <p:sldId id="263" r:id="rId12"/>
    <p:sldId id="272" r:id="rId13"/>
    <p:sldId id="273" r:id="rId14"/>
    <p:sldId id="274" r:id="rId15"/>
    <p:sldId id="279" r:id="rId16"/>
    <p:sldId id="275" r:id="rId17"/>
    <p:sldId id="276" r:id="rId18"/>
    <p:sldId id="264" r:id="rId19"/>
    <p:sldId id="265" r:id="rId20"/>
    <p:sldId id="266" r:id="rId21"/>
    <p:sldId id="277" r:id="rId22"/>
    <p:sldId id="268" r:id="rId23"/>
    <p:sldId id="269" r:id="rId24"/>
  </p:sldIdLst>
  <p:sldSz cx="9906000" cy="6858000" type="A4"/>
  <p:notesSz cx="6761163" cy="9942513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07864E-770A-435B-B97B-8AD72A52FDB5}">
          <p14:sldIdLst>
            <p14:sldId id="256"/>
            <p14:sldId id="257"/>
            <p14:sldId id="258"/>
            <p14:sldId id="259"/>
            <p14:sldId id="278"/>
            <p14:sldId id="260"/>
            <p14:sldId id="261"/>
            <p14:sldId id="280"/>
            <p14:sldId id="262"/>
            <p14:sldId id="271"/>
            <p14:sldId id="263"/>
            <p14:sldId id="272"/>
            <p14:sldId id="273"/>
            <p14:sldId id="274"/>
            <p14:sldId id="279"/>
            <p14:sldId id="275"/>
            <p14:sldId id="276"/>
          </p14:sldIdLst>
        </p14:section>
        <p14:section name="Untitled Section" id="{FFA71804-29B8-47F3-909F-3F6E9F571AB0}">
          <p14:sldIdLst>
            <p14:sldId id="264"/>
            <p14:sldId id="265"/>
            <p14:sldId id="266"/>
            <p14:sldId id="27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00" autoAdjust="0"/>
  </p:normalViewPr>
  <p:slideViewPr>
    <p:cSldViewPr snapToGrid="0">
      <p:cViewPr varScale="1">
        <p:scale>
          <a:sx n="66" d="100"/>
          <a:sy n="66" d="100"/>
        </p:scale>
        <p:origin x="1332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33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Paramesh\Desktop\Logo\Logo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1412776"/>
            <a:ext cx="7696200" cy="2152556"/>
          </a:xfrm>
        </p:spPr>
        <p:txBody>
          <a:bodyPr anchor="ctr"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Pre-Project Presentation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Cloud based vehicle to vehicle communication for traffic monitoring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2800" b="1" dirty="0">
                <a:solidFill>
                  <a:srgbClr val="002060"/>
                </a:solidFill>
              </a:rPr>
              <a:t/>
            </a:r>
            <a:br>
              <a:rPr lang="en-US" altLang="en-US" sz="2800" b="1" dirty="0">
                <a:solidFill>
                  <a:srgbClr val="002060"/>
                </a:solidFill>
              </a:rPr>
            </a:br>
            <a:r>
              <a:rPr lang="en-US" altLang="en-US" sz="2400" b="1" dirty="0" err="1">
                <a:solidFill>
                  <a:srgbClr val="002060"/>
                </a:solidFill>
              </a:rPr>
              <a:t>B.Tech</a:t>
            </a: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in CSE</a:t>
            </a:r>
            <a:r>
              <a:rPr lang="en-US" altLang="en-US" sz="3600" b="1" dirty="0">
                <a:solidFill>
                  <a:srgbClr val="002060"/>
                </a:solidFill>
              </a:rPr>
              <a:t/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2480" y="3869114"/>
            <a:ext cx="8568952" cy="15761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Mentor(s)  				: Mr. </a:t>
            </a:r>
            <a:r>
              <a:rPr lang="en-US" sz="24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Nithin</a:t>
            </a: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Rao R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No.				: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15</a:t>
            </a:r>
            <a:endParaRPr lang="en-US" sz="2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Team Leader				: Lavanya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Department				: Computer Science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1793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/>
              <a:t>5. To develop an user interface through appropriate software tools.</a:t>
            </a:r>
          </a:p>
          <a:p>
            <a:pPr marL="0" indent="0" algn="just">
              <a:buNone/>
            </a:pPr>
            <a:r>
              <a:rPr lang="en-US" sz="2800" dirty="0"/>
              <a:t>6. To test and validate the developed system for various cases considered and incorporate necessary changes.</a:t>
            </a:r>
          </a:p>
          <a:p>
            <a:pPr marL="0" indent="0">
              <a:buNone/>
            </a:pPr>
            <a:r>
              <a:rPr lang="en-US" sz="2800" dirty="0"/>
              <a:t>7. To document the report by unifying all the results and outcomes.</a:t>
            </a:r>
          </a:p>
        </p:txBody>
      </p:sp>
    </p:spTree>
    <p:extLst>
      <p:ext uri="{BB962C8B-B14F-4D97-AF65-F5344CB8AC3E}">
        <p14:creationId xmlns:p14="http://schemas.microsoft.com/office/powerpoint/2010/main" val="389814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0014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conduct the literature survey on cloud based vehicle to vehicle communication, GPS based navigation and related techniques and methodologies.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1.1 To review the literature on existing cloud based vehicle to vehicle communication, their working, functionality and hardware used from peer reviewed journals, reference books and other authentic sources.</a:t>
            </a:r>
          </a:p>
          <a:p>
            <a:pPr marL="0" indent="0">
              <a:buNone/>
            </a:pPr>
            <a:r>
              <a:rPr lang="en-US" sz="2800" dirty="0"/>
              <a:t>1.2 The Literature will be reviewed critically and various methods used for developing cloud based vehicle to vehicle communication will be summarized.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303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B9AF1-A121-468F-B17A-59B5D7B1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D52F70-EB77-4A4D-BDBD-2F66678F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66018"/>
            <a:ext cx="89154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/>
              <a:t>To analyze the literature survey and arrive at the system requirements for cloud based vehicle to vehicle communication</a:t>
            </a:r>
          </a:p>
          <a:p>
            <a:pPr marL="0" indent="0" algn="just">
              <a:buNone/>
            </a:pPr>
            <a:endParaRPr lang="en-IN" altLang="en-US" sz="26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r>
              <a:rPr lang="en-US" altLang="en-US" sz="2600" dirty="0">
                <a:solidFill>
                  <a:prstClr val="black"/>
                </a:solidFill>
              </a:rPr>
              <a:t>2.1 Based on the characteristics identified in the survey, a generic list of requirements for a </a:t>
            </a:r>
            <a:r>
              <a:rPr lang="en-US" sz="2600" dirty="0"/>
              <a:t>cloud based vehicle to vehicle communication </a:t>
            </a:r>
            <a:r>
              <a:rPr lang="en-US" altLang="en-US" sz="2600" dirty="0">
                <a:solidFill>
                  <a:prstClr val="black"/>
                </a:solidFill>
              </a:rPr>
              <a:t>will be penned down.</a:t>
            </a:r>
          </a:p>
          <a:p>
            <a:pPr marL="0" indent="0" algn="just">
              <a:buNone/>
            </a:pPr>
            <a:r>
              <a:rPr lang="en-US" altLang="en-US" sz="2600" dirty="0">
                <a:solidFill>
                  <a:prstClr val="black"/>
                </a:solidFill>
              </a:rPr>
              <a:t>2.2 The functional and non-functional requirements of the </a:t>
            </a:r>
            <a:r>
              <a:rPr lang="en-US" sz="2600" dirty="0"/>
              <a:t>cloud based vehicle to vehicle communication</a:t>
            </a:r>
            <a:r>
              <a:rPr lang="en-US" altLang="en-US" sz="2600" dirty="0">
                <a:solidFill>
                  <a:prstClr val="black"/>
                </a:solidFill>
              </a:rPr>
              <a:t> will be derived.</a:t>
            </a:r>
          </a:p>
          <a:p>
            <a:pPr marL="0" indent="0" algn="just">
              <a:buNone/>
            </a:pPr>
            <a:r>
              <a:rPr lang="en-US" altLang="en-US" sz="2600" dirty="0">
                <a:solidFill>
                  <a:prstClr val="black"/>
                </a:solidFill>
              </a:rPr>
              <a:t>2.3 The dependency between the functional requirements will be identified.</a:t>
            </a:r>
          </a:p>
          <a:p>
            <a:pPr marL="0" indent="0" algn="just">
              <a:buNone/>
            </a:pPr>
            <a:r>
              <a:rPr lang="en-US" altLang="en-US" sz="2600" dirty="0">
                <a:solidFill>
                  <a:prstClr val="black"/>
                </a:solidFill>
              </a:rPr>
              <a:t>2.4 The requirements identified for the system will be checked for the feasibility.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0633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5CD2E-F238-4430-B992-5683115C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0A100C-C08E-44B3-BBC7-DC4D7132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62038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To arrive at design specification of the system based on the identified requirements and design subsystems like cloud, On-board diagnostics(OBD) and User interface.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600" dirty="0"/>
              <a:t>3.1 Based on the requirements identified, a high level block diagram will be developed.</a:t>
            </a:r>
          </a:p>
          <a:p>
            <a:pPr marL="0" indent="0">
              <a:buNone/>
            </a:pPr>
            <a:r>
              <a:rPr lang="en-US" sz="2600" dirty="0"/>
              <a:t>3.2 Microcontroller, </a:t>
            </a:r>
            <a:r>
              <a:rPr lang="en-US" sz="2600" dirty="0" err="1"/>
              <a:t>wifi</a:t>
            </a:r>
            <a:r>
              <a:rPr lang="en-US" sz="2600" dirty="0"/>
              <a:t>-module and other peripherals which satisfy the functionality and be compatible with each other will be identified.</a:t>
            </a:r>
          </a:p>
          <a:p>
            <a:pPr marL="0" indent="0">
              <a:buNone/>
            </a:pPr>
            <a:r>
              <a:rPr lang="en-US" sz="2600" dirty="0"/>
              <a:t>3.3 A low level block diagram and flowchart will be developed to achieve the required functionality.</a:t>
            </a:r>
          </a:p>
          <a:p>
            <a:pPr marL="0" indent="0">
              <a:buNone/>
            </a:pPr>
            <a:r>
              <a:rPr lang="en-US" sz="2600" dirty="0"/>
              <a:t>3.4 To establish relation between the identified subsystems.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1348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3B1B1-A129-4FA8-9563-F67F8C02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AE6F6D-C101-4EC7-95D4-5D0BBB1C6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66018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develop the hardware circuitry which includes microcontroller, GPS, sensors and Wi-fi module.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US" sz="2800" dirty="0"/>
              <a:t>4.1 Appropriate IDE will be selected and Software implementation for each sub-system will be done.</a:t>
            </a:r>
          </a:p>
          <a:p>
            <a:pPr marL="0" indent="0">
              <a:buNone/>
            </a:pPr>
            <a:r>
              <a:rPr lang="en-US" sz="2800" dirty="0"/>
              <a:t>4.2 Hardware components like microcontroller, wi-fi module, sensors, actuators are connected to build the hardware solution.  </a:t>
            </a:r>
          </a:p>
          <a:p>
            <a:pPr marL="0" indent="0">
              <a:buNone/>
            </a:pPr>
            <a:r>
              <a:rPr lang="en-US" sz="2800" dirty="0"/>
              <a:t>4.3 Hardware and software implementation are integrated in order to develop a fully functional system as per the requirements.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116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5450D-2896-44FF-9909-AAC89AB7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BE1D24-B276-4EB0-8AE6-7D7658246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66018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develop an user interface through appropriate software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5.1 An appropriate software tool to develop the UI will be identified.</a:t>
            </a:r>
          </a:p>
          <a:p>
            <a:pPr marL="0" indent="0">
              <a:buNone/>
            </a:pPr>
            <a:r>
              <a:rPr lang="en-US" dirty="0"/>
              <a:t>5.2 The home screen, menu and sub-menus required will be designed.</a:t>
            </a:r>
          </a:p>
          <a:p>
            <a:pPr marL="0" indent="0">
              <a:buNone/>
            </a:pPr>
            <a:r>
              <a:rPr lang="en-US" dirty="0"/>
              <a:t>5.3 The required data from the cloud will be extracted and necessary actions will be performed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47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E7EF5-474B-462D-BD82-5EED9145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CB3E71-F163-42E9-AB93-F2DDE18A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" y="1275081"/>
            <a:ext cx="89154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To test and validate the developed system for various cases considered and incorporate necessary changes.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6.1 The developed application will be tested for different cases considered.</a:t>
            </a:r>
          </a:p>
          <a:p>
            <a:pPr marL="0" indent="0">
              <a:buNone/>
            </a:pPr>
            <a:r>
              <a:rPr lang="en-US" sz="2800" dirty="0"/>
              <a:t>6.2 Test cases for unit, integration and functional testing will be developed.</a:t>
            </a:r>
          </a:p>
          <a:p>
            <a:pPr marL="0" indent="0">
              <a:buNone/>
            </a:pPr>
            <a:r>
              <a:rPr lang="en-US" sz="2800" dirty="0"/>
              <a:t>6.3 The expected outcome and the actual outcome will be validated.</a:t>
            </a:r>
          </a:p>
          <a:p>
            <a:pPr marL="0" indent="0">
              <a:buNone/>
            </a:pPr>
            <a:r>
              <a:rPr lang="en-US" sz="2800" dirty="0"/>
              <a:t>6.4 Based on the results, obtained changes will be incorporated if required.</a:t>
            </a:r>
            <a:endParaRPr lang="en-GB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8149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6D28E-0DA0-4138-8709-3B12E4BC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8E3DCE-E514-4996-8AF0-2BE6238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36469"/>
            <a:ext cx="8915400" cy="498969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document the report by unifying all the results and outcomes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7.1 A scientific project report as per the university template will be developed.</a:t>
            </a:r>
          </a:p>
          <a:p>
            <a:pPr marL="0" indent="0">
              <a:buNone/>
            </a:pPr>
            <a:r>
              <a:rPr lang="en-US" sz="2800" dirty="0"/>
              <a:t>7.2 The design, implementation, verification, testing and validation, results of this system are reported. </a:t>
            </a:r>
          </a:p>
          <a:p>
            <a:pPr marL="0" indent="0">
              <a:buNone/>
            </a:pPr>
            <a:r>
              <a:rPr lang="en-US" sz="2800" dirty="0"/>
              <a:t>7.3 Analyze performance of the application and report the performance test results. </a:t>
            </a:r>
          </a:p>
          <a:p>
            <a:pPr marL="0" indent="0">
              <a:buNone/>
            </a:pPr>
            <a:r>
              <a:rPr lang="en-US" sz="2800" dirty="0"/>
              <a:t>7.4 Demonstrate the working model of the cloud based vehicle to vehicle communication system.</a:t>
            </a:r>
            <a:endParaRPr lang="en-GB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568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/>
              <a:t>Demonstration of Working Model</a:t>
            </a:r>
          </a:p>
          <a:p>
            <a:r>
              <a:rPr lang="en-US" sz="2800" dirty="0"/>
              <a:t>Product Prototype</a:t>
            </a:r>
          </a:p>
          <a:p>
            <a:r>
              <a:rPr lang="en-US" sz="2800" dirty="0"/>
              <a:t>Conference/ paper publication</a:t>
            </a:r>
          </a:p>
          <a:p>
            <a:r>
              <a:rPr lang="en-US" sz="2800" dirty="0"/>
              <a:t>Report generation</a:t>
            </a:r>
          </a:p>
        </p:txBody>
      </p:sp>
    </p:spTree>
    <p:extLst>
      <p:ext uri="{BB962C8B-B14F-4D97-AF65-F5344CB8AC3E}">
        <p14:creationId xmlns:p14="http://schemas.microsoft.com/office/powerpoint/2010/main" val="384962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Cost Estimation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DC0A0FA-DA44-4C19-8F19-8737B6DB4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749081"/>
              </p:ext>
            </p:extLst>
          </p:nvPr>
        </p:nvGraphicFramePr>
        <p:xfrm>
          <a:off x="495300" y="1125538"/>
          <a:ext cx="9001000" cy="270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4218489142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xmlns="" val="212208657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530550004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Cost (</a:t>
                      </a:r>
                      <a:r>
                        <a:rPr lang="en-US" sz="2200" dirty="0">
                          <a:latin typeface="Mangal" panose="02040503050203030202" pitchFamily="18" charset="0"/>
                          <a:cs typeface="Mangal" panose="02040503050203030202" pitchFamily="18" charset="0"/>
                        </a:rPr>
                        <a:t>₹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0336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Hardware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r>
                        <a:rPr lang="en-US" sz="2400" dirty="0" smtClean="0"/>
                        <a:t>,000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0190938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0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0697266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en-US" sz="2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4965508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en-US" sz="2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Human Resources (4x5x30000)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730406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6,08,000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417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533643"/>
              </p:ext>
            </p:extLst>
          </p:nvPr>
        </p:nvGraphicFramePr>
        <p:xfrm>
          <a:off x="589280" y="1600200"/>
          <a:ext cx="8737480" cy="39356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325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6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Sl</a:t>
                      </a:r>
                      <a:r>
                        <a:rPr lang="en-US" sz="24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Registration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   16ETCS002092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 PREETI S MATHPATI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16ETCS002005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AKSHATA C HUDED  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16ETCS002065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 LAVANYA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16ETCS002134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SWAROOPA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16ETCS002123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SHREE LAKSHMI.N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52" y="179294"/>
            <a:ext cx="8915400" cy="419908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Gantt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9CEE36D-EAD6-447A-84FA-DA210D815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6580"/>
              </p:ext>
            </p:extLst>
          </p:nvPr>
        </p:nvGraphicFramePr>
        <p:xfrm>
          <a:off x="491924" y="599202"/>
          <a:ext cx="9020456" cy="6735076"/>
        </p:xfrm>
        <a:graphic>
          <a:graphicData uri="http://schemas.openxmlformats.org/drawingml/2006/table">
            <a:tbl>
              <a:tblPr/>
              <a:tblGrid>
                <a:gridCol w="763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1606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</a:tblGrid>
              <a:tr h="267606">
                <a:tc gridSpan="17"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Work (UG) 16 weeks 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45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38" marR="7638" marT="76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38" marR="7638" marT="76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38" marR="7638" marT="76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38" marR="7638" marT="76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05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Activities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/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/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/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8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3.1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3.2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3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3.3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3.4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434216"/>
                  </a:ext>
                </a:extLst>
              </a:tr>
              <a:tr h="343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6.1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4352137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6.2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6503835"/>
                  </a:ext>
                </a:extLst>
              </a:tr>
              <a:tr h="328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6.3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4985702"/>
                  </a:ext>
                </a:extLst>
              </a:tr>
              <a:tr h="268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6.4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0969216"/>
                  </a:ext>
                </a:extLst>
              </a:tr>
              <a:tr h="317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7.1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3617697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7.2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4294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7.3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1429709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7.4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3600046"/>
                  </a:ext>
                </a:extLst>
              </a:tr>
              <a:tr h="81736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1CC97-A09D-4E72-B001-D355DFD1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Load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A6C1A6-1C4A-48A3-A60E-62055199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57B204-7B7F-48F6-862E-37256E30DF02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F9BB614-5BDC-4710-8113-E5B832406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11891"/>
              </p:ext>
            </p:extLst>
          </p:nvPr>
        </p:nvGraphicFramePr>
        <p:xfrm>
          <a:off x="381000" y="1259840"/>
          <a:ext cx="9029700" cy="529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7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70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9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45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4554">
                  <a:extLst>
                    <a:ext uri="{9D8B030D-6E8A-4147-A177-3AD203B41FA5}">
                      <a16:colId xmlns:a16="http://schemas.microsoft.com/office/drawing/2014/main" xmlns="" val="4109732877"/>
                    </a:ext>
                  </a:extLst>
                </a:gridCol>
              </a:tblGrid>
              <a:tr h="746818"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PREETI S MATHPATI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AKSHATA C. HUDED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LAVANYA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SWAROOPA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SHREE LAKSHMI 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818">
                <a:tc>
                  <a:txBody>
                    <a:bodyPr/>
                    <a:lstStyle/>
                    <a:p>
                      <a:r>
                        <a:rPr lang="en-US" dirty="0"/>
                        <a:t>Analyzing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818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r>
                        <a:rPr lang="en-US" baseline="0" dirty="0"/>
                        <a:t> specification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75074">
                <a:tc>
                  <a:txBody>
                    <a:bodyPr/>
                    <a:lstStyle/>
                    <a:p>
                      <a:r>
                        <a:rPr lang="en-US" dirty="0"/>
                        <a:t>Hardware implementation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832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  <a:r>
                        <a:rPr lang="en-US" baseline="0" dirty="0"/>
                        <a:t> implementation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910">
                <a:tc>
                  <a:txBody>
                    <a:bodyPr/>
                    <a:lstStyle/>
                    <a:p>
                      <a:r>
                        <a:rPr lang="en-US" dirty="0"/>
                        <a:t>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2551">
                <a:tc>
                  <a:txBody>
                    <a:bodyPr/>
                    <a:lstStyle/>
                    <a:p>
                      <a:r>
                        <a:rPr lang="en-US" dirty="0"/>
                        <a:t>Documenting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5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379"/>
            <a:ext cx="8915400" cy="76435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196753"/>
            <a:ext cx="8915400" cy="4929412"/>
          </a:xfrm>
        </p:spPr>
        <p:txBody>
          <a:bodyPr/>
          <a:lstStyle/>
          <a:p>
            <a:r>
              <a:rPr lang="en-IN" sz="2400" dirty="0" err="1"/>
              <a:t>Kolisetty</a:t>
            </a:r>
            <a:r>
              <a:rPr lang="en-IN" sz="2400" dirty="0"/>
              <a:t>, A., </a:t>
            </a:r>
            <a:r>
              <a:rPr lang="en-IN" sz="2400" dirty="0" err="1"/>
              <a:t>Kristinsson</a:t>
            </a:r>
            <a:r>
              <a:rPr lang="en-IN" sz="2400" dirty="0"/>
              <a:t>, J.G. and Wisniewski, J., Ford Global Technologies LLC, 2016. </a:t>
            </a:r>
            <a:r>
              <a:rPr lang="en-IN" sz="2400" i="1" dirty="0"/>
              <a:t>Vehicle Operation Based On Activity Tracking</a:t>
            </a:r>
            <a:r>
              <a:rPr lang="en-IN" sz="2400" dirty="0"/>
              <a:t>. U.S. Patent Application 14/517,256.</a:t>
            </a:r>
          </a:p>
          <a:p>
            <a:r>
              <a:rPr lang="en-IN" sz="2400" dirty="0" smtClean="0"/>
              <a:t>Kong</a:t>
            </a:r>
            <a:r>
              <a:rPr lang="en-IN" sz="2400" dirty="0"/>
              <a:t>, L., Khan, M.K., Wu, F., Chen, G. and Zeng, P., 2017. </a:t>
            </a:r>
            <a:r>
              <a:rPr lang="en-IN" sz="2400" dirty="0" err="1"/>
              <a:t>Millimeter</a:t>
            </a:r>
            <a:r>
              <a:rPr lang="en-IN" sz="2400" dirty="0"/>
              <a:t>-Wave Wireless Communications for IoT-Cloud Supported Autonomous Vehicles: Overview, Design, and Challenges. </a:t>
            </a:r>
            <a:r>
              <a:rPr lang="en-IN" sz="2400" i="1" dirty="0"/>
              <a:t>IEEE Communications Magazine</a:t>
            </a:r>
            <a:r>
              <a:rPr lang="en-IN" sz="2400" dirty="0"/>
              <a:t>, </a:t>
            </a:r>
            <a:r>
              <a:rPr lang="en-IN" sz="2400" i="1" dirty="0"/>
              <a:t>55</a:t>
            </a:r>
            <a:r>
              <a:rPr lang="en-IN" sz="2400" dirty="0"/>
              <a:t>(1), pp.62-68</a:t>
            </a:r>
            <a:r>
              <a:rPr lang="en-IN" sz="2400" dirty="0" smtClean="0"/>
              <a:t>.</a:t>
            </a:r>
          </a:p>
          <a:p>
            <a:r>
              <a:rPr lang="en-IN" sz="2400" dirty="0" err="1"/>
              <a:t>Mekki</a:t>
            </a:r>
            <a:r>
              <a:rPr lang="en-IN" sz="2400" dirty="0"/>
              <a:t>, T., </a:t>
            </a:r>
            <a:r>
              <a:rPr lang="en-IN" sz="2400" dirty="0" err="1"/>
              <a:t>Jabri</a:t>
            </a:r>
            <a:r>
              <a:rPr lang="en-IN" sz="2400" dirty="0"/>
              <a:t>, I., </a:t>
            </a:r>
            <a:r>
              <a:rPr lang="en-IN" sz="2400" dirty="0" err="1"/>
              <a:t>Rachedi</a:t>
            </a:r>
            <a:r>
              <a:rPr lang="en-IN" sz="2400" dirty="0"/>
              <a:t>, A. and ben </a:t>
            </a:r>
            <a:r>
              <a:rPr lang="en-IN" sz="2400" dirty="0" err="1"/>
              <a:t>Jemaa</a:t>
            </a:r>
            <a:r>
              <a:rPr lang="en-IN" sz="2400" dirty="0"/>
              <a:t>, M., 2017. Vehicular cloud networks: Challenges, architectures, and future directions. </a:t>
            </a:r>
            <a:r>
              <a:rPr lang="en-IN" sz="2400" i="1" dirty="0"/>
              <a:t>Vehicular Communications</a:t>
            </a:r>
            <a:r>
              <a:rPr lang="en-IN" sz="2400" dirty="0"/>
              <a:t>, </a:t>
            </a:r>
            <a:r>
              <a:rPr lang="en-IN" sz="2400" i="1" dirty="0"/>
              <a:t>9</a:t>
            </a:r>
            <a:r>
              <a:rPr lang="en-IN" sz="2400" dirty="0"/>
              <a:t>, pp.268-280.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8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34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884678"/>
            <a:ext cx="8915400" cy="5447631"/>
          </a:xfrm>
        </p:spPr>
        <p:txBody>
          <a:bodyPr/>
          <a:lstStyle/>
          <a:p>
            <a:pPr marL="457200" indent="-457200"/>
            <a:r>
              <a:rPr lang="en-US" altLang="en-US" sz="2800" dirty="0"/>
              <a:t>Motivation/Need for study</a:t>
            </a:r>
          </a:p>
          <a:p>
            <a:pPr marL="457200" indent="-457200"/>
            <a:r>
              <a:rPr lang="en-US" altLang="en-US" sz="2800" dirty="0"/>
              <a:t>Title and Aim</a:t>
            </a:r>
          </a:p>
          <a:p>
            <a:pPr marL="457200" indent="-457200"/>
            <a:r>
              <a:rPr lang="en-US" altLang="en-US" sz="2800" dirty="0"/>
              <a:t>Objectives</a:t>
            </a:r>
          </a:p>
          <a:p>
            <a:pPr marL="457200" indent="-457200"/>
            <a:r>
              <a:rPr lang="en-US" altLang="en-US" sz="2800" dirty="0"/>
              <a:t>Methods and Methodology</a:t>
            </a:r>
          </a:p>
          <a:p>
            <a:pPr marL="457200" indent="-457200"/>
            <a:r>
              <a:rPr lang="en-US" altLang="en-US" sz="2800" dirty="0"/>
              <a:t>Expected Outcomes</a:t>
            </a:r>
          </a:p>
          <a:p>
            <a:pPr marL="457200" indent="-457200"/>
            <a:r>
              <a:rPr lang="en-US" altLang="en-US" sz="2800" dirty="0"/>
              <a:t>Cost Estimation</a:t>
            </a:r>
          </a:p>
          <a:p>
            <a:pPr marL="457200" indent="-457200"/>
            <a:r>
              <a:rPr lang="en-US" altLang="en-US" sz="2800" dirty="0"/>
              <a:t>Gantt Chart</a:t>
            </a:r>
          </a:p>
          <a:p>
            <a:pPr marL="457200" indent="-457200"/>
            <a:r>
              <a:rPr lang="en-US" altLang="en-US" sz="2800" dirty="0"/>
              <a:t>Work load allocation</a:t>
            </a:r>
          </a:p>
          <a:p>
            <a:pPr marL="457200" indent="-457200"/>
            <a:r>
              <a:rPr lang="en-US" alt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70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Need for the Study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9766" y="1040643"/>
            <a:ext cx="8915400" cy="5315708"/>
          </a:xfrm>
        </p:spPr>
        <p:txBody>
          <a:bodyPr/>
          <a:lstStyle/>
          <a:p>
            <a:r>
              <a:rPr lang="en-US" sz="2800" dirty="0"/>
              <a:t>Vehicle to vehicle communication is growing field in present era.</a:t>
            </a:r>
          </a:p>
          <a:p>
            <a:r>
              <a:rPr lang="en-US" sz="2800" dirty="0"/>
              <a:t>Congestion control has become a major issue due to increase in number of on road vehicles. It can be controlled if the traffic updates can be known in prior.</a:t>
            </a:r>
          </a:p>
          <a:p>
            <a:r>
              <a:rPr lang="en-US" sz="2800" dirty="0"/>
              <a:t>Millions of people are injured in the traffic accidents.</a:t>
            </a:r>
          </a:p>
          <a:p>
            <a:r>
              <a:rPr lang="en-US" sz="2800" dirty="0"/>
              <a:t>Accidents also lead to traffic congestion. It can  be avoided if the accidents and the blind spots are identified.</a:t>
            </a:r>
          </a:p>
          <a:p>
            <a:r>
              <a:rPr lang="en-US" sz="2800" dirty="0"/>
              <a:t>Driving becomes less safer if the weather conditions are not good such as heavy fog, rainfall or driving on the crest of a hill.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858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D2D51D-9E3F-4448-BD98-76772F06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Need for the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FD10C7-F863-469E-A482-2942D7F8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cloud computing plays a major role for implementing the smart traffic monitoring system, as it helps in sharing resources to all vehicles in a network.</a:t>
            </a:r>
          </a:p>
          <a:p>
            <a:r>
              <a:rPr lang="en-US" sz="2800" dirty="0"/>
              <a:t>This concept aims at increased driving comfort, public safety and potential hazards from other vehicles.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715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Cloud based vehicle to vehicle communication for traffic monitoring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96753"/>
            <a:ext cx="8915400" cy="492941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design and develop a system which enables vehicle to vehicle communication through cloud in order to avoid traffic congestion.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17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7ABB6-025F-4693-AD44-81A45B56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8B12012-BBF2-460B-86D4-FA872D446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031358"/>
            <a:ext cx="8691230" cy="5552004"/>
          </a:xfrm>
        </p:spPr>
      </p:pic>
    </p:spTree>
    <p:extLst>
      <p:ext uri="{BB962C8B-B14F-4D97-AF65-F5344CB8AC3E}">
        <p14:creationId xmlns:p14="http://schemas.microsoft.com/office/powerpoint/2010/main" val="275986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15699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To conduct the literature survey on cloud based vehicle to vehicle communication, GPS based navigation and related techniques and methodologies.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To analyze the literature survey and arrive at the system requirements for cloud based vehicle to vehicle communication.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To arrive at design specification of the system based on the identified requirements and design subsystems like cloud, On-board diagnostics(OBD) and User interface.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To develop the hardware circuitry which includes microcontroller, GPS, sensors and Wi-fi module.</a:t>
            </a:r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1070</Words>
  <Application>Microsoft Office PowerPoint</Application>
  <PresentationFormat>A4 Paper (210x297 mm)</PresentationFormat>
  <Paragraphs>286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Mangal</vt:lpstr>
      <vt:lpstr>Times New Roman</vt:lpstr>
      <vt:lpstr>Office Theme</vt:lpstr>
      <vt:lpstr>Pre-Project Presentation Cloud based vehicle to vehicle communication for traffic monitoring  B.Tech in CSE </vt:lpstr>
      <vt:lpstr>Project Team</vt:lpstr>
      <vt:lpstr>Outline</vt:lpstr>
      <vt:lpstr>Need for the Study</vt:lpstr>
      <vt:lpstr>Need for the Study</vt:lpstr>
      <vt:lpstr>Title</vt:lpstr>
      <vt:lpstr>Aim</vt:lpstr>
      <vt:lpstr>BLOCK DIAGRAM </vt:lpstr>
      <vt:lpstr>Objectives</vt:lpstr>
      <vt:lpstr>Objectives</vt:lpstr>
      <vt:lpstr>Methods and Methodology </vt:lpstr>
      <vt:lpstr>Methods and Methodology </vt:lpstr>
      <vt:lpstr>Methods and Methodology </vt:lpstr>
      <vt:lpstr>Methods and Methodology </vt:lpstr>
      <vt:lpstr>Methods and Methodology </vt:lpstr>
      <vt:lpstr>Methods and Methodology </vt:lpstr>
      <vt:lpstr>Methods and Methodology </vt:lpstr>
      <vt:lpstr>Expected Outcomes</vt:lpstr>
      <vt:lpstr>Cost Estimation</vt:lpstr>
      <vt:lpstr>Gantt Chart</vt:lpstr>
      <vt:lpstr>Work Load Allocation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Pre-Project Presentation Project Title &lt;Programme&gt;    </dc:title>
  <cp:lastModifiedBy>Windows User</cp:lastModifiedBy>
  <cp:revision>56</cp:revision>
  <dcterms:modified xsi:type="dcterms:W3CDTF">2019-02-14T11:10:24Z</dcterms:modified>
</cp:coreProperties>
</file>