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4"/>
  </p:notesMasterIdLst>
  <p:handoutMasterIdLst>
    <p:handoutMasterId r:id="rId15"/>
  </p:handoutMasterIdLst>
  <p:sldIdLst>
    <p:sldId id="256" r:id="rId2"/>
    <p:sldId id="265" r:id="rId3"/>
    <p:sldId id="258" r:id="rId4"/>
    <p:sldId id="259" r:id="rId5"/>
    <p:sldId id="262" r:id="rId6"/>
    <p:sldId id="267" r:id="rId7"/>
    <p:sldId id="268" r:id="rId8"/>
    <p:sldId id="269" r:id="rId9"/>
    <p:sldId id="272" r:id="rId10"/>
    <p:sldId id="271" r:id="rId11"/>
    <p:sldId id="270" r:id="rId12"/>
    <p:sldId id="264" r:id="rId13"/>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Slab" pitchFamily="2"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95959"/>
    <a:srgbClr val="9900CC"/>
    <a:srgbClr val="9900FF"/>
    <a:srgbClr val="9933FF"/>
    <a:srgbClr val="990099"/>
    <a:srgbClr val="F5F5F5"/>
    <a:srgbClr val="000000"/>
    <a:srgbClr val="CC33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434" autoAdjust="0"/>
  </p:normalViewPr>
  <p:slideViewPr>
    <p:cSldViewPr snapToGrid="0">
      <p:cViewPr varScale="1">
        <p:scale>
          <a:sx n="72" d="100"/>
          <a:sy n="72" d="100"/>
        </p:scale>
        <p:origin x="43" y="307"/>
      </p:cViewPr>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6E812-8E49-43E8-B1D1-209B60735A26}" type="doc">
      <dgm:prSet loTypeId="urn:microsoft.com/office/officeart/2005/8/layout/hProcess9" loCatId="process" qsTypeId="urn:microsoft.com/office/officeart/2005/8/quickstyle/simple1" qsCatId="simple" csTypeId="urn:microsoft.com/office/officeart/2005/8/colors/accent1_1" csCatId="accent1" phldr="1"/>
      <dgm:spPr/>
    </dgm:pt>
    <dgm:pt modelId="{24A7FFFB-BB6B-4E4F-8B21-5C772EC4694F}">
      <dgm:prSet phldrT="[Text]"/>
      <dgm:spPr/>
      <dgm:t>
        <a:bodyPr/>
        <a:lstStyle/>
        <a:p>
          <a:r>
            <a:rPr lang="en-US"/>
            <a:t>Capture Video</a:t>
          </a:r>
        </a:p>
      </dgm:t>
    </dgm:pt>
    <dgm:pt modelId="{9ABC76CA-AB8D-4A5B-B59B-B0B67F3CCD90}" type="parTrans" cxnId="{FB6E9020-F7D8-46ED-A88A-8ACA57CEFABE}">
      <dgm:prSet/>
      <dgm:spPr/>
      <dgm:t>
        <a:bodyPr/>
        <a:lstStyle/>
        <a:p>
          <a:endParaRPr lang="en-US"/>
        </a:p>
      </dgm:t>
    </dgm:pt>
    <dgm:pt modelId="{191910DA-A2EB-4B72-805B-DA47CD0B676B}" type="sibTrans" cxnId="{FB6E9020-F7D8-46ED-A88A-8ACA57CEFABE}">
      <dgm:prSet/>
      <dgm:spPr/>
      <dgm:t>
        <a:bodyPr/>
        <a:lstStyle/>
        <a:p>
          <a:endParaRPr lang="en-US"/>
        </a:p>
      </dgm:t>
    </dgm:pt>
    <dgm:pt modelId="{2E23EE10-695E-4BE3-B20E-30C594CFC35C}">
      <dgm:prSet phldrT="[Text]"/>
      <dgm:spPr/>
      <dgm:t>
        <a:bodyPr/>
        <a:lstStyle/>
        <a:p>
          <a:r>
            <a:rPr lang="en-US"/>
            <a:t>Split it into frames </a:t>
          </a:r>
        </a:p>
      </dgm:t>
    </dgm:pt>
    <dgm:pt modelId="{A0BF46B2-A9CD-4B63-978A-4B5BDAA0F61E}" type="parTrans" cxnId="{CB32C4A9-783A-4B8F-9019-C467CC2712AA}">
      <dgm:prSet/>
      <dgm:spPr/>
      <dgm:t>
        <a:bodyPr/>
        <a:lstStyle/>
        <a:p>
          <a:endParaRPr lang="en-US"/>
        </a:p>
      </dgm:t>
    </dgm:pt>
    <dgm:pt modelId="{F98D816C-DF9C-4225-A4CA-4D4A87DD5A17}" type="sibTrans" cxnId="{CB32C4A9-783A-4B8F-9019-C467CC2712AA}">
      <dgm:prSet/>
      <dgm:spPr/>
      <dgm:t>
        <a:bodyPr/>
        <a:lstStyle/>
        <a:p>
          <a:endParaRPr lang="en-US"/>
        </a:p>
      </dgm:t>
    </dgm:pt>
    <dgm:pt modelId="{3D36073B-EC82-4AD4-8366-F4D207ED8351}">
      <dgm:prSet phldrT="[Text]"/>
      <dgm:spPr/>
      <dgm:t>
        <a:bodyPr/>
        <a:lstStyle/>
        <a:p>
          <a:r>
            <a:rPr lang="en-US"/>
            <a:t>Select Frames for every 2 sec or 2 Ft or both</a:t>
          </a:r>
        </a:p>
      </dgm:t>
    </dgm:pt>
    <dgm:pt modelId="{76A58394-2307-4BD5-835B-E6169181534B}" type="sibTrans" cxnId="{6C908DBB-E061-4F7F-BF20-3F30AFDEB27B}">
      <dgm:prSet/>
      <dgm:spPr/>
      <dgm:t>
        <a:bodyPr/>
        <a:lstStyle/>
        <a:p>
          <a:endParaRPr lang="en-US"/>
        </a:p>
      </dgm:t>
    </dgm:pt>
    <dgm:pt modelId="{9304C69F-5D31-458E-B639-793DAF0AE545}" type="parTrans" cxnId="{6C908DBB-E061-4F7F-BF20-3F30AFDEB27B}">
      <dgm:prSet/>
      <dgm:spPr/>
      <dgm:t>
        <a:bodyPr/>
        <a:lstStyle/>
        <a:p>
          <a:endParaRPr lang="en-US"/>
        </a:p>
      </dgm:t>
    </dgm:pt>
    <dgm:pt modelId="{03010B50-F655-48B7-A817-501C5C65FD4F}">
      <dgm:prSet phldrT="[Text]"/>
      <dgm:spPr/>
      <dgm:t>
        <a:bodyPr/>
        <a:lstStyle/>
        <a:p>
          <a:r>
            <a:rPr lang="en-US"/>
            <a:t>Compare the image with reference image</a:t>
          </a:r>
        </a:p>
      </dgm:t>
    </dgm:pt>
    <dgm:pt modelId="{7EC84DAC-E473-43F6-B541-2DF693CEDC06}" type="parTrans" cxnId="{23E63A5D-80E0-4F9B-99F2-0953FD231B83}">
      <dgm:prSet/>
      <dgm:spPr/>
      <dgm:t>
        <a:bodyPr/>
        <a:lstStyle/>
        <a:p>
          <a:endParaRPr lang="en-US"/>
        </a:p>
      </dgm:t>
    </dgm:pt>
    <dgm:pt modelId="{B8D1C28D-0FE7-4DFA-B34D-F91F36B9DC9E}" type="sibTrans" cxnId="{23E63A5D-80E0-4F9B-99F2-0953FD231B83}">
      <dgm:prSet/>
      <dgm:spPr/>
      <dgm:t>
        <a:bodyPr/>
        <a:lstStyle/>
        <a:p>
          <a:endParaRPr lang="en-US"/>
        </a:p>
      </dgm:t>
    </dgm:pt>
    <dgm:pt modelId="{044A8E94-E178-4ECC-82B6-43F980D95D79}">
      <dgm:prSet phldrT="[Text]"/>
      <dgm:spPr/>
      <dgm:t>
        <a:bodyPr/>
        <a:lstStyle/>
        <a:p>
          <a:r>
            <a:rPr lang="en-US" dirty="0"/>
            <a:t>If any object is detected, go for classification. If not give feedback to vehicle</a:t>
          </a:r>
        </a:p>
      </dgm:t>
    </dgm:pt>
    <dgm:pt modelId="{90FF9385-2B8E-4F50-A7AE-3C63C0A1FA27}" type="parTrans" cxnId="{E45DEAB6-396A-4C29-AD71-D0ACA0879E12}">
      <dgm:prSet/>
      <dgm:spPr/>
      <dgm:t>
        <a:bodyPr/>
        <a:lstStyle/>
        <a:p>
          <a:endParaRPr lang="en-US"/>
        </a:p>
      </dgm:t>
    </dgm:pt>
    <dgm:pt modelId="{D3B4DD80-42DE-4C53-BF59-3A44035B7D95}" type="sibTrans" cxnId="{E45DEAB6-396A-4C29-AD71-D0ACA0879E12}">
      <dgm:prSet/>
      <dgm:spPr/>
      <dgm:t>
        <a:bodyPr/>
        <a:lstStyle/>
        <a:p>
          <a:endParaRPr lang="en-US"/>
        </a:p>
      </dgm:t>
    </dgm:pt>
    <dgm:pt modelId="{0F2F8B1D-F166-408C-A2F2-460F270F81E3}">
      <dgm:prSet phldrT="[Text]"/>
      <dgm:spPr/>
      <dgm:t>
        <a:bodyPr/>
        <a:lstStyle/>
        <a:p>
          <a:r>
            <a:rPr lang="en-US" dirty="0"/>
            <a:t>Use</a:t>
          </a:r>
          <a:r>
            <a:rPr lang="en-US" baseline="0" dirty="0"/>
            <a:t> pre-trained model to detect whether the object is human or not</a:t>
          </a:r>
          <a:endParaRPr lang="en-US" dirty="0"/>
        </a:p>
      </dgm:t>
    </dgm:pt>
    <dgm:pt modelId="{BAA7068D-9F13-4E29-814B-EAD118FC1949}" type="parTrans" cxnId="{970FDDFA-DEEF-4FDA-A132-DEE3A75EF616}">
      <dgm:prSet/>
      <dgm:spPr/>
      <dgm:t>
        <a:bodyPr/>
        <a:lstStyle/>
        <a:p>
          <a:endParaRPr lang="en-US"/>
        </a:p>
      </dgm:t>
    </dgm:pt>
    <dgm:pt modelId="{29C86572-FFDF-469A-8EA0-B8F3E40C1E71}" type="sibTrans" cxnId="{970FDDFA-DEEF-4FDA-A132-DEE3A75EF616}">
      <dgm:prSet/>
      <dgm:spPr/>
      <dgm:t>
        <a:bodyPr/>
        <a:lstStyle/>
        <a:p>
          <a:endParaRPr lang="en-US"/>
        </a:p>
      </dgm:t>
    </dgm:pt>
    <dgm:pt modelId="{CD3F6EA0-1ACD-4AC7-873A-B4681E49DD7A}">
      <dgm:prSet phldrT="[Text]"/>
      <dgm:spPr/>
      <dgm:t>
        <a:bodyPr/>
        <a:lstStyle/>
        <a:p>
          <a:r>
            <a:rPr lang="en-IN" dirty="0"/>
            <a:t>Provide</a:t>
          </a:r>
          <a:r>
            <a:rPr lang="en-IN" baseline="0" dirty="0"/>
            <a:t> Feedback to Vehicle</a:t>
          </a:r>
          <a:endParaRPr lang="en-US" dirty="0"/>
        </a:p>
      </dgm:t>
    </dgm:pt>
    <dgm:pt modelId="{2D7E138F-DF24-43CC-B5E5-62DFACB9E263}" type="parTrans" cxnId="{8A686316-67F7-485E-AE64-5AF14390F162}">
      <dgm:prSet/>
      <dgm:spPr/>
      <dgm:t>
        <a:bodyPr/>
        <a:lstStyle/>
        <a:p>
          <a:endParaRPr lang="en-US"/>
        </a:p>
      </dgm:t>
    </dgm:pt>
    <dgm:pt modelId="{61876A5C-B928-4FB0-84AE-A2BD7D385896}" type="sibTrans" cxnId="{8A686316-67F7-485E-AE64-5AF14390F162}">
      <dgm:prSet/>
      <dgm:spPr/>
      <dgm:t>
        <a:bodyPr/>
        <a:lstStyle/>
        <a:p>
          <a:endParaRPr lang="en-US"/>
        </a:p>
      </dgm:t>
    </dgm:pt>
    <dgm:pt modelId="{28B605E5-2A38-47A8-B083-EFA4EF6474F5}" type="pres">
      <dgm:prSet presAssocID="{DD76E812-8E49-43E8-B1D1-209B60735A26}" presName="CompostProcess" presStyleCnt="0">
        <dgm:presLayoutVars>
          <dgm:dir/>
          <dgm:resizeHandles val="exact"/>
        </dgm:presLayoutVars>
      </dgm:prSet>
      <dgm:spPr/>
    </dgm:pt>
    <dgm:pt modelId="{97F83B8F-83F3-44C2-81EF-97A38124A378}" type="pres">
      <dgm:prSet presAssocID="{DD76E812-8E49-43E8-B1D1-209B60735A26}" presName="arrow" presStyleLbl="bgShp" presStyleIdx="0" presStyleCnt="1"/>
      <dgm:spPr/>
    </dgm:pt>
    <dgm:pt modelId="{95AA893A-8E22-4354-A284-98A5D5D20E08}" type="pres">
      <dgm:prSet presAssocID="{DD76E812-8E49-43E8-B1D1-209B60735A26}" presName="linearProcess" presStyleCnt="0"/>
      <dgm:spPr/>
    </dgm:pt>
    <dgm:pt modelId="{44B70900-4511-4AD5-A0A6-774E6850AAB8}" type="pres">
      <dgm:prSet presAssocID="{24A7FFFB-BB6B-4E4F-8B21-5C772EC4694F}" presName="textNode" presStyleLbl="node1" presStyleIdx="0" presStyleCnt="7">
        <dgm:presLayoutVars>
          <dgm:bulletEnabled val="1"/>
        </dgm:presLayoutVars>
      </dgm:prSet>
      <dgm:spPr/>
    </dgm:pt>
    <dgm:pt modelId="{B081843D-B741-4F79-A0E9-9C2066CC4E05}" type="pres">
      <dgm:prSet presAssocID="{191910DA-A2EB-4B72-805B-DA47CD0B676B}" presName="sibTrans" presStyleCnt="0"/>
      <dgm:spPr/>
    </dgm:pt>
    <dgm:pt modelId="{B965C740-BE57-46C3-84AA-9F8430A97D99}" type="pres">
      <dgm:prSet presAssocID="{2E23EE10-695E-4BE3-B20E-30C594CFC35C}" presName="textNode" presStyleLbl="node1" presStyleIdx="1" presStyleCnt="7">
        <dgm:presLayoutVars>
          <dgm:bulletEnabled val="1"/>
        </dgm:presLayoutVars>
      </dgm:prSet>
      <dgm:spPr/>
    </dgm:pt>
    <dgm:pt modelId="{4F843136-97BB-45A0-B5EA-748E3E4466FF}" type="pres">
      <dgm:prSet presAssocID="{F98D816C-DF9C-4225-A4CA-4D4A87DD5A17}" presName="sibTrans" presStyleCnt="0"/>
      <dgm:spPr/>
    </dgm:pt>
    <dgm:pt modelId="{5D828A7B-16D4-44D6-BE24-1C2B948E49B1}" type="pres">
      <dgm:prSet presAssocID="{3D36073B-EC82-4AD4-8366-F4D207ED8351}" presName="textNode" presStyleLbl="node1" presStyleIdx="2" presStyleCnt="7">
        <dgm:presLayoutVars>
          <dgm:bulletEnabled val="1"/>
        </dgm:presLayoutVars>
      </dgm:prSet>
      <dgm:spPr/>
    </dgm:pt>
    <dgm:pt modelId="{7DC46FC0-E6DD-46D0-9054-A82FB79B3369}" type="pres">
      <dgm:prSet presAssocID="{76A58394-2307-4BD5-835B-E6169181534B}" presName="sibTrans" presStyleCnt="0"/>
      <dgm:spPr/>
    </dgm:pt>
    <dgm:pt modelId="{6040E755-D380-433B-B3E0-7893DF8FDAF2}" type="pres">
      <dgm:prSet presAssocID="{03010B50-F655-48B7-A817-501C5C65FD4F}" presName="textNode" presStyleLbl="node1" presStyleIdx="3" presStyleCnt="7">
        <dgm:presLayoutVars>
          <dgm:bulletEnabled val="1"/>
        </dgm:presLayoutVars>
      </dgm:prSet>
      <dgm:spPr/>
    </dgm:pt>
    <dgm:pt modelId="{994300D0-BF89-46CD-8103-E8ED84BD8768}" type="pres">
      <dgm:prSet presAssocID="{B8D1C28D-0FE7-4DFA-B34D-F91F36B9DC9E}" presName="sibTrans" presStyleCnt="0"/>
      <dgm:spPr/>
    </dgm:pt>
    <dgm:pt modelId="{710ECD6D-7F06-40BC-8AE7-471B6CAF71BB}" type="pres">
      <dgm:prSet presAssocID="{044A8E94-E178-4ECC-82B6-43F980D95D79}" presName="textNode" presStyleLbl="node1" presStyleIdx="4" presStyleCnt="7">
        <dgm:presLayoutVars>
          <dgm:bulletEnabled val="1"/>
        </dgm:presLayoutVars>
      </dgm:prSet>
      <dgm:spPr/>
    </dgm:pt>
    <dgm:pt modelId="{E5DD41DE-027E-422E-A53A-073508A8EB50}" type="pres">
      <dgm:prSet presAssocID="{D3B4DD80-42DE-4C53-BF59-3A44035B7D95}" presName="sibTrans" presStyleCnt="0"/>
      <dgm:spPr/>
    </dgm:pt>
    <dgm:pt modelId="{7D876303-F34E-4048-918F-9DF8AD66296F}" type="pres">
      <dgm:prSet presAssocID="{0F2F8B1D-F166-408C-A2F2-460F270F81E3}" presName="textNode" presStyleLbl="node1" presStyleIdx="5" presStyleCnt="7">
        <dgm:presLayoutVars>
          <dgm:bulletEnabled val="1"/>
        </dgm:presLayoutVars>
      </dgm:prSet>
      <dgm:spPr/>
    </dgm:pt>
    <dgm:pt modelId="{24E0A98C-72B1-4609-A6E9-F74D43EBF401}" type="pres">
      <dgm:prSet presAssocID="{29C86572-FFDF-469A-8EA0-B8F3E40C1E71}" presName="sibTrans" presStyleCnt="0"/>
      <dgm:spPr/>
    </dgm:pt>
    <dgm:pt modelId="{C3639658-E682-49F4-9464-C4F94E5AB95C}" type="pres">
      <dgm:prSet presAssocID="{CD3F6EA0-1ACD-4AC7-873A-B4681E49DD7A}" presName="textNode" presStyleLbl="node1" presStyleIdx="6" presStyleCnt="7">
        <dgm:presLayoutVars>
          <dgm:bulletEnabled val="1"/>
        </dgm:presLayoutVars>
      </dgm:prSet>
      <dgm:spPr/>
    </dgm:pt>
  </dgm:ptLst>
  <dgm:cxnLst>
    <dgm:cxn modelId="{482FD807-EC50-4396-977B-1D74637DD396}" type="presOf" srcId="{03010B50-F655-48B7-A817-501C5C65FD4F}" destId="{6040E755-D380-433B-B3E0-7893DF8FDAF2}" srcOrd="0" destOrd="0" presId="urn:microsoft.com/office/officeart/2005/8/layout/hProcess9"/>
    <dgm:cxn modelId="{8A686316-67F7-485E-AE64-5AF14390F162}" srcId="{DD76E812-8E49-43E8-B1D1-209B60735A26}" destId="{CD3F6EA0-1ACD-4AC7-873A-B4681E49DD7A}" srcOrd="6" destOrd="0" parTransId="{2D7E138F-DF24-43CC-B5E5-62DFACB9E263}" sibTransId="{61876A5C-B928-4FB0-84AE-A2BD7D385896}"/>
    <dgm:cxn modelId="{FB6E9020-F7D8-46ED-A88A-8ACA57CEFABE}" srcId="{DD76E812-8E49-43E8-B1D1-209B60735A26}" destId="{24A7FFFB-BB6B-4E4F-8B21-5C772EC4694F}" srcOrd="0" destOrd="0" parTransId="{9ABC76CA-AB8D-4A5B-B59B-B0B67F3CCD90}" sibTransId="{191910DA-A2EB-4B72-805B-DA47CD0B676B}"/>
    <dgm:cxn modelId="{4036AE25-055F-462D-9EF0-A739B37D8582}" type="presOf" srcId="{0F2F8B1D-F166-408C-A2F2-460F270F81E3}" destId="{7D876303-F34E-4048-918F-9DF8AD66296F}" srcOrd="0" destOrd="0" presId="urn:microsoft.com/office/officeart/2005/8/layout/hProcess9"/>
    <dgm:cxn modelId="{B83D7A26-8E60-4710-BA05-ADFA63AC8976}" type="presOf" srcId="{3D36073B-EC82-4AD4-8366-F4D207ED8351}" destId="{5D828A7B-16D4-44D6-BE24-1C2B948E49B1}" srcOrd="0" destOrd="0" presId="urn:microsoft.com/office/officeart/2005/8/layout/hProcess9"/>
    <dgm:cxn modelId="{50D5B05B-BC11-44A5-A5A4-45F55C57B07C}" type="presOf" srcId="{CD3F6EA0-1ACD-4AC7-873A-B4681E49DD7A}" destId="{C3639658-E682-49F4-9464-C4F94E5AB95C}" srcOrd="0" destOrd="0" presId="urn:microsoft.com/office/officeart/2005/8/layout/hProcess9"/>
    <dgm:cxn modelId="{23E63A5D-80E0-4F9B-99F2-0953FD231B83}" srcId="{DD76E812-8E49-43E8-B1D1-209B60735A26}" destId="{03010B50-F655-48B7-A817-501C5C65FD4F}" srcOrd="3" destOrd="0" parTransId="{7EC84DAC-E473-43F6-B541-2DF693CEDC06}" sibTransId="{B8D1C28D-0FE7-4DFA-B34D-F91F36B9DC9E}"/>
    <dgm:cxn modelId="{28B6C863-FBCF-4D68-86A9-1DD51813A0B4}" type="presOf" srcId="{DD76E812-8E49-43E8-B1D1-209B60735A26}" destId="{28B605E5-2A38-47A8-B083-EFA4EF6474F5}" srcOrd="0" destOrd="0" presId="urn:microsoft.com/office/officeart/2005/8/layout/hProcess9"/>
    <dgm:cxn modelId="{7C8EF843-2C36-4FBE-BE2D-4D7A5AE19BCA}" type="presOf" srcId="{044A8E94-E178-4ECC-82B6-43F980D95D79}" destId="{710ECD6D-7F06-40BC-8AE7-471B6CAF71BB}" srcOrd="0" destOrd="0" presId="urn:microsoft.com/office/officeart/2005/8/layout/hProcess9"/>
    <dgm:cxn modelId="{22E03D81-2AB2-49BB-8E6B-45D04D8A8124}" type="presOf" srcId="{24A7FFFB-BB6B-4E4F-8B21-5C772EC4694F}" destId="{44B70900-4511-4AD5-A0A6-774E6850AAB8}" srcOrd="0" destOrd="0" presId="urn:microsoft.com/office/officeart/2005/8/layout/hProcess9"/>
    <dgm:cxn modelId="{CB32C4A9-783A-4B8F-9019-C467CC2712AA}" srcId="{DD76E812-8E49-43E8-B1D1-209B60735A26}" destId="{2E23EE10-695E-4BE3-B20E-30C594CFC35C}" srcOrd="1" destOrd="0" parTransId="{A0BF46B2-A9CD-4B63-978A-4B5BDAA0F61E}" sibTransId="{F98D816C-DF9C-4225-A4CA-4D4A87DD5A17}"/>
    <dgm:cxn modelId="{E45DEAB6-396A-4C29-AD71-D0ACA0879E12}" srcId="{DD76E812-8E49-43E8-B1D1-209B60735A26}" destId="{044A8E94-E178-4ECC-82B6-43F980D95D79}" srcOrd="4" destOrd="0" parTransId="{90FF9385-2B8E-4F50-A7AE-3C63C0A1FA27}" sibTransId="{D3B4DD80-42DE-4C53-BF59-3A44035B7D95}"/>
    <dgm:cxn modelId="{6C908DBB-E061-4F7F-BF20-3F30AFDEB27B}" srcId="{DD76E812-8E49-43E8-B1D1-209B60735A26}" destId="{3D36073B-EC82-4AD4-8366-F4D207ED8351}" srcOrd="2" destOrd="0" parTransId="{9304C69F-5D31-458E-B639-793DAF0AE545}" sibTransId="{76A58394-2307-4BD5-835B-E6169181534B}"/>
    <dgm:cxn modelId="{CFA653DE-580F-4950-94A5-BC88847CDB20}" type="presOf" srcId="{2E23EE10-695E-4BE3-B20E-30C594CFC35C}" destId="{B965C740-BE57-46C3-84AA-9F8430A97D99}" srcOrd="0" destOrd="0" presId="urn:microsoft.com/office/officeart/2005/8/layout/hProcess9"/>
    <dgm:cxn modelId="{970FDDFA-DEEF-4FDA-A132-DEE3A75EF616}" srcId="{DD76E812-8E49-43E8-B1D1-209B60735A26}" destId="{0F2F8B1D-F166-408C-A2F2-460F270F81E3}" srcOrd="5" destOrd="0" parTransId="{BAA7068D-9F13-4E29-814B-EAD118FC1949}" sibTransId="{29C86572-FFDF-469A-8EA0-B8F3E40C1E71}"/>
    <dgm:cxn modelId="{AA1B9C40-6B1A-431A-A266-60D17D65FC70}" type="presParOf" srcId="{28B605E5-2A38-47A8-B083-EFA4EF6474F5}" destId="{97F83B8F-83F3-44C2-81EF-97A38124A378}" srcOrd="0" destOrd="0" presId="urn:microsoft.com/office/officeart/2005/8/layout/hProcess9"/>
    <dgm:cxn modelId="{D452FBA8-5263-498A-86A4-0A57D5C54CFD}" type="presParOf" srcId="{28B605E5-2A38-47A8-B083-EFA4EF6474F5}" destId="{95AA893A-8E22-4354-A284-98A5D5D20E08}" srcOrd="1" destOrd="0" presId="urn:microsoft.com/office/officeart/2005/8/layout/hProcess9"/>
    <dgm:cxn modelId="{CA45A04B-14AA-414A-9A17-73429E9110DF}" type="presParOf" srcId="{95AA893A-8E22-4354-A284-98A5D5D20E08}" destId="{44B70900-4511-4AD5-A0A6-774E6850AAB8}" srcOrd="0" destOrd="0" presId="urn:microsoft.com/office/officeart/2005/8/layout/hProcess9"/>
    <dgm:cxn modelId="{1E1D6217-0CA3-4E8D-B913-0AF39D8DB4F7}" type="presParOf" srcId="{95AA893A-8E22-4354-A284-98A5D5D20E08}" destId="{B081843D-B741-4F79-A0E9-9C2066CC4E05}" srcOrd="1" destOrd="0" presId="urn:microsoft.com/office/officeart/2005/8/layout/hProcess9"/>
    <dgm:cxn modelId="{C5A8DD3C-BD03-4830-B70F-D6D9C0EAB268}" type="presParOf" srcId="{95AA893A-8E22-4354-A284-98A5D5D20E08}" destId="{B965C740-BE57-46C3-84AA-9F8430A97D99}" srcOrd="2" destOrd="0" presId="urn:microsoft.com/office/officeart/2005/8/layout/hProcess9"/>
    <dgm:cxn modelId="{E5967D84-2B69-4922-9DA4-CBE707261526}" type="presParOf" srcId="{95AA893A-8E22-4354-A284-98A5D5D20E08}" destId="{4F843136-97BB-45A0-B5EA-748E3E4466FF}" srcOrd="3" destOrd="0" presId="urn:microsoft.com/office/officeart/2005/8/layout/hProcess9"/>
    <dgm:cxn modelId="{A743D645-0AED-457E-B5E1-0BE180752FAA}" type="presParOf" srcId="{95AA893A-8E22-4354-A284-98A5D5D20E08}" destId="{5D828A7B-16D4-44D6-BE24-1C2B948E49B1}" srcOrd="4" destOrd="0" presId="urn:microsoft.com/office/officeart/2005/8/layout/hProcess9"/>
    <dgm:cxn modelId="{35C82E2C-B406-46CB-A98D-A6DC48CB7D61}" type="presParOf" srcId="{95AA893A-8E22-4354-A284-98A5D5D20E08}" destId="{7DC46FC0-E6DD-46D0-9054-A82FB79B3369}" srcOrd="5" destOrd="0" presId="urn:microsoft.com/office/officeart/2005/8/layout/hProcess9"/>
    <dgm:cxn modelId="{1EA1E2B9-49E1-461A-9BB0-D9D0439EC267}" type="presParOf" srcId="{95AA893A-8E22-4354-A284-98A5D5D20E08}" destId="{6040E755-D380-433B-B3E0-7893DF8FDAF2}" srcOrd="6" destOrd="0" presId="urn:microsoft.com/office/officeart/2005/8/layout/hProcess9"/>
    <dgm:cxn modelId="{AA58235B-A012-4DAA-A613-AC3C174C0EDF}" type="presParOf" srcId="{95AA893A-8E22-4354-A284-98A5D5D20E08}" destId="{994300D0-BF89-46CD-8103-E8ED84BD8768}" srcOrd="7" destOrd="0" presId="urn:microsoft.com/office/officeart/2005/8/layout/hProcess9"/>
    <dgm:cxn modelId="{E8E00AC7-2D96-491F-897C-124E5B07BD49}" type="presParOf" srcId="{95AA893A-8E22-4354-A284-98A5D5D20E08}" destId="{710ECD6D-7F06-40BC-8AE7-471B6CAF71BB}" srcOrd="8" destOrd="0" presId="urn:microsoft.com/office/officeart/2005/8/layout/hProcess9"/>
    <dgm:cxn modelId="{B780F5F0-6F9A-47BC-84E2-21A00496F388}" type="presParOf" srcId="{95AA893A-8E22-4354-A284-98A5D5D20E08}" destId="{E5DD41DE-027E-422E-A53A-073508A8EB50}" srcOrd="9" destOrd="0" presId="urn:microsoft.com/office/officeart/2005/8/layout/hProcess9"/>
    <dgm:cxn modelId="{AF0E15C2-5D1B-469D-AAB0-459A5BF56E1F}" type="presParOf" srcId="{95AA893A-8E22-4354-A284-98A5D5D20E08}" destId="{7D876303-F34E-4048-918F-9DF8AD66296F}" srcOrd="10" destOrd="0" presId="urn:microsoft.com/office/officeart/2005/8/layout/hProcess9"/>
    <dgm:cxn modelId="{8420A5D8-65FB-411B-BA33-E55AE6EAEDC7}" type="presParOf" srcId="{95AA893A-8E22-4354-A284-98A5D5D20E08}" destId="{24E0A98C-72B1-4609-A6E9-F74D43EBF401}" srcOrd="11" destOrd="0" presId="urn:microsoft.com/office/officeart/2005/8/layout/hProcess9"/>
    <dgm:cxn modelId="{7AB6B040-002F-4632-96AC-8DF5E4D4EA58}" type="presParOf" srcId="{95AA893A-8E22-4354-A284-98A5D5D20E08}" destId="{C3639658-E682-49F4-9464-C4F94E5AB95C}"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83B8F-83F3-44C2-81EF-97A38124A378}">
      <dsp:nvSpPr>
        <dsp:cNvPr id="0" name=""/>
        <dsp:cNvSpPr/>
      </dsp:nvSpPr>
      <dsp:spPr>
        <a:xfrm>
          <a:off x="835844" y="0"/>
          <a:ext cx="9472904" cy="366591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70900-4511-4AD5-A0A6-774E6850AAB8}">
      <dsp:nvSpPr>
        <dsp:cNvPr id="0" name=""/>
        <dsp:cNvSpPr/>
      </dsp:nvSpPr>
      <dsp:spPr>
        <a:xfrm>
          <a:off x="952" y="1099774"/>
          <a:ext cx="1526395" cy="14663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Capture Video</a:t>
          </a:r>
        </a:p>
      </dsp:txBody>
      <dsp:txXfrm>
        <a:off x="72534" y="1171356"/>
        <a:ext cx="1383231" cy="1323201"/>
      </dsp:txXfrm>
    </dsp:sp>
    <dsp:sp modelId="{B965C740-BE57-46C3-84AA-9F8430A97D99}">
      <dsp:nvSpPr>
        <dsp:cNvPr id="0" name=""/>
        <dsp:cNvSpPr/>
      </dsp:nvSpPr>
      <dsp:spPr>
        <a:xfrm>
          <a:off x="1603667" y="1099774"/>
          <a:ext cx="1526395" cy="14663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Split it into frames </a:t>
          </a:r>
        </a:p>
      </dsp:txBody>
      <dsp:txXfrm>
        <a:off x="1675249" y="1171356"/>
        <a:ext cx="1383231" cy="1323201"/>
      </dsp:txXfrm>
    </dsp:sp>
    <dsp:sp modelId="{5D828A7B-16D4-44D6-BE24-1C2B948E49B1}">
      <dsp:nvSpPr>
        <dsp:cNvPr id="0" name=""/>
        <dsp:cNvSpPr/>
      </dsp:nvSpPr>
      <dsp:spPr>
        <a:xfrm>
          <a:off x="3206383" y="1099774"/>
          <a:ext cx="1526395" cy="14663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Select Frames for every 2 sec or 2 Ft or both</a:t>
          </a:r>
        </a:p>
      </dsp:txBody>
      <dsp:txXfrm>
        <a:off x="3277965" y="1171356"/>
        <a:ext cx="1383231" cy="1323201"/>
      </dsp:txXfrm>
    </dsp:sp>
    <dsp:sp modelId="{6040E755-D380-433B-B3E0-7893DF8FDAF2}">
      <dsp:nvSpPr>
        <dsp:cNvPr id="0" name=""/>
        <dsp:cNvSpPr/>
      </dsp:nvSpPr>
      <dsp:spPr>
        <a:xfrm>
          <a:off x="4809099" y="1099774"/>
          <a:ext cx="1526395" cy="14663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Compare the image with reference image</a:t>
          </a:r>
        </a:p>
      </dsp:txBody>
      <dsp:txXfrm>
        <a:off x="4880681" y="1171356"/>
        <a:ext cx="1383231" cy="1323201"/>
      </dsp:txXfrm>
    </dsp:sp>
    <dsp:sp modelId="{710ECD6D-7F06-40BC-8AE7-471B6CAF71BB}">
      <dsp:nvSpPr>
        <dsp:cNvPr id="0" name=""/>
        <dsp:cNvSpPr/>
      </dsp:nvSpPr>
      <dsp:spPr>
        <a:xfrm>
          <a:off x="6411814" y="1099774"/>
          <a:ext cx="1526395" cy="14663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If any object is detected, go for classification. If not give feedback to vehicle</a:t>
          </a:r>
        </a:p>
      </dsp:txBody>
      <dsp:txXfrm>
        <a:off x="6483396" y="1171356"/>
        <a:ext cx="1383231" cy="1323201"/>
      </dsp:txXfrm>
    </dsp:sp>
    <dsp:sp modelId="{7D876303-F34E-4048-918F-9DF8AD66296F}">
      <dsp:nvSpPr>
        <dsp:cNvPr id="0" name=""/>
        <dsp:cNvSpPr/>
      </dsp:nvSpPr>
      <dsp:spPr>
        <a:xfrm>
          <a:off x="8014530" y="1099774"/>
          <a:ext cx="1526395" cy="14663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Use</a:t>
          </a:r>
          <a:r>
            <a:rPr lang="en-US" sz="1300" kern="1200" baseline="0" dirty="0"/>
            <a:t> pre-trained model to detect whether the object is human or not</a:t>
          </a:r>
          <a:endParaRPr lang="en-US" sz="1300" kern="1200" dirty="0"/>
        </a:p>
      </dsp:txBody>
      <dsp:txXfrm>
        <a:off x="8086112" y="1171356"/>
        <a:ext cx="1383231" cy="1323201"/>
      </dsp:txXfrm>
    </dsp:sp>
    <dsp:sp modelId="{C3639658-E682-49F4-9464-C4F94E5AB95C}">
      <dsp:nvSpPr>
        <dsp:cNvPr id="0" name=""/>
        <dsp:cNvSpPr/>
      </dsp:nvSpPr>
      <dsp:spPr>
        <a:xfrm>
          <a:off x="9617245" y="1099774"/>
          <a:ext cx="1526395" cy="14663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Provide</a:t>
          </a:r>
          <a:r>
            <a:rPr lang="en-IN" sz="1300" kern="1200" baseline="0" dirty="0"/>
            <a:t> Feedback to Vehicle</a:t>
          </a:r>
          <a:endParaRPr lang="en-US" sz="1300" kern="1200" dirty="0"/>
        </a:p>
      </dsp:txBody>
      <dsp:txXfrm>
        <a:off x="9688827" y="1171356"/>
        <a:ext cx="1383231" cy="13232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D2E242-B7F5-4277-9532-6AA387F32F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4D1595-47FD-49D6-A503-29861B23A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5A0919-861D-4B8C-BB1B-92D7E99C3265}" type="datetimeFigureOut">
              <a:rPr lang="en-IN" smtClean="0"/>
              <a:t>29-07-2021</a:t>
            </a:fld>
            <a:endParaRPr lang="en-IN"/>
          </a:p>
        </p:txBody>
      </p:sp>
      <p:sp>
        <p:nvSpPr>
          <p:cNvPr id="4" name="Footer Placeholder 3">
            <a:extLst>
              <a:ext uri="{FF2B5EF4-FFF2-40B4-BE49-F238E27FC236}">
                <a16:creationId xmlns:a16="http://schemas.microsoft.com/office/drawing/2014/main" id="{D42921C8-B512-49EC-94F2-C834ABBB0D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9A0C8D-F3FA-4E1F-8AF9-796806C352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2C7A2-426F-401F-A7A8-F039D19DAC95}" type="slidenum">
              <a:rPr lang="en-IN" smtClean="0"/>
              <a:t>‹#›</a:t>
            </a:fld>
            <a:endParaRPr lang="en-IN"/>
          </a:p>
        </p:txBody>
      </p:sp>
    </p:spTree>
    <p:extLst>
      <p:ext uri="{BB962C8B-B14F-4D97-AF65-F5344CB8AC3E}">
        <p14:creationId xmlns:p14="http://schemas.microsoft.com/office/powerpoint/2010/main" val="1223969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29-07-2021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REVA Acadmey for Corporate Excellence (RACE)</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REVA Acadmey for Corporate Excellence (RACE)</a:t>
            </a:r>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REVA Acadmey for Corporate Excellence (RACE)</a:t>
            </a:r>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REVA Acadmey for Corporate Excellence (RACE)</a:t>
            </a:r>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REVA Acadmey for Corporate Excellence (RACE)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4321-99AE-4383-B12A-B073FFD1C444}"/>
              </a:ext>
            </a:extLst>
          </p:cNvPr>
          <p:cNvSpPr>
            <a:spLocks noGrp="1"/>
          </p:cNvSpPr>
          <p:nvPr>
            <p:ph type="ctrTitle"/>
          </p:nvPr>
        </p:nvSpPr>
        <p:spPr>
          <a:xfrm>
            <a:off x="323654" y="1409340"/>
            <a:ext cx="5905500" cy="2387600"/>
          </a:xfrm>
        </p:spPr>
        <p:txBody>
          <a:bodyPr>
            <a:noAutofit/>
          </a:bodyPr>
          <a:lstStyle/>
          <a:p>
            <a:pPr algn="l"/>
            <a:r>
              <a:rPr lang="en-IN" sz="3200" dirty="0"/>
              <a:t>Real time two stage Image Classification Model for Autonomous Vehicle</a:t>
            </a:r>
            <a:br>
              <a:rPr lang="en-US" sz="1600" dirty="0">
                <a:solidFill>
                  <a:schemeClr val="accent1">
                    <a:lumMod val="50000"/>
                  </a:schemeClr>
                </a:solidFill>
              </a:rPr>
            </a:br>
            <a:br>
              <a:rPr lang="en-US" sz="1600" dirty="0">
                <a:solidFill>
                  <a:schemeClr val="accent1">
                    <a:lumMod val="50000"/>
                  </a:schemeClr>
                </a:solidFill>
              </a:rPr>
            </a:br>
            <a:r>
              <a:rPr lang="en-US" sz="1050" dirty="0">
                <a:solidFill>
                  <a:schemeClr val="accent1">
                    <a:lumMod val="50000"/>
                  </a:schemeClr>
                </a:solidFill>
              </a:rPr>
              <a:t>June 19</a:t>
            </a:r>
            <a:r>
              <a:rPr lang="en-US" sz="1050" baseline="30000" dirty="0">
                <a:solidFill>
                  <a:schemeClr val="accent1">
                    <a:lumMod val="50000"/>
                  </a:schemeClr>
                </a:solidFill>
              </a:rPr>
              <a:t>th</a:t>
            </a:r>
            <a:r>
              <a:rPr lang="en-US" sz="1050" dirty="0">
                <a:solidFill>
                  <a:schemeClr val="accent1">
                    <a:lumMod val="50000"/>
                  </a:schemeClr>
                </a:solidFill>
              </a:rPr>
              <a:t>, 2021</a:t>
            </a:r>
            <a:br>
              <a:rPr lang="en-US" sz="1050" dirty="0"/>
            </a:br>
            <a:endParaRPr lang="en-IN" sz="1050" dirty="0"/>
          </a:p>
        </p:txBody>
      </p:sp>
      <p:sp>
        <p:nvSpPr>
          <p:cNvPr id="3" name="Subtitle 2">
            <a:extLst>
              <a:ext uri="{FF2B5EF4-FFF2-40B4-BE49-F238E27FC236}">
                <a16:creationId xmlns:a16="http://schemas.microsoft.com/office/drawing/2014/main" id="{D80E4C03-4900-429A-A5C8-50C558808B70}"/>
              </a:ext>
            </a:extLst>
          </p:cNvPr>
          <p:cNvSpPr>
            <a:spLocks noGrp="1"/>
          </p:cNvSpPr>
          <p:nvPr>
            <p:ph type="subTitle" idx="1"/>
          </p:nvPr>
        </p:nvSpPr>
        <p:spPr>
          <a:xfrm>
            <a:off x="5962846" y="3291445"/>
            <a:ext cx="5905500" cy="1655762"/>
          </a:xfrm>
        </p:spPr>
        <p:txBody>
          <a:bodyPr/>
          <a:lstStyle/>
          <a:p>
            <a:pPr algn="r"/>
            <a:r>
              <a:rPr lang="en-US" dirty="0">
                <a:solidFill>
                  <a:schemeClr val="bg1"/>
                </a:solidFill>
              </a:rPr>
              <a:t>Bharadwaz S</a:t>
            </a:r>
          </a:p>
          <a:p>
            <a:pPr algn="r"/>
            <a:r>
              <a:rPr lang="en-US" dirty="0">
                <a:solidFill>
                  <a:schemeClr val="bg1"/>
                </a:solidFill>
              </a:rPr>
              <a:t>AI01</a:t>
            </a:r>
          </a:p>
          <a:p>
            <a:pPr algn="r"/>
            <a:r>
              <a:rPr lang="en-IN" b="1" dirty="0">
                <a:solidFill>
                  <a:schemeClr val="bg1">
                    <a:lumMod val="95000"/>
                  </a:schemeClr>
                </a:solidFill>
              </a:rPr>
              <a:t>R20MTA10</a:t>
            </a:r>
            <a:endParaRPr lang="en-IN" dirty="0">
              <a:solidFill>
                <a:schemeClr val="bg1">
                  <a:lumMod val="95000"/>
                </a:schemeClr>
              </a:solidFill>
            </a:endParaRPr>
          </a:p>
        </p:txBody>
      </p:sp>
      <p:sp>
        <p:nvSpPr>
          <p:cNvPr id="4" name="TextBox 3">
            <a:extLst>
              <a:ext uri="{FF2B5EF4-FFF2-40B4-BE49-F238E27FC236}">
                <a16:creationId xmlns:a16="http://schemas.microsoft.com/office/drawing/2014/main" id="{B27C2A4A-C126-4DF4-8157-DCBD50238B5C}"/>
              </a:ext>
            </a:extLst>
          </p:cNvPr>
          <p:cNvSpPr txBox="1"/>
          <p:nvPr/>
        </p:nvSpPr>
        <p:spPr>
          <a:xfrm>
            <a:off x="7598005" y="612743"/>
            <a:ext cx="4458878" cy="307777"/>
          </a:xfrm>
          <a:prstGeom prst="rect">
            <a:avLst/>
          </a:prstGeom>
          <a:noFill/>
        </p:spPr>
        <p:txBody>
          <a:bodyPr wrap="square" rtlCol="0">
            <a:spAutoFit/>
          </a:bodyPr>
          <a:lstStyle/>
          <a:p>
            <a:r>
              <a:rPr lang="en-US" sz="1400" b="1" i="0" dirty="0">
                <a:solidFill>
                  <a:srgbClr val="595959"/>
                </a:solidFill>
                <a:effectLst/>
                <a:latin typeface="Arial" panose="020B0604020202020204" pitchFamily="34" charset="0"/>
                <a:cs typeface="Arial" panose="020B0604020202020204" pitchFamily="34" charset="0"/>
              </a:rPr>
              <a:t>REVA Academy for Corporate Excellence (RACE)</a:t>
            </a:r>
            <a:endParaRPr lang="en-IN" sz="1400" b="1" dirty="0">
              <a:solidFill>
                <a:srgbClr val="59595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1F68D3-1E53-43AA-80EF-E925C774D093}"/>
              </a:ext>
            </a:extLst>
          </p:cNvPr>
          <p:cNvSpPr txBox="1"/>
          <p:nvPr/>
        </p:nvSpPr>
        <p:spPr>
          <a:xfrm>
            <a:off x="10286214" y="6219825"/>
            <a:ext cx="1582132" cy="307777"/>
          </a:xfrm>
          <a:prstGeom prst="rect">
            <a:avLst/>
          </a:prstGeom>
          <a:noFill/>
        </p:spPr>
        <p:txBody>
          <a:bodyPr wrap="square" rtlCol="0">
            <a:spAutoFit/>
          </a:bodyPr>
          <a:lstStyle/>
          <a:p>
            <a:r>
              <a:rPr lang="en-US" sz="1400" b="1" i="0" dirty="0">
                <a:solidFill>
                  <a:schemeClr val="bg1">
                    <a:lumMod val="85000"/>
                  </a:schemeClr>
                </a:solidFill>
                <a:effectLst/>
                <a:latin typeface="Arial" panose="020B0604020202020204" pitchFamily="34" charset="0"/>
                <a:cs typeface="Arial" panose="020B0604020202020204" pitchFamily="34" charset="0"/>
              </a:rPr>
              <a:t>www.reva.edu.in</a:t>
            </a:r>
            <a:endParaRPr lang="en-IN" sz="1400" b="1"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1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normAutofit/>
          </a:bodyPr>
          <a:lstStyle/>
          <a:p>
            <a:r>
              <a:rPr lang="en-IN" dirty="0"/>
              <a:t>Object Detection and Classification</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CF724F8-B611-40BC-B6FF-D88C6793170F}"/>
              </a:ext>
            </a:extLst>
          </p:cNvPr>
          <p:cNvSpPr/>
          <p:nvPr/>
        </p:nvSpPr>
        <p:spPr>
          <a:xfrm>
            <a:off x="1292052" y="3142907"/>
            <a:ext cx="1850065" cy="80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endParaRPr lang="en-US" dirty="0"/>
          </a:p>
        </p:txBody>
      </p:sp>
      <p:sp>
        <p:nvSpPr>
          <p:cNvPr id="13" name="Rectangle 12">
            <a:extLst>
              <a:ext uri="{FF2B5EF4-FFF2-40B4-BE49-F238E27FC236}">
                <a16:creationId xmlns:a16="http://schemas.microsoft.com/office/drawing/2014/main" id="{B38BDB36-99DD-473B-B50E-83F0A9781BC8}"/>
              </a:ext>
            </a:extLst>
          </p:cNvPr>
          <p:cNvSpPr/>
          <p:nvPr/>
        </p:nvSpPr>
        <p:spPr>
          <a:xfrm>
            <a:off x="1292053" y="1979429"/>
            <a:ext cx="1850065" cy="80807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Live Video, Recorded Video, Image</a:t>
            </a:r>
            <a:endParaRPr lang="en-US" sz="1400" dirty="0">
              <a:solidFill>
                <a:srgbClr val="FF0000"/>
              </a:solidFill>
            </a:endParaRPr>
          </a:p>
        </p:txBody>
      </p:sp>
      <p:cxnSp>
        <p:nvCxnSpPr>
          <p:cNvPr id="7" name="Straight Arrow Connector 6">
            <a:extLst>
              <a:ext uri="{FF2B5EF4-FFF2-40B4-BE49-F238E27FC236}">
                <a16:creationId xmlns:a16="http://schemas.microsoft.com/office/drawing/2014/main" id="{3C9D9002-C9E6-4F2F-AC83-1096602E2D70}"/>
              </a:ext>
            </a:extLst>
          </p:cNvPr>
          <p:cNvCxnSpPr>
            <a:stCxn id="13" idx="2"/>
            <a:endCxn id="4" idx="0"/>
          </p:cNvCxnSpPr>
          <p:nvPr/>
        </p:nvCxnSpPr>
        <p:spPr>
          <a:xfrm flipH="1">
            <a:off x="2217085" y="2787503"/>
            <a:ext cx="1" cy="355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6A9A4A7-A27B-4CAB-A2E7-9390DA96DC47}"/>
              </a:ext>
            </a:extLst>
          </p:cNvPr>
          <p:cNvSpPr/>
          <p:nvPr/>
        </p:nvSpPr>
        <p:spPr>
          <a:xfrm>
            <a:off x="3854498" y="3142907"/>
            <a:ext cx="1755948" cy="80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Pre-trained model - Mobile Net</a:t>
            </a:r>
            <a:endParaRPr lang="en-US" dirty="0"/>
          </a:p>
        </p:txBody>
      </p:sp>
      <p:cxnSp>
        <p:nvCxnSpPr>
          <p:cNvPr id="14" name="Straight Arrow Connector 13">
            <a:extLst>
              <a:ext uri="{FF2B5EF4-FFF2-40B4-BE49-F238E27FC236}">
                <a16:creationId xmlns:a16="http://schemas.microsoft.com/office/drawing/2014/main" id="{50DF0C78-D964-417A-A3AF-1ED76D56E06A}"/>
              </a:ext>
            </a:extLst>
          </p:cNvPr>
          <p:cNvCxnSpPr>
            <a:cxnSpLocks/>
            <a:stCxn id="4" idx="3"/>
            <a:endCxn id="18" idx="1"/>
          </p:cNvCxnSpPr>
          <p:nvPr/>
        </p:nvCxnSpPr>
        <p:spPr>
          <a:xfrm>
            <a:off x="3142117" y="3546944"/>
            <a:ext cx="712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803DA9D-EA25-461E-B8E3-B2FEB6E4CBDE}"/>
              </a:ext>
            </a:extLst>
          </p:cNvPr>
          <p:cNvSpPr/>
          <p:nvPr/>
        </p:nvSpPr>
        <p:spPr>
          <a:xfrm>
            <a:off x="6322827" y="3142907"/>
            <a:ext cx="1755948" cy="80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Object present?</a:t>
            </a:r>
            <a:endParaRPr lang="en-US" dirty="0"/>
          </a:p>
        </p:txBody>
      </p:sp>
      <p:cxnSp>
        <p:nvCxnSpPr>
          <p:cNvPr id="29" name="Straight Arrow Connector 28">
            <a:extLst>
              <a:ext uri="{FF2B5EF4-FFF2-40B4-BE49-F238E27FC236}">
                <a16:creationId xmlns:a16="http://schemas.microsoft.com/office/drawing/2014/main" id="{C74C5CBC-99F8-4460-950D-991348C1F762}"/>
              </a:ext>
            </a:extLst>
          </p:cNvPr>
          <p:cNvCxnSpPr>
            <a:stCxn id="18" idx="3"/>
            <a:endCxn id="23" idx="1"/>
          </p:cNvCxnSpPr>
          <p:nvPr/>
        </p:nvCxnSpPr>
        <p:spPr>
          <a:xfrm>
            <a:off x="5610446" y="3546944"/>
            <a:ext cx="712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76EC1E0-7D5F-4EDB-A4E5-9500A720D084}"/>
              </a:ext>
            </a:extLst>
          </p:cNvPr>
          <p:cNvSpPr/>
          <p:nvPr/>
        </p:nvSpPr>
        <p:spPr>
          <a:xfrm>
            <a:off x="8791156" y="3142907"/>
            <a:ext cx="1755948" cy="80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Classify Human / Non-Human</a:t>
            </a:r>
            <a:endParaRPr lang="en-US" dirty="0"/>
          </a:p>
        </p:txBody>
      </p:sp>
      <p:cxnSp>
        <p:nvCxnSpPr>
          <p:cNvPr id="32" name="Connector: Elbow 31">
            <a:extLst>
              <a:ext uri="{FF2B5EF4-FFF2-40B4-BE49-F238E27FC236}">
                <a16:creationId xmlns:a16="http://schemas.microsoft.com/office/drawing/2014/main" id="{39114D3E-FEB2-492E-97F6-5397DDC7FD3B}"/>
              </a:ext>
            </a:extLst>
          </p:cNvPr>
          <p:cNvCxnSpPr>
            <a:stCxn id="23" idx="2"/>
            <a:endCxn id="4" idx="2"/>
          </p:cNvCxnSpPr>
          <p:nvPr/>
        </p:nvCxnSpPr>
        <p:spPr>
          <a:xfrm rot="5400000">
            <a:off x="4708943" y="1459123"/>
            <a:ext cx="12700" cy="4983716"/>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44FA34B-8731-4D30-961A-F1C04CB90BE5}"/>
              </a:ext>
            </a:extLst>
          </p:cNvPr>
          <p:cNvSpPr txBox="1"/>
          <p:nvPr/>
        </p:nvSpPr>
        <p:spPr>
          <a:xfrm>
            <a:off x="4452481" y="4253024"/>
            <a:ext cx="559981" cy="338554"/>
          </a:xfrm>
          <a:prstGeom prst="rect">
            <a:avLst/>
          </a:prstGeom>
          <a:noFill/>
        </p:spPr>
        <p:txBody>
          <a:bodyPr wrap="square" rtlCol="0">
            <a:spAutoFit/>
          </a:bodyPr>
          <a:lstStyle/>
          <a:p>
            <a:r>
              <a:rPr lang="en-IN" sz="1600" dirty="0"/>
              <a:t>No</a:t>
            </a:r>
            <a:endParaRPr lang="en-US" sz="1600" dirty="0"/>
          </a:p>
        </p:txBody>
      </p:sp>
      <p:cxnSp>
        <p:nvCxnSpPr>
          <p:cNvPr id="35" name="Straight Arrow Connector 34">
            <a:extLst>
              <a:ext uri="{FF2B5EF4-FFF2-40B4-BE49-F238E27FC236}">
                <a16:creationId xmlns:a16="http://schemas.microsoft.com/office/drawing/2014/main" id="{0720FBE7-FD3D-4E7E-8E50-BF688AF14933}"/>
              </a:ext>
            </a:extLst>
          </p:cNvPr>
          <p:cNvCxnSpPr>
            <a:stCxn id="23" idx="3"/>
            <a:endCxn id="30" idx="1"/>
          </p:cNvCxnSpPr>
          <p:nvPr/>
        </p:nvCxnSpPr>
        <p:spPr>
          <a:xfrm>
            <a:off x="8078775" y="3546944"/>
            <a:ext cx="712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5DA1922-2FC5-4CDA-97AF-959EB91B4C88}"/>
              </a:ext>
            </a:extLst>
          </p:cNvPr>
          <p:cNvSpPr txBox="1"/>
          <p:nvPr/>
        </p:nvSpPr>
        <p:spPr>
          <a:xfrm>
            <a:off x="8159502" y="3217972"/>
            <a:ext cx="559981" cy="338554"/>
          </a:xfrm>
          <a:prstGeom prst="rect">
            <a:avLst/>
          </a:prstGeom>
          <a:noFill/>
        </p:spPr>
        <p:txBody>
          <a:bodyPr wrap="square" rtlCol="0">
            <a:spAutoFit/>
          </a:bodyPr>
          <a:lstStyle/>
          <a:p>
            <a:r>
              <a:rPr lang="en-IN" sz="1600" dirty="0"/>
              <a:t>Yes</a:t>
            </a:r>
            <a:endParaRPr lang="en-US" sz="1600" dirty="0"/>
          </a:p>
        </p:txBody>
      </p:sp>
    </p:spTree>
    <p:extLst>
      <p:ext uri="{BB962C8B-B14F-4D97-AF65-F5344CB8AC3E}">
        <p14:creationId xmlns:p14="http://schemas.microsoft.com/office/powerpoint/2010/main" val="372555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normAutofit/>
          </a:bodyPr>
          <a:lstStyle/>
          <a:p>
            <a:r>
              <a:rPr lang="en-IN" dirty="0"/>
              <a:t>SSD Mobile Net</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B992FC5-2061-4520-9A9C-B9FF6A18E932}"/>
              </a:ext>
            </a:extLst>
          </p:cNvPr>
          <p:cNvSpPr txBox="1"/>
          <p:nvPr/>
        </p:nvSpPr>
        <p:spPr>
          <a:xfrm>
            <a:off x="584790" y="1765005"/>
            <a:ext cx="10621925" cy="2953886"/>
          </a:xfrm>
          <a:prstGeom prst="rect">
            <a:avLst/>
          </a:prstGeom>
          <a:noFill/>
        </p:spPr>
        <p:txBody>
          <a:bodyPr wrap="square" rtlCol="0">
            <a:spAutoFit/>
          </a:bodyPr>
          <a:lstStyle/>
          <a:p>
            <a:pPr marL="342900" indent="-342900">
              <a:lnSpc>
                <a:spcPct val="150000"/>
              </a:lnSpc>
              <a:buFont typeface="+mj-lt"/>
              <a:buAutoNum type="arabicPeriod"/>
            </a:pPr>
            <a:r>
              <a:rPr lang="en-IN" dirty="0"/>
              <a:t>SSD stands for Single Shot Detection – As the name suggests we only need to take one single shot to detect multiple objects within the Image</a:t>
            </a:r>
          </a:p>
          <a:p>
            <a:pPr marL="342900" indent="-342900">
              <a:lnSpc>
                <a:spcPct val="150000"/>
              </a:lnSpc>
              <a:buFont typeface="+mj-lt"/>
              <a:buAutoNum type="arabicPeriod"/>
            </a:pPr>
            <a:r>
              <a:rPr lang="en-IN" dirty="0"/>
              <a:t>Mobile Net is a CNN architecture model for Image Classification with very less computational power compared to other models</a:t>
            </a:r>
          </a:p>
          <a:p>
            <a:pPr marL="342900" indent="-342900">
              <a:lnSpc>
                <a:spcPct val="150000"/>
              </a:lnSpc>
              <a:buFont typeface="+mj-lt"/>
              <a:buAutoNum type="arabicPeriod"/>
            </a:pPr>
            <a:r>
              <a:rPr lang="en-IN" dirty="0"/>
              <a:t>The core layer of Mobile Net is </a:t>
            </a:r>
            <a:r>
              <a:rPr lang="en-IN" dirty="0" err="1"/>
              <a:t>Depthwise</a:t>
            </a:r>
            <a:r>
              <a:rPr lang="en-IN" dirty="0"/>
              <a:t> separable convolution filters which are composed of </a:t>
            </a:r>
            <a:r>
              <a:rPr lang="en-IN" dirty="0" err="1"/>
              <a:t>depthwise</a:t>
            </a:r>
            <a:r>
              <a:rPr lang="en-IN" dirty="0"/>
              <a:t> convolution filters and point convolution filters</a:t>
            </a:r>
          </a:p>
          <a:p>
            <a:pPr marL="342900" indent="-342900">
              <a:lnSpc>
                <a:spcPct val="150000"/>
              </a:lnSpc>
              <a:buFont typeface="+mj-lt"/>
              <a:buAutoNum type="arabicPeriod"/>
            </a:pPr>
            <a:endParaRPr lang="en-US" dirty="0"/>
          </a:p>
        </p:txBody>
      </p:sp>
      <p:pic>
        <p:nvPicPr>
          <p:cNvPr id="7" name="Picture 6">
            <a:extLst>
              <a:ext uri="{FF2B5EF4-FFF2-40B4-BE49-F238E27FC236}">
                <a16:creationId xmlns:a16="http://schemas.microsoft.com/office/drawing/2014/main" id="{02D78351-3E80-4ED1-8192-C4F7751F412A}"/>
              </a:ext>
            </a:extLst>
          </p:cNvPr>
          <p:cNvPicPr>
            <a:picLocks noChangeAspect="1"/>
          </p:cNvPicPr>
          <p:nvPr/>
        </p:nvPicPr>
        <p:blipFill>
          <a:blip r:embed="rId2"/>
          <a:stretch>
            <a:fillRect/>
          </a:stretch>
        </p:blipFill>
        <p:spPr>
          <a:xfrm>
            <a:off x="7001061" y="4316019"/>
            <a:ext cx="4767606" cy="2162169"/>
          </a:xfrm>
          <a:prstGeom prst="rect">
            <a:avLst/>
          </a:prstGeom>
        </p:spPr>
      </p:pic>
    </p:spTree>
    <p:extLst>
      <p:ext uri="{BB962C8B-B14F-4D97-AF65-F5344CB8AC3E}">
        <p14:creationId xmlns:p14="http://schemas.microsoft.com/office/powerpoint/2010/main" val="291350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A73BBD0-EFDB-4524-8CFB-3EBCF779CB7E}"/>
              </a:ext>
            </a:extLst>
          </p:cNvPr>
          <p:cNvSpPr txBox="1"/>
          <p:nvPr/>
        </p:nvSpPr>
        <p:spPr>
          <a:xfrm>
            <a:off x="4302710" y="2644170"/>
            <a:ext cx="3586579" cy="1569660"/>
          </a:xfrm>
          <a:prstGeom prst="rect">
            <a:avLst/>
          </a:prstGeom>
          <a:noFill/>
        </p:spPr>
        <p:txBody>
          <a:bodyPr wrap="square" rtlCol="0">
            <a:spAutoFit/>
          </a:bodyPr>
          <a:lstStyle/>
          <a:p>
            <a:r>
              <a:rPr lang="en-IN" sz="9600" dirty="0"/>
              <a:t>Q&amp;A?</a:t>
            </a:r>
            <a:endParaRPr lang="en-US" sz="9600" dirty="0"/>
          </a:p>
        </p:txBody>
      </p:sp>
    </p:spTree>
    <p:extLst>
      <p:ext uri="{BB962C8B-B14F-4D97-AF65-F5344CB8AC3E}">
        <p14:creationId xmlns:p14="http://schemas.microsoft.com/office/powerpoint/2010/main" val="38296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A6B4-E96A-4B68-A7F3-C397FB10637A}"/>
              </a:ext>
            </a:extLst>
          </p:cNvPr>
          <p:cNvSpPr txBox="1">
            <a:spLocks/>
          </p:cNvSpPr>
          <p:nvPr/>
        </p:nvSpPr>
        <p:spPr>
          <a:xfrm>
            <a:off x="3494843" y="530732"/>
            <a:ext cx="2601157" cy="6943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a:t>AGENDA</a:t>
            </a:r>
          </a:p>
        </p:txBody>
      </p:sp>
      <p:sp>
        <p:nvSpPr>
          <p:cNvPr id="3" name="TextBox 2">
            <a:extLst>
              <a:ext uri="{FF2B5EF4-FFF2-40B4-BE49-F238E27FC236}">
                <a16:creationId xmlns:a16="http://schemas.microsoft.com/office/drawing/2014/main" id="{F9234553-7119-4BC2-8B5D-205A5A720770}"/>
              </a:ext>
            </a:extLst>
          </p:cNvPr>
          <p:cNvSpPr txBox="1"/>
          <p:nvPr/>
        </p:nvSpPr>
        <p:spPr>
          <a:xfrm>
            <a:off x="3494843" y="1535837"/>
            <a:ext cx="6924582" cy="4442755"/>
          </a:xfrm>
          <a:prstGeom prst="rect">
            <a:avLst/>
          </a:prstGeom>
          <a:noFill/>
        </p:spPr>
        <p:txBody>
          <a:bodyPr wrap="square" rtlCol="0">
            <a:spAutoFit/>
          </a:bodyPr>
          <a:lstStyle/>
          <a:p>
            <a:pPr marL="342900" indent="-342900">
              <a:lnSpc>
                <a:spcPct val="200000"/>
              </a:lnSpc>
              <a:buAutoNum type="arabicPeriod"/>
            </a:pPr>
            <a:r>
              <a:rPr lang="en-US" dirty="0"/>
              <a:t>Introduction</a:t>
            </a:r>
          </a:p>
          <a:p>
            <a:pPr marL="342900" indent="-342900">
              <a:lnSpc>
                <a:spcPct val="200000"/>
              </a:lnSpc>
              <a:buAutoNum type="arabicPeriod"/>
            </a:pPr>
            <a:r>
              <a:rPr lang="en-US" dirty="0"/>
              <a:t>Problem Statement &amp; Objectives</a:t>
            </a:r>
          </a:p>
          <a:p>
            <a:pPr marL="342900" indent="-342900">
              <a:lnSpc>
                <a:spcPct val="200000"/>
              </a:lnSpc>
              <a:buAutoNum type="arabicPeriod"/>
            </a:pPr>
            <a:r>
              <a:rPr lang="en-US" dirty="0"/>
              <a:t>Proposed Solution</a:t>
            </a:r>
          </a:p>
          <a:p>
            <a:pPr marL="342900" indent="-342900">
              <a:lnSpc>
                <a:spcPct val="200000"/>
              </a:lnSpc>
              <a:buAutoNum type="arabicPeriod"/>
            </a:pPr>
            <a:r>
              <a:rPr lang="en-US" dirty="0"/>
              <a:t>Data Collection</a:t>
            </a:r>
          </a:p>
          <a:p>
            <a:pPr marL="342900" indent="-342900">
              <a:lnSpc>
                <a:spcPct val="200000"/>
              </a:lnSpc>
              <a:buAutoNum type="arabicPeriod"/>
            </a:pPr>
            <a:r>
              <a:rPr lang="en-US" dirty="0"/>
              <a:t>Object Detection</a:t>
            </a:r>
          </a:p>
          <a:p>
            <a:pPr marL="342900" indent="-342900">
              <a:lnSpc>
                <a:spcPct val="200000"/>
              </a:lnSpc>
              <a:buAutoNum type="arabicPeriod"/>
            </a:pPr>
            <a:r>
              <a:rPr lang="en-US" dirty="0"/>
              <a:t>Object Classification</a:t>
            </a:r>
          </a:p>
          <a:p>
            <a:pPr marL="342900" indent="-342900">
              <a:lnSpc>
                <a:spcPct val="200000"/>
              </a:lnSpc>
              <a:buAutoNum type="arabicPeriod"/>
            </a:pPr>
            <a:r>
              <a:rPr lang="en-US" dirty="0"/>
              <a:t>Deployment</a:t>
            </a:r>
          </a:p>
          <a:p>
            <a:pPr marL="342900" indent="-342900">
              <a:lnSpc>
                <a:spcPct val="200000"/>
              </a:lnSpc>
              <a:buAutoNum type="arabicPeriod"/>
            </a:pPr>
            <a:r>
              <a:rPr lang="en-US" dirty="0"/>
              <a:t>Conclusion &amp; Future Recommendation</a:t>
            </a:r>
          </a:p>
        </p:txBody>
      </p:sp>
    </p:spTree>
    <p:extLst>
      <p:ext uri="{BB962C8B-B14F-4D97-AF65-F5344CB8AC3E}">
        <p14:creationId xmlns:p14="http://schemas.microsoft.com/office/powerpoint/2010/main" val="121075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07F7-99B2-464F-8288-23A46F9838A6}"/>
              </a:ext>
            </a:extLst>
          </p:cNvPr>
          <p:cNvSpPr>
            <a:spLocks noGrp="1"/>
          </p:cNvSpPr>
          <p:nvPr>
            <p:ph type="title"/>
          </p:nvPr>
        </p:nvSpPr>
        <p:spPr/>
        <p:txBody>
          <a:bodyPr/>
          <a:lstStyle/>
          <a:p>
            <a:r>
              <a:rPr lang="en-IN" dirty="0"/>
              <a:t>Introduction</a:t>
            </a:r>
          </a:p>
        </p:txBody>
      </p:sp>
      <p:sp>
        <p:nvSpPr>
          <p:cNvPr id="3" name="TextBox 2">
            <a:extLst>
              <a:ext uri="{FF2B5EF4-FFF2-40B4-BE49-F238E27FC236}">
                <a16:creationId xmlns:a16="http://schemas.microsoft.com/office/drawing/2014/main" id="{98212EF5-31C8-42C3-956B-56CF64469B1A}"/>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9B9DDDD-DB2E-4049-AD14-187DBFF7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376" y="1820490"/>
            <a:ext cx="4486183" cy="2674148"/>
          </a:xfrm>
          <a:prstGeom prst="rect">
            <a:avLst/>
          </a:prstGeom>
        </p:spPr>
      </p:pic>
      <p:sp>
        <p:nvSpPr>
          <p:cNvPr id="9" name="TextBox 8">
            <a:extLst>
              <a:ext uri="{FF2B5EF4-FFF2-40B4-BE49-F238E27FC236}">
                <a16:creationId xmlns:a16="http://schemas.microsoft.com/office/drawing/2014/main" id="{C0DBF826-9698-4D3E-9CA3-A7A9DA55D544}"/>
              </a:ext>
            </a:extLst>
          </p:cNvPr>
          <p:cNvSpPr txBox="1"/>
          <p:nvPr/>
        </p:nvSpPr>
        <p:spPr>
          <a:xfrm>
            <a:off x="6493370" y="4206468"/>
            <a:ext cx="1679170" cy="200055"/>
          </a:xfrm>
          <a:prstGeom prst="rect">
            <a:avLst/>
          </a:prstGeom>
          <a:noFill/>
        </p:spPr>
        <p:txBody>
          <a:bodyPr wrap="square" rtlCol="0">
            <a:spAutoFit/>
          </a:bodyPr>
          <a:lstStyle/>
          <a:p>
            <a:r>
              <a:rPr lang="en-US" sz="700" dirty="0"/>
              <a:t>Ref: www.landmarkdividend.com</a:t>
            </a:r>
          </a:p>
        </p:txBody>
      </p:sp>
      <p:sp>
        <p:nvSpPr>
          <p:cNvPr id="11" name="TextBox 10">
            <a:extLst>
              <a:ext uri="{FF2B5EF4-FFF2-40B4-BE49-F238E27FC236}">
                <a16:creationId xmlns:a16="http://schemas.microsoft.com/office/drawing/2014/main" id="{3095D123-E6B5-4C14-A8FA-025623321ABC}"/>
              </a:ext>
            </a:extLst>
          </p:cNvPr>
          <p:cNvSpPr txBox="1"/>
          <p:nvPr/>
        </p:nvSpPr>
        <p:spPr>
          <a:xfrm>
            <a:off x="581891" y="5259069"/>
            <a:ext cx="10251565" cy="830997"/>
          </a:xfrm>
          <a:prstGeom prst="rect">
            <a:avLst/>
          </a:prstGeom>
          <a:noFill/>
        </p:spPr>
        <p:txBody>
          <a:bodyPr wrap="square" rtlCol="0">
            <a:spAutoFit/>
          </a:bodyPr>
          <a:lstStyle/>
          <a:p>
            <a:r>
              <a:rPr lang="en-IN" sz="1600" dirty="0"/>
              <a:t>Self-driving cars requires lot of training and infrastructure as they are supposed to move in any location whereas Autonomous vehicle with little amount of training can be used to accomplish most of the tasks in a constrained path</a:t>
            </a:r>
            <a:endParaRPr lang="en-US" sz="1600" dirty="0"/>
          </a:p>
        </p:txBody>
      </p:sp>
      <p:pic>
        <p:nvPicPr>
          <p:cNvPr id="4" name="Picture 3">
            <a:extLst>
              <a:ext uri="{FF2B5EF4-FFF2-40B4-BE49-F238E27FC236}">
                <a16:creationId xmlns:a16="http://schemas.microsoft.com/office/drawing/2014/main" id="{64B66C2C-93ED-4240-BC4A-A9E3F5770670}"/>
              </a:ext>
            </a:extLst>
          </p:cNvPr>
          <p:cNvPicPr>
            <a:picLocks noChangeAspect="1"/>
          </p:cNvPicPr>
          <p:nvPr/>
        </p:nvPicPr>
        <p:blipFill>
          <a:blip r:embed="rId3"/>
          <a:stretch>
            <a:fillRect/>
          </a:stretch>
        </p:blipFill>
        <p:spPr>
          <a:xfrm>
            <a:off x="664886" y="1814298"/>
            <a:ext cx="5462493" cy="2665978"/>
          </a:xfrm>
          <a:prstGeom prst="rect">
            <a:avLst/>
          </a:prstGeom>
        </p:spPr>
      </p:pic>
    </p:spTree>
    <p:extLst>
      <p:ext uri="{BB962C8B-B14F-4D97-AF65-F5344CB8AC3E}">
        <p14:creationId xmlns:p14="http://schemas.microsoft.com/office/powerpoint/2010/main" val="337800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lstStyle/>
          <a:p>
            <a:r>
              <a:rPr lang="en-IN" dirty="0"/>
              <a:t>Problem Statement &amp; Objective</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3B5795-FB06-4806-8DBD-3CB5DFFED33B}"/>
              </a:ext>
            </a:extLst>
          </p:cNvPr>
          <p:cNvSpPr txBox="1"/>
          <p:nvPr/>
        </p:nvSpPr>
        <p:spPr>
          <a:xfrm>
            <a:off x="794066" y="1513890"/>
            <a:ext cx="10764660" cy="503137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u="sng" dirty="0"/>
              <a:t>Problem Statement</a:t>
            </a:r>
            <a:r>
              <a:rPr lang="en-IN" dirty="0"/>
              <a:t>: In a constrained path, detect objects and classify the objects into two classes – Human/Non-Human</a:t>
            </a:r>
          </a:p>
          <a:p>
            <a:pPr>
              <a:lnSpc>
                <a:spcPct val="150000"/>
              </a:lnSpc>
            </a:pPr>
            <a:endParaRPr lang="en-IN" dirty="0"/>
          </a:p>
          <a:p>
            <a:pPr marL="285750" indent="-285750">
              <a:lnSpc>
                <a:spcPct val="150000"/>
              </a:lnSpc>
              <a:buFont typeface="Wingdings" panose="05000000000000000000" pitchFamily="2" charset="2"/>
              <a:buChar char="ü"/>
            </a:pPr>
            <a:r>
              <a:rPr lang="en-IN" u="sng" dirty="0"/>
              <a:t>Objective</a:t>
            </a:r>
            <a:r>
              <a:rPr lang="en-IN" dirty="0"/>
              <a:t>: Build a two-stage object detection and classification model using simple background subtraction method and pre-trained models respectively</a:t>
            </a:r>
          </a:p>
          <a:p>
            <a:pPr marL="285750" indent="-285750">
              <a:lnSpc>
                <a:spcPct val="150000"/>
              </a:lnSpc>
              <a:buFont typeface="Wingdings" panose="05000000000000000000" pitchFamily="2" charset="2"/>
              <a:buChar char="ü"/>
            </a:pPr>
            <a:r>
              <a:rPr lang="en-IN" u="sng" dirty="0"/>
              <a:t>Scope:</a:t>
            </a:r>
          </a:p>
          <a:p>
            <a:pPr marL="742950" lvl="1" indent="-285750">
              <a:lnSpc>
                <a:spcPct val="150000"/>
              </a:lnSpc>
              <a:buFont typeface="Arial" panose="020B0604020202020204" pitchFamily="34" charset="0"/>
              <a:buChar char="•"/>
            </a:pPr>
            <a:r>
              <a:rPr lang="en-IN" dirty="0"/>
              <a:t>RACE Building</a:t>
            </a:r>
          </a:p>
          <a:p>
            <a:pPr marL="742950" lvl="1" indent="-285750">
              <a:lnSpc>
                <a:spcPct val="150000"/>
              </a:lnSpc>
              <a:buFont typeface="Arial" panose="020B0604020202020204" pitchFamily="34" charset="0"/>
              <a:buChar char="•"/>
            </a:pPr>
            <a:r>
              <a:rPr lang="en-IN" dirty="0"/>
              <a:t>Single camera to capture the Images</a:t>
            </a:r>
          </a:p>
          <a:p>
            <a:pPr marL="742950" lvl="1" indent="-285750">
              <a:lnSpc>
                <a:spcPct val="150000"/>
              </a:lnSpc>
              <a:buFont typeface="Arial" panose="020B0604020202020204" pitchFamily="34" charset="0"/>
              <a:buChar char="•"/>
            </a:pPr>
            <a:r>
              <a:rPr lang="en-IN" dirty="0"/>
              <a:t>Day time Images</a:t>
            </a:r>
          </a:p>
          <a:p>
            <a:pPr marL="742950" lvl="1" indent="-285750">
              <a:lnSpc>
                <a:spcPct val="150000"/>
              </a:lnSpc>
              <a:buFont typeface="Arial" panose="020B0604020202020204" pitchFamily="34" charset="0"/>
              <a:buChar char="•"/>
            </a:pPr>
            <a:r>
              <a:rPr lang="en-IN" dirty="0"/>
              <a:t>Step wise  Processing</a:t>
            </a:r>
          </a:p>
          <a:p>
            <a:pPr marL="742950" lvl="1" indent="-285750">
              <a:lnSpc>
                <a:spcPct val="150000"/>
              </a:lnSpc>
              <a:buFont typeface="Arial" panose="020B0604020202020204" pitchFamily="34" charset="0"/>
              <a:buChar char="•"/>
            </a:pPr>
            <a:r>
              <a:rPr lang="en-IN" dirty="0"/>
              <a:t>Two classes – Human or Non Human</a:t>
            </a:r>
          </a:p>
          <a:p>
            <a:pPr>
              <a:lnSpc>
                <a:spcPct val="150000"/>
              </a:lnSpc>
            </a:pPr>
            <a:endParaRPr lang="en-IN" dirty="0"/>
          </a:p>
        </p:txBody>
      </p:sp>
    </p:spTree>
    <p:extLst>
      <p:ext uri="{BB962C8B-B14F-4D97-AF65-F5344CB8AC3E}">
        <p14:creationId xmlns:p14="http://schemas.microsoft.com/office/powerpoint/2010/main" val="216731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lstStyle/>
          <a:p>
            <a:r>
              <a:rPr lang="en-IN" dirty="0"/>
              <a:t>Proposed Solution</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5AA3A69A-C6C0-4213-A13E-AAD7D8D7A0D5}"/>
              </a:ext>
            </a:extLst>
          </p:cNvPr>
          <p:cNvGraphicFramePr/>
          <p:nvPr>
            <p:extLst>
              <p:ext uri="{D42A27DB-BD31-4B8C-83A1-F6EECF244321}">
                <p14:modId xmlns:p14="http://schemas.microsoft.com/office/powerpoint/2010/main" val="1202922761"/>
              </p:ext>
            </p:extLst>
          </p:nvPr>
        </p:nvGraphicFramePr>
        <p:xfrm>
          <a:off x="590205" y="1828800"/>
          <a:ext cx="11144594" cy="3665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ction Button: Video 3">
            <a:hlinkClick r:id="" action="ppaction://noaction" highlightClick="1"/>
            <a:extLst>
              <a:ext uri="{FF2B5EF4-FFF2-40B4-BE49-F238E27FC236}">
                <a16:creationId xmlns:a16="http://schemas.microsoft.com/office/drawing/2014/main" id="{4AA37A75-C410-429A-AC48-E47342193595}"/>
              </a:ext>
            </a:extLst>
          </p:cNvPr>
          <p:cNvSpPr/>
          <p:nvPr/>
        </p:nvSpPr>
        <p:spPr>
          <a:xfrm>
            <a:off x="861133" y="2246052"/>
            <a:ext cx="1012055" cy="426128"/>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21AFC44-5D77-4B27-8B07-798DD204F2BC}"/>
              </a:ext>
            </a:extLst>
          </p:cNvPr>
          <p:cNvSpPr/>
          <p:nvPr/>
        </p:nvSpPr>
        <p:spPr>
          <a:xfrm>
            <a:off x="1269505" y="2672180"/>
            <a:ext cx="195310" cy="248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Curved Left 6">
            <a:extLst>
              <a:ext uri="{FF2B5EF4-FFF2-40B4-BE49-F238E27FC236}">
                <a16:creationId xmlns:a16="http://schemas.microsoft.com/office/drawing/2014/main" id="{9FA8E2B6-D822-4F15-8299-D9305F74E44F}"/>
              </a:ext>
            </a:extLst>
          </p:cNvPr>
          <p:cNvSpPr/>
          <p:nvPr/>
        </p:nvSpPr>
        <p:spPr>
          <a:xfrm rot="5400000">
            <a:off x="5795132" y="3204332"/>
            <a:ext cx="845575" cy="335279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a:extLst>
              <a:ext uri="{FF2B5EF4-FFF2-40B4-BE49-F238E27FC236}">
                <a16:creationId xmlns:a16="http://schemas.microsoft.com/office/drawing/2014/main" id="{C7E2F4F3-28B6-4675-B0C1-294FC2812AB3}"/>
              </a:ext>
            </a:extLst>
          </p:cNvPr>
          <p:cNvCxnSpPr/>
          <p:nvPr/>
        </p:nvCxnSpPr>
        <p:spPr>
          <a:xfrm>
            <a:off x="6096000" y="2123440"/>
            <a:ext cx="0" cy="797313"/>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B0572E-7E50-40AA-ACA3-60D0D4480165}"/>
              </a:ext>
            </a:extLst>
          </p:cNvPr>
          <p:cNvSpPr txBox="1"/>
          <p:nvPr/>
        </p:nvSpPr>
        <p:spPr>
          <a:xfrm>
            <a:off x="5501645" y="1600220"/>
            <a:ext cx="1188710" cy="523220"/>
          </a:xfrm>
          <a:prstGeom prst="rect">
            <a:avLst/>
          </a:prstGeom>
          <a:noFill/>
          <a:ln>
            <a:solidFill>
              <a:schemeClr val="bg2">
                <a:lumMod val="90000"/>
              </a:schemeClr>
            </a:solidFill>
          </a:ln>
        </p:spPr>
        <p:txBody>
          <a:bodyPr wrap="square" rtlCol="0">
            <a:spAutoFit/>
          </a:bodyPr>
          <a:lstStyle/>
          <a:p>
            <a:pPr algn="ctr"/>
            <a:r>
              <a:rPr lang="en-IN" sz="1400" dirty="0">
                <a:solidFill>
                  <a:schemeClr val="bg1">
                    <a:lumMod val="50000"/>
                  </a:schemeClr>
                </a:solidFill>
              </a:rPr>
              <a:t>Reference Images</a:t>
            </a:r>
            <a:endParaRPr lang="en-US" sz="1400" dirty="0">
              <a:solidFill>
                <a:schemeClr val="bg1">
                  <a:lumMod val="50000"/>
                </a:schemeClr>
              </a:solidFill>
            </a:endParaRPr>
          </a:p>
        </p:txBody>
      </p:sp>
      <p:cxnSp>
        <p:nvCxnSpPr>
          <p:cNvPr id="12" name="Straight Arrow Connector 11">
            <a:extLst>
              <a:ext uri="{FF2B5EF4-FFF2-40B4-BE49-F238E27FC236}">
                <a16:creationId xmlns:a16="http://schemas.microsoft.com/office/drawing/2014/main" id="{47DA25EB-92D3-4DFB-947C-056B8C926539}"/>
              </a:ext>
            </a:extLst>
          </p:cNvPr>
          <p:cNvCxnSpPr/>
          <p:nvPr/>
        </p:nvCxnSpPr>
        <p:spPr>
          <a:xfrm>
            <a:off x="10942815" y="4386824"/>
            <a:ext cx="0" cy="6931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DB50D82-7F80-4BD7-AF23-A8DC6F41B541}"/>
              </a:ext>
            </a:extLst>
          </p:cNvPr>
          <p:cNvSpPr txBox="1"/>
          <p:nvPr/>
        </p:nvSpPr>
        <p:spPr>
          <a:xfrm>
            <a:off x="10424359" y="5080000"/>
            <a:ext cx="1036912" cy="338554"/>
          </a:xfrm>
          <a:prstGeom prst="rect">
            <a:avLst/>
          </a:prstGeom>
          <a:noFill/>
          <a:ln>
            <a:solidFill>
              <a:schemeClr val="bg1">
                <a:lumMod val="85000"/>
              </a:schemeClr>
            </a:solidFill>
          </a:ln>
        </p:spPr>
        <p:txBody>
          <a:bodyPr wrap="square" rtlCol="0">
            <a:spAutoFit/>
          </a:bodyPr>
          <a:lstStyle/>
          <a:p>
            <a:pPr algn="ctr"/>
            <a:r>
              <a:rPr lang="en-IN" sz="1600" dirty="0">
                <a:solidFill>
                  <a:schemeClr val="tx2"/>
                </a:solidFill>
              </a:rPr>
              <a:t>Vehicle</a:t>
            </a:r>
            <a:endParaRPr lang="en-US" sz="1600" dirty="0">
              <a:solidFill>
                <a:schemeClr val="tx2"/>
              </a:solidFill>
            </a:endParaRPr>
          </a:p>
        </p:txBody>
      </p:sp>
      <p:cxnSp>
        <p:nvCxnSpPr>
          <p:cNvPr id="11" name="Connector: Elbow 10">
            <a:extLst>
              <a:ext uri="{FF2B5EF4-FFF2-40B4-BE49-F238E27FC236}">
                <a16:creationId xmlns:a16="http://schemas.microsoft.com/office/drawing/2014/main" id="{22252846-99FF-451D-B885-F85E27848CDB}"/>
              </a:ext>
            </a:extLst>
          </p:cNvPr>
          <p:cNvCxnSpPr>
            <a:stCxn id="7" idx="0"/>
            <a:endCxn id="14" idx="1"/>
          </p:cNvCxnSpPr>
          <p:nvPr/>
        </p:nvCxnSpPr>
        <p:spPr>
          <a:xfrm rot="16200000" flipH="1">
            <a:off x="8710823" y="3535742"/>
            <a:ext cx="791333" cy="2635737"/>
          </a:xfrm>
          <a:prstGeom prst="bentConnector4">
            <a:avLst>
              <a:gd name="adj1" fmla="val 100100"/>
              <a:gd name="adj2" fmla="val 28224"/>
            </a:avLst>
          </a:prstGeom>
          <a:ln>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28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lstStyle/>
          <a:p>
            <a:r>
              <a:rPr lang="en-IN" dirty="0"/>
              <a:t>Data Collection</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4FE148A-E32B-4091-B77B-65B658AB6255}"/>
              </a:ext>
            </a:extLst>
          </p:cNvPr>
          <p:cNvSpPr txBox="1"/>
          <p:nvPr/>
        </p:nvSpPr>
        <p:spPr>
          <a:xfrm>
            <a:off x="825623" y="1899821"/>
            <a:ext cx="10943044" cy="2538387"/>
          </a:xfrm>
          <a:prstGeom prst="rect">
            <a:avLst/>
          </a:prstGeom>
          <a:noFill/>
        </p:spPr>
        <p:txBody>
          <a:bodyPr wrap="square" rtlCol="0">
            <a:spAutoFit/>
          </a:bodyPr>
          <a:lstStyle/>
          <a:p>
            <a:pPr marL="342900" indent="-342900">
              <a:lnSpc>
                <a:spcPct val="150000"/>
              </a:lnSpc>
              <a:buFont typeface="+mj-lt"/>
              <a:buAutoNum type="arabicPeriod"/>
            </a:pPr>
            <a:r>
              <a:rPr lang="en-IN" dirty="0"/>
              <a:t>Background images are captured beforehand which are the ideal state images with no objects</a:t>
            </a:r>
          </a:p>
          <a:p>
            <a:pPr marL="342900" indent="-342900">
              <a:lnSpc>
                <a:spcPct val="150000"/>
              </a:lnSpc>
              <a:buFont typeface="+mj-lt"/>
              <a:buAutoNum type="arabicPeriod"/>
            </a:pPr>
            <a:r>
              <a:rPr lang="en-IN" dirty="0"/>
              <a:t>Real time images are collected using single monocular camera</a:t>
            </a:r>
          </a:p>
          <a:p>
            <a:pPr marL="342900" indent="-342900">
              <a:lnSpc>
                <a:spcPct val="150000"/>
              </a:lnSpc>
              <a:buFont typeface="+mj-lt"/>
              <a:buAutoNum type="arabicPeriod"/>
            </a:pPr>
            <a:r>
              <a:rPr lang="en-IN" dirty="0"/>
              <a:t>Video is split into frames and selected based on conditions to perform background subtraction</a:t>
            </a:r>
          </a:p>
          <a:p>
            <a:pPr marL="800100" lvl="1" indent="-342900">
              <a:lnSpc>
                <a:spcPct val="150000"/>
              </a:lnSpc>
              <a:buFont typeface="Arial" panose="020B0604020202020204" pitchFamily="34" charset="0"/>
              <a:buChar char="•"/>
            </a:pPr>
            <a:r>
              <a:rPr lang="en-IN" dirty="0"/>
              <a:t>For every 2 sec (OR)</a:t>
            </a:r>
          </a:p>
          <a:p>
            <a:pPr marL="800100" lvl="1" indent="-342900">
              <a:lnSpc>
                <a:spcPct val="150000"/>
              </a:lnSpc>
              <a:buFont typeface="Arial" panose="020B0604020202020204" pitchFamily="34" charset="0"/>
              <a:buChar char="•"/>
            </a:pPr>
            <a:r>
              <a:rPr lang="en-IN" dirty="0"/>
              <a:t>For every 2 Feet (OR)</a:t>
            </a:r>
          </a:p>
          <a:p>
            <a:pPr marL="800100" lvl="1" indent="-342900">
              <a:lnSpc>
                <a:spcPct val="150000"/>
              </a:lnSpc>
              <a:buFont typeface="Arial" panose="020B0604020202020204" pitchFamily="34" charset="0"/>
              <a:buChar char="•"/>
            </a:pPr>
            <a:r>
              <a:rPr lang="en-IN" dirty="0"/>
              <a:t>Both the conditions</a:t>
            </a:r>
          </a:p>
        </p:txBody>
      </p:sp>
    </p:spTree>
    <p:extLst>
      <p:ext uri="{BB962C8B-B14F-4D97-AF65-F5344CB8AC3E}">
        <p14:creationId xmlns:p14="http://schemas.microsoft.com/office/powerpoint/2010/main" val="287104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normAutofit fontScale="90000"/>
          </a:bodyPr>
          <a:lstStyle/>
          <a:p>
            <a:r>
              <a:rPr lang="en-IN" dirty="0"/>
              <a:t>Object Detection using Background Subtraction</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9119E34-D5B7-461E-A011-973D7CF27047}"/>
              </a:ext>
            </a:extLst>
          </p:cNvPr>
          <p:cNvSpPr/>
          <p:nvPr/>
        </p:nvSpPr>
        <p:spPr>
          <a:xfrm>
            <a:off x="1269507" y="2308194"/>
            <a:ext cx="1349406" cy="674703"/>
          </a:xfrm>
          <a:prstGeom prst="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Image 1 </a:t>
            </a:r>
            <a:r>
              <a:rPr lang="en-IN" sz="1200" dirty="0">
                <a:solidFill>
                  <a:schemeClr val="tx2"/>
                </a:solidFill>
              </a:rPr>
              <a:t>(Background Image)</a:t>
            </a:r>
            <a:endParaRPr lang="en-US" sz="1400" dirty="0">
              <a:solidFill>
                <a:schemeClr val="tx2"/>
              </a:solidFill>
            </a:endParaRPr>
          </a:p>
        </p:txBody>
      </p:sp>
      <p:sp>
        <p:nvSpPr>
          <p:cNvPr id="8" name="Rectangle 7">
            <a:extLst>
              <a:ext uri="{FF2B5EF4-FFF2-40B4-BE49-F238E27FC236}">
                <a16:creationId xmlns:a16="http://schemas.microsoft.com/office/drawing/2014/main" id="{26AAAE03-1C76-4716-89C9-4A20A890EC77}"/>
              </a:ext>
            </a:extLst>
          </p:cNvPr>
          <p:cNvSpPr/>
          <p:nvPr/>
        </p:nvSpPr>
        <p:spPr>
          <a:xfrm>
            <a:off x="1269507" y="3577702"/>
            <a:ext cx="1349406" cy="674702"/>
          </a:xfrm>
          <a:prstGeom prst="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Image 2 </a:t>
            </a:r>
          </a:p>
          <a:p>
            <a:pPr algn="ctr"/>
            <a:r>
              <a:rPr lang="en-IN" sz="1200" dirty="0">
                <a:solidFill>
                  <a:schemeClr val="tx2"/>
                </a:solidFill>
              </a:rPr>
              <a:t>(Real-time Image)</a:t>
            </a:r>
            <a:endParaRPr lang="en-US" sz="1400" dirty="0">
              <a:solidFill>
                <a:schemeClr val="tx2"/>
              </a:solidFill>
            </a:endParaRPr>
          </a:p>
        </p:txBody>
      </p:sp>
      <p:sp>
        <p:nvSpPr>
          <p:cNvPr id="9" name="Rectangle 8">
            <a:extLst>
              <a:ext uri="{FF2B5EF4-FFF2-40B4-BE49-F238E27FC236}">
                <a16:creationId xmlns:a16="http://schemas.microsoft.com/office/drawing/2014/main" id="{0DD27C60-3308-47DA-AE33-8382FBB9B887}"/>
              </a:ext>
            </a:extLst>
          </p:cNvPr>
          <p:cNvSpPr/>
          <p:nvPr/>
        </p:nvSpPr>
        <p:spPr>
          <a:xfrm>
            <a:off x="3068136" y="2308193"/>
            <a:ext cx="1177771" cy="67470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Convert to Gray Scale</a:t>
            </a:r>
            <a:endParaRPr lang="en-US" sz="1400" dirty="0">
              <a:solidFill>
                <a:schemeClr val="tx2"/>
              </a:solidFill>
            </a:endParaRPr>
          </a:p>
        </p:txBody>
      </p:sp>
      <p:sp>
        <p:nvSpPr>
          <p:cNvPr id="10" name="Rectangle 9">
            <a:extLst>
              <a:ext uri="{FF2B5EF4-FFF2-40B4-BE49-F238E27FC236}">
                <a16:creationId xmlns:a16="http://schemas.microsoft.com/office/drawing/2014/main" id="{74C70237-FE2D-4643-A0AF-628C6FC0D548}"/>
              </a:ext>
            </a:extLst>
          </p:cNvPr>
          <p:cNvSpPr/>
          <p:nvPr/>
        </p:nvSpPr>
        <p:spPr>
          <a:xfrm>
            <a:off x="3068135" y="3577702"/>
            <a:ext cx="1177771" cy="67470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Convert to Gray Scale</a:t>
            </a:r>
            <a:endParaRPr lang="en-US" sz="1400" dirty="0">
              <a:solidFill>
                <a:schemeClr val="tx2"/>
              </a:solidFill>
            </a:endParaRPr>
          </a:p>
        </p:txBody>
      </p:sp>
      <p:sp>
        <p:nvSpPr>
          <p:cNvPr id="11" name="Rectangle 10">
            <a:extLst>
              <a:ext uri="{FF2B5EF4-FFF2-40B4-BE49-F238E27FC236}">
                <a16:creationId xmlns:a16="http://schemas.microsoft.com/office/drawing/2014/main" id="{D2B1484C-D561-4BAD-9890-925D4A1C821C}"/>
              </a:ext>
            </a:extLst>
          </p:cNvPr>
          <p:cNvSpPr/>
          <p:nvPr/>
        </p:nvSpPr>
        <p:spPr>
          <a:xfrm>
            <a:off x="4695130" y="2308193"/>
            <a:ext cx="1177771" cy="674703"/>
          </a:xfrm>
          <a:prstGeom prst="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Blur the Image</a:t>
            </a:r>
            <a:endParaRPr lang="en-US" sz="1400" dirty="0">
              <a:solidFill>
                <a:schemeClr val="tx2"/>
              </a:solidFill>
            </a:endParaRPr>
          </a:p>
        </p:txBody>
      </p:sp>
      <p:sp>
        <p:nvSpPr>
          <p:cNvPr id="12" name="Rectangle 11">
            <a:extLst>
              <a:ext uri="{FF2B5EF4-FFF2-40B4-BE49-F238E27FC236}">
                <a16:creationId xmlns:a16="http://schemas.microsoft.com/office/drawing/2014/main" id="{9A3DF33E-0489-4638-A650-4BD0C75B2392}"/>
              </a:ext>
            </a:extLst>
          </p:cNvPr>
          <p:cNvSpPr/>
          <p:nvPr/>
        </p:nvSpPr>
        <p:spPr>
          <a:xfrm>
            <a:off x="4695130" y="3566519"/>
            <a:ext cx="1177771" cy="674703"/>
          </a:xfrm>
          <a:prstGeom prst="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Blur the Image</a:t>
            </a:r>
            <a:endParaRPr lang="en-US" sz="1400" dirty="0">
              <a:solidFill>
                <a:schemeClr val="tx2"/>
              </a:solidFill>
            </a:endParaRPr>
          </a:p>
        </p:txBody>
      </p:sp>
      <p:sp>
        <p:nvSpPr>
          <p:cNvPr id="14" name="Rectangle 13">
            <a:extLst>
              <a:ext uri="{FF2B5EF4-FFF2-40B4-BE49-F238E27FC236}">
                <a16:creationId xmlns:a16="http://schemas.microsoft.com/office/drawing/2014/main" id="{D6DBE1E3-C22D-4DEF-A3DF-1B9EE0F6A22A}"/>
              </a:ext>
            </a:extLst>
          </p:cNvPr>
          <p:cNvSpPr/>
          <p:nvPr/>
        </p:nvSpPr>
        <p:spPr>
          <a:xfrm>
            <a:off x="5872901" y="3113799"/>
            <a:ext cx="1193471" cy="32181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2"/>
                </a:solidFill>
              </a:rPr>
              <a:t>Subtraction</a:t>
            </a:r>
            <a:endParaRPr lang="en-US" sz="1400" dirty="0">
              <a:solidFill>
                <a:schemeClr val="accent2"/>
              </a:solidFill>
            </a:endParaRPr>
          </a:p>
        </p:txBody>
      </p:sp>
      <p:cxnSp>
        <p:nvCxnSpPr>
          <p:cNvPr id="15" name="Straight Arrow Connector 14">
            <a:extLst>
              <a:ext uri="{FF2B5EF4-FFF2-40B4-BE49-F238E27FC236}">
                <a16:creationId xmlns:a16="http://schemas.microsoft.com/office/drawing/2014/main" id="{F59EC80B-8D70-404C-B02B-A0547177B010}"/>
              </a:ext>
            </a:extLst>
          </p:cNvPr>
          <p:cNvCxnSpPr>
            <a:cxnSpLocks/>
            <a:stCxn id="5" idx="3"/>
            <a:endCxn id="9" idx="1"/>
          </p:cNvCxnSpPr>
          <p:nvPr/>
        </p:nvCxnSpPr>
        <p:spPr>
          <a:xfrm flipV="1">
            <a:off x="2618913" y="2645545"/>
            <a:ext cx="449223" cy="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298FF6-FD5A-4B54-BFE8-989F1732B4F0}"/>
              </a:ext>
            </a:extLst>
          </p:cNvPr>
          <p:cNvCxnSpPr>
            <a:cxnSpLocks/>
            <a:stCxn id="8" idx="3"/>
            <a:endCxn id="10" idx="1"/>
          </p:cNvCxnSpPr>
          <p:nvPr/>
        </p:nvCxnSpPr>
        <p:spPr>
          <a:xfrm>
            <a:off x="2618913" y="3915053"/>
            <a:ext cx="449222" cy="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243DED-CA00-4380-831B-6BEAE2F45F60}"/>
              </a:ext>
            </a:extLst>
          </p:cNvPr>
          <p:cNvCxnSpPr>
            <a:cxnSpLocks/>
            <a:stCxn id="9" idx="3"/>
            <a:endCxn id="11" idx="1"/>
          </p:cNvCxnSpPr>
          <p:nvPr/>
        </p:nvCxnSpPr>
        <p:spPr>
          <a:xfrm>
            <a:off x="4245907" y="2645545"/>
            <a:ext cx="449223"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CD671-69BD-4ED7-8458-BDD56DE38522}"/>
              </a:ext>
            </a:extLst>
          </p:cNvPr>
          <p:cNvCxnSpPr>
            <a:cxnSpLocks/>
            <a:stCxn id="10" idx="3"/>
            <a:endCxn id="12" idx="1"/>
          </p:cNvCxnSpPr>
          <p:nvPr/>
        </p:nvCxnSpPr>
        <p:spPr>
          <a:xfrm flipV="1">
            <a:off x="4245906" y="3903871"/>
            <a:ext cx="449224" cy="1118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4211F7D-29E5-40B3-ADD3-4A5F109ACF5E}"/>
              </a:ext>
            </a:extLst>
          </p:cNvPr>
          <p:cNvCxnSpPr>
            <a:cxnSpLocks/>
            <a:stCxn id="11" idx="3"/>
            <a:endCxn id="14" idx="0"/>
          </p:cNvCxnSpPr>
          <p:nvPr/>
        </p:nvCxnSpPr>
        <p:spPr>
          <a:xfrm>
            <a:off x="5872901" y="2645545"/>
            <a:ext cx="596736" cy="468254"/>
          </a:xfrm>
          <a:prstGeom prst="bentConnector2">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D74BBDA-9C9E-4426-A55D-6CB14496B7A0}"/>
              </a:ext>
            </a:extLst>
          </p:cNvPr>
          <p:cNvCxnSpPr>
            <a:cxnSpLocks/>
            <a:stCxn id="12" idx="3"/>
            <a:endCxn id="14" idx="2"/>
          </p:cNvCxnSpPr>
          <p:nvPr/>
        </p:nvCxnSpPr>
        <p:spPr>
          <a:xfrm flipV="1">
            <a:off x="5872901" y="3435615"/>
            <a:ext cx="596736" cy="468256"/>
          </a:xfrm>
          <a:prstGeom prst="bentConnector2">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DF6211F-A622-4E67-AAEF-9215C9A6D1D6}"/>
              </a:ext>
            </a:extLst>
          </p:cNvPr>
          <p:cNvSpPr/>
          <p:nvPr/>
        </p:nvSpPr>
        <p:spPr>
          <a:xfrm>
            <a:off x="7428296" y="2937355"/>
            <a:ext cx="1265070" cy="67470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Convert to Binary using Threshold</a:t>
            </a:r>
            <a:endParaRPr lang="en-US" sz="1400" dirty="0">
              <a:solidFill>
                <a:schemeClr val="tx2"/>
              </a:solidFill>
            </a:endParaRPr>
          </a:p>
        </p:txBody>
      </p:sp>
      <p:cxnSp>
        <p:nvCxnSpPr>
          <p:cNvPr id="45" name="Straight Arrow Connector 44">
            <a:extLst>
              <a:ext uri="{FF2B5EF4-FFF2-40B4-BE49-F238E27FC236}">
                <a16:creationId xmlns:a16="http://schemas.microsoft.com/office/drawing/2014/main" id="{8A6EDFB9-ED47-4A25-BA84-20C1E4E7335E}"/>
              </a:ext>
            </a:extLst>
          </p:cNvPr>
          <p:cNvCxnSpPr>
            <a:cxnSpLocks/>
            <a:stCxn id="14" idx="3"/>
            <a:endCxn id="27" idx="1"/>
          </p:cNvCxnSpPr>
          <p:nvPr/>
        </p:nvCxnSpPr>
        <p:spPr>
          <a:xfrm>
            <a:off x="7066372" y="3274707"/>
            <a:ext cx="361924"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B98C07B0-B618-473A-A38B-CB853572AA66}"/>
              </a:ext>
            </a:extLst>
          </p:cNvPr>
          <p:cNvSpPr/>
          <p:nvPr/>
        </p:nvSpPr>
        <p:spPr>
          <a:xfrm>
            <a:off x="9055290" y="2937354"/>
            <a:ext cx="985355" cy="674703"/>
          </a:xfrm>
          <a:prstGeom prst="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Perform Dilation</a:t>
            </a:r>
            <a:endParaRPr lang="en-US" sz="1400" dirty="0">
              <a:solidFill>
                <a:schemeClr val="tx2"/>
              </a:solidFill>
            </a:endParaRPr>
          </a:p>
        </p:txBody>
      </p:sp>
      <p:sp>
        <p:nvSpPr>
          <p:cNvPr id="60" name="Rectangle 59">
            <a:extLst>
              <a:ext uri="{FF2B5EF4-FFF2-40B4-BE49-F238E27FC236}">
                <a16:creationId xmlns:a16="http://schemas.microsoft.com/office/drawing/2014/main" id="{A9315004-5B3A-48F7-8218-6A4CD4956345}"/>
              </a:ext>
            </a:extLst>
          </p:cNvPr>
          <p:cNvSpPr/>
          <p:nvPr/>
        </p:nvSpPr>
        <p:spPr>
          <a:xfrm>
            <a:off x="10402569" y="2937354"/>
            <a:ext cx="985355" cy="674703"/>
          </a:xfrm>
          <a:prstGeom prst="rect">
            <a:avLst/>
          </a:prstGeom>
          <a:solidFill>
            <a:schemeClr val="bg1">
              <a:lumMod val="9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Output</a:t>
            </a:r>
            <a:endParaRPr lang="en-US" sz="1400" dirty="0">
              <a:solidFill>
                <a:schemeClr val="tx2"/>
              </a:solidFill>
            </a:endParaRPr>
          </a:p>
        </p:txBody>
      </p:sp>
      <p:cxnSp>
        <p:nvCxnSpPr>
          <p:cNvPr id="62" name="Straight Arrow Connector 61">
            <a:extLst>
              <a:ext uri="{FF2B5EF4-FFF2-40B4-BE49-F238E27FC236}">
                <a16:creationId xmlns:a16="http://schemas.microsoft.com/office/drawing/2014/main" id="{5D37FC17-46F7-4E82-B1EA-369D69A20524}"/>
              </a:ext>
            </a:extLst>
          </p:cNvPr>
          <p:cNvCxnSpPr>
            <a:stCxn id="27" idx="3"/>
            <a:endCxn id="47" idx="1"/>
          </p:cNvCxnSpPr>
          <p:nvPr/>
        </p:nvCxnSpPr>
        <p:spPr>
          <a:xfrm flipV="1">
            <a:off x="8693366" y="3274706"/>
            <a:ext cx="361924" cy="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6601E11-A53F-450C-BC26-1EADDB86E594}"/>
              </a:ext>
            </a:extLst>
          </p:cNvPr>
          <p:cNvCxnSpPr>
            <a:stCxn id="47" idx="3"/>
            <a:endCxn id="60" idx="1"/>
          </p:cNvCxnSpPr>
          <p:nvPr/>
        </p:nvCxnSpPr>
        <p:spPr>
          <a:xfrm>
            <a:off x="10040645" y="3274706"/>
            <a:ext cx="361924"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4662372-503E-42DE-AEBD-2F1B6D5A667B}"/>
              </a:ext>
            </a:extLst>
          </p:cNvPr>
          <p:cNvCxnSpPr>
            <a:stCxn id="60" idx="2"/>
          </p:cNvCxnSpPr>
          <p:nvPr/>
        </p:nvCxnSpPr>
        <p:spPr>
          <a:xfrm flipH="1">
            <a:off x="10895246" y="3612057"/>
            <a:ext cx="1" cy="640347"/>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4E62518-70E1-4A2F-9887-0E46C901B3EF}"/>
              </a:ext>
            </a:extLst>
          </p:cNvPr>
          <p:cNvSpPr txBox="1"/>
          <p:nvPr/>
        </p:nvSpPr>
        <p:spPr>
          <a:xfrm>
            <a:off x="10164933" y="4276038"/>
            <a:ext cx="1420413" cy="523220"/>
          </a:xfrm>
          <a:prstGeom prst="rect">
            <a:avLst/>
          </a:prstGeom>
          <a:noFill/>
        </p:spPr>
        <p:txBody>
          <a:bodyPr wrap="square" rtlCol="0">
            <a:spAutoFit/>
          </a:bodyPr>
          <a:lstStyle/>
          <a:p>
            <a:pPr algn="ctr"/>
            <a:r>
              <a:rPr lang="en-IN" sz="1400" dirty="0"/>
              <a:t>Object Classification</a:t>
            </a:r>
            <a:endParaRPr lang="en-US" sz="1400" dirty="0"/>
          </a:p>
        </p:txBody>
      </p:sp>
    </p:spTree>
    <p:extLst>
      <p:ext uri="{BB962C8B-B14F-4D97-AF65-F5344CB8AC3E}">
        <p14:creationId xmlns:p14="http://schemas.microsoft.com/office/powerpoint/2010/main" val="145456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normAutofit fontScale="90000"/>
          </a:bodyPr>
          <a:lstStyle/>
          <a:p>
            <a:r>
              <a:rPr lang="en-IN" dirty="0"/>
              <a:t>Back Ground Subtraction – Experiment 1</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3902D41-1CFF-4602-B924-4F60DEA103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7876" y="1570605"/>
            <a:ext cx="1393796" cy="1858395"/>
          </a:xfrm>
          <a:prstGeom prst="rect">
            <a:avLst/>
          </a:prstGeom>
        </p:spPr>
      </p:pic>
      <p:pic>
        <p:nvPicPr>
          <p:cNvPr id="7" name="Picture 6">
            <a:extLst>
              <a:ext uri="{FF2B5EF4-FFF2-40B4-BE49-F238E27FC236}">
                <a16:creationId xmlns:a16="http://schemas.microsoft.com/office/drawing/2014/main" id="{F2B8B174-8756-42F2-B36D-2B03792FE6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5251" y="1570606"/>
            <a:ext cx="1393796" cy="1858394"/>
          </a:xfrm>
          <a:prstGeom prst="rect">
            <a:avLst/>
          </a:prstGeom>
        </p:spPr>
      </p:pic>
      <p:pic>
        <p:nvPicPr>
          <p:cNvPr id="9" name="Picture 8">
            <a:extLst>
              <a:ext uri="{FF2B5EF4-FFF2-40B4-BE49-F238E27FC236}">
                <a16:creationId xmlns:a16="http://schemas.microsoft.com/office/drawing/2014/main" id="{4DCBA9C0-C10A-42CD-A39B-A56889913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7800" y="1557325"/>
            <a:ext cx="2697117" cy="1858393"/>
          </a:xfrm>
          <a:prstGeom prst="rect">
            <a:avLst/>
          </a:prstGeom>
        </p:spPr>
      </p:pic>
      <p:pic>
        <p:nvPicPr>
          <p:cNvPr id="11" name="Picture 10">
            <a:extLst>
              <a:ext uri="{FF2B5EF4-FFF2-40B4-BE49-F238E27FC236}">
                <a16:creationId xmlns:a16="http://schemas.microsoft.com/office/drawing/2014/main" id="{0625FE10-A4D3-412C-A4DD-FFCB92A3E9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7876" y="3660221"/>
            <a:ext cx="1393796" cy="1858394"/>
          </a:xfrm>
          <a:prstGeom prst="rect">
            <a:avLst/>
          </a:prstGeom>
        </p:spPr>
      </p:pic>
      <p:pic>
        <p:nvPicPr>
          <p:cNvPr id="12" name="Picture 11">
            <a:extLst>
              <a:ext uri="{FF2B5EF4-FFF2-40B4-BE49-F238E27FC236}">
                <a16:creationId xmlns:a16="http://schemas.microsoft.com/office/drawing/2014/main" id="{56FB426C-2806-40DE-9444-F4266FD6F0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5251" y="3660221"/>
            <a:ext cx="1393796" cy="1858394"/>
          </a:xfrm>
          <a:prstGeom prst="rect">
            <a:avLst/>
          </a:prstGeom>
        </p:spPr>
      </p:pic>
      <p:pic>
        <p:nvPicPr>
          <p:cNvPr id="14" name="Picture 13">
            <a:extLst>
              <a:ext uri="{FF2B5EF4-FFF2-40B4-BE49-F238E27FC236}">
                <a16:creationId xmlns:a16="http://schemas.microsoft.com/office/drawing/2014/main" id="{8B293591-D515-4F62-871F-F07F4B55D1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7800" y="3660221"/>
            <a:ext cx="2697117" cy="1892182"/>
          </a:xfrm>
          <a:prstGeom prst="rect">
            <a:avLst/>
          </a:prstGeom>
        </p:spPr>
      </p:pic>
      <p:sp>
        <p:nvSpPr>
          <p:cNvPr id="15" name="TextBox 14">
            <a:extLst>
              <a:ext uri="{FF2B5EF4-FFF2-40B4-BE49-F238E27FC236}">
                <a16:creationId xmlns:a16="http://schemas.microsoft.com/office/drawing/2014/main" id="{2116925F-CDE7-40F8-8087-1C415CB269CE}"/>
              </a:ext>
            </a:extLst>
          </p:cNvPr>
          <p:cNvSpPr txBox="1"/>
          <p:nvPr/>
        </p:nvSpPr>
        <p:spPr>
          <a:xfrm>
            <a:off x="443883" y="1704513"/>
            <a:ext cx="1127465" cy="461665"/>
          </a:xfrm>
          <a:prstGeom prst="rect">
            <a:avLst/>
          </a:prstGeom>
          <a:noFill/>
        </p:spPr>
        <p:txBody>
          <a:bodyPr wrap="square" rtlCol="0">
            <a:spAutoFit/>
          </a:bodyPr>
          <a:lstStyle/>
          <a:p>
            <a:r>
              <a:rPr lang="en-US" sz="1200" dirty="0"/>
              <a:t>Background Image</a:t>
            </a:r>
          </a:p>
        </p:txBody>
      </p:sp>
      <p:sp>
        <p:nvSpPr>
          <p:cNvPr id="16" name="TextBox 15">
            <a:extLst>
              <a:ext uri="{FF2B5EF4-FFF2-40B4-BE49-F238E27FC236}">
                <a16:creationId xmlns:a16="http://schemas.microsoft.com/office/drawing/2014/main" id="{BB21DACE-68D5-40E1-A943-C58EE8A149E2}"/>
              </a:ext>
            </a:extLst>
          </p:cNvPr>
          <p:cNvSpPr txBox="1"/>
          <p:nvPr/>
        </p:nvSpPr>
        <p:spPr>
          <a:xfrm>
            <a:off x="3501747" y="1704513"/>
            <a:ext cx="1798222" cy="646331"/>
          </a:xfrm>
          <a:prstGeom prst="rect">
            <a:avLst/>
          </a:prstGeom>
          <a:noFill/>
        </p:spPr>
        <p:txBody>
          <a:bodyPr wrap="square" rtlCol="0">
            <a:spAutoFit/>
          </a:bodyPr>
          <a:lstStyle/>
          <a:p>
            <a:r>
              <a:rPr lang="en-US" sz="1200" dirty="0"/>
              <a:t>Test Image with captured location moved ahead</a:t>
            </a:r>
          </a:p>
        </p:txBody>
      </p:sp>
      <p:sp>
        <p:nvSpPr>
          <p:cNvPr id="17" name="TextBox 16">
            <a:extLst>
              <a:ext uri="{FF2B5EF4-FFF2-40B4-BE49-F238E27FC236}">
                <a16:creationId xmlns:a16="http://schemas.microsoft.com/office/drawing/2014/main" id="{269EBD8C-E3C1-422F-AF41-AB6877A47CA4}"/>
              </a:ext>
            </a:extLst>
          </p:cNvPr>
          <p:cNvSpPr txBox="1"/>
          <p:nvPr/>
        </p:nvSpPr>
        <p:spPr>
          <a:xfrm>
            <a:off x="7013934" y="1704513"/>
            <a:ext cx="1127465" cy="646331"/>
          </a:xfrm>
          <a:prstGeom prst="rect">
            <a:avLst/>
          </a:prstGeom>
          <a:noFill/>
        </p:spPr>
        <p:txBody>
          <a:bodyPr wrap="square" rtlCol="0">
            <a:spAutoFit/>
          </a:bodyPr>
          <a:lstStyle/>
          <a:p>
            <a:r>
              <a:rPr lang="en-US" sz="1200" dirty="0"/>
              <a:t>Output after Image subtraction</a:t>
            </a:r>
          </a:p>
        </p:txBody>
      </p:sp>
      <p:sp>
        <p:nvSpPr>
          <p:cNvPr id="18" name="TextBox 17">
            <a:extLst>
              <a:ext uri="{FF2B5EF4-FFF2-40B4-BE49-F238E27FC236}">
                <a16:creationId xmlns:a16="http://schemas.microsoft.com/office/drawing/2014/main" id="{DAE554D2-31C0-4CB6-A50F-55EABDFE9032}"/>
              </a:ext>
            </a:extLst>
          </p:cNvPr>
          <p:cNvSpPr txBox="1"/>
          <p:nvPr/>
        </p:nvSpPr>
        <p:spPr>
          <a:xfrm>
            <a:off x="389381" y="3852813"/>
            <a:ext cx="1127465" cy="461665"/>
          </a:xfrm>
          <a:prstGeom prst="rect">
            <a:avLst/>
          </a:prstGeom>
          <a:noFill/>
        </p:spPr>
        <p:txBody>
          <a:bodyPr wrap="square" rtlCol="0">
            <a:spAutoFit/>
          </a:bodyPr>
          <a:lstStyle/>
          <a:p>
            <a:r>
              <a:rPr lang="en-US" sz="1200" dirty="0"/>
              <a:t>Background Image</a:t>
            </a:r>
          </a:p>
        </p:txBody>
      </p:sp>
      <p:sp>
        <p:nvSpPr>
          <p:cNvPr id="19" name="TextBox 18">
            <a:extLst>
              <a:ext uri="{FF2B5EF4-FFF2-40B4-BE49-F238E27FC236}">
                <a16:creationId xmlns:a16="http://schemas.microsoft.com/office/drawing/2014/main" id="{0D52A7EB-555B-43F4-831A-70A0A8E867BB}"/>
              </a:ext>
            </a:extLst>
          </p:cNvPr>
          <p:cNvSpPr txBox="1"/>
          <p:nvPr/>
        </p:nvSpPr>
        <p:spPr>
          <a:xfrm>
            <a:off x="3447245" y="3852813"/>
            <a:ext cx="1852724" cy="830997"/>
          </a:xfrm>
          <a:prstGeom prst="rect">
            <a:avLst/>
          </a:prstGeom>
          <a:noFill/>
        </p:spPr>
        <p:txBody>
          <a:bodyPr wrap="square" rtlCol="0">
            <a:spAutoFit/>
          </a:bodyPr>
          <a:lstStyle/>
          <a:p>
            <a:r>
              <a:rPr lang="en-US" sz="1200" dirty="0"/>
              <a:t>Test Image with Captured location as same as Background Image</a:t>
            </a:r>
          </a:p>
        </p:txBody>
      </p:sp>
      <p:sp>
        <p:nvSpPr>
          <p:cNvPr id="20" name="TextBox 19">
            <a:extLst>
              <a:ext uri="{FF2B5EF4-FFF2-40B4-BE49-F238E27FC236}">
                <a16:creationId xmlns:a16="http://schemas.microsoft.com/office/drawing/2014/main" id="{88BAE88F-19BB-47B4-B4D4-C38F3FEE35D3}"/>
              </a:ext>
            </a:extLst>
          </p:cNvPr>
          <p:cNvSpPr txBox="1"/>
          <p:nvPr/>
        </p:nvSpPr>
        <p:spPr>
          <a:xfrm>
            <a:off x="6959432" y="3852813"/>
            <a:ext cx="1127465" cy="646331"/>
          </a:xfrm>
          <a:prstGeom prst="rect">
            <a:avLst/>
          </a:prstGeom>
          <a:noFill/>
        </p:spPr>
        <p:txBody>
          <a:bodyPr wrap="square" rtlCol="0">
            <a:spAutoFit/>
          </a:bodyPr>
          <a:lstStyle/>
          <a:p>
            <a:r>
              <a:rPr lang="en-US" sz="1200" dirty="0"/>
              <a:t>Output after Image subtraction</a:t>
            </a:r>
          </a:p>
        </p:txBody>
      </p:sp>
      <p:sp>
        <p:nvSpPr>
          <p:cNvPr id="21" name="TextBox 20">
            <a:extLst>
              <a:ext uri="{FF2B5EF4-FFF2-40B4-BE49-F238E27FC236}">
                <a16:creationId xmlns:a16="http://schemas.microsoft.com/office/drawing/2014/main" id="{AC093C59-8C90-4EA4-8ECB-3239279CC74C}"/>
              </a:ext>
            </a:extLst>
          </p:cNvPr>
          <p:cNvSpPr txBox="1"/>
          <p:nvPr/>
        </p:nvSpPr>
        <p:spPr>
          <a:xfrm>
            <a:off x="442648" y="5763118"/>
            <a:ext cx="11079332" cy="584775"/>
          </a:xfrm>
          <a:prstGeom prst="rect">
            <a:avLst/>
          </a:prstGeom>
          <a:noFill/>
        </p:spPr>
        <p:txBody>
          <a:bodyPr wrap="square" rtlCol="0">
            <a:spAutoFit/>
          </a:bodyPr>
          <a:lstStyle/>
          <a:p>
            <a:r>
              <a:rPr lang="en-US" sz="1600" dirty="0"/>
              <a:t>The above experiment shows that any slightest change in the capturing distance, background subtraction will yield erroneous results</a:t>
            </a:r>
          </a:p>
        </p:txBody>
      </p:sp>
    </p:spTree>
    <p:extLst>
      <p:ext uri="{BB962C8B-B14F-4D97-AF65-F5344CB8AC3E}">
        <p14:creationId xmlns:p14="http://schemas.microsoft.com/office/powerpoint/2010/main" val="259509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E95-9DED-4764-85A5-775D8CE630F6}"/>
              </a:ext>
            </a:extLst>
          </p:cNvPr>
          <p:cNvSpPr>
            <a:spLocks noGrp="1"/>
          </p:cNvSpPr>
          <p:nvPr>
            <p:ph type="title"/>
          </p:nvPr>
        </p:nvSpPr>
        <p:spPr/>
        <p:txBody>
          <a:bodyPr>
            <a:normAutofit fontScale="90000"/>
          </a:bodyPr>
          <a:lstStyle/>
          <a:p>
            <a:r>
              <a:rPr lang="en-IN" dirty="0"/>
              <a:t>Back Ground Subtraction – Experiment 2</a:t>
            </a:r>
          </a:p>
        </p:txBody>
      </p:sp>
      <p:sp>
        <p:nvSpPr>
          <p:cNvPr id="3" name="TextBox 2">
            <a:extLst>
              <a:ext uri="{FF2B5EF4-FFF2-40B4-BE49-F238E27FC236}">
                <a16:creationId xmlns:a16="http://schemas.microsoft.com/office/drawing/2014/main" id="{0D78223A-19DD-44F7-A580-FA8D44F4FA89}"/>
              </a:ext>
            </a:extLst>
          </p:cNvPr>
          <p:cNvSpPr txBox="1"/>
          <p:nvPr/>
        </p:nvSpPr>
        <p:spPr>
          <a:xfrm>
            <a:off x="8506120" y="6545267"/>
            <a:ext cx="4458878" cy="276999"/>
          </a:xfrm>
          <a:prstGeom prst="rect">
            <a:avLst/>
          </a:prstGeom>
          <a:noFill/>
        </p:spPr>
        <p:txBody>
          <a:bodyPr wrap="square" rtlCol="0">
            <a:spAutoFit/>
          </a:bodyPr>
          <a:lstStyle/>
          <a:p>
            <a:r>
              <a:rPr lang="en-US" sz="1200" i="0" dirty="0">
                <a:effectLst/>
                <a:latin typeface="Arial" panose="020B0604020202020204" pitchFamily="34" charset="0"/>
                <a:cs typeface="Arial" panose="020B0604020202020204" pitchFamily="34" charset="0"/>
              </a:rPr>
              <a:t>REVA Academy for Corporate Excellence (RACE)</a:t>
            </a:r>
            <a:endParaRPr lang="en-IN" sz="12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116925F-CDE7-40F8-8087-1C415CB269CE}"/>
              </a:ext>
            </a:extLst>
          </p:cNvPr>
          <p:cNvSpPr txBox="1"/>
          <p:nvPr/>
        </p:nvSpPr>
        <p:spPr>
          <a:xfrm>
            <a:off x="443883" y="1704513"/>
            <a:ext cx="1127465" cy="461665"/>
          </a:xfrm>
          <a:prstGeom prst="rect">
            <a:avLst/>
          </a:prstGeom>
          <a:noFill/>
        </p:spPr>
        <p:txBody>
          <a:bodyPr wrap="square" rtlCol="0">
            <a:spAutoFit/>
          </a:bodyPr>
          <a:lstStyle/>
          <a:p>
            <a:r>
              <a:rPr lang="en-US" sz="1200" dirty="0"/>
              <a:t>Background Image</a:t>
            </a:r>
          </a:p>
        </p:txBody>
      </p:sp>
      <p:sp>
        <p:nvSpPr>
          <p:cNvPr id="16" name="TextBox 15">
            <a:extLst>
              <a:ext uri="{FF2B5EF4-FFF2-40B4-BE49-F238E27FC236}">
                <a16:creationId xmlns:a16="http://schemas.microsoft.com/office/drawing/2014/main" id="{BB21DACE-68D5-40E1-A943-C58EE8A149E2}"/>
              </a:ext>
            </a:extLst>
          </p:cNvPr>
          <p:cNvSpPr txBox="1"/>
          <p:nvPr/>
        </p:nvSpPr>
        <p:spPr>
          <a:xfrm>
            <a:off x="3501747" y="1704513"/>
            <a:ext cx="1798222" cy="646331"/>
          </a:xfrm>
          <a:prstGeom prst="rect">
            <a:avLst/>
          </a:prstGeom>
          <a:noFill/>
        </p:spPr>
        <p:txBody>
          <a:bodyPr wrap="square" rtlCol="0">
            <a:spAutoFit/>
          </a:bodyPr>
          <a:lstStyle/>
          <a:p>
            <a:r>
              <a:rPr lang="en-US" sz="1200" dirty="0"/>
              <a:t>Test Image with captured location moved ahead</a:t>
            </a:r>
          </a:p>
        </p:txBody>
      </p:sp>
      <p:sp>
        <p:nvSpPr>
          <p:cNvPr id="17" name="TextBox 16">
            <a:extLst>
              <a:ext uri="{FF2B5EF4-FFF2-40B4-BE49-F238E27FC236}">
                <a16:creationId xmlns:a16="http://schemas.microsoft.com/office/drawing/2014/main" id="{269EBD8C-E3C1-422F-AF41-AB6877A47CA4}"/>
              </a:ext>
            </a:extLst>
          </p:cNvPr>
          <p:cNvSpPr txBox="1"/>
          <p:nvPr/>
        </p:nvSpPr>
        <p:spPr>
          <a:xfrm>
            <a:off x="7392936" y="1722269"/>
            <a:ext cx="1127465" cy="646331"/>
          </a:xfrm>
          <a:prstGeom prst="rect">
            <a:avLst/>
          </a:prstGeom>
          <a:noFill/>
        </p:spPr>
        <p:txBody>
          <a:bodyPr wrap="square" rtlCol="0">
            <a:spAutoFit/>
          </a:bodyPr>
          <a:lstStyle/>
          <a:p>
            <a:r>
              <a:rPr lang="en-US" sz="1200" dirty="0"/>
              <a:t>Output after Image subtraction</a:t>
            </a:r>
          </a:p>
        </p:txBody>
      </p:sp>
      <p:sp>
        <p:nvSpPr>
          <p:cNvPr id="18" name="TextBox 17">
            <a:extLst>
              <a:ext uri="{FF2B5EF4-FFF2-40B4-BE49-F238E27FC236}">
                <a16:creationId xmlns:a16="http://schemas.microsoft.com/office/drawing/2014/main" id="{DAE554D2-31C0-4CB6-A50F-55EABDFE9032}"/>
              </a:ext>
            </a:extLst>
          </p:cNvPr>
          <p:cNvSpPr txBox="1"/>
          <p:nvPr/>
        </p:nvSpPr>
        <p:spPr>
          <a:xfrm>
            <a:off x="389381" y="3852813"/>
            <a:ext cx="1127465" cy="461665"/>
          </a:xfrm>
          <a:prstGeom prst="rect">
            <a:avLst/>
          </a:prstGeom>
          <a:noFill/>
        </p:spPr>
        <p:txBody>
          <a:bodyPr wrap="square" rtlCol="0">
            <a:spAutoFit/>
          </a:bodyPr>
          <a:lstStyle/>
          <a:p>
            <a:r>
              <a:rPr lang="en-US" sz="1200" dirty="0"/>
              <a:t>Background Image</a:t>
            </a:r>
          </a:p>
        </p:txBody>
      </p:sp>
      <p:sp>
        <p:nvSpPr>
          <p:cNvPr id="19" name="TextBox 18">
            <a:extLst>
              <a:ext uri="{FF2B5EF4-FFF2-40B4-BE49-F238E27FC236}">
                <a16:creationId xmlns:a16="http://schemas.microsoft.com/office/drawing/2014/main" id="{0D52A7EB-555B-43F4-831A-70A0A8E867BB}"/>
              </a:ext>
            </a:extLst>
          </p:cNvPr>
          <p:cNvSpPr txBox="1"/>
          <p:nvPr/>
        </p:nvSpPr>
        <p:spPr>
          <a:xfrm>
            <a:off x="3447245" y="3852813"/>
            <a:ext cx="1426596" cy="1015663"/>
          </a:xfrm>
          <a:prstGeom prst="rect">
            <a:avLst/>
          </a:prstGeom>
          <a:noFill/>
        </p:spPr>
        <p:txBody>
          <a:bodyPr wrap="square" rtlCol="0">
            <a:spAutoFit/>
          </a:bodyPr>
          <a:lstStyle/>
          <a:p>
            <a:r>
              <a:rPr lang="en-US" sz="1200" dirty="0"/>
              <a:t>Test Image with Captured location as same as Background Image</a:t>
            </a:r>
          </a:p>
        </p:txBody>
      </p:sp>
      <p:sp>
        <p:nvSpPr>
          <p:cNvPr id="20" name="TextBox 19">
            <a:extLst>
              <a:ext uri="{FF2B5EF4-FFF2-40B4-BE49-F238E27FC236}">
                <a16:creationId xmlns:a16="http://schemas.microsoft.com/office/drawing/2014/main" id="{88BAE88F-19BB-47B4-B4D4-C38F3FEE35D3}"/>
              </a:ext>
            </a:extLst>
          </p:cNvPr>
          <p:cNvSpPr txBox="1"/>
          <p:nvPr/>
        </p:nvSpPr>
        <p:spPr>
          <a:xfrm>
            <a:off x="7392936" y="3843840"/>
            <a:ext cx="1127465" cy="646331"/>
          </a:xfrm>
          <a:prstGeom prst="rect">
            <a:avLst/>
          </a:prstGeom>
          <a:noFill/>
        </p:spPr>
        <p:txBody>
          <a:bodyPr wrap="square" rtlCol="0">
            <a:spAutoFit/>
          </a:bodyPr>
          <a:lstStyle/>
          <a:p>
            <a:r>
              <a:rPr lang="en-US" sz="1200" dirty="0"/>
              <a:t>Output after Image subtraction</a:t>
            </a:r>
          </a:p>
        </p:txBody>
      </p:sp>
      <p:sp>
        <p:nvSpPr>
          <p:cNvPr id="21" name="TextBox 20">
            <a:extLst>
              <a:ext uri="{FF2B5EF4-FFF2-40B4-BE49-F238E27FC236}">
                <a16:creationId xmlns:a16="http://schemas.microsoft.com/office/drawing/2014/main" id="{AC093C59-8C90-4EA4-8ECB-3239279CC74C}"/>
              </a:ext>
            </a:extLst>
          </p:cNvPr>
          <p:cNvSpPr txBox="1"/>
          <p:nvPr/>
        </p:nvSpPr>
        <p:spPr>
          <a:xfrm>
            <a:off x="442648" y="5763118"/>
            <a:ext cx="11079332" cy="584775"/>
          </a:xfrm>
          <a:prstGeom prst="rect">
            <a:avLst/>
          </a:prstGeom>
          <a:noFill/>
        </p:spPr>
        <p:txBody>
          <a:bodyPr wrap="square" rtlCol="0">
            <a:spAutoFit/>
          </a:bodyPr>
          <a:lstStyle/>
          <a:p>
            <a:r>
              <a:rPr lang="en-IN" sz="1600" dirty="0"/>
              <a:t>From both experiments, implementation of background subtraction method would be not feasible due to huge number of images that need to collected and processed. Explosion of background images.</a:t>
            </a:r>
            <a:endParaRPr lang="en-US" sz="1600" dirty="0"/>
          </a:p>
        </p:txBody>
      </p:sp>
      <p:pic>
        <p:nvPicPr>
          <p:cNvPr id="26" name="Picture 25">
            <a:extLst>
              <a:ext uri="{FF2B5EF4-FFF2-40B4-BE49-F238E27FC236}">
                <a16:creationId xmlns:a16="http://schemas.microsoft.com/office/drawing/2014/main" id="{39A02A23-27F6-4453-9960-E746ACE21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0861" y="3844997"/>
            <a:ext cx="2038303" cy="1146545"/>
          </a:xfrm>
          <a:prstGeom prst="rect">
            <a:avLst/>
          </a:prstGeom>
        </p:spPr>
      </p:pic>
      <p:pic>
        <p:nvPicPr>
          <p:cNvPr id="27" name="Picture 26">
            <a:extLst>
              <a:ext uri="{FF2B5EF4-FFF2-40B4-BE49-F238E27FC236}">
                <a16:creationId xmlns:a16="http://schemas.microsoft.com/office/drawing/2014/main" id="{54414DF3-6BC0-4500-856C-3869268E19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5631" y="3844997"/>
            <a:ext cx="2038303" cy="1146545"/>
          </a:xfrm>
          <a:prstGeom prst="rect">
            <a:avLst/>
          </a:prstGeom>
        </p:spPr>
      </p:pic>
      <p:pic>
        <p:nvPicPr>
          <p:cNvPr id="28" name="Picture 27">
            <a:extLst>
              <a:ext uri="{FF2B5EF4-FFF2-40B4-BE49-F238E27FC236}">
                <a16:creationId xmlns:a16="http://schemas.microsoft.com/office/drawing/2014/main" id="{A3E089D1-73F4-4055-937A-D1F111412F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3402" y="3844998"/>
            <a:ext cx="2038303" cy="1162552"/>
          </a:xfrm>
          <a:prstGeom prst="rect">
            <a:avLst/>
          </a:prstGeom>
        </p:spPr>
      </p:pic>
      <p:pic>
        <p:nvPicPr>
          <p:cNvPr id="29" name="Picture 28">
            <a:extLst>
              <a:ext uri="{FF2B5EF4-FFF2-40B4-BE49-F238E27FC236}">
                <a16:creationId xmlns:a16="http://schemas.microsoft.com/office/drawing/2014/main" id="{DD92178C-4F60-46AE-A632-2F502A14C4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1689" y="2227194"/>
            <a:ext cx="2041355" cy="1046915"/>
          </a:xfrm>
          <a:prstGeom prst="rect">
            <a:avLst/>
          </a:prstGeom>
        </p:spPr>
      </p:pic>
      <p:pic>
        <p:nvPicPr>
          <p:cNvPr id="30" name="Picture 29">
            <a:extLst>
              <a:ext uri="{FF2B5EF4-FFF2-40B4-BE49-F238E27FC236}">
                <a16:creationId xmlns:a16="http://schemas.microsoft.com/office/drawing/2014/main" id="{25F3DE17-7835-4CC0-ADA2-D1DF77F86B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0861" y="2155413"/>
            <a:ext cx="2038303" cy="1146545"/>
          </a:xfrm>
          <a:prstGeom prst="rect">
            <a:avLst/>
          </a:prstGeom>
        </p:spPr>
      </p:pic>
      <p:pic>
        <p:nvPicPr>
          <p:cNvPr id="31" name="Picture 30">
            <a:extLst>
              <a:ext uri="{FF2B5EF4-FFF2-40B4-BE49-F238E27FC236}">
                <a16:creationId xmlns:a16="http://schemas.microsoft.com/office/drawing/2014/main" id="{F7AA2545-F52B-49A3-BCCC-C15CA60F05F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3841" y="2184223"/>
            <a:ext cx="2032997" cy="1143561"/>
          </a:xfrm>
          <a:prstGeom prst="rect">
            <a:avLst/>
          </a:prstGeom>
        </p:spPr>
      </p:pic>
    </p:spTree>
    <p:extLst>
      <p:ext uri="{BB962C8B-B14F-4D97-AF65-F5344CB8AC3E}">
        <p14:creationId xmlns:p14="http://schemas.microsoft.com/office/powerpoint/2010/main" val="631133705"/>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3006</TotalTime>
  <Words>627</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 Slab</vt:lpstr>
      <vt:lpstr>Arial</vt:lpstr>
      <vt:lpstr>Calibri</vt:lpstr>
      <vt:lpstr>Wingdings</vt:lpstr>
      <vt:lpstr>Office Theme</vt:lpstr>
      <vt:lpstr>Real time two stage Image Classification Model for Autonomous Vehicle  June 19th, 2021 </vt:lpstr>
      <vt:lpstr>PowerPoint Presentation</vt:lpstr>
      <vt:lpstr>Introduction</vt:lpstr>
      <vt:lpstr>Problem Statement &amp; Objective</vt:lpstr>
      <vt:lpstr>Proposed Solution</vt:lpstr>
      <vt:lpstr>Data Collection</vt:lpstr>
      <vt:lpstr>Object Detection using Background Subtraction</vt:lpstr>
      <vt:lpstr>Back Ground Subtraction – Experiment 1</vt:lpstr>
      <vt:lpstr>Back Ground Subtraction – Experiment 2</vt:lpstr>
      <vt:lpstr>Object Detection and Classification</vt:lpstr>
      <vt:lpstr>SSD Mobile 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Sripada, Bharadwaz S S (GE Renewable Energy)</cp:lastModifiedBy>
  <cp:revision>316</cp:revision>
  <dcterms:created xsi:type="dcterms:W3CDTF">2020-01-23T06:03:51Z</dcterms:created>
  <dcterms:modified xsi:type="dcterms:W3CDTF">2021-07-29T18:00:25Z</dcterms:modified>
</cp:coreProperties>
</file>