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62" r:id="rId1"/>
  </p:sldMasterIdLst>
  <p:sldIdLst>
    <p:sldId id="256" r:id="rId2"/>
    <p:sldId id="266" r:id="rId3"/>
    <p:sldId id="267" r:id="rId4"/>
    <p:sldId id="259" r:id="rId5"/>
    <p:sldId id="258" r:id="rId6"/>
    <p:sldId id="263" r:id="rId7"/>
    <p:sldId id="270" r:id="rId8"/>
    <p:sldId id="269" r:id="rId9"/>
    <p:sldId id="260" r:id="rId10"/>
    <p:sldId id="268" r:id="rId11"/>
    <p:sldId id="26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3/7/2025</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07834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3/7/2025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90193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3/7/2025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7887202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3/7/2025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9707890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3/7/2025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8673742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3/7/2025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1364270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3/7/2025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5709881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3/7/2025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5635898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3/7/2025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177854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1C593-65D0-4073-BCC9-577B9352EA97}" type="datetimeFigureOut">
              <a:rPr lang="en-US" smtClean="0"/>
              <a:t>3/7/2025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252220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3/7/2025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756366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A1C593-65D0-4073-BCC9-577B9352EA97}" type="datetimeFigureOut">
              <a:rPr lang="en-US" smtClean="0"/>
              <a:t>3/7/2025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2136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A1C593-65D0-4073-BCC9-577B9352EA97}" type="datetimeFigureOut">
              <a:rPr lang="en-US" smtClean="0"/>
              <a:t>3/7/2025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2528122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A1C593-65D0-4073-BCC9-577B9352EA97}" type="datetimeFigureOut">
              <a:rPr lang="en-US" smtClean="0"/>
              <a:t>3/7/2025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3196911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3/7/2025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044997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3/7/2025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4031142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3/7/2025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extLst>
      <p:ext uri="{BB962C8B-B14F-4D97-AF65-F5344CB8AC3E}">
        <p14:creationId xmlns:p14="http://schemas.microsoft.com/office/powerpoint/2010/main" val="1234626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3A1C593-65D0-4073-BCC9-577B9352EA97}" type="datetimeFigureOut">
              <a:rPr lang="en-US" smtClean="0"/>
              <a:t>3/7/2025</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B618960-8005-486C-9A75-10CB2AAC16F9}" type="slidenum">
              <a:rPr lang="en-US" smtClean="0"/>
              <a:t>‹#›</a:t>
            </a:fld>
            <a:endParaRPr lang="en-US"/>
          </a:p>
        </p:txBody>
      </p:sp>
    </p:spTree>
    <p:extLst>
      <p:ext uri="{BB962C8B-B14F-4D97-AF65-F5344CB8AC3E}">
        <p14:creationId xmlns:p14="http://schemas.microsoft.com/office/powerpoint/2010/main" val="1938752331"/>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74" r:id="rId12"/>
    <p:sldLayoutId id="2147483875" r:id="rId13"/>
    <p:sldLayoutId id="2147483876" r:id="rId14"/>
    <p:sldLayoutId id="2147483877" r:id="rId15"/>
    <p:sldLayoutId id="2147483878" r:id="rId16"/>
    <p:sldLayoutId id="214748387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ajast.net/data/uploads/72031.pdf" TargetMode="External"/><Relationship Id="rId2" Type="http://schemas.openxmlformats.org/officeDocument/2006/relationships/hyperlink" Target="https://youtu.be/WNezQ0maD9I?si=IbAerBdy4qV7r_Uu"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4784" y="453978"/>
            <a:ext cx="11792309" cy="2387600"/>
          </a:xfrm>
        </p:spPr>
        <p:txBody>
          <a:bodyPr>
            <a:normAutofit/>
          </a:bodyPr>
          <a:lstStyle/>
          <a:p>
            <a:pPr algn="ctr"/>
            <a:r>
              <a:rPr lang="en-US" altLang="en-GB" sz="3000" dirty="0">
                <a:latin typeface="Times New Roman" panose="02020603050405020304" charset="0"/>
                <a:cs typeface="Times New Roman" panose="02020603050405020304" charset="0"/>
              </a:rPr>
              <a:t>DEPARTMENT OF ELECTRONICS AND COMMUNICATION ENGINEERING</a:t>
            </a:r>
            <a:br>
              <a:rPr lang="en-US" altLang="en-GB" sz="3000" dirty="0">
                <a:latin typeface="Times New Roman" panose="02020603050405020304" charset="0"/>
                <a:cs typeface="Times New Roman" panose="02020603050405020304" charset="0"/>
              </a:rPr>
            </a:br>
            <a:br>
              <a:rPr lang="en-US" altLang="en-GB" sz="3000" dirty="0">
                <a:latin typeface="Times New Roman" panose="02020603050405020304" charset="0"/>
                <a:cs typeface="Times New Roman" panose="02020603050405020304" charset="0"/>
              </a:rPr>
            </a:br>
            <a:r>
              <a:rPr lang="en-US" altLang="en-GB" sz="3000" dirty="0">
                <a:latin typeface="Times New Roman" panose="02020603050405020304" charset="0"/>
                <a:cs typeface="Times New Roman" panose="02020603050405020304" charset="0"/>
              </a:rPr>
              <a:t>Academic Year 2024-2025 (EVEN SEM)</a:t>
            </a:r>
          </a:p>
        </p:txBody>
      </p:sp>
      <p:sp>
        <p:nvSpPr>
          <p:cNvPr id="3" name="Subtitle 2"/>
          <p:cNvSpPr>
            <a:spLocks noGrp="1"/>
          </p:cNvSpPr>
          <p:nvPr>
            <p:ph type="subTitle" idx="1"/>
          </p:nvPr>
        </p:nvSpPr>
        <p:spPr>
          <a:xfrm>
            <a:off x="2473960" y="3636861"/>
            <a:ext cx="9718040" cy="2156460"/>
          </a:xfrm>
        </p:spPr>
        <p:txBody>
          <a:bodyPr/>
          <a:lstStyle/>
          <a:p>
            <a:endParaRPr lang="en-US" altLang="en-GB" sz="3200" dirty="0">
              <a:latin typeface="Times New Roman" panose="02020603050405020304" charset="0"/>
              <a:cs typeface="Times New Roman" panose="02020603050405020304" charset="0"/>
            </a:endParaRPr>
          </a:p>
          <a:p>
            <a:r>
              <a:rPr lang="en-US" altLang="en-GB" sz="2800" dirty="0">
                <a:latin typeface="Times New Roman" panose="02020603050405020304" charset="0"/>
                <a:cs typeface="Times New Roman" panose="02020603050405020304" charset="0"/>
              </a:rPr>
              <a:t>ECB1223 – MICROCONTROLLER AND INTERFACING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BBE8C-FC93-DE29-CF5B-6D11F489C274}"/>
              </a:ext>
            </a:extLst>
          </p:cNvPr>
          <p:cNvSpPr>
            <a:spLocks noGrp="1"/>
          </p:cNvSpPr>
          <p:nvPr>
            <p:ph type="title"/>
          </p:nvPr>
        </p:nvSpPr>
        <p:spPr>
          <a:xfrm>
            <a:off x="1579202" y="280358"/>
            <a:ext cx="10018713" cy="1752599"/>
          </a:xfrm>
        </p:spPr>
        <p:txBody>
          <a:bodyPr>
            <a:normAutofit/>
          </a:bodyPr>
          <a:lstStyle/>
          <a:p>
            <a:r>
              <a:rPr lang="en-US" sz="3600" b="1" dirty="0">
                <a:latin typeface="Times New Roman" panose="02020603050405020304" pitchFamily="18" charset="0"/>
                <a:cs typeface="Times New Roman" panose="02020603050405020304" pitchFamily="18" charset="0"/>
              </a:rPr>
              <a:t>FEATURES &amp; ENHANCEMENTS:</a:t>
            </a:r>
          </a:p>
        </p:txBody>
      </p:sp>
      <p:sp>
        <p:nvSpPr>
          <p:cNvPr id="3" name="Content Placeholder 2">
            <a:extLst>
              <a:ext uri="{FF2B5EF4-FFF2-40B4-BE49-F238E27FC236}">
                <a16:creationId xmlns:a16="http://schemas.microsoft.com/office/drawing/2014/main" id="{C0A7B847-D2AD-2283-EE93-234C6FD59752}"/>
              </a:ext>
            </a:extLst>
          </p:cNvPr>
          <p:cNvSpPr>
            <a:spLocks noGrp="1"/>
          </p:cNvSpPr>
          <p:nvPr>
            <p:ph idx="1"/>
          </p:nvPr>
        </p:nvSpPr>
        <p:spPr>
          <a:xfrm>
            <a:off x="1900130" y="1828710"/>
            <a:ext cx="10515600" cy="4351338"/>
          </a:xfrm>
        </p:spPr>
        <p:txBody>
          <a:bodyPr/>
          <a:lstStyle/>
          <a:p>
            <a:pPr marL="0" indent="0">
              <a:buNone/>
            </a:pPr>
            <a:r>
              <a:rPr lang="en-US" dirty="0"/>
              <a:t>✅ Real-time GPS Tracking</a:t>
            </a:r>
          </a:p>
          <a:p>
            <a:pPr marL="0" indent="0">
              <a:buNone/>
            </a:pPr>
            <a:r>
              <a:rPr lang="en-US" dirty="0"/>
              <a:t>✅ Automatic SMS Alert with Location</a:t>
            </a:r>
          </a:p>
          <a:p>
            <a:pPr marL="0" indent="0">
              <a:buNone/>
            </a:pPr>
            <a:r>
              <a:rPr lang="en-US" dirty="0"/>
              <a:t>✅ Emergency Call Feature</a:t>
            </a:r>
          </a:p>
          <a:p>
            <a:pPr marL="0" indent="0">
              <a:buNone/>
            </a:pPr>
            <a:r>
              <a:rPr lang="en-US" dirty="0"/>
              <a:t>✅ Family Contact Easily Changeable</a:t>
            </a:r>
          </a:p>
          <a:p>
            <a:pPr marL="0" indent="0">
              <a:buNone/>
            </a:pPr>
            <a:r>
              <a:rPr lang="en-US" dirty="0"/>
              <a:t>✅ Buzzer Alert for Awareness</a:t>
            </a:r>
          </a:p>
          <a:p>
            <a:pPr marL="0" indent="0">
              <a:buNone/>
            </a:pPr>
            <a:r>
              <a:rPr lang="en-US" dirty="0"/>
              <a:t>✅ Reset Button to Avoid False Alarms</a:t>
            </a:r>
          </a:p>
        </p:txBody>
      </p:sp>
    </p:spTree>
    <p:extLst>
      <p:ext uri="{BB962C8B-B14F-4D97-AF65-F5344CB8AC3E}">
        <p14:creationId xmlns:p14="http://schemas.microsoft.com/office/powerpoint/2010/main" val="561360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1949" y="-61910"/>
            <a:ext cx="10018713" cy="1752599"/>
          </a:xfrm>
        </p:spPr>
        <p:txBody>
          <a:bodyPr/>
          <a:lstStyle/>
          <a:p>
            <a:r>
              <a:rPr lang="en-US" altLang="en-GB" b="1" dirty="0">
                <a:latin typeface="Times New Roman" panose="02020603050405020304" pitchFamily="18" charset="0"/>
                <a:cs typeface="Times New Roman" panose="02020603050405020304" pitchFamily="18" charset="0"/>
              </a:rPr>
              <a:t>References</a:t>
            </a:r>
          </a:p>
        </p:txBody>
      </p:sp>
      <p:sp>
        <p:nvSpPr>
          <p:cNvPr id="5" name="TextBox 4">
            <a:extLst>
              <a:ext uri="{FF2B5EF4-FFF2-40B4-BE49-F238E27FC236}">
                <a16:creationId xmlns:a16="http://schemas.microsoft.com/office/drawing/2014/main" id="{DB1BC851-EBC7-ADFF-9BE5-15A8C4AF375B}"/>
              </a:ext>
            </a:extLst>
          </p:cNvPr>
          <p:cNvSpPr txBox="1"/>
          <p:nvPr/>
        </p:nvSpPr>
        <p:spPr>
          <a:xfrm>
            <a:off x="1623203" y="2182394"/>
            <a:ext cx="10330543" cy="2862322"/>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"Accident Detection and Alert System Using GPS and GSM"</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International Journal of Creative Research Thoughts (IJCRT), 2022.</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This paper discusses an automatic alert system for vehicle accidents that sends messages to registered mobile numbers using wireless communication techniques.</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hlinkClick r:id="rId2"/>
              </a:rPr>
              <a:t>https://youtu.be/WNezQ0maD9I?si=IbAerBdy4qV7r_Uu</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i="0" u="none" strike="noStrike" dirty="0">
                <a:solidFill>
                  <a:srgbClr val="E8EAED"/>
                </a:solidFill>
                <a:effectLst/>
                <a:latin typeface="Times New Roman" panose="02020603050405020304" pitchFamily="18" charset="0"/>
                <a:cs typeface="Times New Roman" panose="02020603050405020304" pitchFamily="18" charset="0"/>
                <a:hlinkClick r:id="rId3"/>
              </a:rPr>
              <a:t>https://ajast.net/data/uploads/72031.pdf</a:t>
            </a:r>
            <a:endParaRPr lang="en-US" b="0" i="0" u="none" strike="noStrike" dirty="0">
              <a:solidFill>
                <a:srgbClr val="E8EAED"/>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BBAB334-B234-77C0-730D-01D49AE3611E}"/>
              </a:ext>
            </a:extLst>
          </p:cNvPr>
          <p:cNvSpPr>
            <a:spLocks noGrp="1"/>
          </p:cNvSpPr>
          <p:nvPr>
            <p:ph type="subTitle" idx="1"/>
          </p:nvPr>
        </p:nvSpPr>
        <p:spPr>
          <a:xfrm>
            <a:off x="7063273" y="3573624"/>
            <a:ext cx="4917233" cy="2668556"/>
          </a:xfrm>
        </p:spPr>
        <p:txBody>
          <a:bodyPr>
            <a:normAutofit/>
          </a:bodyPr>
          <a:lstStyle/>
          <a:p>
            <a:pPr algn="l"/>
            <a:r>
              <a:rPr lang="en-IN" dirty="0">
                <a:latin typeface="Times New Roman" panose="02020603050405020304" pitchFamily="18" charset="0"/>
                <a:cs typeface="Times New Roman" panose="02020603050405020304" pitchFamily="18" charset="0"/>
              </a:rPr>
              <a:t>BY :</a:t>
            </a:r>
          </a:p>
          <a:p>
            <a:pPr algn="l"/>
            <a:r>
              <a:rPr lang="en-IN" dirty="0">
                <a:latin typeface="Times New Roman" panose="02020603050405020304" pitchFamily="18" charset="0"/>
                <a:cs typeface="Times New Roman" panose="02020603050405020304" pitchFamily="18" charset="0"/>
              </a:rPr>
              <a:t>ARUN K  -   927623BEC011</a:t>
            </a:r>
          </a:p>
          <a:p>
            <a:pPr algn="l"/>
            <a:r>
              <a:rPr lang="en-IN" dirty="0">
                <a:latin typeface="Times New Roman" panose="02020603050405020304" pitchFamily="18" charset="0"/>
                <a:cs typeface="Times New Roman" panose="02020603050405020304" pitchFamily="18" charset="0"/>
              </a:rPr>
              <a:t>BALAJI C -  927623BEC015</a:t>
            </a:r>
          </a:p>
          <a:p>
            <a:pPr algn="l"/>
            <a:r>
              <a:rPr lang="en-IN" dirty="0">
                <a:latin typeface="Times New Roman" panose="02020603050405020304" pitchFamily="18" charset="0"/>
                <a:cs typeface="Times New Roman" panose="02020603050405020304" pitchFamily="18" charset="0"/>
              </a:rPr>
              <a:t>BHARANIDHARAN S  - 927623BEC016</a:t>
            </a:r>
          </a:p>
          <a:p>
            <a:pPr algn="l"/>
            <a:r>
              <a:rPr lang="en-IN" dirty="0">
                <a:latin typeface="Times New Roman" panose="02020603050405020304" pitchFamily="18" charset="0"/>
                <a:cs typeface="Times New Roman" panose="02020603050405020304" pitchFamily="18" charset="0"/>
              </a:rPr>
              <a:t>BHARANITHARAN S  -  927623BEC017</a:t>
            </a:r>
          </a:p>
          <a:p>
            <a:endParaRPr lang="en-IN"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A6F047DE-449C-C4A8-5BFF-9A1D67A5F424}"/>
              </a:ext>
            </a:extLst>
          </p:cNvPr>
          <p:cNvSpPr>
            <a:spLocks noGrp="1"/>
          </p:cNvSpPr>
          <p:nvPr>
            <p:ph type="ctrTitle"/>
          </p:nvPr>
        </p:nvSpPr>
        <p:spPr>
          <a:xfrm>
            <a:off x="2416629" y="615820"/>
            <a:ext cx="9086394" cy="2388637"/>
          </a:xfrm>
        </p:spPr>
        <p:txBody>
          <a:bodyPr>
            <a:normAutofit/>
          </a:bodyPr>
          <a:lstStyle/>
          <a:p>
            <a:r>
              <a:rPr lang="en-US" dirty="0"/>
              <a:t>GPS VEHICLE  ACCIDENT ALERT SYSTEM </a:t>
            </a:r>
            <a:endParaRPr lang="en-IN" dirty="0"/>
          </a:p>
        </p:txBody>
      </p:sp>
    </p:spTree>
    <p:extLst>
      <p:ext uri="{BB962C8B-B14F-4D97-AF65-F5344CB8AC3E}">
        <p14:creationId xmlns:p14="http://schemas.microsoft.com/office/powerpoint/2010/main" val="483848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1FEEA-24C7-D09A-043C-33090D56F673}"/>
              </a:ext>
            </a:extLst>
          </p:cNvPr>
          <p:cNvSpPr>
            <a:spLocks noGrp="1"/>
          </p:cNvSpPr>
          <p:nvPr>
            <p:ph type="title"/>
          </p:nvPr>
        </p:nvSpPr>
        <p:spPr>
          <a:xfrm>
            <a:off x="838200" y="33531"/>
            <a:ext cx="10515600" cy="1325563"/>
          </a:xfrm>
        </p:spPr>
        <p:txBody>
          <a:bodyPr/>
          <a:lstStyle/>
          <a:p>
            <a:r>
              <a:rPr lang="en-US"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A7F40342-E320-A88B-F832-86B486B1CECD}"/>
              </a:ext>
            </a:extLst>
          </p:cNvPr>
          <p:cNvSpPr>
            <a:spLocks noGrp="1"/>
          </p:cNvSpPr>
          <p:nvPr>
            <p:ph idx="1"/>
          </p:nvPr>
        </p:nvSpPr>
        <p:spPr>
          <a:xfrm>
            <a:off x="1450675" y="1510490"/>
            <a:ext cx="10515600" cy="4351338"/>
          </a:xfrm>
        </p:spPr>
        <p:txBody>
          <a:bodyPr>
            <a:normAutofit fontScale="77500" lnSpcReduction="20000"/>
          </a:bodyPr>
          <a:lstStyle/>
          <a:p>
            <a:pPr marL="0" indent="0" algn="just">
              <a:lnSpc>
                <a:spcPct val="120000"/>
              </a:lnSpc>
              <a:buNone/>
            </a:pPr>
            <a:r>
              <a:rPr lang="en-US" dirty="0">
                <a:latin typeface="Times New Roman" panose="02020603050405020304" pitchFamily="18" charset="0"/>
                <a:cs typeface="Times New Roman" panose="02020603050405020304" pitchFamily="18" charset="0"/>
              </a:rPr>
              <a:t>Road accidents are a major cause of accident in worldwide, and immediate medical assistance can significantly reduce the injuries. This project presents an Accident Alert and Location Tracking System that utilizes GPS (Global Positioning System) and GSM (Global System for Mobile Communications) to detect accidents and automatically notify emergency responders, nearby hospitals, and family members.</a:t>
            </a: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Key Features:</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Automatic Accident Detection – The system uses impact sensors to detect an accident.</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Real-Time Location Tracking – GPS provides precise location data of the accident spot.</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Instant Notifications – GSM sends messages and calls to emergency contacts and hospitals.</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Customizable Contact List – Family members' contacts can be updated as needed.</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Prioritized Alerts – Messages are first sent to emergency services, followed by family members for quick response.</a:t>
            </a:r>
          </a:p>
        </p:txBody>
      </p:sp>
    </p:spTree>
    <p:extLst>
      <p:ext uri="{BB962C8B-B14F-4D97-AF65-F5344CB8AC3E}">
        <p14:creationId xmlns:p14="http://schemas.microsoft.com/office/powerpoint/2010/main" val="345061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6455" y="0"/>
            <a:ext cx="10018713" cy="1752599"/>
          </a:xfrm>
        </p:spPr>
        <p:txBody>
          <a:bodyPr/>
          <a:lstStyle/>
          <a:p>
            <a:r>
              <a:rPr lang="en-US" altLang="en-GB" b="1" dirty="0">
                <a:latin typeface="Times New Roman" panose="02020603050405020304" pitchFamily="18" charset="0"/>
                <a:cs typeface="Times New Roman" panose="02020603050405020304" pitchFamily="18" charset="0"/>
              </a:rPr>
              <a:t>OBJECTIVE</a:t>
            </a:r>
          </a:p>
        </p:txBody>
      </p:sp>
      <p:sp>
        <p:nvSpPr>
          <p:cNvPr id="4" name="Rectangle 1">
            <a:extLst>
              <a:ext uri="{FF2B5EF4-FFF2-40B4-BE49-F238E27FC236}">
                <a16:creationId xmlns:a16="http://schemas.microsoft.com/office/drawing/2014/main" id="{0AC9B52E-4CA0-0190-4077-D884342DCA52}"/>
              </a:ext>
            </a:extLst>
          </p:cNvPr>
          <p:cNvSpPr>
            <a:spLocks noGrp="1" noChangeArrowheads="1"/>
          </p:cNvSpPr>
          <p:nvPr>
            <p:ph idx="1"/>
          </p:nvPr>
        </p:nvSpPr>
        <p:spPr bwMode="auto">
          <a:xfrm>
            <a:off x="1252959" y="2228022"/>
            <a:ext cx="10843727" cy="31752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a:lnSpc>
                <a:spcPct val="100000"/>
              </a:lnSpc>
              <a:buNone/>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develop an Accident Alert and Location Tracking System using GPS and GSM that can detect accidents and automatically notify emergency services (ambulance, nearby hospitals) and family members through SMS and phone calls. The system will provide the precise location of the accident, ensuring quick response and medical assistance.</a:t>
            </a:r>
          </a:p>
          <a:p>
            <a:pPr marL="0" indent="0" algn="just">
              <a:lnSpc>
                <a:spcPct val="100000"/>
              </a:lnSpc>
              <a:buNone/>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Additionally, the system will allow easy customization of family notifications so that only designated family members receive alerts. The system will focus on detecting accidents in nearby locations and ensuring timely intimation for effective emergency response.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7828" y="349370"/>
            <a:ext cx="10018713" cy="1752599"/>
          </a:xfrm>
        </p:spPr>
        <p:txBody>
          <a:bodyPr/>
          <a:lstStyle/>
          <a:p>
            <a:r>
              <a:rPr lang="en-US" altLang="en-GB" b="1" dirty="0">
                <a:latin typeface="Times New Roman" panose="02020603050405020304" pitchFamily="18" charset="0"/>
                <a:cs typeface="Times New Roman" panose="02020603050405020304" pitchFamily="18" charset="0"/>
              </a:rPr>
              <a:t>PROBLEM STATEMENT</a:t>
            </a:r>
          </a:p>
        </p:txBody>
      </p:sp>
      <p:sp>
        <p:nvSpPr>
          <p:cNvPr id="3" name="Content Placeholder 2"/>
          <p:cNvSpPr>
            <a:spLocks noGrp="1"/>
          </p:cNvSpPr>
          <p:nvPr>
            <p:ph idx="1"/>
          </p:nvPr>
        </p:nvSpPr>
        <p:spPr>
          <a:xfrm>
            <a:off x="1518816" y="2321942"/>
            <a:ext cx="10018713" cy="3124201"/>
          </a:xfrm>
        </p:spPr>
        <p:txBody>
          <a:bodyPr>
            <a:normAutofit fontScale="70000" lnSpcReduction="20000"/>
          </a:bodyPr>
          <a:lstStyle/>
          <a:p>
            <a:pPr marL="0" indent="0" algn="just">
              <a:buNone/>
            </a:pPr>
            <a:r>
              <a:rPr lang="en-US" altLang="en-US" sz="2400" dirty="0">
                <a:latin typeface="Times New Roman" panose="02020603050405020304" pitchFamily="18" charset="0"/>
                <a:cs typeface="Times New Roman" panose="02020603050405020304" pitchFamily="18" charset="0"/>
              </a:rPr>
              <a:t>In many cases of road accidents, delay in emergency response leads to severe injuries and loss of life. The primary causes of these delays include:</a:t>
            </a:r>
          </a:p>
          <a:p>
            <a:pPr algn="jus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        Lack of immediate accident detection</a:t>
            </a:r>
          </a:p>
          <a:p>
            <a:pPr algn="jus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        Absence of real-time location tracking</a:t>
            </a:r>
          </a:p>
          <a:p>
            <a:pPr algn="just">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        No automated alert system for emergency contacts and hospitals</a:t>
            </a:r>
          </a:p>
          <a:p>
            <a:pPr marL="0" indent="0" algn="just">
              <a:buNone/>
            </a:pPr>
            <a:r>
              <a:rPr lang="en-US" altLang="en-US" sz="2400" dirty="0">
                <a:latin typeface="Times New Roman" panose="02020603050405020304" pitchFamily="18" charset="0"/>
                <a:cs typeface="Times New Roman" panose="02020603050405020304" pitchFamily="18" charset="0"/>
              </a:rPr>
              <a:t>To address these issues, an Accident Alert and Location Tracking System using GPS and GSM can be implemented. This system will detect accidents using sensors, retrieve the accident location via GPS, and send instant alerts through SMS and phone calls to family members, nearby hospitals, and ambulance services. Additionally, it will provide an option to update emergency contact numbers easily for improved flexibility.</a:t>
            </a:r>
          </a:p>
          <a:p>
            <a:pPr marL="0" indent="0" algn="just">
              <a:buNone/>
            </a:pPr>
            <a:r>
              <a:rPr lang="en-US" altLang="en-US" sz="2400" dirty="0">
                <a:latin typeface="Times New Roman" panose="02020603050405020304" pitchFamily="18" charset="0"/>
                <a:cs typeface="Times New Roman" panose="02020603050405020304" pitchFamily="18" charset="0"/>
              </a:rPr>
              <a:t>This system will ensure quick response times, potentially saving lives by reducing delays in medical assistance. </a:t>
            </a:r>
            <a:endParaRPr lang="en-GB"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2" y="0"/>
            <a:ext cx="10018713" cy="1752599"/>
          </a:xfrm>
        </p:spPr>
        <p:txBody>
          <a:bodyPr/>
          <a:lstStyle/>
          <a:p>
            <a:r>
              <a:rPr lang="en-US" altLang="en-GB" b="1" dirty="0">
                <a:latin typeface="Times New Roman" panose="02020603050405020304" pitchFamily="18" charset="0"/>
                <a:cs typeface="Times New Roman" panose="02020603050405020304" pitchFamily="18" charset="0"/>
              </a:rPr>
              <a:t>MIND MAP</a:t>
            </a:r>
          </a:p>
        </p:txBody>
      </p:sp>
      <p:pic>
        <p:nvPicPr>
          <p:cNvPr id="6" name="Picture 2">
            <a:extLst>
              <a:ext uri="{FF2B5EF4-FFF2-40B4-BE49-F238E27FC236}">
                <a16:creationId xmlns:a16="http://schemas.microsoft.com/office/drawing/2014/main" id="{528EDCF9-9140-FF6B-6CF6-D05908B949DA}"/>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1163154" y="1535503"/>
            <a:ext cx="11028846" cy="46755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86CB6-1060-8C79-FFE6-4BE38752693B}"/>
              </a:ext>
            </a:extLst>
          </p:cNvPr>
          <p:cNvSpPr>
            <a:spLocks noGrp="1"/>
          </p:cNvSpPr>
          <p:nvPr>
            <p:ph type="title"/>
          </p:nvPr>
        </p:nvSpPr>
        <p:spPr>
          <a:xfrm>
            <a:off x="662604" y="-184610"/>
            <a:ext cx="10515600" cy="1325563"/>
          </a:xfrm>
        </p:spPr>
        <p:txBody>
          <a:bodyPr>
            <a:normAutofit/>
          </a:bodyPr>
          <a:lstStyle/>
          <a:p>
            <a:r>
              <a:rPr lang="en-US" b="1" dirty="0">
                <a:latin typeface="Times New Roman" panose="02020603050405020304" pitchFamily="18" charset="0"/>
                <a:cs typeface="Times New Roman" panose="02020603050405020304" pitchFamily="18" charset="0"/>
              </a:rPr>
              <a:t>CIRCUIT DIAGRAM</a:t>
            </a:r>
          </a:p>
        </p:txBody>
      </p:sp>
      <p:pic>
        <p:nvPicPr>
          <p:cNvPr id="7" name="Picture 6">
            <a:extLst>
              <a:ext uri="{FF2B5EF4-FFF2-40B4-BE49-F238E27FC236}">
                <a16:creationId xmlns:a16="http://schemas.microsoft.com/office/drawing/2014/main" id="{E52877D9-DD51-2E35-B238-BCFE50E0718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76415" y="836051"/>
            <a:ext cx="8643038" cy="5643199"/>
          </a:xfrm>
          <a:prstGeom prst="rect">
            <a:avLst/>
          </a:prstGeom>
        </p:spPr>
      </p:pic>
      <p:pic>
        <p:nvPicPr>
          <p:cNvPr id="3" name="Picture 2">
            <a:extLst>
              <a:ext uri="{FF2B5EF4-FFF2-40B4-BE49-F238E27FC236}">
                <a16:creationId xmlns:a16="http://schemas.microsoft.com/office/drawing/2014/main" id="{283FE088-2F1C-50B0-9009-135610E57D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74884" y="836051"/>
            <a:ext cx="7991464" cy="5338297"/>
          </a:xfrm>
          <a:prstGeom prst="rect">
            <a:avLst/>
          </a:prstGeom>
        </p:spPr>
      </p:pic>
    </p:spTree>
    <p:extLst>
      <p:ext uri="{BB962C8B-B14F-4D97-AF65-F5344CB8AC3E}">
        <p14:creationId xmlns:p14="http://schemas.microsoft.com/office/powerpoint/2010/main" val="3995007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244D8-62E2-CC99-9D9B-8E44BAE27DCC}"/>
              </a:ext>
            </a:extLst>
          </p:cNvPr>
          <p:cNvSpPr>
            <a:spLocks noGrp="1"/>
          </p:cNvSpPr>
          <p:nvPr>
            <p:ph type="title"/>
          </p:nvPr>
        </p:nvSpPr>
        <p:spPr>
          <a:xfrm>
            <a:off x="1401066" y="280215"/>
            <a:ext cx="10018713" cy="1752599"/>
          </a:xfrm>
        </p:spPr>
        <p:txBody>
          <a:bodyPr/>
          <a:lstStyle/>
          <a:p>
            <a:r>
              <a:rPr lang="en-US" b="1" dirty="0">
                <a:latin typeface="Times New Roman" panose="02020603050405020304" pitchFamily="18" charset="0"/>
                <a:cs typeface="Times New Roman" panose="02020603050405020304" pitchFamily="18" charset="0"/>
              </a:rPr>
              <a:t>COMPONENTS REQUIRED</a:t>
            </a:r>
          </a:p>
        </p:txBody>
      </p:sp>
      <p:sp>
        <p:nvSpPr>
          <p:cNvPr id="3" name="Content Placeholder 2">
            <a:extLst>
              <a:ext uri="{FF2B5EF4-FFF2-40B4-BE49-F238E27FC236}">
                <a16:creationId xmlns:a16="http://schemas.microsoft.com/office/drawing/2014/main" id="{D1BCF817-0648-CDBA-8C27-EE9D3651F94B}"/>
              </a:ext>
            </a:extLst>
          </p:cNvPr>
          <p:cNvSpPr>
            <a:spLocks noGrp="1"/>
          </p:cNvSpPr>
          <p:nvPr>
            <p:ph idx="1"/>
          </p:nvPr>
        </p:nvSpPr>
        <p:spPr>
          <a:xfrm>
            <a:off x="2240560" y="1956614"/>
            <a:ext cx="10018713" cy="3124201"/>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Arduino Uno/Nano</a:t>
            </a:r>
          </a:p>
          <a:p>
            <a:r>
              <a:rPr lang="en-US" dirty="0">
                <a:latin typeface="Times New Roman" panose="02020603050405020304" pitchFamily="18" charset="0"/>
                <a:cs typeface="Times New Roman" panose="02020603050405020304" pitchFamily="18" charset="0"/>
              </a:rPr>
              <a:t>GPS Module (Neo-6M) </a:t>
            </a:r>
          </a:p>
          <a:p>
            <a:r>
              <a:rPr lang="en-US" dirty="0">
                <a:latin typeface="Times New Roman" panose="02020603050405020304" pitchFamily="18" charset="0"/>
                <a:cs typeface="Times New Roman" panose="02020603050405020304" pitchFamily="18" charset="0"/>
              </a:rPr>
              <a:t>GSM Module (SIM800L)</a:t>
            </a:r>
          </a:p>
          <a:p>
            <a:r>
              <a:rPr lang="en-US" dirty="0">
                <a:latin typeface="Times New Roman" panose="02020603050405020304" pitchFamily="18" charset="0"/>
                <a:cs typeface="Times New Roman" panose="02020603050405020304" pitchFamily="18" charset="0"/>
              </a:rPr>
              <a:t>Vibration Sensor (SW-420) (for accident detection)</a:t>
            </a:r>
          </a:p>
          <a:p>
            <a:r>
              <a:rPr lang="en-US" dirty="0">
                <a:latin typeface="Times New Roman" panose="02020603050405020304" pitchFamily="18" charset="0"/>
                <a:cs typeface="Times New Roman" panose="02020603050405020304" pitchFamily="18" charset="0"/>
              </a:rPr>
              <a:t>Buzzer (for alert sound)</a:t>
            </a:r>
          </a:p>
          <a:p>
            <a:r>
              <a:rPr lang="en-US" dirty="0">
                <a:latin typeface="Times New Roman" panose="02020603050405020304" pitchFamily="18" charset="0"/>
                <a:cs typeface="Times New Roman" panose="02020603050405020304" pitchFamily="18" charset="0"/>
              </a:rPr>
              <a:t>Push Button (to reset system if false alert is triggered)</a:t>
            </a:r>
          </a:p>
          <a:p>
            <a:r>
              <a:rPr lang="en-US" dirty="0">
                <a:latin typeface="Times New Roman" panose="02020603050405020304" pitchFamily="18" charset="0"/>
                <a:cs typeface="Times New Roman" panose="02020603050405020304" pitchFamily="18" charset="0"/>
              </a:rPr>
              <a:t>Power Supply (Battery/Adapter 9V-12V)</a:t>
            </a:r>
          </a:p>
        </p:txBody>
      </p:sp>
    </p:spTree>
    <p:extLst>
      <p:ext uri="{BB962C8B-B14F-4D97-AF65-F5344CB8AC3E}">
        <p14:creationId xmlns:p14="http://schemas.microsoft.com/office/powerpoint/2010/main" val="3034111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5466" y="323490"/>
            <a:ext cx="10018713" cy="1752599"/>
          </a:xfrm>
        </p:spPr>
        <p:txBody>
          <a:bodyPr/>
          <a:lstStyle/>
          <a:p>
            <a:r>
              <a:rPr lang="en-US" altLang="en-GB" b="1" dirty="0">
                <a:latin typeface="Times New Roman" panose="02020603050405020304" pitchFamily="18" charset="0"/>
                <a:cs typeface="Times New Roman" panose="02020603050405020304" pitchFamily="18" charset="0"/>
              </a:rPr>
              <a:t>EXISTING SYSTEM</a:t>
            </a:r>
          </a:p>
        </p:txBody>
      </p:sp>
      <p:sp>
        <p:nvSpPr>
          <p:cNvPr id="3" name="Content Placeholder 2"/>
          <p:cNvSpPr>
            <a:spLocks noGrp="1"/>
          </p:cNvSpPr>
          <p:nvPr>
            <p:ph idx="1"/>
          </p:nvPr>
        </p:nvSpPr>
        <p:spPr>
          <a:xfrm>
            <a:off x="1743104" y="2252932"/>
            <a:ext cx="10018713" cy="3124201"/>
          </a:xfrm>
        </p:spPr>
        <p:txBody>
          <a:bodyPr>
            <a:normAutofit fontScale="92500"/>
          </a:bodyPr>
          <a:lstStyle/>
          <a:p>
            <a:pPr marL="0" indent="0" algn="just">
              <a:lnSpc>
                <a:spcPct val="110000"/>
              </a:lnSpc>
              <a:buNone/>
            </a:pPr>
            <a:r>
              <a:rPr lang="en-US" altLang="en-US" sz="2400" dirty="0">
                <a:latin typeface="Times New Roman" panose="02020603050405020304" pitchFamily="18" charset="0"/>
                <a:cs typeface="Times New Roman" panose="02020603050405020304" pitchFamily="18" charset="0"/>
              </a:rPr>
              <a:t>Existing accident alert and location tracking systems use vibration sensors, accelerometers, and GPS-GSM modules to detect crashes and send alerts via SMS or calls to emergency contacts. Some integrate Google Maps API for real-time tracking, while advanced versions use IoT for cloud-based monitoring. However, they have limitations like fixed emergency contacts, frequent false alarms, and lack of automated hospital selection. Enhancements such as dynamic contact selection, machine learning-based detection, voice-based severity assessment, and automated ambulance dispatch can improve efficiency and reliability.</a:t>
            </a:r>
            <a:endParaRPr lang="en-GB"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docProps/app.xml><?xml version="1.0" encoding="utf-8"?>
<Properties xmlns="http://schemas.openxmlformats.org/officeDocument/2006/extended-properties" xmlns:vt="http://schemas.openxmlformats.org/officeDocument/2006/docPropsVTypes">
  <Template>TM03457496[[fn=Parallax]]</Template>
  <TotalTime>144</TotalTime>
  <Words>683</Words>
  <Application>Microsoft Office PowerPoint</Application>
  <PresentationFormat>Widescreen</PresentationFormat>
  <Paragraphs>53</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Corbel</vt:lpstr>
      <vt:lpstr>Times New Roman</vt:lpstr>
      <vt:lpstr>Wingdings</vt:lpstr>
      <vt:lpstr>Parallax</vt:lpstr>
      <vt:lpstr>DEPARTMENT OF ELECTRONICS AND COMMUNICATION ENGINEERING  Academic Year 2024-2025 (EVEN SEM)</vt:lpstr>
      <vt:lpstr>GPS VEHICLE  ACCIDENT ALERT SYSTEM </vt:lpstr>
      <vt:lpstr>ABSTRACT</vt:lpstr>
      <vt:lpstr>OBJECTIVE</vt:lpstr>
      <vt:lpstr>PROBLEM STATEMENT</vt:lpstr>
      <vt:lpstr>MIND MAP</vt:lpstr>
      <vt:lpstr>CIRCUIT DIAGRAM</vt:lpstr>
      <vt:lpstr>COMPONENTS REQUIRED</vt:lpstr>
      <vt:lpstr>EXISTING SYSTEM</vt:lpstr>
      <vt:lpstr>FEATURES &amp; ENHANCEMENTS: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ELECTRONICS AND COMMUNICATION ENGINEERING  Academic Year 2024-2025 (EVEN SEM)</dc:title>
  <dc:creator>HP</dc:creator>
  <cp:lastModifiedBy>Guganathan Rajalingam</cp:lastModifiedBy>
  <cp:revision>15</cp:revision>
  <dcterms:created xsi:type="dcterms:W3CDTF">2025-01-31T04:50:00Z</dcterms:created>
  <dcterms:modified xsi:type="dcterms:W3CDTF">2025-03-07T04:48:09Z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BDBA348D67984CF9A3458B980A026AD5_11</vt:lpwstr>
  </property>
  <property fmtid="{D5CDD505-2E9C-101B-9397-08002B2CF9AE}" pid="3" name="KSOProductBuildVer">
    <vt:lpwstr>2057-12.2.0.19821</vt:lpwstr>
  </property>
</Properties>
</file>