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3" r:id="rId5"/>
    <p:sldId id="260" r:id="rId6"/>
    <p:sldId id="267" r:id="rId7"/>
    <p:sldId id="265" r:id="rId8"/>
    <p:sldId id="264" r:id="rId9"/>
    <p:sldId id="266"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E528-3C6B-BD27-A76B-2A9D08CCB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C001CD-8B41-0B70-904C-B9F9DE6F3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F8C68C-F84A-D7F4-6EA7-8FDBDB3E27D3}"/>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BBBC47C2-6339-60FE-FD0F-9FE17EC44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BAD9C-9957-52A2-7207-7BBBAE92B31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9506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AD0B-7A91-A353-C34C-FB94BD02C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C28A8-C74F-D4E9-F1CF-AA4750C65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66061-D5EA-0DA7-B267-A1BC052EC711}"/>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14997532-AE1E-C17C-CCAE-FE2B42DFC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C4D6E-DBD1-B030-2FD0-4ADE50C14F2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09670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33B4D-085B-23A1-42EB-C81F1F483E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A2E694-3A34-D1CF-621D-A61483A08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E655D-C7D8-F2A1-90B8-F8952B6D59F1}"/>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F3368CCC-EFEA-9C11-D118-577679571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42E11-DDA2-492A-6BCE-66E08C39C5D7}"/>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476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73FD-5DC5-5B63-60B0-DE522A6CE4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B59E9-0691-29F5-90EC-5F3224320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3AA32-F115-A6E0-ED62-C86B01AF9590}"/>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CE63B062-A168-F045-BA11-9C0EF5CDB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FAF5A0-45FF-CF27-0305-FDD084396EA9}"/>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04853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278D-E879-F681-5421-E23EB1C8B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11F392-2D12-27E6-80B6-1C720E59D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CBDE0-01B4-7177-7EE7-5DAA4DEADD78}"/>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D89CC6BF-14C8-913D-1BC3-8C305BBBA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3E40A-102C-95FF-CE52-65DFD877982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84356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D1C7-6570-F565-2AC1-765CF6670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226E43-3304-5635-5057-C5CDD852B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EB66A6-CBD5-8661-F426-8859203F8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F2F811-D169-9869-0239-14297B6A53C8}"/>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6" name="Footer Placeholder 5">
            <a:extLst>
              <a:ext uri="{FF2B5EF4-FFF2-40B4-BE49-F238E27FC236}">
                <a16:creationId xmlns:a16="http://schemas.microsoft.com/office/drawing/2014/main" id="{39114324-44CB-B015-F357-E2C6512AC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A8E85-70EF-9E62-398E-5460EC3AC7FB}"/>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68558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0EDA-549E-E176-B843-98DFA7E86F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64F87C-B5CA-0287-2B0E-8CC63B8A8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83856-1273-53F2-342B-62984DBD3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5FA010-E4BB-FDAC-45F6-F8D919F7D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F340C-8B8B-DCF2-E45E-7C2266068A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641560-B93D-7574-890D-F3C4766058C5}"/>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8" name="Footer Placeholder 7">
            <a:extLst>
              <a:ext uri="{FF2B5EF4-FFF2-40B4-BE49-F238E27FC236}">
                <a16:creationId xmlns:a16="http://schemas.microsoft.com/office/drawing/2014/main" id="{3A2A523B-5BCE-D35A-772C-71B303EDD6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7DD1E-F8B3-497A-9A27-66DC2B8F174D}"/>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247200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FE1E-5FA9-480B-C9A9-46501FE6BA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F7C437-FFA3-D36A-DC37-68BC2EBCCD9A}"/>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4" name="Footer Placeholder 3">
            <a:extLst>
              <a:ext uri="{FF2B5EF4-FFF2-40B4-BE49-F238E27FC236}">
                <a16:creationId xmlns:a16="http://schemas.microsoft.com/office/drawing/2014/main" id="{002D47CE-D76D-57E3-6CBD-3D7CB3A5D1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F15AA2-9582-19D0-0706-2447CCE60AE5}"/>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10810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A5CB4-DCAC-6F7A-B96F-5163D8A10453}"/>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3" name="Footer Placeholder 2">
            <a:extLst>
              <a:ext uri="{FF2B5EF4-FFF2-40B4-BE49-F238E27FC236}">
                <a16:creationId xmlns:a16="http://schemas.microsoft.com/office/drawing/2014/main" id="{C97746A6-5E78-2A04-E48A-5C325C1EFF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123F24-76C1-79D1-89FB-192DE38A60AD}"/>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79645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CDC3-AF66-41BE-EA92-87B30E410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3630E3-CFBC-3E88-32C2-F76D33205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34BA47-59FD-654D-9F59-950ACB3F9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DF862-BFA3-633B-C2D5-A59252426F7B}"/>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6" name="Footer Placeholder 5">
            <a:extLst>
              <a:ext uri="{FF2B5EF4-FFF2-40B4-BE49-F238E27FC236}">
                <a16:creationId xmlns:a16="http://schemas.microsoft.com/office/drawing/2014/main" id="{4CF44EB5-2E52-83D0-FF7B-36078A57E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FCF34-93BB-3AC4-0941-499DC20BC19E}"/>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9398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67C-31B7-5015-AC41-4CFCAE75B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C9E10A-C1DB-99D6-E784-F3725BD6D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254DB2-6CDD-0A88-0982-2ACC1FCB4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1E947-FD83-A9A1-0A1B-076DE9A0CA0C}"/>
              </a:ext>
            </a:extLst>
          </p:cNvPr>
          <p:cNvSpPr>
            <a:spLocks noGrp="1"/>
          </p:cNvSpPr>
          <p:nvPr>
            <p:ph type="dt" sz="half" idx="10"/>
          </p:nvPr>
        </p:nvSpPr>
        <p:spPr/>
        <p:txBody>
          <a:bodyPr/>
          <a:lstStyle/>
          <a:p>
            <a:fld id="{A87E4FEF-CA54-4F30-A340-537B649DA7B8}" type="datetimeFigureOut">
              <a:rPr lang="en-IN" smtClean="0"/>
              <a:t>04-08-2024</a:t>
            </a:fld>
            <a:endParaRPr lang="en-IN"/>
          </a:p>
        </p:txBody>
      </p:sp>
      <p:sp>
        <p:nvSpPr>
          <p:cNvPr id="6" name="Footer Placeholder 5">
            <a:extLst>
              <a:ext uri="{FF2B5EF4-FFF2-40B4-BE49-F238E27FC236}">
                <a16:creationId xmlns:a16="http://schemas.microsoft.com/office/drawing/2014/main" id="{1547F632-FCA4-4CD8-C193-468CDA8CA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737FB-D8A8-527B-FB22-5F0F4784CEF6}"/>
              </a:ext>
            </a:extLst>
          </p:cNvPr>
          <p:cNvSpPr>
            <a:spLocks noGrp="1"/>
          </p:cNvSpPr>
          <p:nvPr>
            <p:ph type="sldNum" sz="quarter" idx="12"/>
          </p:nvPr>
        </p:nvSpPr>
        <p:spPr/>
        <p:txBody>
          <a:bodyPr/>
          <a:lstStyle/>
          <a:p>
            <a:fld id="{1542FC22-5ECF-4EB2-B919-710C899ADF1D}" type="slidenum">
              <a:rPr lang="en-IN" smtClean="0"/>
              <a:t>‹#›</a:t>
            </a:fld>
            <a:endParaRPr lang="en-IN"/>
          </a:p>
        </p:txBody>
      </p:sp>
    </p:spTree>
    <p:extLst>
      <p:ext uri="{BB962C8B-B14F-4D97-AF65-F5344CB8AC3E}">
        <p14:creationId xmlns:p14="http://schemas.microsoft.com/office/powerpoint/2010/main" val="36771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CBB05-F613-6C78-527B-F8F57926A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BBBE9-5148-C9D1-56D1-85F814DE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EB3C1-4057-E4C7-BF18-D13EA3610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E4FEF-CA54-4F30-A340-537B649DA7B8}" type="datetimeFigureOut">
              <a:rPr lang="en-IN" smtClean="0"/>
              <a:t>04-08-2024</a:t>
            </a:fld>
            <a:endParaRPr lang="en-IN"/>
          </a:p>
        </p:txBody>
      </p:sp>
      <p:sp>
        <p:nvSpPr>
          <p:cNvPr id="5" name="Footer Placeholder 4">
            <a:extLst>
              <a:ext uri="{FF2B5EF4-FFF2-40B4-BE49-F238E27FC236}">
                <a16:creationId xmlns:a16="http://schemas.microsoft.com/office/drawing/2014/main" id="{739F0A8B-B607-5CAD-DF32-37A5B8E97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37F43-847E-6979-3D02-EC8AD0ED2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2FC22-5ECF-4EB2-B919-710C899ADF1D}" type="slidenum">
              <a:rPr lang="en-IN" smtClean="0"/>
              <a:t>‹#›</a:t>
            </a:fld>
            <a:endParaRPr lang="en-IN"/>
          </a:p>
        </p:txBody>
      </p:sp>
    </p:spTree>
    <p:extLst>
      <p:ext uri="{BB962C8B-B14F-4D97-AF65-F5344CB8AC3E}">
        <p14:creationId xmlns:p14="http://schemas.microsoft.com/office/powerpoint/2010/main" val="28558188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748A-54AC-6708-1077-CB5EBB3F0838}"/>
              </a:ext>
            </a:extLst>
          </p:cNvPr>
          <p:cNvSpPr>
            <a:spLocks noGrp="1"/>
          </p:cNvSpPr>
          <p:nvPr>
            <p:ph type="ctrTitle"/>
          </p:nvPr>
        </p:nvSpPr>
        <p:spPr>
          <a:xfrm>
            <a:off x="1524000" y="-235669"/>
            <a:ext cx="9144000" cy="1835870"/>
          </a:xfrm>
        </p:spPr>
        <p:txBody>
          <a:bodyPr>
            <a:normAutofit/>
          </a:bodyPr>
          <a:lstStyle/>
          <a:p>
            <a:r>
              <a:rPr lang="en-IN" b="1" i="1" dirty="0">
                <a:solidFill>
                  <a:schemeClr val="accent1">
                    <a:lumMod val="50000"/>
                  </a:schemeClr>
                </a:solidFill>
                <a:latin typeface="Trebuchet MS" panose="020B0603020202020204" pitchFamily="34" charset="0"/>
              </a:rPr>
              <a:t>BUSINESS CASE STUDY</a:t>
            </a:r>
          </a:p>
        </p:txBody>
      </p:sp>
      <p:sp>
        <p:nvSpPr>
          <p:cNvPr id="3" name="Subtitle 2">
            <a:extLst>
              <a:ext uri="{FF2B5EF4-FFF2-40B4-BE49-F238E27FC236}">
                <a16:creationId xmlns:a16="http://schemas.microsoft.com/office/drawing/2014/main" id="{3F566370-8D6E-400F-96C4-B2004E001B13}"/>
              </a:ext>
            </a:extLst>
          </p:cNvPr>
          <p:cNvSpPr>
            <a:spLocks noGrp="1"/>
          </p:cNvSpPr>
          <p:nvPr>
            <p:ph type="subTitle" idx="1"/>
          </p:nvPr>
        </p:nvSpPr>
        <p:spPr>
          <a:xfrm>
            <a:off x="1524000" y="5279010"/>
            <a:ext cx="9144000" cy="772998"/>
          </a:xfrm>
        </p:spPr>
        <p:txBody>
          <a:bodyPr/>
          <a:lstStyle/>
          <a:p>
            <a:pPr algn="r"/>
            <a:r>
              <a:rPr lang="en-IN" b="1" dirty="0">
                <a:solidFill>
                  <a:schemeClr val="tx1">
                    <a:lumMod val="95000"/>
                  </a:schemeClr>
                </a:solidFill>
              </a:rPr>
              <a:t>-Bharani Kadamban S (MBT8)</a:t>
            </a:r>
          </a:p>
        </p:txBody>
      </p:sp>
      <p:pic>
        <p:nvPicPr>
          <p:cNvPr id="5" name="Picture 4">
            <a:extLst>
              <a:ext uri="{FF2B5EF4-FFF2-40B4-BE49-F238E27FC236}">
                <a16:creationId xmlns:a16="http://schemas.microsoft.com/office/drawing/2014/main" id="{EEE7583A-830A-D5C9-E714-5BFA28939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979" y="1800896"/>
            <a:ext cx="4656842" cy="3148176"/>
          </a:xfrm>
          <a:prstGeom prst="rect">
            <a:avLst/>
          </a:prstGeom>
        </p:spPr>
      </p:pic>
    </p:spTree>
    <p:extLst>
      <p:ext uri="{BB962C8B-B14F-4D97-AF65-F5344CB8AC3E}">
        <p14:creationId xmlns:p14="http://schemas.microsoft.com/office/powerpoint/2010/main" val="209960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a:xfrm>
            <a:off x="838200" y="0"/>
            <a:ext cx="10515600" cy="1325563"/>
          </a:xfrm>
        </p:spPr>
        <p:txBody>
          <a:bodyPr/>
          <a:lstStyle/>
          <a:p>
            <a:pPr algn="ctr"/>
            <a:r>
              <a:rPr lang="en-IN" sz="3600" b="1" dirty="0">
                <a:solidFill>
                  <a:schemeClr val="accent1">
                    <a:lumMod val="50000"/>
                  </a:schemeClr>
                </a:solidFill>
                <a:latin typeface="Trebuchet MS" panose="020B0603020202020204" pitchFamily="34" charset="0"/>
              </a:rPr>
              <a:t>Business Model</a:t>
            </a:r>
          </a:p>
        </p:txBody>
      </p:sp>
      <p:sp>
        <p:nvSpPr>
          <p:cNvPr id="5" name="Rectangle 2">
            <a:extLst>
              <a:ext uri="{FF2B5EF4-FFF2-40B4-BE49-F238E27FC236}">
                <a16:creationId xmlns:a16="http://schemas.microsoft.com/office/drawing/2014/main" id="{532C3821-C6FE-4663-2B66-62B0268599EB}"/>
              </a:ext>
            </a:extLst>
          </p:cNvPr>
          <p:cNvSpPr>
            <a:spLocks noGrp="1" noChangeArrowheads="1"/>
          </p:cNvSpPr>
          <p:nvPr>
            <p:ph idx="1"/>
          </p:nvPr>
        </p:nvSpPr>
        <p:spPr bwMode="auto">
          <a:xfrm>
            <a:off x="838200" y="1371740"/>
            <a:ext cx="10508005" cy="412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Product Offering:</a:t>
            </a:r>
            <a:r>
              <a:rPr kumimoji="0" lang="en-US" altLang="en-US" sz="1800" b="0" i="0" u="none" strike="noStrike" cap="none" normalizeH="0" baseline="0" dirty="0">
                <a:ln>
                  <a:noFill/>
                </a:ln>
                <a:solidFill>
                  <a:schemeClr val="tx1"/>
                </a:solidFill>
                <a:effectLst/>
                <a:latin typeface="Trebuchet MS" panose="020B0603020202020204" pitchFamily="34" charset="0"/>
              </a:rPr>
              <a:t> </a:t>
            </a:r>
            <a:r>
              <a:rPr lang="en-US" altLang="en-US" sz="1800" dirty="0">
                <a:latin typeface="Trebuchet MS" panose="020B0603020202020204" pitchFamily="34" charset="0"/>
              </a:rPr>
              <a:t>Provides </a:t>
            </a:r>
            <a:r>
              <a:rPr kumimoji="0" lang="en-US" altLang="en-US" sz="1800" b="0" i="0" u="none" strike="noStrike" cap="none" normalizeH="0" baseline="0" dirty="0">
                <a:ln>
                  <a:noFill/>
                </a:ln>
                <a:solidFill>
                  <a:schemeClr val="tx1"/>
                </a:solidFill>
                <a:effectLst/>
                <a:latin typeface="Trebuchet MS" panose="020B0603020202020204" pitchFamily="34" charset="0"/>
              </a:rPr>
              <a:t>Premium, eco-friendly baby diapers.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Value Proposition:</a:t>
            </a:r>
            <a:r>
              <a:rPr kumimoji="0" lang="en-US" altLang="en-US" sz="1800" b="0" i="0" u="none" strike="noStrike" cap="none" normalizeH="0" baseline="0" dirty="0">
                <a:ln>
                  <a:noFill/>
                </a:ln>
                <a:solidFill>
                  <a:schemeClr val="tx1"/>
                </a:solidFill>
                <a:effectLst/>
                <a:latin typeface="Trebuchet MS" panose="020B0603020202020204" pitchFamily="34" charset="0"/>
              </a:rPr>
              <a:t> Ensuring utmost comfort, safety, and sustainability.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Revenue Streams:</a:t>
            </a:r>
            <a:r>
              <a:rPr kumimoji="0" lang="en-US" altLang="en-US" sz="1800" b="0" i="0" u="none" strike="noStrike" cap="none" normalizeH="0" baseline="0" dirty="0">
                <a:ln>
                  <a:noFill/>
                </a:ln>
                <a:solidFill>
                  <a:schemeClr val="tx1"/>
                </a:solidFill>
                <a:effectLst/>
                <a:latin typeface="Trebuchet MS" panose="020B0603020202020204" pitchFamily="34" charset="0"/>
              </a:rPr>
              <a:t> Sales happening via Direct sales, retail partnerships, and subscription services.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Target Market:</a:t>
            </a:r>
            <a:r>
              <a:rPr kumimoji="0" lang="en-US" altLang="en-US" sz="1800" b="0" i="0" u="none" strike="noStrike" cap="none" normalizeH="0" baseline="0" dirty="0">
                <a:ln>
                  <a:noFill/>
                </a:ln>
                <a:solidFill>
                  <a:schemeClr val="tx1"/>
                </a:solidFill>
                <a:effectLst/>
                <a:latin typeface="Trebuchet MS" panose="020B0603020202020204" pitchFamily="34" charset="0"/>
              </a:rPr>
              <a:t> Middle to high-income urban parents.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Distribution Channels:</a:t>
            </a:r>
            <a:r>
              <a:rPr kumimoji="0" lang="en-US" altLang="en-US" sz="1800" b="0" i="0" u="none" strike="noStrike" cap="none" normalizeH="0" baseline="0" dirty="0">
                <a:ln>
                  <a:noFill/>
                </a:ln>
                <a:solidFill>
                  <a:schemeClr val="tx1"/>
                </a:solidFill>
                <a:effectLst/>
                <a:latin typeface="Trebuchet MS" panose="020B0603020202020204" pitchFamily="34" charset="0"/>
              </a:rPr>
              <a:t> E-commerce platforms and partnered retail stores.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Marketing Strategy:</a:t>
            </a:r>
            <a:r>
              <a:rPr kumimoji="0" lang="en-US" altLang="en-US" sz="1800" b="0" i="0" u="none" strike="noStrike" cap="none" normalizeH="0" baseline="0" dirty="0">
                <a:ln>
                  <a:noFill/>
                </a:ln>
                <a:solidFill>
                  <a:schemeClr val="tx1"/>
                </a:solidFill>
                <a:effectLst/>
                <a:latin typeface="Trebuchet MS" panose="020B0603020202020204" pitchFamily="34" charset="0"/>
              </a:rPr>
              <a:t> Digital campaigns, influencer partnerships, and customer education. </a:t>
            </a:r>
          </a:p>
        </p:txBody>
      </p:sp>
    </p:spTree>
    <p:extLst>
      <p:ext uri="{BB962C8B-B14F-4D97-AF65-F5344CB8AC3E}">
        <p14:creationId xmlns:p14="http://schemas.microsoft.com/office/powerpoint/2010/main" val="3306893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p:txBody>
          <a:bodyPr>
            <a:noAutofit/>
          </a:bodyPr>
          <a:lstStyle/>
          <a:p>
            <a:pPr algn="ctr"/>
            <a:r>
              <a:rPr lang="en-IN" sz="3600" b="1" dirty="0">
                <a:solidFill>
                  <a:schemeClr val="accent1">
                    <a:lumMod val="50000"/>
                  </a:schemeClr>
                </a:solidFill>
                <a:latin typeface="Trebuchet MS" panose="020B0603020202020204" pitchFamily="34" charset="0"/>
              </a:rPr>
              <a:t>SWOT Analysis of BumTum</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sz="half" idx="1"/>
          </p:nvPr>
        </p:nvSpPr>
        <p:spPr/>
        <p:txBody>
          <a:bodyPr>
            <a:normAutofit fontScale="55000" lnSpcReduction="20000"/>
          </a:bodyPr>
          <a:lstStyle/>
          <a:p>
            <a:pPr marL="0" indent="0">
              <a:lnSpc>
                <a:spcPct val="150000"/>
              </a:lnSpc>
              <a:buNone/>
            </a:pPr>
            <a:r>
              <a:rPr lang="en-IN" b="1" dirty="0">
                <a:solidFill>
                  <a:schemeClr val="accent2">
                    <a:lumMod val="50000"/>
                  </a:schemeClr>
                </a:solidFill>
                <a:latin typeface="Trebuchet MS" panose="020B0603020202020204" pitchFamily="34" charset="0"/>
              </a:rPr>
              <a:t>Strength</a:t>
            </a:r>
          </a:p>
          <a:p>
            <a:pPr>
              <a:lnSpc>
                <a:spcPct val="150000"/>
              </a:lnSpc>
            </a:pPr>
            <a:r>
              <a:rPr lang="en-US" sz="2400" dirty="0">
                <a:latin typeface="Trebuchet MS" panose="020B0603020202020204" pitchFamily="34" charset="0"/>
              </a:rPr>
              <a:t>High-Quality, Premium, eco-friendly materials ensuring comfort and safety for babies.</a:t>
            </a:r>
          </a:p>
          <a:p>
            <a:pPr>
              <a:lnSpc>
                <a:spcPct val="150000"/>
              </a:lnSpc>
            </a:pPr>
            <a:r>
              <a:rPr lang="en-US" sz="2400" dirty="0">
                <a:latin typeface="Trebuchet MS" panose="020B0603020202020204" pitchFamily="34" charset="0"/>
              </a:rPr>
              <a:t>Strong Brand Reputation: Trusted by parents for reliable baby care solutions.</a:t>
            </a:r>
          </a:p>
          <a:p>
            <a:pPr>
              <a:lnSpc>
                <a:spcPct val="150000"/>
              </a:lnSpc>
            </a:pPr>
            <a:r>
              <a:rPr lang="en-US" sz="2400" dirty="0">
                <a:latin typeface="Trebuchet MS" panose="020B0603020202020204" pitchFamily="34" charset="0"/>
              </a:rPr>
              <a:t>Continuous product improvement based on customer feedback and research</a:t>
            </a:r>
            <a:r>
              <a:rPr lang="en-US" b="1" dirty="0">
                <a:solidFill>
                  <a:schemeClr val="accent2">
                    <a:lumMod val="50000"/>
                  </a:schemeClr>
                </a:solidFill>
                <a:latin typeface="Trebuchet MS" panose="020B0603020202020204" pitchFamily="34" charset="0"/>
              </a:rPr>
              <a:t>.</a:t>
            </a:r>
            <a:endParaRPr lang="en-IN" b="1" dirty="0">
              <a:solidFill>
                <a:schemeClr val="accent2">
                  <a:lumMod val="50000"/>
                </a:schemeClr>
              </a:solidFill>
              <a:latin typeface="Trebuchet MS" panose="020B0603020202020204" pitchFamily="34" charset="0"/>
            </a:endParaRPr>
          </a:p>
          <a:p>
            <a:pPr marL="0" indent="0">
              <a:lnSpc>
                <a:spcPct val="150000"/>
              </a:lnSpc>
              <a:buNone/>
            </a:pPr>
            <a:r>
              <a:rPr lang="en-IN" b="1" dirty="0">
                <a:solidFill>
                  <a:schemeClr val="accent2">
                    <a:lumMod val="50000"/>
                  </a:schemeClr>
                </a:solidFill>
                <a:latin typeface="Trebuchet MS" panose="020B0603020202020204" pitchFamily="34" charset="0"/>
              </a:rPr>
              <a:t>Weakness</a:t>
            </a:r>
          </a:p>
          <a:p>
            <a:pPr>
              <a:lnSpc>
                <a:spcPct val="150000"/>
              </a:lnSpc>
            </a:pPr>
            <a:r>
              <a:rPr lang="en-US" sz="2400" dirty="0">
                <a:latin typeface="Trebuchet MS" panose="020B0603020202020204" pitchFamily="34" charset="0"/>
              </a:rPr>
              <a:t>Premium quality materials may lead to higher production costs, affecting pricing.</a:t>
            </a:r>
          </a:p>
          <a:p>
            <a:pPr>
              <a:lnSpc>
                <a:spcPct val="150000"/>
              </a:lnSpc>
            </a:pPr>
            <a:r>
              <a:rPr lang="en-US" sz="2400" dirty="0">
                <a:latin typeface="Trebuchet MS" panose="020B0603020202020204" pitchFamily="34" charset="0"/>
              </a:rPr>
              <a:t>Dependency on Retail Partnerships that is reliance on third-party retailers for distribution.</a:t>
            </a:r>
            <a:endParaRPr lang="en-IN" sz="2400" dirty="0">
              <a:latin typeface="Trebuchet MS" panose="020B0603020202020204" pitchFamily="34" charset="0"/>
            </a:endParaRPr>
          </a:p>
        </p:txBody>
      </p:sp>
      <p:sp>
        <p:nvSpPr>
          <p:cNvPr id="4" name="Content Placeholder 3">
            <a:extLst>
              <a:ext uri="{FF2B5EF4-FFF2-40B4-BE49-F238E27FC236}">
                <a16:creationId xmlns:a16="http://schemas.microsoft.com/office/drawing/2014/main" id="{6D0D0D94-27BC-6FBE-E563-116718B864BA}"/>
              </a:ext>
            </a:extLst>
          </p:cNvPr>
          <p:cNvSpPr>
            <a:spLocks noGrp="1"/>
          </p:cNvSpPr>
          <p:nvPr>
            <p:ph sz="half" idx="2"/>
          </p:nvPr>
        </p:nvSpPr>
        <p:spPr/>
        <p:txBody>
          <a:bodyPr>
            <a:normAutofit fontScale="55000" lnSpcReduction="20000"/>
          </a:bodyPr>
          <a:lstStyle/>
          <a:p>
            <a:pPr marL="0" indent="0">
              <a:buNone/>
            </a:pPr>
            <a:r>
              <a:rPr lang="en-IN" b="1" dirty="0">
                <a:solidFill>
                  <a:schemeClr val="accent2">
                    <a:lumMod val="50000"/>
                  </a:schemeClr>
                </a:solidFill>
                <a:latin typeface="Trebuchet MS" panose="020B0603020202020204" pitchFamily="34" charset="0"/>
              </a:rPr>
              <a:t>Opportunities</a:t>
            </a:r>
          </a:p>
          <a:p>
            <a:pPr>
              <a:lnSpc>
                <a:spcPct val="150000"/>
              </a:lnSpc>
            </a:pPr>
            <a:r>
              <a:rPr lang="en-US" sz="2400" dirty="0">
                <a:latin typeface="Trebuchet MS" panose="020B0603020202020204" pitchFamily="34" charset="0"/>
              </a:rPr>
              <a:t>Potential to enter new geographic markets and diversify product range</a:t>
            </a:r>
            <a:r>
              <a:rPr lang="en-US" dirty="0"/>
              <a:t>. </a:t>
            </a:r>
          </a:p>
          <a:p>
            <a:pPr>
              <a:lnSpc>
                <a:spcPct val="150000"/>
              </a:lnSpc>
            </a:pPr>
            <a:r>
              <a:rPr lang="en-US" sz="2400" dirty="0">
                <a:latin typeface="Trebuchet MS" panose="020B0603020202020204" pitchFamily="34" charset="0"/>
              </a:rPr>
              <a:t>Increased online sales through enhanced e-commerce strategies </a:t>
            </a:r>
          </a:p>
          <a:p>
            <a:pPr marL="0" indent="0">
              <a:lnSpc>
                <a:spcPct val="150000"/>
              </a:lnSpc>
              <a:buNone/>
            </a:pPr>
            <a:endParaRPr lang="en-IN" b="1" dirty="0">
              <a:solidFill>
                <a:schemeClr val="accent2">
                  <a:lumMod val="50000"/>
                </a:schemeClr>
              </a:solidFill>
              <a:latin typeface="Trebuchet MS" panose="020B0603020202020204" pitchFamily="34" charset="0"/>
            </a:endParaRPr>
          </a:p>
          <a:p>
            <a:pPr marL="0" indent="0">
              <a:lnSpc>
                <a:spcPct val="150000"/>
              </a:lnSpc>
              <a:buNone/>
            </a:pPr>
            <a:r>
              <a:rPr lang="en-IN" b="1" dirty="0">
                <a:solidFill>
                  <a:schemeClr val="accent2">
                    <a:lumMod val="50000"/>
                  </a:schemeClr>
                </a:solidFill>
                <a:latin typeface="Trebuchet MS" panose="020B0603020202020204" pitchFamily="34" charset="0"/>
              </a:rPr>
              <a:t>Threats</a:t>
            </a:r>
          </a:p>
          <a:p>
            <a:pPr>
              <a:lnSpc>
                <a:spcPct val="150000"/>
              </a:lnSpc>
            </a:pPr>
            <a:r>
              <a:rPr lang="en-US" sz="2400" dirty="0">
                <a:latin typeface="Trebuchet MS" panose="020B0603020202020204" pitchFamily="34" charset="0"/>
              </a:rPr>
              <a:t>Intense competition from established baby care brands and new entrants</a:t>
            </a:r>
          </a:p>
          <a:p>
            <a:pPr>
              <a:lnSpc>
                <a:spcPct val="150000"/>
              </a:lnSpc>
            </a:pPr>
            <a:r>
              <a:rPr lang="en-US" sz="2400" dirty="0">
                <a:latin typeface="Trebuchet MS" panose="020B0603020202020204" pitchFamily="34" charset="0"/>
              </a:rPr>
              <a:t>Changes in health and safety regulations could impact production and costs.</a:t>
            </a:r>
            <a:endParaRPr lang="en-IN" sz="2400" dirty="0">
              <a:latin typeface="Trebuchet MS" panose="020B0603020202020204" pitchFamily="34" charset="0"/>
            </a:endParaRPr>
          </a:p>
        </p:txBody>
      </p:sp>
    </p:spTree>
    <p:extLst>
      <p:ext uri="{BB962C8B-B14F-4D97-AF65-F5344CB8AC3E}">
        <p14:creationId xmlns:p14="http://schemas.microsoft.com/office/powerpoint/2010/main" val="52712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STP Analysis of BumTum</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028699"/>
            <a:ext cx="10515600" cy="5148263"/>
          </a:xfrm>
        </p:spPr>
        <p:txBody>
          <a:bodyPr>
            <a:normAutofit fontScale="70000" lnSpcReduction="20000"/>
          </a:bodyPr>
          <a:lstStyle/>
          <a:p>
            <a:pPr marL="0" indent="0">
              <a:lnSpc>
                <a:spcPct val="170000"/>
              </a:lnSpc>
              <a:buNone/>
            </a:pPr>
            <a:r>
              <a:rPr lang="en-US" sz="2400" b="1" dirty="0">
                <a:solidFill>
                  <a:schemeClr val="accent2">
                    <a:lumMod val="50000"/>
                  </a:schemeClr>
                </a:solidFill>
                <a:latin typeface="Trebuchet MS" panose="020B0603020202020204" pitchFamily="34" charset="0"/>
              </a:rPr>
              <a:t>Segmentation</a:t>
            </a:r>
            <a:r>
              <a:rPr lang="en-US" sz="2400" dirty="0">
                <a:latin typeface="Trebuchet MS" panose="020B0603020202020204" pitchFamily="34" charset="0"/>
              </a:rPr>
              <a:t>: BumTum targets urban and sub urban areas with consumers aged 20-40, focusing on working professional and house hold makers. Benefits are </a:t>
            </a:r>
            <a:r>
              <a:rPr lang="en-IN" sz="2400" dirty="0">
                <a:latin typeface="Trebuchet MS" panose="020B0603020202020204" pitchFamily="34" charset="0"/>
              </a:rPr>
              <a:t>safety, soft, and eco friendly products</a:t>
            </a: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Targeting</a:t>
            </a:r>
            <a:r>
              <a:rPr lang="en-US" sz="2400" dirty="0">
                <a:latin typeface="Trebuchet MS" panose="020B0603020202020204" pitchFamily="34" charset="0"/>
              </a:rPr>
              <a:t>: BumTum targets eco-conscious parents who seeks high-quality, sustainable baby care products. These customers value the assurance of safety and comfort for their children. BumTum's primary audience includes urban people who prioritize convenience and reliability in their purchasing decisions</a:t>
            </a: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Positioning</a:t>
            </a:r>
            <a:r>
              <a:rPr lang="en-US" sz="2400" dirty="0">
                <a:latin typeface="Trebuchet MS" panose="020B0603020202020204" pitchFamily="34" charset="0"/>
              </a:rPr>
              <a:t>: BumTum positions itself as the epitome of premium baby care products , offers comfort, safety to the children. The brand provides its commitment to eco-friendly and high-quality materials to differentiate itself in a competitive market</a:t>
            </a:r>
            <a:r>
              <a:rPr lang="en-US" sz="1600" dirty="0"/>
              <a:t>. </a:t>
            </a:r>
            <a:endParaRPr lang="en-IN" sz="2400" dirty="0">
              <a:latin typeface="Trebuchet MS" panose="020B0603020202020204" pitchFamily="34" charset="0"/>
            </a:endParaRPr>
          </a:p>
        </p:txBody>
      </p:sp>
    </p:spTree>
    <p:extLst>
      <p:ext uri="{BB962C8B-B14F-4D97-AF65-F5344CB8AC3E}">
        <p14:creationId xmlns:p14="http://schemas.microsoft.com/office/powerpoint/2010/main" val="138265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BumTum Statistical Analysis</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131216"/>
            <a:ext cx="10515600" cy="5045746"/>
          </a:xfrm>
        </p:spPr>
        <p:txBody>
          <a:bodyPr>
            <a:normAutofit/>
          </a:bodyPr>
          <a:lstStyle/>
          <a:p>
            <a:pPr>
              <a:lnSpc>
                <a:spcPct val="200000"/>
              </a:lnSpc>
            </a:pPr>
            <a:r>
              <a:rPr lang="en-IN" sz="2000" dirty="0">
                <a:latin typeface="Trebuchet MS" panose="020B0603020202020204" pitchFamily="34" charset="0"/>
              </a:rPr>
              <a:t>Revenue of the year (2022-2023) : INR 150 Cr </a:t>
            </a:r>
          </a:p>
          <a:p>
            <a:pPr>
              <a:lnSpc>
                <a:spcPct val="200000"/>
              </a:lnSpc>
            </a:pPr>
            <a:r>
              <a:rPr lang="en-IN" sz="2000" dirty="0">
                <a:latin typeface="Trebuchet MS" panose="020B0603020202020204" pitchFamily="34" charset="0"/>
              </a:rPr>
              <a:t>65% higher in online platforms and 35% comes from offline sales</a:t>
            </a:r>
          </a:p>
          <a:p>
            <a:pPr>
              <a:lnSpc>
                <a:spcPct val="200000"/>
              </a:lnSpc>
            </a:pPr>
            <a:r>
              <a:rPr lang="en-US" sz="2000" dirty="0">
                <a:latin typeface="Trebuchet MS" panose="020B0603020202020204" pitchFamily="34" charset="0"/>
              </a:rPr>
              <a:t>The total revenue from advertising for BumTum in the fiscal year 2023 was approximately $25 million</a:t>
            </a:r>
          </a:p>
          <a:p>
            <a:pPr>
              <a:lnSpc>
                <a:spcPct val="200000"/>
              </a:lnSpc>
            </a:pPr>
            <a:r>
              <a:rPr lang="en-US" sz="2000" dirty="0">
                <a:latin typeface="Trebuchet MS" panose="020B0603020202020204" pitchFamily="34" charset="0"/>
              </a:rPr>
              <a:t>BumTum’s advertising revenue was also boosted by a 10% rise in average cost-per-click (CPC) rates and a 12% improvement in click-through rates (CTR) across their platforms.</a:t>
            </a:r>
            <a:endParaRPr lang="en-IN" sz="2000" dirty="0">
              <a:latin typeface="Trebuchet MS" panose="020B0603020202020204" pitchFamily="34" charset="0"/>
            </a:endParaRPr>
          </a:p>
          <a:p>
            <a:pPr marL="0" indent="0">
              <a:lnSpc>
                <a:spcPct val="200000"/>
              </a:lnSpc>
              <a:buNone/>
            </a:pPr>
            <a:endParaRPr lang="en-IN" sz="2000" dirty="0">
              <a:latin typeface="Trebuchet MS" panose="020B0603020202020204" pitchFamily="34" charset="0"/>
            </a:endParaRPr>
          </a:p>
          <a:p>
            <a:pPr marL="0" indent="0">
              <a:lnSpc>
                <a:spcPct val="200000"/>
              </a:lnSpc>
              <a:buNone/>
            </a:pPr>
            <a:endParaRPr lang="en-IN" sz="2000" dirty="0">
              <a:latin typeface="Trebuchet MS" panose="020B0603020202020204" pitchFamily="34" charset="0"/>
            </a:endParaRPr>
          </a:p>
        </p:txBody>
      </p:sp>
    </p:spTree>
    <p:extLst>
      <p:ext uri="{BB962C8B-B14F-4D97-AF65-F5344CB8AC3E}">
        <p14:creationId xmlns:p14="http://schemas.microsoft.com/office/powerpoint/2010/main" val="393357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804568"/>
          </a:xfrm>
        </p:spPr>
        <p:txBody>
          <a:bodyPr>
            <a:noAutofit/>
          </a:bodyPr>
          <a:lstStyle/>
          <a:p>
            <a:pPr marL="0" indent="0" algn="ctr">
              <a:lnSpc>
                <a:spcPct val="150000"/>
              </a:lnSpc>
              <a:buNone/>
            </a:pPr>
            <a:r>
              <a:rPr lang="en-US" sz="3600" b="1" dirty="0">
                <a:solidFill>
                  <a:schemeClr val="accent1">
                    <a:lumMod val="50000"/>
                  </a:schemeClr>
                </a:solidFill>
                <a:latin typeface="Trebuchet MS" panose="020B0603020202020204" pitchFamily="34" charset="0"/>
                <a:ea typeface="+mj-ea"/>
                <a:cs typeface="+mj-cs"/>
              </a:rPr>
              <a:t>Customer’s</a:t>
            </a:r>
            <a:r>
              <a:rPr lang="en-US" sz="2400" dirty="0">
                <a:latin typeface="Trebuchet MS" panose="020B0603020202020204" pitchFamily="34" charset="0"/>
              </a:rPr>
              <a:t> </a:t>
            </a:r>
            <a:r>
              <a:rPr lang="en-US" sz="3600" b="1" dirty="0">
                <a:solidFill>
                  <a:schemeClr val="accent1">
                    <a:lumMod val="50000"/>
                  </a:schemeClr>
                </a:solidFill>
                <a:latin typeface="Trebuchet MS" panose="020B0603020202020204" pitchFamily="34" charset="0"/>
                <a:ea typeface="+mj-ea"/>
                <a:cs typeface="+mj-cs"/>
              </a:rPr>
              <a:t>Review</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300899"/>
            <a:ext cx="10515600" cy="4876063"/>
          </a:xfrm>
        </p:spPr>
        <p:txBody>
          <a:bodyPr>
            <a:normAutofit/>
          </a:bodyPr>
          <a:lstStyle/>
          <a:p>
            <a:pPr>
              <a:lnSpc>
                <a:spcPct val="200000"/>
              </a:lnSpc>
            </a:pPr>
            <a:r>
              <a:rPr lang="en-US" sz="1700" b="1" dirty="0">
                <a:solidFill>
                  <a:schemeClr val="accent6">
                    <a:lumMod val="75000"/>
                  </a:schemeClr>
                </a:solidFill>
                <a:latin typeface="Trebuchet MS" panose="020B0603020202020204" pitchFamily="34" charset="0"/>
              </a:rPr>
              <a:t>High Impact </a:t>
            </a:r>
            <a:r>
              <a:rPr lang="en-US" sz="1700" dirty="0">
                <a:latin typeface="Trebuchet MS" panose="020B0603020202020204" pitchFamily="34" charset="0"/>
              </a:rPr>
              <a:t>This diaper is good for long time usage. It's fabric is soft on baby skin. Its fitting is comfortable and having no leakage issue. I like the packaging of this diaper.!</a:t>
            </a:r>
          </a:p>
          <a:p>
            <a:pPr>
              <a:lnSpc>
                <a:spcPct val="200000"/>
              </a:lnSpc>
            </a:pPr>
            <a:r>
              <a:rPr lang="en-US" sz="1700" b="1" dirty="0">
                <a:solidFill>
                  <a:schemeClr val="accent6">
                    <a:lumMod val="75000"/>
                  </a:schemeClr>
                </a:solidFill>
                <a:latin typeface="Trebuchet MS" panose="020B0603020202020204" pitchFamily="34" charset="0"/>
              </a:rPr>
              <a:t>Medium Impact </a:t>
            </a:r>
            <a:r>
              <a:rPr lang="en-US" sz="1700" dirty="0">
                <a:latin typeface="Trebuchet MS" panose="020B0603020202020204" pitchFamily="34" charset="0"/>
              </a:rPr>
              <a:t>- The diapers are quite affordable and had good absorbency. The only issue I faced is that there is used to be leakage from the top.</a:t>
            </a:r>
          </a:p>
          <a:p>
            <a:pPr>
              <a:lnSpc>
                <a:spcPct val="200000"/>
              </a:lnSpc>
            </a:pPr>
            <a:r>
              <a:rPr lang="en-US" sz="1700" b="1" dirty="0">
                <a:solidFill>
                  <a:schemeClr val="accent6">
                    <a:lumMod val="75000"/>
                  </a:schemeClr>
                </a:solidFill>
                <a:latin typeface="Trebuchet MS" panose="020B0603020202020204" pitchFamily="34" charset="0"/>
              </a:rPr>
              <a:t>Low Impact </a:t>
            </a:r>
            <a:r>
              <a:rPr lang="en-US" sz="1700" dirty="0">
                <a:latin typeface="Trebuchet MS" panose="020B0603020202020204" pitchFamily="34" charset="0"/>
              </a:rPr>
              <a:t>- New diapers are not at all good. The quality is deteriorated. The earlier diapers were really good but now the diapers easily leak in just 1 use.</a:t>
            </a:r>
          </a:p>
          <a:p>
            <a:pPr marL="0" indent="0">
              <a:lnSpc>
                <a:spcPct val="200000"/>
              </a:lnSpc>
              <a:buNone/>
            </a:pPr>
            <a:endParaRPr lang="en-IN" sz="1700" dirty="0">
              <a:latin typeface="Trebuchet MS" panose="020B0603020202020204" pitchFamily="34" charset="0"/>
            </a:endParaRPr>
          </a:p>
          <a:p>
            <a:pPr>
              <a:lnSpc>
                <a:spcPct val="200000"/>
              </a:lnSpc>
            </a:pPr>
            <a:endParaRPr lang="en-IN" sz="1700" dirty="0">
              <a:latin typeface="Trebuchet MS" panose="020B0603020202020204" pitchFamily="34" charset="0"/>
            </a:endParaRPr>
          </a:p>
          <a:p>
            <a:pPr marL="0" indent="0">
              <a:lnSpc>
                <a:spcPct val="200000"/>
              </a:lnSpc>
              <a:buNone/>
            </a:pPr>
            <a:endParaRPr lang="en-IN" sz="1700" dirty="0">
              <a:latin typeface="Trebuchet MS" panose="020B0603020202020204" pitchFamily="34" charset="0"/>
            </a:endParaRPr>
          </a:p>
        </p:txBody>
      </p:sp>
    </p:spTree>
    <p:extLst>
      <p:ext uri="{BB962C8B-B14F-4D97-AF65-F5344CB8AC3E}">
        <p14:creationId xmlns:p14="http://schemas.microsoft.com/office/powerpoint/2010/main" val="19589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BF90-36DF-F7CE-1747-CD952DDF1FEE}"/>
              </a:ext>
            </a:extLst>
          </p:cNvPr>
          <p:cNvSpPr>
            <a:spLocks noGrp="1"/>
          </p:cNvSpPr>
          <p:nvPr>
            <p:ph type="title"/>
          </p:nvPr>
        </p:nvSpPr>
        <p:spPr>
          <a:xfrm>
            <a:off x="838200" y="1659118"/>
            <a:ext cx="10515600" cy="3091990"/>
          </a:xfrm>
        </p:spPr>
        <p:txBody>
          <a:bodyPr>
            <a:normAutofit/>
          </a:bodyPr>
          <a:lstStyle/>
          <a:p>
            <a:pPr algn="ctr"/>
            <a:r>
              <a:rPr lang="en-IN" sz="5400" b="1" i="1" dirty="0">
                <a:solidFill>
                  <a:schemeClr val="accent1">
                    <a:lumMod val="50000"/>
                  </a:schemeClr>
                </a:solidFill>
                <a:latin typeface="Trebuchet MS" panose="020B0603020202020204" pitchFamily="34" charset="0"/>
              </a:rPr>
              <a:t>Thank You</a:t>
            </a:r>
            <a:endParaRPr lang="en-IN" sz="5400" dirty="0"/>
          </a:p>
        </p:txBody>
      </p:sp>
    </p:spTree>
    <p:extLst>
      <p:ext uri="{BB962C8B-B14F-4D97-AF65-F5344CB8AC3E}">
        <p14:creationId xmlns:p14="http://schemas.microsoft.com/office/powerpoint/2010/main" val="365075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DC161-1B63-E100-A395-07E0DD3DD20D}"/>
              </a:ext>
            </a:extLst>
          </p:cNvPr>
          <p:cNvSpPr>
            <a:spLocks noGrp="1"/>
          </p:cNvSpPr>
          <p:nvPr>
            <p:ph type="title"/>
          </p:nvPr>
        </p:nvSpPr>
        <p:spPr>
          <a:xfrm>
            <a:off x="593889" y="480767"/>
            <a:ext cx="11397006" cy="1672645"/>
          </a:xfrm>
        </p:spPr>
        <p:txBody>
          <a:bodyPr>
            <a:normAutofit/>
          </a:bodyPr>
          <a:lstStyle/>
          <a:p>
            <a:r>
              <a:rPr lang="en-IN" sz="3600" dirty="0">
                <a:solidFill>
                  <a:schemeClr val="bg2">
                    <a:lumMod val="10000"/>
                  </a:schemeClr>
                </a:solidFill>
                <a:latin typeface="Trebuchet MS" panose="020B0603020202020204" pitchFamily="34" charset="0"/>
              </a:rPr>
              <a:t>In the Business Case study , we could see the two companies:</a:t>
            </a:r>
          </a:p>
        </p:txBody>
      </p:sp>
      <p:sp>
        <p:nvSpPr>
          <p:cNvPr id="5" name="Content Placeholder 4">
            <a:extLst>
              <a:ext uri="{FF2B5EF4-FFF2-40B4-BE49-F238E27FC236}">
                <a16:creationId xmlns:a16="http://schemas.microsoft.com/office/drawing/2014/main" id="{A1506DFA-EE42-2CEB-CDDB-A9A4DB4B087C}"/>
              </a:ext>
            </a:extLst>
          </p:cNvPr>
          <p:cNvSpPr>
            <a:spLocks noGrp="1"/>
          </p:cNvSpPr>
          <p:nvPr>
            <p:ph idx="1"/>
          </p:nvPr>
        </p:nvSpPr>
        <p:spPr>
          <a:xfrm>
            <a:off x="838200" y="2630078"/>
            <a:ext cx="10515600" cy="1885362"/>
          </a:xfrm>
        </p:spPr>
        <p:txBody>
          <a:bodyPr>
            <a:normAutofit/>
          </a:bodyPr>
          <a:lstStyle/>
          <a:p>
            <a:r>
              <a:rPr lang="en-IN" sz="2800" dirty="0"/>
              <a:t>Zepto      (Quick Commerce)</a:t>
            </a:r>
          </a:p>
          <a:p>
            <a:r>
              <a:rPr lang="en-IN" sz="2800" dirty="0"/>
              <a:t>BumTum (Baby Care)</a:t>
            </a:r>
          </a:p>
          <a:p>
            <a:endParaRPr lang="en-IN" sz="2800" dirty="0"/>
          </a:p>
        </p:txBody>
      </p:sp>
    </p:spTree>
    <p:extLst>
      <p:ext uri="{BB962C8B-B14F-4D97-AF65-F5344CB8AC3E}">
        <p14:creationId xmlns:p14="http://schemas.microsoft.com/office/powerpoint/2010/main" val="420089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p:txBody>
          <a:bodyPr/>
          <a:lstStyle/>
          <a:p>
            <a:pPr algn="ctr"/>
            <a:r>
              <a:rPr lang="en-IN" b="1" dirty="0">
                <a:solidFill>
                  <a:srgbClr val="7030A0"/>
                </a:solidFill>
              </a:rPr>
              <a:t>Zepto</a:t>
            </a:r>
          </a:p>
        </p:txBody>
      </p:sp>
      <p:sp>
        <p:nvSpPr>
          <p:cNvPr id="3" name="Content Placeholder 2">
            <a:extLst>
              <a:ext uri="{FF2B5EF4-FFF2-40B4-BE49-F238E27FC236}">
                <a16:creationId xmlns:a16="http://schemas.microsoft.com/office/drawing/2014/main" id="{66441D66-5373-C8A8-DD4B-8477ED633EBF}"/>
              </a:ext>
            </a:extLst>
          </p:cNvPr>
          <p:cNvSpPr>
            <a:spLocks noGrp="1"/>
          </p:cNvSpPr>
          <p:nvPr>
            <p:ph idx="1"/>
          </p:nvPr>
        </p:nvSpPr>
        <p:spPr>
          <a:xfrm>
            <a:off x="838200" y="1982523"/>
            <a:ext cx="10515600" cy="3326077"/>
          </a:xfrm>
        </p:spPr>
        <p:txBody>
          <a:bodyPr>
            <a:noAutofit/>
          </a:bodyPr>
          <a:lstStyle/>
          <a:p>
            <a:pPr>
              <a:lnSpc>
                <a:spcPct val="210000"/>
              </a:lnSpc>
            </a:pPr>
            <a:r>
              <a:rPr lang="en-IN" sz="1800" dirty="0">
                <a:latin typeface="Trebuchet MS" panose="020B0603020202020204" pitchFamily="34" charset="0"/>
              </a:rPr>
              <a:t>It is basically a quick commerce company which sells the groceries, snacks, House hold things, kitchen things, etc in online application (Mobile, Laptop)</a:t>
            </a:r>
          </a:p>
          <a:p>
            <a:pPr>
              <a:lnSpc>
                <a:spcPct val="210000"/>
              </a:lnSpc>
            </a:pPr>
            <a:r>
              <a:rPr lang="en-IN" sz="1800" dirty="0">
                <a:latin typeface="Trebuchet MS" panose="020B0603020202020204" pitchFamily="34" charset="0"/>
              </a:rPr>
              <a:t>Founded by Aadit Palicha and Kaivalya Vohra in the year 2020.</a:t>
            </a:r>
          </a:p>
          <a:p>
            <a:pPr>
              <a:lnSpc>
                <a:spcPct val="210000"/>
              </a:lnSpc>
            </a:pPr>
            <a:r>
              <a:rPr lang="en-IN" sz="1800" dirty="0">
                <a:latin typeface="Trebuchet MS" panose="020B0603020202020204" pitchFamily="34" charset="0"/>
              </a:rPr>
              <a:t>Main goal of this company is to</a:t>
            </a:r>
            <a:r>
              <a:rPr lang="en-US" sz="1800" dirty="0">
                <a:latin typeface="Trebuchet MS" panose="020B0603020202020204" pitchFamily="34" charset="0"/>
              </a:rPr>
              <a:t> revolutionize the urban convenience by providing ultra-fast grocery and food delivery within 10 minutes, </a:t>
            </a:r>
          </a:p>
          <a:p>
            <a:pPr>
              <a:lnSpc>
                <a:spcPct val="210000"/>
              </a:lnSpc>
            </a:pPr>
            <a:r>
              <a:rPr lang="en-US" sz="1800" dirty="0">
                <a:latin typeface="Trebuchet MS" panose="020B0603020202020204" pitchFamily="34" charset="0"/>
              </a:rPr>
              <a:t>Ensuring the customers will receive fresh products quickly and efficiently, enhancing their daily lives.</a:t>
            </a:r>
            <a:endParaRPr lang="en-IN" sz="1800" dirty="0">
              <a:latin typeface="Trebuchet MS" panose="020B0603020202020204" pitchFamily="34" charset="0"/>
            </a:endParaRPr>
          </a:p>
        </p:txBody>
      </p:sp>
      <p:pic>
        <p:nvPicPr>
          <p:cNvPr id="7" name="Picture 6">
            <a:extLst>
              <a:ext uri="{FF2B5EF4-FFF2-40B4-BE49-F238E27FC236}">
                <a16:creationId xmlns:a16="http://schemas.microsoft.com/office/drawing/2014/main" id="{A9D07BA5-BB1B-287B-5ED5-D3BA70EE9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931" y="73289"/>
            <a:ext cx="2489201" cy="1684867"/>
          </a:xfrm>
          <a:prstGeom prst="rect">
            <a:avLst/>
          </a:prstGeom>
        </p:spPr>
      </p:pic>
    </p:spTree>
    <p:extLst>
      <p:ext uri="{BB962C8B-B14F-4D97-AF65-F5344CB8AC3E}">
        <p14:creationId xmlns:p14="http://schemas.microsoft.com/office/powerpoint/2010/main" val="362947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p:txBody>
          <a:bodyPr/>
          <a:lstStyle/>
          <a:p>
            <a:pPr algn="ctr"/>
            <a:r>
              <a:rPr lang="en-IN" sz="3600" b="1" dirty="0">
                <a:solidFill>
                  <a:schemeClr val="accent1">
                    <a:lumMod val="50000"/>
                  </a:schemeClr>
                </a:solidFill>
                <a:latin typeface="Trebuchet MS" panose="020B0603020202020204" pitchFamily="34" charset="0"/>
              </a:rPr>
              <a:t>Business Model</a:t>
            </a:r>
          </a:p>
        </p:txBody>
      </p:sp>
      <p:sp>
        <p:nvSpPr>
          <p:cNvPr id="3" name="Content Placeholder 2">
            <a:extLst>
              <a:ext uri="{FF2B5EF4-FFF2-40B4-BE49-F238E27FC236}">
                <a16:creationId xmlns:a16="http://schemas.microsoft.com/office/drawing/2014/main" id="{66441D66-5373-C8A8-DD4B-8477ED633EBF}"/>
              </a:ext>
            </a:extLst>
          </p:cNvPr>
          <p:cNvSpPr>
            <a:spLocks noGrp="1"/>
          </p:cNvSpPr>
          <p:nvPr>
            <p:ph idx="1"/>
          </p:nvPr>
        </p:nvSpPr>
        <p:spPr>
          <a:xfrm>
            <a:off x="838200" y="1562101"/>
            <a:ext cx="10515600" cy="3746500"/>
          </a:xfrm>
        </p:spPr>
        <p:txBody>
          <a:bodyPr>
            <a:normAutofit fontScale="70000" lnSpcReduction="20000"/>
          </a:bodyPr>
          <a:lstStyle/>
          <a:p>
            <a:pPr>
              <a:lnSpc>
                <a:spcPct val="170000"/>
              </a:lnSpc>
            </a:pPr>
            <a:endParaRPr lang="en-US" sz="2600" dirty="0">
              <a:latin typeface="Trebuchet MS" panose="020B0603020202020204" pitchFamily="34" charset="0"/>
            </a:endParaRPr>
          </a:p>
          <a:p>
            <a:pPr>
              <a:lnSpc>
                <a:spcPct val="210000"/>
              </a:lnSpc>
            </a:pPr>
            <a:r>
              <a:rPr lang="en-US" sz="2600" b="1" dirty="0">
                <a:latin typeface="Trebuchet MS" panose="020B0603020202020204" pitchFamily="34" charset="0"/>
              </a:rPr>
              <a:t>Dark Stores</a:t>
            </a:r>
            <a:r>
              <a:rPr lang="en-US" sz="2600" dirty="0">
                <a:latin typeface="Trebuchet MS" panose="020B0603020202020204" pitchFamily="34" charset="0"/>
              </a:rPr>
              <a:t>: Warehouse-style stores in residential areas, accessible only to delivery drivers</a:t>
            </a:r>
          </a:p>
          <a:p>
            <a:pPr>
              <a:lnSpc>
                <a:spcPct val="210000"/>
              </a:lnSpc>
            </a:pPr>
            <a:r>
              <a:rPr lang="en-US" sz="2600" b="1" dirty="0">
                <a:latin typeface="Trebuchet MS" panose="020B0603020202020204" pitchFamily="34" charset="0"/>
              </a:rPr>
              <a:t>Ultra-fast Delivery</a:t>
            </a:r>
            <a:r>
              <a:rPr lang="en-US" sz="2600" dirty="0">
                <a:latin typeface="Trebuchet MS" panose="020B0603020202020204" pitchFamily="34" charset="0"/>
              </a:rPr>
              <a:t>: Promises 10-minute delivery by leveraging strategically located dark stores</a:t>
            </a:r>
          </a:p>
          <a:p>
            <a:pPr>
              <a:lnSpc>
                <a:spcPct val="210000"/>
              </a:lnSpc>
            </a:pPr>
            <a:r>
              <a:rPr lang="en-US" sz="2600" b="1" dirty="0">
                <a:latin typeface="Trebuchet MS" panose="020B0603020202020204" pitchFamily="34" charset="0"/>
              </a:rPr>
              <a:t>AI Integration</a:t>
            </a:r>
            <a:r>
              <a:rPr lang="en-US" sz="2600" dirty="0">
                <a:latin typeface="Trebuchet MS" panose="020B0603020202020204" pitchFamily="34" charset="0"/>
              </a:rPr>
              <a:t>: Uses AI for efficient inventory management, order picking, and delivery</a:t>
            </a:r>
          </a:p>
          <a:p>
            <a:pPr>
              <a:lnSpc>
                <a:spcPct val="210000"/>
              </a:lnSpc>
            </a:pPr>
            <a:r>
              <a:rPr lang="en-US" sz="2600" b="1" dirty="0">
                <a:latin typeface="Trebuchet MS" panose="020B0603020202020204" pitchFamily="34" charset="0"/>
              </a:rPr>
              <a:t>Revenue Model</a:t>
            </a:r>
            <a:r>
              <a:rPr lang="en-US" sz="2600" dirty="0">
                <a:latin typeface="Trebuchet MS" panose="020B0603020202020204" pitchFamily="34" charset="0"/>
              </a:rPr>
              <a:t>: Earns through small commissions on each order placed via the app</a:t>
            </a:r>
            <a:endParaRPr lang="en-IN" sz="2600" dirty="0">
              <a:latin typeface="Trebuchet MS" panose="020B0603020202020204" pitchFamily="34" charset="0"/>
            </a:endParaRPr>
          </a:p>
        </p:txBody>
      </p:sp>
    </p:spTree>
    <p:extLst>
      <p:ext uri="{BB962C8B-B14F-4D97-AF65-F5344CB8AC3E}">
        <p14:creationId xmlns:p14="http://schemas.microsoft.com/office/powerpoint/2010/main" val="55938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p:txBody>
          <a:bodyPr>
            <a:noAutofit/>
          </a:bodyPr>
          <a:lstStyle/>
          <a:p>
            <a:pPr algn="ctr"/>
            <a:r>
              <a:rPr lang="en-IN" sz="3600" b="1" dirty="0">
                <a:solidFill>
                  <a:schemeClr val="accent1">
                    <a:lumMod val="50000"/>
                  </a:schemeClr>
                </a:solidFill>
                <a:latin typeface="Trebuchet MS" panose="020B0603020202020204" pitchFamily="34" charset="0"/>
              </a:rPr>
              <a:t>SWOT Analysis of Zepto</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sz="half" idx="1"/>
          </p:nvPr>
        </p:nvSpPr>
        <p:spPr/>
        <p:txBody>
          <a:bodyPr>
            <a:normAutofit/>
          </a:bodyPr>
          <a:lstStyle/>
          <a:p>
            <a:pPr marL="0" indent="0">
              <a:lnSpc>
                <a:spcPct val="150000"/>
              </a:lnSpc>
              <a:buNone/>
            </a:pPr>
            <a:r>
              <a:rPr lang="en-IN" sz="1700" b="1" dirty="0">
                <a:solidFill>
                  <a:schemeClr val="accent2">
                    <a:lumMod val="50000"/>
                  </a:schemeClr>
                </a:solidFill>
                <a:latin typeface="Trebuchet MS" panose="020B0603020202020204" pitchFamily="34" charset="0"/>
              </a:rPr>
              <a:t>Strength</a:t>
            </a:r>
          </a:p>
          <a:p>
            <a:pPr>
              <a:lnSpc>
                <a:spcPct val="150000"/>
              </a:lnSpc>
            </a:pPr>
            <a:r>
              <a:rPr lang="en-IN" sz="1700" dirty="0">
                <a:latin typeface="Trebuchet MS" panose="020B0603020202020204" pitchFamily="34" charset="0"/>
              </a:rPr>
              <a:t>Deliver the products within 10 minutes.</a:t>
            </a:r>
          </a:p>
          <a:p>
            <a:pPr>
              <a:lnSpc>
                <a:spcPct val="150000"/>
              </a:lnSpc>
            </a:pPr>
            <a:r>
              <a:rPr lang="en-IN" sz="1700" dirty="0">
                <a:latin typeface="Trebuchet MS" panose="020B0603020202020204" pitchFamily="34" charset="0"/>
              </a:rPr>
              <a:t>Providing the products in lesser price compared to market price</a:t>
            </a:r>
          </a:p>
          <a:p>
            <a:pPr marL="0" indent="0">
              <a:lnSpc>
                <a:spcPct val="150000"/>
              </a:lnSpc>
              <a:buNone/>
            </a:pPr>
            <a:r>
              <a:rPr lang="en-IN" sz="1700" b="1" dirty="0">
                <a:solidFill>
                  <a:schemeClr val="accent2">
                    <a:lumMod val="50000"/>
                  </a:schemeClr>
                </a:solidFill>
                <a:latin typeface="Trebuchet MS" panose="020B0603020202020204" pitchFamily="34" charset="0"/>
              </a:rPr>
              <a:t>Weakness</a:t>
            </a:r>
          </a:p>
          <a:p>
            <a:pPr>
              <a:lnSpc>
                <a:spcPct val="150000"/>
              </a:lnSpc>
            </a:pPr>
            <a:r>
              <a:rPr lang="en-IN" sz="1700" dirty="0">
                <a:latin typeface="Trebuchet MS" panose="020B0603020202020204" pitchFamily="34" charset="0"/>
              </a:rPr>
              <a:t>Limited brands and limited products available in the site</a:t>
            </a:r>
          </a:p>
          <a:p>
            <a:pPr>
              <a:lnSpc>
                <a:spcPct val="150000"/>
              </a:lnSpc>
            </a:pPr>
            <a:r>
              <a:rPr lang="en-IN" sz="1700" dirty="0">
                <a:latin typeface="Trebuchet MS" panose="020B0603020202020204" pitchFamily="34" charset="0"/>
              </a:rPr>
              <a:t>Ultra fast delivery needs more human power</a:t>
            </a:r>
          </a:p>
        </p:txBody>
      </p:sp>
      <p:sp>
        <p:nvSpPr>
          <p:cNvPr id="4" name="Content Placeholder 3">
            <a:extLst>
              <a:ext uri="{FF2B5EF4-FFF2-40B4-BE49-F238E27FC236}">
                <a16:creationId xmlns:a16="http://schemas.microsoft.com/office/drawing/2014/main" id="{6D0D0D94-27BC-6FBE-E563-116718B864BA}"/>
              </a:ext>
            </a:extLst>
          </p:cNvPr>
          <p:cNvSpPr>
            <a:spLocks noGrp="1"/>
          </p:cNvSpPr>
          <p:nvPr>
            <p:ph sz="half" idx="2"/>
          </p:nvPr>
        </p:nvSpPr>
        <p:spPr/>
        <p:txBody>
          <a:bodyPr>
            <a:normAutofit/>
          </a:bodyPr>
          <a:lstStyle/>
          <a:p>
            <a:pPr marL="0" indent="0">
              <a:buNone/>
            </a:pPr>
            <a:r>
              <a:rPr lang="en-IN" sz="1700" b="1" dirty="0">
                <a:solidFill>
                  <a:schemeClr val="accent2">
                    <a:lumMod val="50000"/>
                  </a:schemeClr>
                </a:solidFill>
                <a:latin typeface="Trebuchet MS" panose="020B0603020202020204" pitchFamily="34" charset="0"/>
              </a:rPr>
              <a:t>Opportunities</a:t>
            </a:r>
          </a:p>
          <a:p>
            <a:pPr>
              <a:lnSpc>
                <a:spcPct val="150000"/>
              </a:lnSpc>
            </a:pPr>
            <a:r>
              <a:rPr lang="en-IN" sz="1700" dirty="0">
                <a:latin typeface="Trebuchet MS" panose="020B0603020202020204" pitchFamily="34" charset="0"/>
              </a:rPr>
              <a:t>Make more hub and concentrate to delivery in all districts in the state</a:t>
            </a:r>
          </a:p>
          <a:p>
            <a:pPr>
              <a:lnSpc>
                <a:spcPct val="150000"/>
              </a:lnSpc>
            </a:pPr>
            <a:r>
              <a:rPr lang="en-IN" sz="1700" dirty="0">
                <a:latin typeface="Trebuchet MS" panose="020B0603020202020204" pitchFamily="34" charset="0"/>
              </a:rPr>
              <a:t>Need to use current technological power to enhance the brand level and attain more profits</a:t>
            </a:r>
          </a:p>
          <a:p>
            <a:pPr marL="0" indent="0">
              <a:lnSpc>
                <a:spcPct val="150000"/>
              </a:lnSpc>
              <a:buNone/>
            </a:pPr>
            <a:r>
              <a:rPr lang="en-IN" sz="1700" b="1" dirty="0">
                <a:solidFill>
                  <a:schemeClr val="accent2">
                    <a:lumMod val="50000"/>
                  </a:schemeClr>
                </a:solidFill>
                <a:latin typeface="Trebuchet MS" panose="020B0603020202020204" pitchFamily="34" charset="0"/>
              </a:rPr>
              <a:t>Threats</a:t>
            </a:r>
          </a:p>
          <a:p>
            <a:pPr>
              <a:lnSpc>
                <a:spcPct val="150000"/>
              </a:lnSpc>
            </a:pPr>
            <a:r>
              <a:rPr lang="en-IN" sz="1700" dirty="0">
                <a:latin typeface="Trebuchet MS" panose="020B0603020202020204" pitchFamily="34" charset="0"/>
              </a:rPr>
              <a:t>Competitors such Swiggy instamart, Blinkit are selling more products in more brands</a:t>
            </a:r>
          </a:p>
          <a:p>
            <a:endParaRPr lang="en-IN" sz="1700" dirty="0"/>
          </a:p>
        </p:txBody>
      </p:sp>
    </p:spTree>
    <p:extLst>
      <p:ext uri="{BB962C8B-B14F-4D97-AF65-F5344CB8AC3E}">
        <p14:creationId xmlns:p14="http://schemas.microsoft.com/office/powerpoint/2010/main" val="425196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STP Analysis of Zepto</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028699"/>
            <a:ext cx="10515600" cy="5148263"/>
          </a:xfrm>
        </p:spPr>
        <p:txBody>
          <a:bodyPr>
            <a:normAutofit fontScale="70000" lnSpcReduction="20000"/>
          </a:bodyPr>
          <a:lstStyle/>
          <a:p>
            <a:pPr marL="0" indent="0">
              <a:lnSpc>
                <a:spcPct val="170000"/>
              </a:lnSpc>
              <a:buNone/>
            </a:pPr>
            <a:r>
              <a:rPr lang="en-US" sz="2400" b="1" dirty="0">
                <a:solidFill>
                  <a:schemeClr val="accent2">
                    <a:lumMod val="50000"/>
                  </a:schemeClr>
                </a:solidFill>
                <a:latin typeface="Trebuchet MS" panose="020B0603020202020204" pitchFamily="34" charset="0"/>
              </a:rPr>
              <a:t>Segmentation</a:t>
            </a:r>
            <a:r>
              <a:rPr lang="en-US" sz="2400" dirty="0">
                <a:latin typeface="Trebuchet MS" panose="020B0603020202020204" pitchFamily="34" charset="0"/>
              </a:rPr>
              <a:t>: Zepto targets urban, tech-savvy consumers aged 18-45, focusing on time-starved professionals and students. They prioritize high-demand metro areas. Benefits are </a:t>
            </a:r>
            <a:r>
              <a:rPr lang="en-IN" sz="2400" dirty="0">
                <a:latin typeface="Trebuchet MS" panose="020B0603020202020204" pitchFamily="34" charset="0"/>
              </a:rPr>
              <a:t>Convenience, speed, and reliability</a:t>
            </a:r>
            <a:endParaRPr lang="en-US" sz="2400" dirty="0">
              <a:latin typeface="Trebuchet MS" panose="020B0603020202020204" pitchFamily="34" charset="0"/>
            </a:endParaRP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Targeting</a:t>
            </a:r>
            <a:r>
              <a:rPr lang="en-US" sz="2400" dirty="0">
                <a:latin typeface="Trebuchet MS" panose="020B0603020202020204" pitchFamily="34" charset="0"/>
              </a:rPr>
              <a:t>: Utilizing hyper-local delivery models, Zepto ensures 10-minute deliveries, appealing to consumers valuing convenience and speed. Their primary audience is middle to high-income brackets, emphasizing quality and efficiency.</a:t>
            </a:r>
          </a:p>
          <a:p>
            <a:pPr marL="0" indent="0">
              <a:lnSpc>
                <a:spcPct val="170000"/>
              </a:lnSpc>
              <a:buNone/>
            </a:pPr>
            <a:endParaRPr lang="en-US" sz="2400" dirty="0">
              <a:latin typeface="Trebuchet MS" panose="020B0603020202020204" pitchFamily="34" charset="0"/>
            </a:endParaRPr>
          </a:p>
          <a:p>
            <a:pPr marL="0" indent="0">
              <a:lnSpc>
                <a:spcPct val="170000"/>
              </a:lnSpc>
              <a:buNone/>
            </a:pPr>
            <a:r>
              <a:rPr lang="en-US" sz="2500" b="1" dirty="0">
                <a:solidFill>
                  <a:schemeClr val="accent2">
                    <a:lumMod val="50000"/>
                  </a:schemeClr>
                </a:solidFill>
                <a:latin typeface="Trebuchet MS" panose="020B0603020202020204" pitchFamily="34" charset="0"/>
              </a:rPr>
              <a:t>Positioning</a:t>
            </a:r>
            <a:r>
              <a:rPr lang="en-US" sz="2400" dirty="0">
                <a:latin typeface="Trebuchet MS" panose="020B0603020202020204" pitchFamily="34" charset="0"/>
              </a:rPr>
              <a:t>: Zepto positions itself as the fastest and most reliable quick-commerce solution, backed by a robust technology platform. With a 95% on-time delivery rate and 4.8/5 customer satisfaction score, they lead in rapid grocery delivery, enhancing urban lifestyles.</a:t>
            </a:r>
            <a:endParaRPr lang="en-IN" sz="2400" dirty="0">
              <a:latin typeface="Trebuchet MS" panose="020B0603020202020204" pitchFamily="34" charset="0"/>
            </a:endParaRPr>
          </a:p>
        </p:txBody>
      </p:sp>
    </p:spTree>
    <p:extLst>
      <p:ext uri="{BB962C8B-B14F-4D97-AF65-F5344CB8AC3E}">
        <p14:creationId xmlns:p14="http://schemas.microsoft.com/office/powerpoint/2010/main" val="176138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Zepto’s Statistical Analysis</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681037"/>
            <a:ext cx="10515600" cy="5495926"/>
          </a:xfrm>
        </p:spPr>
        <p:txBody>
          <a:bodyPr>
            <a:normAutofit/>
          </a:bodyPr>
          <a:lstStyle/>
          <a:p>
            <a:pPr marL="0" indent="0">
              <a:lnSpc>
                <a:spcPct val="150000"/>
              </a:lnSpc>
              <a:buNone/>
            </a:pPr>
            <a:r>
              <a:rPr lang="en-IN" sz="2400" dirty="0">
                <a:latin typeface="Trebuchet MS" panose="020B0603020202020204" pitchFamily="34" charset="0"/>
              </a:rPr>
              <a:t>Revenue of the year (2022-2023) : INR 2,024.3 Cr       Competitor’s analysis Analysis</a:t>
            </a:r>
          </a:p>
          <a:p>
            <a:pPr marL="0" indent="0">
              <a:lnSpc>
                <a:spcPct val="150000"/>
              </a:lnSpc>
              <a:buNone/>
            </a:pPr>
            <a:endParaRPr lang="en-IN" sz="2400" dirty="0">
              <a:latin typeface="Trebuchet MS" panose="020B0603020202020204" pitchFamily="34" charset="0"/>
            </a:endParaRPr>
          </a:p>
        </p:txBody>
      </p:sp>
      <p:pic>
        <p:nvPicPr>
          <p:cNvPr id="5" name="Picture 4">
            <a:extLst>
              <a:ext uri="{FF2B5EF4-FFF2-40B4-BE49-F238E27FC236}">
                <a16:creationId xmlns:a16="http://schemas.microsoft.com/office/drawing/2014/main" id="{02BD2606-B701-37F5-B183-40F1F23801A3}"/>
              </a:ext>
            </a:extLst>
          </p:cNvPr>
          <p:cNvPicPr>
            <a:picLocks noChangeAspect="1"/>
          </p:cNvPicPr>
          <p:nvPr/>
        </p:nvPicPr>
        <p:blipFill>
          <a:blip r:embed="rId2"/>
          <a:stretch>
            <a:fillRect/>
          </a:stretch>
        </p:blipFill>
        <p:spPr>
          <a:xfrm>
            <a:off x="917299" y="1202517"/>
            <a:ext cx="4464326" cy="2295525"/>
          </a:xfrm>
          <a:prstGeom prst="rect">
            <a:avLst/>
          </a:prstGeom>
        </p:spPr>
      </p:pic>
      <p:pic>
        <p:nvPicPr>
          <p:cNvPr id="7" name="Picture 6">
            <a:extLst>
              <a:ext uri="{FF2B5EF4-FFF2-40B4-BE49-F238E27FC236}">
                <a16:creationId xmlns:a16="http://schemas.microsoft.com/office/drawing/2014/main" id="{476BD9C4-7687-2E6B-8C4A-4AC5EC267FE3}"/>
              </a:ext>
            </a:extLst>
          </p:cNvPr>
          <p:cNvPicPr>
            <a:picLocks noChangeAspect="1"/>
          </p:cNvPicPr>
          <p:nvPr/>
        </p:nvPicPr>
        <p:blipFill>
          <a:blip r:embed="rId3"/>
          <a:stretch>
            <a:fillRect/>
          </a:stretch>
        </p:blipFill>
        <p:spPr>
          <a:xfrm>
            <a:off x="8358867" y="1316619"/>
            <a:ext cx="3147333" cy="5121084"/>
          </a:xfrm>
          <a:prstGeom prst="rect">
            <a:avLst/>
          </a:prstGeom>
        </p:spPr>
      </p:pic>
      <p:pic>
        <p:nvPicPr>
          <p:cNvPr id="9" name="Picture 8">
            <a:extLst>
              <a:ext uri="{FF2B5EF4-FFF2-40B4-BE49-F238E27FC236}">
                <a16:creationId xmlns:a16="http://schemas.microsoft.com/office/drawing/2014/main" id="{8FEFDBCC-DFB0-DA48-B6D2-697F2162CC98}"/>
              </a:ext>
            </a:extLst>
          </p:cNvPr>
          <p:cNvPicPr>
            <a:picLocks noChangeAspect="1"/>
          </p:cNvPicPr>
          <p:nvPr/>
        </p:nvPicPr>
        <p:blipFill>
          <a:blip r:embed="rId4"/>
          <a:stretch>
            <a:fillRect/>
          </a:stretch>
        </p:blipFill>
        <p:spPr>
          <a:xfrm>
            <a:off x="917299" y="3589214"/>
            <a:ext cx="4464326" cy="3109229"/>
          </a:xfrm>
          <a:prstGeom prst="rect">
            <a:avLst/>
          </a:prstGeom>
        </p:spPr>
      </p:pic>
    </p:spTree>
    <p:extLst>
      <p:ext uri="{BB962C8B-B14F-4D97-AF65-F5344CB8AC3E}">
        <p14:creationId xmlns:p14="http://schemas.microsoft.com/office/powerpoint/2010/main" val="42243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AC5F-E0C5-E6F7-FCF0-AC409B074021}"/>
              </a:ext>
            </a:extLst>
          </p:cNvPr>
          <p:cNvSpPr>
            <a:spLocks noGrp="1"/>
          </p:cNvSpPr>
          <p:nvPr>
            <p:ph type="title"/>
          </p:nvPr>
        </p:nvSpPr>
        <p:spPr>
          <a:xfrm>
            <a:off x="838200" y="138112"/>
            <a:ext cx="10515600" cy="542925"/>
          </a:xfrm>
        </p:spPr>
        <p:txBody>
          <a:bodyPr>
            <a:noAutofit/>
          </a:bodyPr>
          <a:lstStyle/>
          <a:p>
            <a:pPr algn="ctr"/>
            <a:r>
              <a:rPr lang="en-IN" sz="3600" b="1" dirty="0">
                <a:solidFill>
                  <a:schemeClr val="accent1">
                    <a:lumMod val="50000"/>
                  </a:schemeClr>
                </a:solidFill>
                <a:latin typeface="Trebuchet MS" panose="020B0603020202020204" pitchFamily="34" charset="0"/>
              </a:rPr>
              <a:t>Zepto’s Statistical Analysis</a:t>
            </a:r>
          </a:p>
        </p:txBody>
      </p:sp>
      <p:sp>
        <p:nvSpPr>
          <p:cNvPr id="3" name="Content Placeholder 2">
            <a:extLst>
              <a:ext uri="{FF2B5EF4-FFF2-40B4-BE49-F238E27FC236}">
                <a16:creationId xmlns:a16="http://schemas.microsoft.com/office/drawing/2014/main" id="{45C25765-EEB2-2FD1-B3CF-444C119B6638}"/>
              </a:ext>
            </a:extLst>
          </p:cNvPr>
          <p:cNvSpPr>
            <a:spLocks noGrp="1"/>
          </p:cNvSpPr>
          <p:nvPr>
            <p:ph idx="1"/>
          </p:nvPr>
        </p:nvSpPr>
        <p:spPr>
          <a:xfrm>
            <a:off x="838200" y="1028699"/>
            <a:ext cx="10515600" cy="5148263"/>
          </a:xfrm>
        </p:spPr>
        <p:txBody>
          <a:bodyPr>
            <a:normAutofit/>
          </a:bodyPr>
          <a:lstStyle/>
          <a:p>
            <a:pPr>
              <a:lnSpc>
                <a:spcPct val="150000"/>
              </a:lnSpc>
            </a:pPr>
            <a:r>
              <a:rPr lang="en-IN" sz="1800" dirty="0">
                <a:latin typeface="Trebuchet MS" panose="020B0603020202020204" pitchFamily="34" charset="0"/>
              </a:rPr>
              <a:t>Revenue from advertising attained over 6% in the total revenue</a:t>
            </a:r>
          </a:p>
          <a:p>
            <a:pPr>
              <a:lnSpc>
                <a:spcPct val="150000"/>
              </a:lnSpc>
            </a:pPr>
            <a:r>
              <a:rPr lang="en-US" sz="1800" dirty="0">
                <a:latin typeface="Trebuchet MS" panose="020B0603020202020204" pitchFamily="34" charset="0"/>
              </a:rPr>
              <a:t>Employee benefit expenses rose 80% from Rs 50.7 crore to Rs 263.4 crore.</a:t>
            </a:r>
          </a:p>
          <a:p>
            <a:pPr marL="0" indent="0" algn="ctr">
              <a:lnSpc>
                <a:spcPct val="150000"/>
              </a:lnSpc>
              <a:buNone/>
            </a:pPr>
            <a:r>
              <a:rPr lang="en-US" sz="3600" b="1" dirty="0">
                <a:solidFill>
                  <a:schemeClr val="accent1">
                    <a:lumMod val="50000"/>
                  </a:schemeClr>
                </a:solidFill>
                <a:latin typeface="Trebuchet MS" panose="020B0603020202020204" pitchFamily="34" charset="0"/>
                <a:ea typeface="+mj-ea"/>
                <a:cs typeface="+mj-cs"/>
              </a:rPr>
              <a:t>Customer’s</a:t>
            </a:r>
            <a:r>
              <a:rPr lang="en-US" sz="2400" dirty="0">
                <a:latin typeface="Trebuchet MS" panose="020B0603020202020204" pitchFamily="34" charset="0"/>
              </a:rPr>
              <a:t> </a:t>
            </a:r>
            <a:r>
              <a:rPr lang="en-US" sz="3600" b="1" dirty="0">
                <a:solidFill>
                  <a:schemeClr val="accent1">
                    <a:lumMod val="50000"/>
                  </a:schemeClr>
                </a:solidFill>
                <a:latin typeface="Trebuchet MS" panose="020B0603020202020204" pitchFamily="34" charset="0"/>
                <a:ea typeface="+mj-ea"/>
                <a:cs typeface="+mj-cs"/>
              </a:rPr>
              <a:t>Review</a:t>
            </a:r>
          </a:p>
          <a:p>
            <a:pPr>
              <a:lnSpc>
                <a:spcPct val="150000"/>
              </a:lnSpc>
            </a:pPr>
            <a:r>
              <a:rPr lang="en-US" sz="1800" b="1" dirty="0">
                <a:solidFill>
                  <a:schemeClr val="accent6">
                    <a:lumMod val="75000"/>
                  </a:schemeClr>
                </a:solidFill>
                <a:latin typeface="Trebuchet MS" panose="020B0603020202020204" pitchFamily="34" charset="0"/>
              </a:rPr>
              <a:t>High Impact </a:t>
            </a:r>
            <a:r>
              <a:rPr lang="en-US" sz="1800" dirty="0">
                <a:latin typeface="Trebuchet MS" panose="020B0603020202020204" pitchFamily="34" charset="0"/>
              </a:rPr>
              <a:t>- Zepto’s 10-minute delivery is a gamechanger. Fresh produce and essentials delivered swiftly. Exceptional service!</a:t>
            </a:r>
          </a:p>
          <a:p>
            <a:pPr>
              <a:lnSpc>
                <a:spcPct val="150000"/>
              </a:lnSpc>
            </a:pPr>
            <a:r>
              <a:rPr lang="en-US" sz="1800" b="1" dirty="0">
                <a:solidFill>
                  <a:schemeClr val="accent6">
                    <a:lumMod val="75000"/>
                  </a:schemeClr>
                </a:solidFill>
                <a:latin typeface="Trebuchet MS" panose="020B0603020202020204" pitchFamily="34" charset="0"/>
              </a:rPr>
              <a:t>Medium Impact </a:t>
            </a:r>
            <a:r>
              <a:rPr lang="en-US" sz="1800" dirty="0">
                <a:latin typeface="Trebuchet MS" panose="020B0603020202020204" pitchFamily="34" charset="0"/>
              </a:rPr>
              <a:t>- Good for quick needs, but sometimes the quality of fresh produce can be inconsistent</a:t>
            </a:r>
          </a:p>
          <a:p>
            <a:pPr>
              <a:lnSpc>
                <a:spcPct val="150000"/>
              </a:lnSpc>
            </a:pPr>
            <a:r>
              <a:rPr lang="en-US" sz="1800" b="1" dirty="0">
                <a:solidFill>
                  <a:schemeClr val="accent6">
                    <a:lumMod val="75000"/>
                  </a:schemeClr>
                </a:solidFill>
                <a:latin typeface="Trebuchet MS" panose="020B0603020202020204" pitchFamily="34" charset="0"/>
              </a:rPr>
              <a:t>Low Impact </a:t>
            </a:r>
            <a:r>
              <a:rPr lang="en-US" sz="1800" dirty="0">
                <a:latin typeface="Trebuchet MS" panose="020B0603020202020204" pitchFamily="34" charset="0"/>
              </a:rPr>
              <a:t>- Delivery is fast, but customer support needs improvement. Had issues with order replacements</a:t>
            </a:r>
          </a:p>
          <a:p>
            <a:pPr>
              <a:lnSpc>
                <a:spcPct val="150000"/>
              </a:lnSpc>
            </a:pPr>
            <a:endParaRPr lang="en-IN" sz="2400" dirty="0">
              <a:latin typeface="Trebuchet MS" panose="020B0603020202020204" pitchFamily="34" charset="0"/>
            </a:endParaRPr>
          </a:p>
          <a:p>
            <a:pPr>
              <a:lnSpc>
                <a:spcPct val="150000"/>
              </a:lnSpc>
            </a:pPr>
            <a:endParaRPr lang="en-IN" sz="2400" dirty="0">
              <a:latin typeface="Trebuchet MS" panose="020B0603020202020204" pitchFamily="34" charset="0"/>
            </a:endParaRPr>
          </a:p>
          <a:p>
            <a:pPr marL="0" indent="0">
              <a:lnSpc>
                <a:spcPct val="150000"/>
              </a:lnSpc>
              <a:buNone/>
            </a:pPr>
            <a:endParaRPr lang="en-IN" sz="2400" dirty="0">
              <a:latin typeface="Trebuchet MS" panose="020B0603020202020204" pitchFamily="34" charset="0"/>
            </a:endParaRPr>
          </a:p>
        </p:txBody>
      </p:sp>
    </p:spTree>
    <p:extLst>
      <p:ext uri="{BB962C8B-B14F-4D97-AF65-F5344CB8AC3E}">
        <p14:creationId xmlns:p14="http://schemas.microsoft.com/office/powerpoint/2010/main" val="44582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303-E0A9-599A-4090-87E2B439A225}"/>
              </a:ext>
            </a:extLst>
          </p:cNvPr>
          <p:cNvSpPr>
            <a:spLocks noGrp="1"/>
          </p:cNvSpPr>
          <p:nvPr>
            <p:ph type="title"/>
          </p:nvPr>
        </p:nvSpPr>
        <p:spPr/>
        <p:txBody>
          <a:bodyPr/>
          <a:lstStyle/>
          <a:p>
            <a:pPr algn="ctr"/>
            <a:r>
              <a:rPr lang="en-IN" b="1" dirty="0">
                <a:solidFill>
                  <a:srgbClr val="7030A0"/>
                </a:solidFill>
              </a:rPr>
              <a:t>BumTum</a:t>
            </a:r>
          </a:p>
        </p:txBody>
      </p:sp>
      <p:sp>
        <p:nvSpPr>
          <p:cNvPr id="3" name="Content Placeholder 2">
            <a:extLst>
              <a:ext uri="{FF2B5EF4-FFF2-40B4-BE49-F238E27FC236}">
                <a16:creationId xmlns:a16="http://schemas.microsoft.com/office/drawing/2014/main" id="{66441D66-5373-C8A8-DD4B-8477ED633EBF}"/>
              </a:ext>
            </a:extLst>
          </p:cNvPr>
          <p:cNvSpPr>
            <a:spLocks noGrp="1"/>
          </p:cNvSpPr>
          <p:nvPr>
            <p:ph idx="1"/>
          </p:nvPr>
        </p:nvSpPr>
        <p:spPr>
          <a:xfrm>
            <a:off x="838200" y="1982523"/>
            <a:ext cx="10515600" cy="3326077"/>
          </a:xfrm>
        </p:spPr>
        <p:txBody>
          <a:bodyPr>
            <a:noAutofit/>
          </a:bodyPr>
          <a:lstStyle/>
          <a:p>
            <a:pPr>
              <a:lnSpc>
                <a:spcPct val="210000"/>
              </a:lnSpc>
            </a:pPr>
            <a:r>
              <a:rPr lang="en-US" sz="1800" dirty="0">
                <a:latin typeface="Trebuchet MS" panose="020B0603020202020204" pitchFamily="34" charset="0"/>
              </a:rPr>
              <a:t>BumTum is a Indian brand specializing in premium baby care products. Renowned for its high-quality, eco-friendly diapers, BumTum prioritizes comfort, safety, and sustainability. </a:t>
            </a:r>
          </a:p>
          <a:p>
            <a:pPr>
              <a:lnSpc>
                <a:spcPct val="210000"/>
              </a:lnSpc>
            </a:pPr>
            <a:r>
              <a:rPr lang="en-IN" sz="1800" dirty="0">
                <a:latin typeface="Trebuchet MS" panose="020B0603020202020204" pitchFamily="34" charset="0"/>
              </a:rPr>
              <a:t>Founded by Mayank Beria</a:t>
            </a:r>
          </a:p>
          <a:p>
            <a:pPr>
              <a:lnSpc>
                <a:spcPct val="210000"/>
              </a:lnSpc>
            </a:pPr>
            <a:r>
              <a:rPr lang="en-IN" sz="1800" dirty="0">
                <a:latin typeface="Trebuchet MS" panose="020B0603020202020204" pitchFamily="34" charset="0"/>
              </a:rPr>
              <a:t>Main goal of this company is to provide comfort, smooth and safety diapers to the children and </a:t>
            </a:r>
            <a:r>
              <a:rPr lang="en-US" sz="1800" dirty="0">
                <a:latin typeface="Trebuchet MS" panose="020B0603020202020204" pitchFamily="34" charset="0"/>
              </a:rPr>
              <a:t>establish themselves as a trusted and reliable name in the baby care industry, delivering premium solutions that parents can depend on</a:t>
            </a:r>
            <a:r>
              <a:rPr lang="en-US" sz="1200" dirty="0"/>
              <a:t>.</a:t>
            </a:r>
            <a:endParaRPr lang="en-IN" sz="1800" dirty="0">
              <a:latin typeface="Trebuchet MS" panose="020B0603020202020204" pitchFamily="34" charset="0"/>
            </a:endParaRPr>
          </a:p>
        </p:txBody>
      </p:sp>
      <p:pic>
        <p:nvPicPr>
          <p:cNvPr id="5" name="Picture 4">
            <a:extLst>
              <a:ext uri="{FF2B5EF4-FFF2-40B4-BE49-F238E27FC236}">
                <a16:creationId xmlns:a16="http://schemas.microsoft.com/office/drawing/2014/main" id="{14BE33C8-8A0C-D780-3142-B0ABEB6FE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4500"/>
            <a:ext cx="3231806" cy="1946811"/>
          </a:xfrm>
          <a:prstGeom prst="rect">
            <a:avLst/>
          </a:prstGeom>
        </p:spPr>
      </p:pic>
    </p:spTree>
    <p:extLst>
      <p:ext uri="{BB962C8B-B14F-4D97-AF65-F5344CB8AC3E}">
        <p14:creationId xmlns:p14="http://schemas.microsoft.com/office/powerpoint/2010/main" val="382292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1030</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BUSINESS CASE STUDY</vt:lpstr>
      <vt:lpstr>In the Business Case study , we could see the two companies:</vt:lpstr>
      <vt:lpstr>Zepto</vt:lpstr>
      <vt:lpstr>Business Model</vt:lpstr>
      <vt:lpstr>SWOT Analysis of Zepto</vt:lpstr>
      <vt:lpstr>STP Analysis of Zepto</vt:lpstr>
      <vt:lpstr>Zepto’s Statistical Analysis</vt:lpstr>
      <vt:lpstr>Zepto’s Statistical Analysis</vt:lpstr>
      <vt:lpstr>BumTum</vt:lpstr>
      <vt:lpstr>Business Model</vt:lpstr>
      <vt:lpstr>SWOT Analysis of BumTum</vt:lpstr>
      <vt:lpstr>STP Analysis of BumTum</vt:lpstr>
      <vt:lpstr>BumTum Statistical Analysis</vt:lpstr>
      <vt:lpstr>Customer’s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Shanmugam</dc:creator>
  <cp:lastModifiedBy>Bharani Shanmugam</cp:lastModifiedBy>
  <cp:revision>9</cp:revision>
  <dcterms:created xsi:type="dcterms:W3CDTF">2024-08-03T10:39:00Z</dcterms:created>
  <dcterms:modified xsi:type="dcterms:W3CDTF">2024-08-04T04:39:19Z</dcterms:modified>
</cp:coreProperties>
</file>