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1" r:id="rId1"/>
  </p:sldMasterIdLst>
  <p:sldIdLst>
    <p:sldId id="256" r:id="rId2"/>
    <p:sldId id="257" r:id="rId3"/>
    <p:sldId id="258" r:id="rId4"/>
    <p:sldId id="259" r:id="rId5"/>
    <p:sldId id="260" r:id="rId6"/>
    <p:sldId id="261" r:id="rId7"/>
    <p:sldId id="262" r:id="rId8"/>
    <p:sldId id="264" r:id="rId9"/>
    <p:sldId id="265" r:id="rId10"/>
    <p:sldId id="263" r:id="rId11"/>
    <p:sldId id="267"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harani Shanmugam" initials="BS" lastIdx="1" clrIdx="0">
    <p:extLst>
      <p:ext uri="{19B8F6BF-5375-455C-9EA6-DF929625EA0E}">
        <p15:presenceInfo xmlns:p15="http://schemas.microsoft.com/office/powerpoint/2012/main" userId="5bf19be35f113e5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A88658-CC0D-4EEB-BBB0-DC17BE6D57E6}" type="datetimeFigureOut">
              <a:rPr lang="en-IN" smtClean="0"/>
              <a:t>13-10-2024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AC4E5D9-3F14-4425-9EE4-FAF3DA30790B}" type="slidenum">
              <a:rPr lang="en-IN" smtClean="0"/>
              <a:t>‹#›</a:t>
            </a:fld>
            <a:endParaRPr lang="en-IN" dirty="0"/>
          </a:p>
        </p:txBody>
      </p:sp>
    </p:spTree>
    <p:extLst>
      <p:ext uri="{BB962C8B-B14F-4D97-AF65-F5344CB8AC3E}">
        <p14:creationId xmlns:p14="http://schemas.microsoft.com/office/powerpoint/2010/main" val="2548645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A88658-CC0D-4EEB-BBB0-DC17BE6D57E6}" type="datetimeFigureOut">
              <a:rPr lang="en-IN" smtClean="0"/>
              <a:t>13-10-2024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AC4E5D9-3F14-4425-9EE4-FAF3DA30790B}" type="slidenum">
              <a:rPr lang="en-IN" smtClean="0"/>
              <a:t>‹#›</a:t>
            </a:fld>
            <a:endParaRPr lang="en-IN" dirty="0"/>
          </a:p>
        </p:txBody>
      </p:sp>
    </p:spTree>
    <p:extLst>
      <p:ext uri="{BB962C8B-B14F-4D97-AF65-F5344CB8AC3E}">
        <p14:creationId xmlns:p14="http://schemas.microsoft.com/office/powerpoint/2010/main" val="2032865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A88658-CC0D-4EEB-BBB0-DC17BE6D57E6}" type="datetimeFigureOut">
              <a:rPr lang="en-IN" smtClean="0"/>
              <a:t>13-10-2024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AC4E5D9-3F14-4425-9EE4-FAF3DA30790B}" type="slidenum">
              <a:rPr lang="en-IN" smtClean="0"/>
              <a:t>‹#›</a:t>
            </a:fld>
            <a:endParaRPr lang="en-IN" dirty="0"/>
          </a:p>
        </p:txBody>
      </p:sp>
    </p:spTree>
    <p:extLst>
      <p:ext uri="{BB962C8B-B14F-4D97-AF65-F5344CB8AC3E}">
        <p14:creationId xmlns:p14="http://schemas.microsoft.com/office/powerpoint/2010/main" val="1609680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A88658-CC0D-4EEB-BBB0-DC17BE6D57E6}" type="datetimeFigureOut">
              <a:rPr lang="en-IN" smtClean="0"/>
              <a:t>13-10-2024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AC4E5D9-3F14-4425-9EE4-FAF3DA30790B}" type="slidenum">
              <a:rPr lang="en-IN" smtClean="0"/>
              <a:t>‹#›</a:t>
            </a:fld>
            <a:endParaRPr lang="en-IN" dirty="0"/>
          </a:p>
        </p:txBody>
      </p:sp>
    </p:spTree>
    <p:extLst>
      <p:ext uri="{BB962C8B-B14F-4D97-AF65-F5344CB8AC3E}">
        <p14:creationId xmlns:p14="http://schemas.microsoft.com/office/powerpoint/2010/main" val="2111389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A88658-CC0D-4EEB-BBB0-DC17BE6D57E6}" type="datetimeFigureOut">
              <a:rPr lang="en-IN" smtClean="0"/>
              <a:t>13-10-2024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AC4E5D9-3F14-4425-9EE4-FAF3DA30790B}" type="slidenum">
              <a:rPr lang="en-IN" smtClean="0"/>
              <a:t>‹#›</a:t>
            </a:fld>
            <a:endParaRPr lang="en-IN" dirty="0"/>
          </a:p>
        </p:txBody>
      </p:sp>
    </p:spTree>
    <p:extLst>
      <p:ext uri="{BB962C8B-B14F-4D97-AF65-F5344CB8AC3E}">
        <p14:creationId xmlns:p14="http://schemas.microsoft.com/office/powerpoint/2010/main" val="745718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9A88658-CC0D-4EEB-BBB0-DC17BE6D57E6}" type="datetimeFigureOut">
              <a:rPr lang="en-IN" smtClean="0"/>
              <a:t>13-10-2024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0AC4E5D9-3F14-4425-9EE4-FAF3DA30790B}" type="slidenum">
              <a:rPr lang="en-IN" smtClean="0"/>
              <a:t>‹#›</a:t>
            </a:fld>
            <a:endParaRPr lang="en-IN" dirty="0"/>
          </a:p>
        </p:txBody>
      </p:sp>
    </p:spTree>
    <p:extLst>
      <p:ext uri="{BB962C8B-B14F-4D97-AF65-F5344CB8AC3E}">
        <p14:creationId xmlns:p14="http://schemas.microsoft.com/office/powerpoint/2010/main" val="2093931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A88658-CC0D-4EEB-BBB0-DC17BE6D57E6}" type="datetimeFigureOut">
              <a:rPr lang="en-IN" smtClean="0"/>
              <a:t>13-10-2024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0AC4E5D9-3F14-4425-9EE4-FAF3DA30790B}" type="slidenum">
              <a:rPr lang="en-IN" smtClean="0"/>
              <a:t>‹#›</a:t>
            </a:fld>
            <a:endParaRPr lang="en-IN" dirty="0"/>
          </a:p>
        </p:txBody>
      </p:sp>
    </p:spTree>
    <p:extLst>
      <p:ext uri="{BB962C8B-B14F-4D97-AF65-F5344CB8AC3E}">
        <p14:creationId xmlns:p14="http://schemas.microsoft.com/office/powerpoint/2010/main" val="1760664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9A88658-CC0D-4EEB-BBB0-DC17BE6D57E6}" type="datetimeFigureOut">
              <a:rPr lang="en-IN" smtClean="0"/>
              <a:t>13-10-2024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0AC4E5D9-3F14-4425-9EE4-FAF3DA30790B}" type="slidenum">
              <a:rPr lang="en-IN" smtClean="0"/>
              <a:t>‹#›</a:t>
            </a:fld>
            <a:endParaRPr lang="en-IN" dirty="0"/>
          </a:p>
        </p:txBody>
      </p:sp>
    </p:spTree>
    <p:extLst>
      <p:ext uri="{BB962C8B-B14F-4D97-AF65-F5344CB8AC3E}">
        <p14:creationId xmlns:p14="http://schemas.microsoft.com/office/powerpoint/2010/main" val="162204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A88658-CC0D-4EEB-BBB0-DC17BE6D57E6}" type="datetimeFigureOut">
              <a:rPr lang="en-IN" smtClean="0"/>
              <a:t>13-10-2024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0AC4E5D9-3F14-4425-9EE4-FAF3DA30790B}" type="slidenum">
              <a:rPr lang="en-IN" smtClean="0"/>
              <a:t>‹#›</a:t>
            </a:fld>
            <a:endParaRPr lang="en-IN" dirty="0"/>
          </a:p>
        </p:txBody>
      </p:sp>
    </p:spTree>
    <p:extLst>
      <p:ext uri="{BB962C8B-B14F-4D97-AF65-F5344CB8AC3E}">
        <p14:creationId xmlns:p14="http://schemas.microsoft.com/office/powerpoint/2010/main" val="70691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A88658-CC0D-4EEB-BBB0-DC17BE6D57E6}" type="datetimeFigureOut">
              <a:rPr lang="en-IN" smtClean="0"/>
              <a:t>13-10-2024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0AC4E5D9-3F14-4425-9EE4-FAF3DA30790B}" type="slidenum">
              <a:rPr lang="en-IN" smtClean="0"/>
              <a:t>‹#›</a:t>
            </a:fld>
            <a:endParaRPr lang="en-IN" dirty="0"/>
          </a:p>
        </p:txBody>
      </p:sp>
    </p:spTree>
    <p:extLst>
      <p:ext uri="{BB962C8B-B14F-4D97-AF65-F5344CB8AC3E}">
        <p14:creationId xmlns:p14="http://schemas.microsoft.com/office/powerpoint/2010/main" val="1098543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A88658-CC0D-4EEB-BBB0-DC17BE6D57E6}" type="datetimeFigureOut">
              <a:rPr lang="en-IN" smtClean="0"/>
              <a:t>13-10-2024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0AC4E5D9-3F14-4425-9EE4-FAF3DA30790B}" type="slidenum">
              <a:rPr lang="en-IN" smtClean="0"/>
              <a:t>‹#›</a:t>
            </a:fld>
            <a:endParaRPr lang="en-IN" dirty="0"/>
          </a:p>
        </p:txBody>
      </p:sp>
    </p:spTree>
    <p:extLst>
      <p:ext uri="{BB962C8B-B14F-4D97-AF65-F5344CB8AC3E}">
        <p14:creationId xmlns:p14="http://schemas.microsoft.com/office/powerpoint/2010/main" val="3136002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A88658-CC0D-4EEB-BBB0-DC17BE6D57E6}" type="datetimeFigureOut">
              <a:rPr lang="en-IN" smtClean="0"/>
              <a:t>13-10-2024</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C4E5D9-3F14-4425-9EE4-FAF3DA30790B}" type="slidenum">
              <a:rPr lang="en-IN" smtClean="0"/>
              <a:t>‹#›</a:t>
            </a:fld>
            <a:endParaRPr lang="en-IN" dirty="0"/>
          </a:p>
        </p:txBody>
      </p:sp>
    </p:spTree>
    <p:extLst>
      <p:ext uri="{BB962C8B-B14F-4D97-AF65-F5344CB8AC3E}">
        <p14:creationId xmlns:p14="http://schemas.microsoft.com/office/powerpoint/2010/main" val="621023233"/>
      </p:ext>
    </p:extLst>
  </p:cSld>
  <p:clrMap bg1="dk1" tx1="lt1" bg2="dk2" tx2="lt2" accent1="accent1" accent2="accent2" accent3="accent3" accent4="accent4" accent5="accent5" accent6="accent6" hlink="hlink" folHlink="folHlink"/>
  <p:sldLayoutIdLst>
    <p:sldLayoutId id="2147484002" r:id="rId1"/>
    <p:sldLayoutId id="2147484003" r:id="rId2"/>
    <p:sldLayoutId id="2147484004" r:id="rId3"/>
    <p:sldLayoutId id="2147484005" r:id="rId4"/>
    <p:sldLayoutId id="2147484006" r:id="rId5"/>
    <p:sldLayoutId id="2147484007" r:id="rId6"/>
    <p:sldLayoutId id="2147484008" r:id="rId7"/>
    <p:sldLayoutId id="2147484009" r:id="rId8"/>
    <p:sldLayoutId id="2147484010" r:id="rId9"/>
    <p:sldLayoutId id="2147484011" r:id="rId10"/>
    <p:sldLayoutId id="214748401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67011-D373-A82A-782F-D11DD9BDBD6F}"/>
              </a:ext>
            </a:extLst>
          </p:cNvPr>
          <p:cNvSpPr>
            <a:spLocks noGrp="1"/>
          </p:cNvSpPr>
          <p:nvPr>
            <p:ph type="ctrTitle"/>
          </p:nvPr>
        </p:nvSpPr>
        <p:spPr>
          <a:xfrm>
            <a:off x="1154955" y="1447801"/>
            <a:ext cx="8271849" cy="1012596"/>
          </a:xfrm>
        </p:spPr>
        <p:txBody>
          <a:bodyPr>
            <a:noAutofit/>
          </a:bodyPr>
          <a:lstStyle/>
          <a:p>
            <a:pPr algn="ctr"/>
            <a:r>
              <a:rPr lang="en-IN" sz="7200" b="1" dirty="0"/>
              <a:t>Case Quest 2.0</a:t>
            </a:r>
          </a:p>
        </p:txBody>
      </p:sp>
      <p:sp>
        <p:nvSpPr>
          <p:cNvPr id="3" name="Subtitle 2">
            <a:extLst>
              <a:ext uri="{FF2B5EF4-FFF2-40B4-BE49-F238E27FC236}">
                <a16:creationId xmlns:a16="http://schemas.microsoft.com/office/drawing/2014/main" id="{6F100436-C9E0-B9B5-A98D-252B51BF0312}"/>
              </a:ext>
            </a:extLst>
          </p:cNvPr>
          <p:cNvSpPr>
            <a:spLocks noGrp="1"/>
          </p:cNvSpPr>
          <p:nvPr>
            <p:ph type="subTitle" idx="1"/>
          </p:nvPr>
        </p:nvSpPr>
        <p:spPr>
          <a:xfrm>
            <a:off x="1370693" y="4798243"/>
            <a:ext cx="9440034" cy="1432875"/>
          </a:xfrm>
        </p:spPr>
        <p:txBody>
          <a:bodyPr>
            <a:normAutofit/>
          </a:bodyPr>
          <a:lstStyle/>
          <a:p>
            <a:pPr algn="r"/>
            <a:r>
              <a:rPr lang="en-IN" sz="4000" b="1" dirty="0">
                <a:solidFill>
                  <a:srgbClr val="00B0F0"/>
                </a:solidFill>
                <a:latin typeface="Trebuchet MS" panose="020B0603020202020204" pitchFamily="34" charset="0"/>
              </a:rPr>
              <a:t>- BHARANI KADAMBAN S(MBT8)</a:t>
            </a:r>
          </a:p>
        </p:txBody>
      </p:sp>
    </p:spTree>
    <p:extLst>
      <p:ext uri="{BB962C8B-B14F-4D97-AF65-F5344CB8AC3E}">
        <p14:creationId xmlns:p14="http://schemas.microsoft.com/office/powerpoint/2010/main" val="271208454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842E3-5F5F-A575-4DA6-B7507DA5D03A}"/>
              </a:ext>
            </a:extLst>
          </p:cNvPr>
          <p:cNvSpPr>
            <a:spLocks noGrp="1"/>
          </p:cNvSpPr>
          <p:nvPr>
            <p:ph type="title"/>
          </p:nvPr>
        </p:nvSpPr>
        <p:spPr>
          <a:xfrm>
            <a:off x="657227" y="365126"/>
            <a:ext cx="10696574" cy="539750"/>
          </a:xfrm>
        </p:spPr>
        <p:txBody>
          <a:bodyPr>
            <a:noAutofit/>
          </a:bodyPr>
          <a:lstStyle/>
          <a:p>
            <a:r>
              <a:rPr lang="en-IN" sz="3600" b="1" dirty="0">
                <a:solidFill>
                  <a:schemeClr val="accent1"/>
                </a:solidFill>
                <a:latin typeface="Trebuchet MS" panose="020B0603020202020204" pitchFamily="34" charset="0"/>
              </a:rPr>
              <a:t>Statistical</a:t>
            </a:r>
            <a:r>
              <a:rPr lang="en-IN" sz="3600" dirty="0">
                <a:solidFill>
                  <a:schemeClr val="accent1"/>
                </a:solidFill>
                <a:latin typeface="Trebuchet MS" panose="020B0603020202020204" pitchFamily="34" charset="0"/>
              </a:rPr>
              <a:t> </a:t>
            </a:r>
            <a:r>
              <a:rPr lang="en-IN" sz="3600" b="1" dirty="0">
                <a:solidFill>
                  <a:schemeClr val="accent1"/>
                </a:solidFill>
                <a:latin typeface="Trebuchet MS" panose="020B0603020202020204" pitchFamily="34" charset="0"/>
              </a:rPr>
              <a:t>Data</a:t>
            </a:r>
          </a:p>
        </p:txBody>
      </p:sp>
      <p:sp>
        <p:nvSpPr>
          <p:cNvPr id="3" name="Content Placeholder 2">
            <a:extLst>
              <a:ext uri="{FF2B5EF4-FFF2-40B4-BE49-F238E27FC236}">
                <a16:creationId xmlns:a16="http://schemas.microsoft.com/office/drawing/2014/main" id="{AA14CDF6-04BC-A326-7431-CD9A88F0E2FD}"/>
              </a:ext>
            </a:extLst>
          </p:cNvPr>
          <p:cNvSpPr>
            <a:spLocks noGrp="1"/>
          </p:cNvSpPr>
          <p:nvPr>
            <p:ph idx="1"/>
          </p:nvPr>
        </p:nvSpPr>
        <p:spPr>
          <a:xfrm>
            <a:off x="657226" y="904876"/>
            <a:ext cx="11182348" cy="5857874"/>
          </a:xfrm>
        </p:spPr>
        <p:txBody>
          <a:bodyPr>
            <a:normAutofit lnSpcReduction="10000"/>
          </a:bodyPr>
          <a:lstStyle/>
          <a:p>
            <a:pPr marL="0" indent="0">
              <a:lnSpc>
                <a:spcPct val="150000"/>
              </a:lnSpc>
              <a:buNone/>
            </a:pPr>
            <a:r>
              <a:rPr lang="en-US" sz="1400" b="1" dirty="0">
                <a:solidFill>
                  <a:schemeClr val="accent6">
                    <a:lumMod val="75000"/>
                  </a:schemeClr>
                </a:solidFill>
                <a:latin typeface="Trebuchet MS" panose="020B0603020202020204" pitchFamily="34" charset="0"/>
              </a:rPr>
              <a:t>Revenue Growth</a:t>
            </a:r>
            <a:r>
              <a:rPr lang="en-US" sz="1400" dirty="0">
                <a:latin typeface="Trebuchet MS" panose="020B0603020202020204" pitchFamily="34" charset="0"/>
              </a:rPr>
              <a:t>:</a:t>
            </a:r>
          </a:p>
          <a:p>
            <a:pPr>
              <a:lnSpc>
                <a:spcPct val="150000"/>
              </a:lnSpc>
              <a:buFont typeface="Wingdings" panose="05000000000000000000" pitchFamily="2" charset="2"/>
              <a:buChar char="Ø"/>
            </a:pPr>
            <a:r>
              <a:rPr lang="en-US" sz="1400" b="1" dirty="0">
                <a:solidFill>
                  <a:schemeClr val="accent2">
                    <a:lumMod val="75000"/>
                  </a:schemeClr>
                </a:solidFill>
                <a:latin typeface="Trebuchet MS" panose="020B0603020202020204" pitchFamily="34" charset="0"/>
              </a:rPr>
              <a:t>2023 Revenue</a:t>
            </a:r>
            <a:r>
              <a:rPr lang="en-US" sz="1400" dirty="0">
                <a:latin typeface="Trebuchet MS" panose="020B0603020202020204" pitchFamily="34" charset="0"/>
              </a:rPr>
              <a:t>: ₹43,936 Crores (approx.) and Annual Revenue - 20-25% over the past 5 years</a:t>
            </a:r>
          </a:p>
          <a:p>
            <a:pPr marL="0" indent="0">
              <a:lnSpc>
                <a:spcPct val="150000"/>
              </a:lnSpc>
              <a:buNone/>
            </a:pPr>
            <a:r>
              <a:rPr lang="en-US" sz="1400" b="1" dirty="0">
                <a:solidFill>
                  <a:schemeClr val="accent6">
                    <a:lumMod val="75000"/>
                  </a:schemeClr>
                </a:solidFill>
                <a:latin typeface="Trebuchet MS" panose="020B0603020202020204" pitchFamily="34" charset="0"/>
              </a:rPr>
              <a:t>Profit Margins</a:t>
            </a:r>
            <a:r>
              <a:rPr lang="en-US" sz="1400" dirty="0">
                <a:latin typeface="Trebuchet MS" panose="020B0603020202020204" pitchFamily="34" charset="0"/>
              </a:rPr>
              <a:t>:</a:t>
            </a:r>
          </a:p>
          <a:p>
            <a:pPr>
              <a:lnSpc>
                <a:spcPct val="150000"/>
              </a:lnSpc>
              <a:buFont typeface="Wingdings" panose="05000000000000000000" pitchFamily="2" charset="2"/>
              <a:buChar char="Ø"/>
            </a:pPr>
            <a:r>
              <a:rPr lang="en-US" sz="1400" b="1" dirty="0">
                <a:solidFill>
                  <a:schemeClr val="accent2">
                    <a:lumMod val="75000"/>
                  </a:schemeClr>
                </a:solidFill>
                <a:latin typeface="Trebuchet MS" panose="020B0603020202020204" pitchFamily="34" charset="0"/>
              </a:rPr>
              <a:t>Gross Profit Margin</a:t>
            </a:r>
            <a:r>
              <a:rPr lang="en-US" sz="1400" dirty="0">
                <a:latin typeface="Trebuchet MS" panose="020B0603020202020204" pitchFamily="34" charset="0"/>
              </a:rPr>
              <a:t>: Approx. 14.7%.</a:t>
            </a:r>
          </a:p>
          <a:p>
            <a:pPr>
              <a:lnSpc>
                <a:spcPct val="150000"/>
              </a:lnSpc>
              <a:buFont typeface="Wingdings" panose="05000000000000000000" pitchFamily="2" charset="2"/>
              <a:buChar char="Ø"/>
            </a:pPr>
            <a:r>
              <a:rPr lang="en-US" sz="1400" b="1" dirty="0">
                <a:solidFill>
                  <a:schemeClr val="accent2">
                    <a:lumMod val="75000"/>
                  </a:schemeClr>
                </a:solidFill>
                <a:latin typeface="Trebuchet MS" panose="020B0603020202020204" pitchFamily="34" charset="0"/>
              </a:rPr>
              <a:t>Net Profit Margin</a:t>
            </a:r>
            <a:r>
              <a:rPr lang="en-US" sz="1400" dirty="0">
                <a:latin typeface="Trebuchet MS" panose="020B0603020202020204" pitchFamily="34" charset="0"/>
              </a:rPr>
              <a:t>: Around 8.3%, demonstrating strong cost controls and efficient operations.</a:t>
            </a:r>
          </a:p>
          <a:p>
            <a:pPr marL="0" indent="0">
              <a:lnSpc>
                <a:spcPct val="150000"/>
              </a:lnSpc>
              <a:buNone/>
            </a:pPr>
            <a:r>
              <a:rPr lang="en-US" sz="1400" b="1" dirty="0">
                <a:solidFill>
                  <a:schemeClr val="accent6">
                    <a:lumMod val="75000"/>
                  </a:schemeClr>
                </a:solidFill>
                <a:latin typeface="Trebuchet MS" panose="020B0603020202020204" pitchFamily="34" charset="0"/>
              </a:rPr>
              <a:t>Store Network</a:t>
            </a:r>
            <a:r>
              <a:rPr lang="en-US" sz="1400" dirty="0">
                <a:latin typeface="Trebuchet MS" panose="020B0603020202020204" pitchFamily="34" charset="0"/>
              </a:rPr>
              <a:t>:</a:t>
            </a:r>
          </a:p>
          <a:p>
            <a:pPr>
              <a:lnSpc>
                <a:spcPct val="150000"/>
              </a:lnSpc>
              <a:buFont typeface="Wingdings" panose="05000000000000000000" pitchFamily="2" charset="2"/>
              <a:buChar char="Ø"/>
            </a:pPr>
            <a:r>
              <a:rPr lang="en-US" sz="1400" b="1" dirty="0">
                <a:solidFill>
                  <a:schemeClr val="accent2">
                    <a:lumMod val="75000"/>
                  </a:schemeClr>
                </a:solidFill>
                <a:latin typeface="Trebuchet MS" panose="020B0603020202020204" pitchFamily="34" charset="0"/>
              </a:rPr>
              <a:t>Number of Stores</a:t>
            </a:r>
            <a:r>
              <a:rPr lang="en-US" sz="1400" dirty="0">
                <a:latin typeface="Trebuchet MS" panose="020B0603020202020204" pitchFamily="34" charset="0"/>
              </a:rPr>
              <a:t>: 330+ stores across 13 states.</a:t>
            </a:r>
          </a:p>
          <a:p>
            <a:pPr>
              <a:lnSpc>
                <a:spcPct val="150000"/>
              </a:lnSpc>
              <a:buFont typeface="Wingdings" panose="05000000000000000000" pitchFamily="2" charset="2"/>
              <a:buChar char="Ø"/>
            </a:pPr>
            <a:r>
              <a:rPr lang="en-US" sz="1400" b="1" dirty="0">
                <a:solidFill>
                  <a:schemeClr val="accent2">
                    <a:lumMod val="75000"/>
                  </a:schemeClr>
                </a:solidFill>
                <a:latin typeface="Trebuchet MS" panose="020B0603020202020204" pitchFamily="34" charset="0"/>
              </a:rPr>
              <a:t>Store Size</a:t>
            </a:r>
            <a:r>
              <a:rPr lang="en-US" sz="1400" dirty="0">
                <a:latin typeface="Trebuchet MS" panose="020B0603020202020204" pitchFamily="34" charset="0"/>
              </a:rPr>
              <a:t>: Average store size of 35,000 sq. ft, catering to a broad customer base across urban and semi-urban locations.</a:t>
            </a:r>
          </a:p>
          <a:p>
            <a:pPr marL="0" indent="0">
              <a:lnSpc>
                <a:spcPct val="150000"/>
              </a:lnSpc>
              <a:buNone/>
            </a:pPr>
            <a:r>
              <a:rPr lang="en-US" sz="1400" b="1" dirty="0">
                <a:solidFill>
                  <a:schemeClr val="accent6">
                    <a:lumMod val="75000"/>
                  </a:schemeClr>
                </a:solidFill>
                <a:latin typeface="Trebuchet MS" panose="020B0603020202020204" pitchFamily="34" charset="0"/>
              </a:rPr>
              <a:t>Employee Strength</a:t>
            </a:r>
            <a:r>
              <a:rPr lang="en-US" sz="1400" dirty="0">
                <a:latin typeface="Trebuchet MS" panose="020B0603020202020204" pitchFamily="34" charset="0"/>
              </a:rPr>
              <a:t>:</a:t>
            </a:r>
          </a:p>
          <a:p>
            <a:pPr>
              <a:lnSpc>
                <a:spcPct val="150000"/>
              </a:lnSpc>
              <a:buFont typeface="Wingdings" panose="05000000000000000000" pitchFamily="2" charset="2"/>
              <a:buChar char="Ø"/>
            </a:pPr>
            <a:r>
              <a:rPr lang="en-US" sz="1400" b="1" dirty="0">
                <a:solidFill>
                  <a:schemeClr val="accent2">
                    <a:lumMod val="75000"/>
                  </a:schemeClr>
                </a:solidFill>
                <a:latin typeface="Trebuchet MS" panose="020B0603020202020204" pitchFamily="34" charset="0"/>
              </a:rPr>
              <a:t>Total Workforce</a:t>
            </a:r>
            <a:r>
              <a:rPr lang="en-US" sz="1400" dirty="0">
                <a:latin typeface="Trebuchet MS" panose="020B0603020202020204" pitchFamily="34" charset="0"/>
              </a:rPr>
              <a:t>: 9,000+ full-time employees and 18,000+ contractual workers, ensuring smooth store and supply chain operations.</a:t>
            </a:r>
          </a:p>
          <a:p>
            <a:pPr marL="0" indent="0">
              <a:lnSpc>
                <a:spcPct val="150000"/>
              </a:lnSpc>
              <a:buNone/>
            </a:pPr>
            <a:r>
              <a:rPr lang="en-US" sz="1400" b="1" dirty="0">
                <a:solidFill>
                  <a:schemeClr val="accent6">
                    <a:lumMod val="75000"/>
                  </a:schemeClr>
                </a:solidFill>
                <a:latin typeface="Trebuchet MS" panose="020B0603020202020204" pitchFamily="34" charset="0"/>
              </a:rPr>
              <a:t>Market Capitalization</a:t>
            </a:r>
            <a:r>
              <a:rPr lang="en-US" sz="1400" dirty="0">
                <a:latin typeface="Trebuchet MS" panose="020B0603020202020204" pitchFamily="34" charset="0"/>
              </a:rPr>
              <a:t>:</a:t>
            </a:r>
          </a:p>
          <a:p>
            <a:pPr>
              <a:lnSpc>
                <a:spcPct val="150000"/>
              </a:lnSpc>
              <a:buFont typeface="Wingdings" panose="05000000000000000000" pitchFamily="2" charset="2"/>
              <a:buChar char="Ø"/>
            </a:pPr>
            <a:r>
              <a:rPr lang="en-US" sz="1400" b="1" dirty="0">
                <a:solidFill>
                  <a:schemeClr val="accent2">
                    <a:lumMod val="75000"/>
                  </a:schemeClr>
                </a:solidFill>
                <a:latin typeface="Trebuchet MS" panose="020B0603020202020204" pitchFamily="34" charset="0"/>
              </a:rPr>
              <a:t>Current Market Cap</a:t>
            </a:r>
            <a:r>
              <a:rPr lang="en-US" sz="1400" dirty="0">
                <a:latin typeface="Trebuchet MS" panose="020B0603020202020204" pitchFamily="34" charset="0"/>
              </a:rPr>
              <a:t>: Over ₹2.4 lakh crores (approx.), making DMart one of the largest and most valued retail chains in India.</a:t>
            </a:r>
          </a:p>
          <a:p>
            <a:pPr>
              <a:lnSpc>
                <a:spcPct val="150000"/>
              </a:lnSpc>
              <a:buFont typeface="Wingdings" panose="05000000000000000000" pitchFamily="2" charset="2"/>
              <a:buChar char="Ø"/>
            </a:pPr>
            <a:r>
              <a:rPr lang="en-US" sz="1400" b="1" dirty="0">
                <a:solidFill>
                  <a:schemeClr val="accent2">
                    <a:lumMod val="75000"/>
                  </a:schemeClr>
                </a:solidFill>
                <a:latin typeface="Trebuchet MS" panose="020B0603020202020204" pitchFamily="34" charset="0"/>
              </a:rPr>
              <a:t>Stock Performance</a:t>
            </a:r>
            <a:r>
              <a:rPr lang="en-US" sz="1400" dirty="0">
                <a:latin typeface="Trebuchet MS" panose="020B0603020202020204" pitchFamily="34" charset="0"/>
              </a:rPr>
              <a:t>: DMart’s stock price has shown a 5-year CAGR of 30%, making it one of the most successful stocks in the Indian market.</a:t>
            </a:r>
          </a:p>
        </p:txBody>
      </p:sp>
    </p:spTree>
    <p:extLst>
      <p:ext uri="{BB962C8B-B14F-4D97-AF65-F5344CB8AC3E}">
        <p14:creationId xmlns:p14="http://schemas.microsoft.com/office/powerpoint/2010/main" val="40782961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8FC42-EEF3-2495-EF4D-071D16EE8CF3}"/>
              </a:ext>
            </a:extLst>
          </p:cNvPr>
          <p:cNvSpPr>
            <a:spLocks noGrp="1"/>
          </p:cNvSpPr>
          <p:nvPr>
            <p:ph type="title"/>
          </p:nvPr>
        </p:nvSpPr>
        <p:spPr>
          <a:xfrm>
            <a:off x="838200" y="365126"/>
            <a:ext cx="10515600" cy="682624"/>
          </a:xfrm>
        </p:spPr>
        <p:txBody>
          <a:bodyPr/>
          <a:lstStyle/>
          <a:p>
            <a:r>
              <a:rPr lang="en-IN" sz="3600" b="1" dirty="0">
                <a:solidFill>
                  <a:schemeClr val="accent1"/>
                </a:solidFill>
                <a:latin typeface="Trebuchet MS" panose="020B0603020202020204" pitchFamily="34" charset="0"/>
              </a:rPr>
              <a:t>Customer Review</a:t>
            </a:r>
          </a:p>
        </p:txBody>
      </p:sp>
      <p:sp>
        <p:nvSpPr>
          <p:cNvPr id="3" name="Content Placeholder 2">
            <a:extLst>
              <a:ext uri="{FF2B5EF4-FFF2-40B4-BE49-F238E27FC236}">
                <a16:creationId xmlns:a16="http://schemas.microsoft.com/office/drawing/2014/main" id="{F28E4A6F-408A-543E-7BD0-FD7F42A7FF97}"/>
              </a:ext>
            </a:extLst>
          </p:cNvPr>
          <p:cNvSpPr>
            <a:spLocks noGrp="1"/>
          </p:cNvSpPr>
          <p:nvPr>
            <p:ph idx="1"/>
          </p:nvPr>
        </p:nvSpPr>
        <p:spPr>
          <a:xfrm>
            <a:off x="838200" y="1238250"/>
            <a:ext cx="10515600" cy="5486400"/>
          </a:xfrm>
        </p:spPr>
        <p:txBody>
          <a:bodyPr>
            <a:normAutofit/>
          </a:bodyPr>
          <a:lstStyle/>
          <a:p>
            <a:pPr>
              <a:lnSpc>
                <a:spcPct val="150000"/>
              </a:lnSpc>
            </a:pPr>
            <a:r>
              <a:rPr lang="en-US" sz="1900" b="1" dirty="0">
                <a:solidFill>
                  <a:schemeClr val="accent6">
                    <a:lumMod val="75000"/>
                  </a:schemeClr>
                </a:solidFill>
                <a:latin typeface="Trebuchet MS" panose="020B0603020202020204" pitchFamily="34" charset="0"/>
              </a:rPr>
              <a:t>High Impact</a:t>
            </a:r>
            <a:r>
              <a:rPr lang="en-US" sz="1900" dirty="0">
                <a:latin typeface="Trebuchet MS" panose="020B0603020202020204" pitchFamily="34" charset="0"/>
              </a:rPr>
              <a:t>: Customers frequently commend DMart's exceptional value and competitive pricing, which significantly influences new shoppers to choose DMart over other retailers, ultimately driving sales growth and market share.</a:t>
            </a:r>
          </a:p>
          <a:p>
            <a:pPr>
              <a:lnSpc>
                <a:spcPct val="150000"/>
              </a:lnSpc>
            </a:pPr>
            <a:endParaRPr lang="en-US" sz="1900" dirty="0">
              <a:latin typeface="Trebuchet MS" panose="020B0603020202020204" pitchFamily="34" charset="0"/>
            </a:endParaRPr>
          </a:p>
          <a:p>
            <a:pPr>
              <a:lnSpc>
                <a:spcPct val="150000"/>
              </a:lnSpc>
            </a:pPr>
            <a:r>
              <a:rPr lang="en-US" sz="1900" b="1" dirty="0">
                <a:solidFill>
                  <a:schemeClr val="accent6">
                    <a:lumMod val="75000"/>
                  </a:schemeClr>
                </a:solidFill>
                <a:latin typeface="Trebuchet MS" panose="020B0603020202020204" pitchFamily="34" charset="0"/>
              </a:rPr>
              <a:t>Medium Impact</a:t>
            </a:r>
            <a:r>
              <a:rPr lang="en-US" sz="1900" dirty="0">
                <a:latin typeface="Trebuchet MS" panose="020B0603020202020204" pitchFamily="34" charset="0"/>
              </a:rPr>
              <a:t>: Positive feedback regarding the wide product range and organized store layout enhances customer satisfaction and loyalty, fostering a repeat shopper base and encouraging word-of-mouth recommendations.</a:t>
            </a:r>
          </a:p>
          <a:p>
            <a:pPr>
              <a:lnSpc>
                <a:spcPct val="150000"/>
              </a:lnSpc>
            </a:pPr>
            <a:endParaRPr lang="en-US" sz="1900" dirty="0">
              <a:latin typeface="Trebuchet MS" panose="020B0603020202020204" pitchFamily="34" charset="0"/>
            </a:endParaRPr>
          </a:p>
          <a:p>
            <a:pPr>
              <a:lnSpc>
                <a:spcPct val="150000"/>
              </a:lnSpc>
            </a:pPr>
            <a:r>
              <a:rPr lang="en-US" sz="1900" b="1" dirty="0">
                <a:solidFill>
                  <a:schemeClr val="accent6">
                    <a:lumMod val="75000"/>
                  </a:schemeClr>
                </a:solidFill>
                <a:latin typeface="Trebuchet MS" panose="020B0603020202020204" pitchFamily="34" charset="0"/>
              </a:rPr>
              <a:t>Low Impact</a:t>
            </a:r>
            <a:r>
              <a:rPr lang="en-US" sz="1900" dirty="0">
                <a:latin typeface="Trebuchet MS" panose="020B0603020202020204" pitchFamily="34" charset="0"/>
              </a:rPr>
              <a:t>: While some customers mention their desire for a more comprehensive online shopping experience, this feedback currently has limited influence on DMart’s overall performance, as the majority of shoppers prefer the in-store experience.</a:t>
            </a:r>
          </a:p>
          <a:p>
            <a:endParaRPr lang="en-US" dirty="0"/>
          </a:p>
          <a:p>
            <a:endParaRPr lang="en-US"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9493684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37BFD-8D87-F744-0E0A-AAAF9330394C}"/>
              </a:ext>
            </a:extLst>
          </p:cNvPr>
          <p:cNvSpPr>
            <a:spLocks noGrp="1"/>
          </p:cNvSpPr>
          <p:nvPr>
            <p:ph type="title"/>
          </p:nvPr>
        </p:nvSpPr>
        <p:spPr>
          <a:xfrm>
            <a:off x="838200" y="681037"/>
            <a:ext cx="10515600" cy="576263"/>
          </a:xfrm>
        </p:spPr>
        <p:txBody>
          <a:bodyPr>
            <a:normAutofit fontScale="90000"/>
          </a:bodyPr>
          <a:lstStyle/>
          <a:p>
            <a:r>
              <a:rPr lang="en-US" sz="3600" b="1" dirty="0">
                <a:solidFill>
                  <a:schemeClr val="accent1"/>
                </a:solidFill>
                <a:latin typeface="Trebuchet MS" panose="020B0603020202020204" pitchFamily="34" charset="0"/>
              </a:rPr>
              <a:t>Conclusion:</a:t>
            </a:r>
            <a:br>
              <a:rPr lang="en-US" b="1" dirty="0"/>
            </a:br>
            <a:endParaRPr lang="en-IN" dirty="0"/>
          </a:p>
        </p:txBody>
      </p:sp>
      <p:sp>
        <p:nvSpPr>
          <p:cNvPr id="3" name="Content Placeholder 2">
            <a:extLst>
              <a:ext uri="{FF2B5EF4-FFF2-40B4-BE49-F238E27FC236}">
                <a16:creationId xmlns:a16="http://schemas.microsoft.com/office/drawing/2014/main" id="{62ABB528-ACA7-44CD-3A1A-6EEC119DBA14}"/>
              </a:ext>
            </a:extLst>
          </p:cNvPr>
          <p:cNvSpPr>
            <a:spLocks noGrp="1"/>
          </p:cNvSpPr>
          <p:nvPr>
            <p:ph idx="1"/>
          </p:nvPr>
        </p:nvSpPr>
        <p:spPr>
          <a:xfrm>
            <a:off x="838200" y="1257300"/>
            <a:ext cx="10515600" cy="4919663"/>
          </a:xfrm>
        </p:spPr>
        <p:txBody>
          <a:bodyPr>
            <a:normAutofit/>
          </a:bodyPr>
          <a:lstStyle/>
          <a:p>
            <a:pPr>
              <a:lnSpc>
                <a:spcPct val="150000"/>
              </a:lnSpc>
            </a:pPr>
            <a:r>
              <a:rPr lang="en-US" sz="1800" b="1" dirty="0">
                <a:solidFill>
                  <a:schemeClr val="accent6">
                    <a:lumMod val="75000"/>
                  </a:schemeClr>
                </a:solidFill>
                <a:latin typeface="Trebuchet MS" panose="020B0603020202020204" pitchFamily="34" charset="0"/>
              </a:rPr>
              <a:t>Porter’s 5 Forces Analysis </a:t>
            </a:r>
            <a:r>
              <a:rPr lang="en-US" sz="1800" dirty="0">
                <a:latin typeface="Trebuchet MS" panose="020B0603020202020204" pitchFamily="34" charset="0"/>
              </a:rPr>
              <a:t>for DMart reveals a landscape characterized by intense rivalry among established retailers and e-commerce platforms, exerting pressure on pricing strategies. The threat of new entrants remains moderate due to capital requirements and brand loyalty. Supplier bargaining power is limited, as it leverages bulk purchasing to secure favorable terms. Buyer bargaining power is high, driven by price sensitivity, necessitating consistent value delivery. Additionally, the growing threat of substitutes underscores the urgent need for digital integration.</a:t>
            </a:r>
          </a:p>
          <a:p>
            <a:pPr>
              <a:lnSpc>
                <a:spcPct val="150000"/>
              </a:lnSpc>
            </a:pPr>
            <a:r>
              <a:rPr lang="en-US" sz="1800" b="1" dirty="0">
                <a:solidFill>
                  <a:schemeClr val="accent6">
                    <a:lumMod val="75000"/>
                  </a:schemeClr>
                </a:solidFill>
                <a:latin typeface="Trebuchet MS" panose="020B0603020202020204" pitchFamily="34" charset="0"/>
              </a:rPr>
              <a:t>STP Analysis</a:t>
            </a:r>
            <a:r>
              <a:rPr lang="en-US" sz="1800" dirty="0">
                <a:solidFill>
                  <a:schemeClr val="accent6">
                    <a:lumMod val="75000"/>
                  </a:schemeClr>
                </a:solidFill>
                <a:latin typeface="Trebuchet MS" panose="020B0603020202020204" pitchFamily="34" charset="0"/>
              </a:rPr>
              <a:t> </a:t>
            </a:r>
            <a:r>
              <a:rPr lang="en-US" sz="1800" dirty="0">
                <a:latin typeface="Trebuchet MS" panose="020B0603020202020204" pitchFamily="34" charset="0"/>
              </a:rPr>
              <a:t>for DMart reveals a well-defined approach to identifying customer segments, targeting them effectively, and positioning itself as a leader in the Indian retail market. By focusing on affordability, value, and customer experience, DMart continues to strengthen its brand and expand its market presence.</a:t>
            </a:r>
          </a:p>
          <a:p>
            <a:pPr>
              <a:lnSpc>
                <a:spcPct val="150000"/>
              </a:lnSpc>
            </a:pPr>
            <a:endParaRPr lang="en-IN" sz="1800" dirty="0">
              <a:latin typeface="Trebuchet MS" panose="020B0603020202020204" pitchFamily="34" charset="0"/>
            </a:endParaRPr>
          </a:p>
        </p:txBody>
      </p:sp>
    </p:spTree>
    <p:extLst>
      <p:ext uri="{BB962C8B-B14F-4D97-AF65-F5344CB8AC3E}">
        <p14:creationId xmlns:p14="http://schemas.microsoft.com/office/powerpoint/2010/main" val="89271803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D5AD8-3386-CF03-9BD4-5A0F3A7C38C2}"/>
              </a:ext>
            </a:extLst>
          </p:cNvPr>
          <p:cNvSpPr>
            <a:spLocks noGrp="1"/>
          </p:cNvSpPr>
          <p:nvPr>
            <p:ph type="ctrTitle"/>
          </p:nvPr>
        </p:nvSpPr>
        <p:spPr>
          <a:xfrm>
            <a:off x="552450" y="895546"/>
            <a:ext cx="10258277" cy="571304"/>
          </a:xfrm>
        </p:spPr>
        <p:txBody>
          <a:bodyPr>
            <a:normAutofit fontScale="90000"/>
          </a:bodyPr>
          <a:lstStyle/>
          <a:p>
            <a:pPr algn="l"/>
            <a:r>
              <a:rPr lang="en-IN" sz="3200" dirty="0">
                <a:latin typeface="Trebuchet MS" panose="020B0603020202020204" pitchFamily="34" charset="0"/>
              </a:rPr>
              <a:t>In this case study , we could explore the below company:</a:t>
            </a:r>
          </a:p>
        </p:txBody>
      </p:sp>
      <p:sp>
        <p:nvSpPr>
          <p:cNvPr id="3" name="Subtitle 2">
            <a:extLst>
              <a:ext uri="{FF2B5EF4-FFF2-40B4-BE49-F238E27FC236}">
                <a16:creationId xmlns:a16="http://schemas.microsoft.com/office/drawing/2014/main" id="{5C1A3978-8AE7-81F3-79CA-2A67BFD0B512}"/>
              </a:ext>
            </a:extLst>
          </p:cNvPr>
          <p:cNvSpPr>
            <a:spLocks noGrp="1"/>
          </p:cNvSpPr>
          <p:nvPr>
            <p:ph type="subTitle" idx="1"/>
          </p:nvPr>
        </p:nvSpPr>
        <p:spPr>
          <a:xfrm>
            <a:off x="2055043" y="1989056"/>
            <a:ext cx="5967168" cy="3268744"/>
          </a:xfrm>
        </p:spPr>
        <p:txBody>
          <a:bodyPr>
            <a:normAutofit/>
          </a:bodyPr>
          <a:lstStyle/>
          <a:p>
            <a:pPr algn="l"/>
            <a:endParaRPr lang="en-IN" sz="3600" b="1" dirty="0">
              <a:solidFill>
                <a:srgbClr val="00B050"/>
              </a:solidFill>
              <a:latin typeface="Trebuchet MS" panose="020B0603020202020204" pitchFamily="34" charset="0"/>
            </a:endParaRPr>
          </a:p>
        </p:txBody>
      </p:sp>
      <p:pic>
        <p:nvPicPr>
          <p:cNvPr id="5" name="Picture 4">
            <a:extLst>
              <a:ext uri="{FF2B5EF4-FFF2-40B4-BE49-F238E27FC236}">
                <a16:creationId xmlns:a16="http://schemas.microsoft.com/office/drawing/2014/main" id="{81D460B0-3BA3-A022-F297-609D09A641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0357" y="1914477"/>
            <a:ext cx="8176600" cy="4131858"/>
          </a:xfrm>
          <a:prstGeom prst="rect">
            <a:avLst/>
          </a:prstGeom>
        </p:spPr>
      </p:pic>
    </p:spTree>
    <p:extLst>
      <p:ext uri="{BB962C8B-B14F-4D97-AF65-F5344CB8AC3E}">
        <p14:creationId xmlns:p14="http://schemas.microsoft.com/office/powerpoint/2010/main" val="41302661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242E3-6C31-82B0-E7BE-7948DF68F484}"/>
              </a:ext>
            </a:extLst>
          </p:cNvPr>
          <p:cNvSpPr>
            <a:spLocks noGrp="1"/>
          </p:cNvSpPr>
          <p:nvPr>
            <p:ph type="title"/>
          </p:nvPr>
        </p:nvSpPr>
        <p:spPr>
          <a:xfrm>
            <a:off x="838200" y="365125"/>
            <a:ext cx="10515600" cy="766091"/>
          </a:xfrm>
        </p:spPr>
        <p:txBody>
          <a:bodyPr>
            <a:normAutofit/>
          </a:bodyPr>
          <a:lstStyle/>
          <a:p>
            <a:pPr algn="ctr"/>
            <a:r>
              <a:rPr lang="en-IN" sz="4800" b="1" dirty="0">
                <a:solidFill>
                  <a:srgbClr val="00B050"/>
                </a:solidFill>
                <a:latin typeface="Trebuchet MS" panose="020B0603020202020204" pitchFamily="34" charset="0"/>
              </a:rPr>
              <a:t>DMART</a:t>
            </a:r>
          </a:p>
        </p:txBody>
      </p:sp>
      <p:sp>
        <p:nvSpPr>
          <p:cNvPr id="8" name="Rectangle 1">
            <a:extLst>
              <a:ext uri="{FF2B5EF4-FFF2-40B4-BE49-F238E27FC236}">
                <a16:creationId xmlns:a16="http://schemas.microsoft.com/office/drawing/2014/main" id="{35A4C949-98E4-0CB3-D539-5DDC1A51858F}"/>
              </a:ext>
            </a:extLst>
          </p:cNvPr>
          <p:cNvSpPr>
            <a:spLocks noGrp="1" noChangeArrowheads="1"/>
          </p:cNvSpPr>
          <p:nvPr>
            <p:ph idx="1"/>
          </p:nvPr>
        </p:nvSpPr>
        <p:spPr bwMode="auto">
          <a:xfrm>
            <a:off x="566787" y="946486"/>
            <a:ext cx="11058426" cy="5546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accent2">
                    <a:lumMod val="75000"/>
                  </a:schemeClr>
                </a:solidFill>
                <a:effectLst/>
                <a:latin typeface="Trebuchet MS" panose="020B0603020202020204" pitchFamily="34" charset="0"/>
              </a:rPr>
              <a:t>Founded</a:t>
            </a:r>
            <a:r>
              <a:rPr kumimoji="0" lang="en-US" altLang="en-US" sz="1800" i="0" u="none" strike="noStrike" cap="none" normalizeH="0" baseline="0" dirty="0">
                <a:ln>
                  <a:noFill/>
                </a:ln>
                <a:solidFill>
                  <a:schemeClr val="tx1"/>
                </a:solidFill>
                <a:effectLst/>
                <a:latin typeface="Trebuchet MS" panose="020B0603020202020204" pitchFamily="34" charset="0"/>
              </a:rPr>
              <a:t>: 2002, by Radhakishan Damani, one of India’s leading business tycoons.</a:t>
            </a:r>
          </a:p>
          <a:p>
            <a:pPr marR="0" lvl="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lang="en-US" altLang="en-US" sz="1800" b="1" dirty="0">
                <a:solidFill>
                  <a:schemeClr val="accent2">
                    <a:lumMod val="75000"/>
                  </a:schemeClr>
                </a:solidFill>
                <a:latin typeface="Trebuchet MS" panose="020B0603020202020204" pitchFamily="34" charset="0"/>
              </a:rPr>
              <a:t>Business Model</a:t>
            </a:r>
            <a:r>
              <a:rPr kumimoji="0" lang="en-US" altLang="en-US" sz="1800" i="0" u="none" strike="noStrike" cap="none" normalizeH="0" baseline="0" dirty="0">
                <a:ln>
                  <a:noFill/>
                </a:ln>
                <a:solidFill>
                  <a:schemeClr val="tx1"/>
                </a:solidFill>
                <a:effectLst/>
                <a:latin typeface="Trebuchet MS" panose="020B0603020202020204" pitchFamily="34" charset="0"/>
              </a:rPr>
              <a:t>: Operates on a high-volume, low-margin strategy, ensuring unbeatable pricing for essential goods.</a:t>
            </a:r>
          </a:p>
          <a:p>
            <a:pPr marR="0" lvl="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lang="en-US" altLang="en-US" sz="1800" b="1" dirty="0">
                <a:solidFill>
                  <a:schemeClr val="accent2">
                    <a:lumMod val="75000"/>
                  </a:schemeClr>
                </a:solidFill>
                <a:latin typeface="Trebuchet MS" panose="020B0603020202020204" pitchFamily="34" charset="0"/>
              </a:rPr>
              <a:t>Store Network</a:t>
            </a:r>
            <a:r>
              <a:rPr kumimoji="0" lang="en-US" altLang="en-US" sz="1800" i="0" u="none" strike="noStrike" cap="none" normalizeH="0" baseline="0" dirty="0">
                <a:ln>
                  <a:noFill/>
                </a:ln>
                <a:solidFill>
                  <a:schemeClr val="tx1"/>
                </a:solidFill>
                <a:effectLst/>
                <a:latin typeface="Trebuchet MS" panose="020B0603020202020204" pitchFamily="34" charset="0"/>
              </a:rPr>
              <a:t>: Over 300+ stores across India, showcasing an expansive retail footprint in 13+ states.</a:t>
            </a:r>
          </a:p>
          <a:p>
            <a:pPr marR="0" lvl="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lang="en-US" altLang="en-US" sz="1800" b="1" dirty="0">
                <a:solidFill>
                  <a:schemeClr val="accent2">
                    <a:lumMod val="75000"/>
                  </a:schemeClr>
                </a:solidFill>
                <a:latin typeface="Trebuchet MS" panose="020B0603020202020204" pitchFamily="34" charset="0"/>
              </a:rPr>
              <a:t>Core Offerings</a:t>
            </a:r>
            <a:r>
              <a:rPr kumimoji="0" lang="en-US" altLang="en-US" sz="1800" i="0" u="none" strike="noStrike" cap="none" normalizeH="0" baseline="0" dirty="0">
                <a:ln>
                  <a:noFill/>
                </a:ln>
                <a:solidFill>
                  <a:schemeClr val="tx1"/>
                </a:solidFill>
                <a:effectLst/>
                <a:latin typeface="Trebuchet MS" panose="020B0603020202020204" pitchFamily="34" charset="0"/>
              </a:rPr>
              <a:t>: Specializes in value retailing, offering a comprehensive range of household essentials, groceries, personal care, and apparel at competitive prices.</a:t>
            </a:r>
          </a:p>
          <a:p>
            <a:pPr marR="0" lvl="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lang="en-US" altLang="en-US" sz="1800" b="1" dirty="0">
                <a:solidFill>
                  <a:schemeClr val="accent2">
                    <a:lumMod val="75000"/>
                  </a:schemeClr>
                </a:solidFill>
                <a:latin typeface="Trebuchet MS" panose="020B0603020202020204" pitchFamily="34" charset="0"/>
              </a:rPr>
              <a:t>Customer-Centric Approach</a:t>
            </a:r>
            <a:r>
              <a:rPr kumimoji="0" lang="en-US" altLang="en-US" sz="1800" i="0" u="none" strike="noStrike" cap="none" normalizeH="0" baseline="0" dirty="0">
                <a:ln>
                  <a:noFill/>
                </a:ln>
                <a:solidFill>
                  <a:schemeClr val="tx1"/>
                </a:solidFill>
                <a:effectLst/>
                <a:latin typeface="Trebuchet MS" panose="020B0603020202020204" pitchFamily="34" charset="0"/>
              </a:rPr>
              <a:t>: Focuses on delivering a seamless shopping experience, with well-organized, clutter-free stores designed for convenience.</a:t>
            </a:r>
          </a:p>
          <a:p>
            <a:pPr marR="0" lvl="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lang="en-US" altLang="en-US" sz="1800" b="1" dirty="0">
                <a:solidFill>
                  <a:schemeClr val="accent2">
                    <a:lumMod val="75000"/>
                  </a:schemeClr>
                </a:solidFill>
                <a:latin typeface="Trebuchet MS" panose="020B0603020202020204" pitchFamily="34" charset="0"/>
              </a:rPr>
              <a:t>Financial Growth</a:t>
            </a:r>
            <a:r>
              <a:rPr kumimoji="0" lang="en-US" altLang="en-US" sz="1800" i="0" u="none" strike="noStrike" cap="none" normalizeH="0" baseline="0" dirty="0">
                <a:ln>
                  <a:noFill/>
                </a:ln>
                <a:solidFill>
                  <a:schemeClr val="tx1"/>
                </a:solidFill>
                <a:effectLst/>
                <a:latin typeface="Trebuchet MS" panose="020B0603020202020204" pitchFamily="34" charset="0"/>
              </a:rPr>
              <a:t>: Consistently maintains a robust financial performance, becoming a benchmark in retail profitability across the Indian market. </a:t>
            </a:r>
          </a:p>
        </p:txBody>
      </p:sp>
    </p:spTree>
    <p:extLst>
      <p:ext uri="{BB962C8B-B14F-4D97-AF65-F5344CB8AC3E}">
        <p14:creationId xmlns:p14="http://schemas.microsoft.com/office/powerpoint/2010/main" val="3332083295"/>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3B9A8C-D3CF-5ECC-4F1E-A12BE467EBE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A69462-F076-6A3D-4228-58FAE7B1AEF7}"/>
              </a:ext>
            </a:extLst>
          </p:cNvPr>
          <p:cNvSpPr>
            <a:spLocks noGrp="1"/>
          </p:cNvSpPr>
          <p:nvPr>
            <p:ph type="title"/>
          </p:nvPr>
        </p:nvSpPr>
        <p:spPr>
          <a:xfrm>
            <a:off x="838200" y="542925"/>
            <a:ext cx="10515600" cy="533399"/>
          </a:xfrm>
        </p:spPr>
        <p:txBody>
          <a:bodyPr>
            <a:normAutofit fontScale="90000"/>
          </a:bodyPr>
          <a:lstStyle/>
          <a:p>
            <a:r>
              <a:rPr lang="en-IN" b="1" dirty="0">
                <a:solidFill>
                  <a:schemeClr val="accent1"/>
                </a:solidFill>
                <a:latin typeface="Trebuchet MS" panose="020B0603020202020204" pitchFamily="34" charset="0"/>
              </a:rPr>
              <a:t>BUSINESS MODEL </a:t>
            </a:r>
          </a:p>
        </p:txBody>
      </p:sp>
      <p:sp>
        <p:nvSpPr>
          <p:cNvPr id="3" name="Content Placeholder 2">
            <a:extLst>
              <a:ext uri="{FF2B5EF4-FFF2-40B4-BE49-F238E27FC236}">
                <a16:creationId xmlns:a16="http://schemas.microsoft.com/office/drawing/2014/main" id="{88D9C99F-380C-6EEF-F7EC-85CB32F4548B}"/>
              </a:ext>
            </a:extLst>
          </p:cNvPr>
          <p:cNvSpPr>
            <a:spLocks noGrp="1"/>
          </p:cNvSpPr>
          <p:nvPr>
            <p:ph idx="1"/>
          </p:nvPr>
        </p:nvSpPr>
        <p:spPr>
          <a:xfrm>
            <a:off x="838200" y="1333499"/>
            <a:ext cx="10515600" cy="5236981"/>
          </a:xfrm>
        </p:spPr>
        <p:txBody>
          <a:bodyPr>
            <a:noAutofit/>
          </a:bodyPr>
          <a:lstStyle/>
          <a:p>
            <a:pPr>
              <a:lnSpc>
                <a:spcPct val="150000"/>
              </a:lnSpc>
              <a:buFont typeface="Wingdings" panose="05000000000000000000" pitchFamily="2" charset="2"/>
              <a:buChar char="Ø"/>
            </a:pPr>
            <a:r>
              <a:rPr lang="en-US" sz="1600" b="1" dirty="0">
                <a:solidFill>
                  <a:schemeClr val="accent6">
                    <a:lumMod val="75000"/>
                  </a:schemeClr>
                </a:solidFill>
                <a:latin typeface="Trebuchet MS" panose="020B0603020202020204" pitchFamily="34" charset="0"/>
              </a:rPr>
              <a:t>High Volume, Low Margin Strategy</a:t>
            </a:r>
            <a:r>
              <a:rPr lang="en-US" sz="1600" dirty="0">
                <a:latin typeface="Trebuchet MS" panose="020B0603020202020204" pitchFamily="34" charset="0"/>
              </a:rPr>
              <a:t>: DMart focuses on selling large volumes of products at minimal profit margins, enabling it to offer products at highly competitive prices. </a:t>
            </a:r>
          </a:p>
          <a:p>
            <a:pPr>
              <a:lnSpc>
                <a:spcPct val="150000"/>
              </a:lnSpc>
              <a:buFont typeface="Wingdings" panose="05000000000000000000" pitchFamily="2" charset="2"/>
              <a:buChar char="Ø"/>
            </a:pPr>
            <a:r>
              <a:rPr lang="en-US" sz="1600" b="1" dirty="0">
                <a:solidFill>
                  <a:schemeClr val="accent6">
                    <a:lumMod val="75000"/>
                  </a:schemeClr>
                </a:solidFill>
                <a:latin typeface="Trebuchet MS" panose="020B0603020202020204" pitchFamily="34" charset="0"/>
              </a:rPr>
              <a:t>Cost Efficiency</a:t>
            </a:r>
            <a:r>
              <a:rPr lang="en-US" sz="1600" dirty="0">
                <a:latin typeface="Trebuchet MS" panose="020B0603020202020204" pitchFamily="34" charset="0"/>
              </a:rPr>
              <a:t>: An operational model ensures cost minimization at every level. By negotiating directly with manufacturers and suppliers, DMart achieves favorable pricing, which is passed on to customers.</a:t>
            </a:r>
          </a:p>
          <a:p>
            <a:pPr>
              <a:lnSpc>
                <a:spcPct val="150000"/>
              </a:lnSpc>
              <a:buFont typeface="Wingdings" panose="05000000000000000000" pitchFamily="2" charset="2"/>
              <a:buChar char="Ø"/>
            </a:pPr>
            <a:r>
              <a:rPr lang="en-US" sz="1600" b="1" dirty="0">
                <a:solidFill>
                  <a:schemeClr val="accent6">
                    <a:lumMod val="75000"/>
                  </a:schemeClr>
                </a:solidFill>
                <a:latin typeface="Trebuchet MS" panose="020B0603020202020204" pitchFamily="34" charset="0"/>
              </a:rPr>
              <a:t>Own Store Ownership</a:t>
            </a:r>
            <a:r>
              <a:rPr lang="en-US" sz="1600" dirty="0">
                <a:latin typeface="Trebuchet MS" panose="020B0603020202020204" pitchFamily="34" charset="0"/>
              </a:rPr>
              <a:t>: DMart prefers owning its stores rather than leasing them, which reduces long-term rental costs and allows greater control over operational expenses.</a:t>
            </a:r>
          </a:p>
          <a:p>
            <a:pPr>
              <a:lnSpc>
                <a:spcPct val="150000"/>
              </a:lnSpc>
              <a:buFont typeface="Wingdings" panose="05000000000000000000" pitchFamily="2" charset="2"/>
              <a:buChar char="Ø"/>
            </a:pPr>
            <a:r>
              <a:rPr lang="en-US" sz="1600" b="1" dirty="0">
                <a:solidFill>
                  <a:schemeClr val="accent6">
                    <a:lumMod val="75000"/>
                  </a:schemeClr>
                </a:solidFill>
                <a:latin typeface="Trebuchet MS" panose="020B0603020202020204" pitchFamily="34" charset="0"/>
              </a:rPr>
              <a:t>Self-service Format</a:t>
            </a:r>
            <a:r>
              <a:rPr lang="en-US" sz="1600" dirty="0">
                <a:latin typeface="Trebuchet MS" panose="020B0603020202020204" pitchFamily="34" charset="0"/>
              </a:rPr>
              <a:t>: The stores follow a self-service model, reducing the need for a large sales staff, further cutting down operational costs.</a:t>
            </a:r>
          </a:p>
          <a:p>
            <a:pPr>
              <a:lnSpc>
                <a:spcPct val="150000"/>
              </a:lnSpc>
              <a:buFont typeface="Wingdings" panose="05000000000000000000" pitchFamily="2" charset="2"/>
              <a:buChar char="Ø"/>
            </a:pPr>
            <a:r>
              <a:rPr lang="en-US" sz="1600" b="1" dirty="0">
                <a:solidFill>
                  <a:schemeClr val="accent6">
                    <a:lumMod val="75000"/>
                  </a:schemeClr>
                </a:solidFill>
                <a:latin typeface="Trebuchet MS" panose="020B0603020202020204" pitchFamily="34" charset="0"/>
              </a:rPr>
              <a:t>Customer-centric Pricing</a:t>
            </a:r>
            <a:r>
              <a:rPr lang="en-US" sz="1600" dirty="0">
                <a:latin typeface="Trebuchet MS" panose="020B0603020202020204" pitchFamily="34" charset="0"/>
              </a:rPr>
              <a:t>: DMart constantly monitors market prices and adjusts its own pricing to ensure it remains the lowest in the market, maintaining strong customer loyalty.</a:t>
            </a:r>
            <a:endParaRPr lang="en-IN" sz="1600" dirty="0">
              <a:latin typeface="Trebuchet MS" panose="020B0603020202020204" pitchFamily="34" charset="0"/>
            </a:endParaRPr>
          </a:p>
        </p:txBody>
      </p:sp>
    </p:spTree>
    <p:extLst>
      <p:ext uri="{BB962C8B-B14F-4D97-AF65-F5344CB8AC3E}">
        <p14:creationId xmlns:p14="http://schemas.microsoft.com/office/powerpoint/2010/main" val="200013418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30984-C1D0-C126-938E-024F371D34A5}"/>
              </a:ext>
            </a:extLst>
          </p:cNvPr>
          <p:cNvSpPr>
            <a:spLocks noGrp="1"/>
          </p:cNvSpPr>
          <p:nvPr>
            <p:ph type="title"/>
          </p:nvPr>
        </p:nvSpPr>
        <p:spPr>
          <a:xfrm>
            <a:off x="838200" y="365125"/>
            <a:ext cx="10515600" cy="720725"/>
          </a:xfrm>
        </p:spPr>
        <p:txBody>
          <a:bodyPr/>
          <a:lstStyle/>
          <a:p>
            <a:r>
              <a:rPr lang="en-IN" sz="4000" b="1" dirty="0">
                <a:solidFill>
                  <a:schemeClr val="accent1"/>
                </a:solidFill>
                <a:latin typeface="Trebuchet MS" panose="020B0603020202020204" pitchFamily="34" charset="0"/>
              </a:rPr>
              <a:t>Porter’s 5 Forces</a:t>
            </a:r>
          </a:p>
        </p:txBody>
      </p:sp>
      <p:sp>
        <p:nvSpPr>
          <p:cNvPr id="3" name="Content Placeholder 2">
            <a:extLst>
              <a:ext uri="{FF2B5EF4-FFF2-40B4-BE49-F238E27FC236}">
                <a16:creationId xmlns:a16="http://schemas.microsoft.com/office/drawing/2014/main" id="{8E509AB4-FA15-B1DA-27B0-73FBAB60B967}"/>
              </a:ext>
            </a:extLst>
          </p:cNvPr>
          <p:cNvSpPr>
            <a:spLocks noGrp="1"/>
          </p:cNvSpPr>
          <p:nvPr>
            <p:ph idx="1"/>
          </p:nvPr>
        </p:nvSpPr>
        <p:spPr>
          <a:xfrm>
            <a:off x="838200" y="1085850"/>
            <a:ext cx="10515600" cy="5581650"/>
          </a:xfrm>
        </p:spPr>
        <p:txBody>
          <a:bodyPr>
            <a:noAutofit/>
          </a:bodyPr>
          <a:lstStyle/>
          <a:p>
            <a:pPr marL="0" indent="0">
              <a:lnSpc>
                <a:spcPct val="170000"/>
              </a:lnSpc>
              <a:buNone/>
            </a:pPr>
            <a:r>
              <a:rPr lang="en-US" sz="2000" b="1" dirty="0">
                <a:solidFill>
                  <a:schemeClr val="accent6">
                    <a:lumMod val="75000"/>
                  </a:schemeClr>
                </a:solidFill>
                <a:latin typeface="Trebuchet MS" panose="020B0603020202020204" pitchFamily="34" charset="0"/>
              </a:rPr>
              <a:t>Competitive Rivalry</a:t>
            </a:r>
            <a:r>
              <a:rPr lang="en-US" sz="2000" dirty="0">
                <a:latin typeface="Trebuchet MS" panose="020B0603020202020204" pitchFamily="34" charset="0"/>
              </a:rPr>
              <a:t>:</a:t>
            </a:r>
          </a:p>
          <a:p>
            <a:pPr>
              <a:lnSpc>
                <a:spcPct val="170000"/>
              </a:lnSpc>
              <a:buFont typeface="Wingdings" panose="05000000000000000000" pitchFamily="2" charset="2"/>
              <a:buChar char="Ø"/>
            </a:pPr>
            <a:r>
              <a:rPr lang="en-US" sz="1400" b="1" dirty="0">
                <a:solidFill>
                  <a:schemeClr val="accent4">
                    <a:lumMod val="75000"/>
                  </a:schemeClr>
                </a:solidFill>
                <a:latin typeface="Trebuchet MS" panose="020B0603020202020204" pitchFamily="34" charset="0"/>
              </a:rPr>
              <a:t>Intensity of Competition</a:t>
            </a:r>
            <a:r>
              <a:rPr lang="en-US" sz="1400" dirty="0">
                <a:latin typeface="Trebuchet MS" panose="020B0603020202020204" pitchFamily="34" charset="0"/>
              </a:rPr>
              <a:t>: DMart operates in a highly competitive retail environment, where numerous players, such as Reliance Retail, Big Bazaar, and online platforms like Amazon and Flipkart, compete for market share.</a:t>
            </a:r>
          </a:p>
          <a:p>
            <a:pPr>
              <a:lnSpc>
                <a:spcPct val="170000"/>
              </a:lnSpc>
              <a:buFont typeface="Wingdings" panose="05000000000000000000" pitchFamily="2" charset="2"/>
              <a:buChar char="Ø"/>
            </a:pPr>
            <a:r>
              <a:rPr lang="en-US" sz="1400" b="1" dirty="0">
                <a:solidFill>
                  <a:schemeClr val="accent4">
                    <a:lumMod val="75000"/>
                  </a:schemeClr>
                </a:solidFill>
                <a:latin typeface="Trebuchet MS" panose="020B0603020202020204" pitchFamily="34" charset="0"/>
              </a:rPr>
              <a:t>Pricing Pressure</a:t>
            </a:r>
            <a:r>
              <a:rPr lang="en-US" sz="1400" dirty="0">
                <a:latin typeface="Trebuchet MS" panose="020B0603020202020204" pitchFamily="34" charset="0"/>
              </a:rPr>
              <a:t>: Given low-price strategy, it faces constant pricing pressure from competitors offering discounts, leading to a price-sensitive market where maintaining customer loyalty becomes key.</a:t>
            </a:r>
          </a:p>
          <a:p>
            <a:pPr>
              <a:lnSpc>
                <a:spcPct val="170000"/>
              </a:lnSpc>
              <a:buFont typeface="Wingdings" panose="05000000000000000000" pitchFamily="2" charset="2"/>
              <a:buChar char="Ø"/>
            </a:pPr>
            <a:r>
              <a:rPr lang="en-US" sz="1400" b="1" dirty="0">
                <a:solidFill>
                  <a:schemeClr val="accent4">
                    <a:lumMod val="75000"/>
                  </a:schemeClr>
                </a:solidFill>
                <a:latin typeface="Trebuchet MS" panose="020B0603020202020204" pitchFamily="34" charset="0"/>
              </a:rPr>
              <a:t>Differentiation and Scale</a:t>
            </a:r>
            <a:r>
              <a:rPr lang="en-US" sz="1400" dirty="0">
                <a:latin typeface="Trebuchet MS" panose="020B0603020202020204" pitchFamily="34" charset="0"/>
              </a:rPr>
              <a:t>: Despite the fierce competition, DMart’s large-scale operations, cost-efficient supply chain, and widespread store network help it maintain a strong foothold.</a:t>
            </a:r>
          </a:p>
          <a:p>
            <a:pPr marL="0" indent="0">
              <a:lnSpc>
                <a:spcPct val="170000"/>
              </a:lnSpc>
              <a:buNone/>
            </a:pPr>
            <a:r>
              <a:rPr lang="en-US" sz="2000" b="1" dirty="0">
                <a:solidFill>
                  <a:schemeClr val="accent6">
                    <a:lumMod val="75000"/>
                  </a:schemeClr>
                </a:solidFill>
                <a:latin typeface="Trebuchet MS" panose="020B0603020202020204" pitchFamily="34" charset="0"/>
              </a:rPr>
              <a:t>Threat of New Entrants:</a:t>
            </a:r>
          </a:p>
          <a:p>
            <a:pPr>
              <a:lnSpc>
                <a:spcPct val="170000"/>
              </a:lnSpc>
              <a:buFont typeface="Wingdings" panose="05000000000000000000" pitchFamily="2" charset="2"/>
              <a:buChar char="Ø"/>
            </a:pPr>
            <a:r>
              <a:rPr lang="en-US" sz="1400" b="1" dirty="0">
                <a:solidFill>
                  <a:schemeClr val="accent4">
                    <a:lumMod val="75000"/>
                  </a:schemeClr>
                </a:solidFill>
                <a:latin typeface="Trebuchet MS" panose="020B0603020202020204" pitchFamily="34" charset="0"/>
              </a:rPr>
              <a:t>Brand Loyalty</a:t>
            </a:r>
            <a:r>
              <a:rPr lang="en-US" sz="1400" dirty="0">
                <a:latin typeface="Trebuchet MS" panose="020B0603020202020204" pitchFamily="34" charset="0"/>
              </a:rPr>
              <a:t>: DMart’s reputation for affordability and trust further acts as a barrier, as new entrants would need significant investment and pricing strategy to match its loyal customer base.</a:t>
            </a:r>
          </a:p>
          <a:p>
            <a:pPr>
              <a:lnSpc>
                <a:spcPct val="170000"/>
              </a:lnSpc>
              <a:buFont typeface="Wingdings" panose="05000000000000000000" pitchFamily="2" charset="2"/>
              <a:buChar char="Ø"/>
            </a:pPr>
            <a:r>
              <a:rPr lang="en-US" sz="1400" b="1" dirty="0">
                <a:solidFill>
                  <a:schemeClr val="accent4">
                    <a:lumMod val="75000"/>
                  </a:schemeClr>
                </a:solidFill>
                <a:latin typeface="Trebuchet MS" panose="020B0603020202020204" pitchFamily="34" charset="0"/>
              </a:rPr>
              <a:t>Government Regulations</a:t>
            </a:r>
            <a:r>
              <a:rPr lang="en-US" sz="1400" dirty="0">
                <a:latin typeface="Trebuchet MS" panose="020B0603020202020204" pitchFamily="34" charset="0"/>
              </a:rPr>
              <a:t>: In the Indian retail sector, complex regulatory policies related to FDI (Foreign Direct Investment) in retail and compliance costs also limit the entry of international players.</a:t>
            </a:r>
            <a:endParaRPr lang="en-IN" sz="1400" dirty="0">
              <a:latin typeface="Trebuchet MS" panose="020B0603020202020204" pitchFamily="34" charset="0"/>
            </a:endParaRPr>
          </a:p>
        </p:txBody>
      </p:sp>
    </p:spTree>
    <p:extLst>
      <p:ext uri="{BB962C8B-B14F-4D97-AF65-F5344CB8AC3E}">
        <p14:creationId xmlns:p14="http://schemas.microsoft.com/office/powerpoint/2010/main" val="317488566"/>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167F3-30EB-03EE-4684-608364F35072}"/>
              </a:ext>
            </a:extLst>
          </p:cNvPr>
          <p:cNvSpPr>
            <a:spLocks noGrp="1"/>
          </p:cNvSpPr>
          <p:nvPr>
            <p:ph type="title"/>
          </p:nvPr>
        </p:nvSpPr>
        <p:spPr>
          <a:xfrm>
            <a:off x="838200" y="365126"/>
            <a:ext cx="10515600" cy="492124"/>
          </a:xfrm>
        </p:spPr>
        <p:txBody>
          <a:bodyPr>
            <a:normAutofit fontScale="90000"/>
          </a:bodyPr>
          <a:lstStyle/>
          <a:p>
            <a:r>
              <a:rPr lang="en-IN" sz="4400" b="1" dirty="0">
                <a:solidFill>
                  <a:schemeClr val="accent1"/>
                </a:solidFill>
                <a:latin typeface="Trebuchet MS" panose="020B0603020202020204" pitchFamily="34" charset="0"/>
              </a:rPr>
              <a:t>Porter’s 5 Forces</a:t>
            </a:r>
            <a:endParaRPr lang="en-IN" dirty="0">
              <a:latin typeface="Trebuchet MS" panose="020B0603020202020204" pitchFamily="34" charset="0"/>
            </a:endParaRPr>
          </a:p>
        </p:txBody>
      </p:sp>
      <p:sp>
        <p:nvSpPr>
          <p:cNvPr id="3" name="Content Placeholder 2">
            <a:extLst>
              <a:ext uri="{FF2B5EF4-FFF2-40B4-BE49-F238E27FC236}">
                <a16:creationId xmlns:a16="http://schemas.microsoft.com/office/drawing/2014/main" id="{733AC350-1D9F-8AFC-F2AB-17F5FD59C5CF}"/>
              </a:ext>
            </a:extLst>
          </p:cNvPr>
          <p:cNvSpPr>
            <a:spLocks noGrp="1"/>
          </p:cNvSpPr>
          <p:nvPr>
            <p:ph idx="1"/>
          </p:nvPr>
        </p:nvSpPr>
        <p:spPr>
          <a:xfrm>
            <a:off x="838200" y="1000125"/>
            <a:ext cx="10515600" cy="5762625"/>
          </a:xfrm>
        </p:spPr>
        <p:txBody>
          <a:bodyPr>
            <a:noAutofit/>
          </a:bodyPr>
          <a:lstStyle/>
          <a:p>
            <a:pPr marL="0" indent="0">
              <a:lnSpc>
                <a:spcPct val="150000"/>
              </a:lnSpc>
              <a:buNone/>
            </a:pPr>
            <a:r>
              <a:rPr lang="en-US" sz="2000" b="1" dirty="0">
                <a:solidFill>
                  <a:schemeClr val="accent6">
                    <a:lumMod val="75000"/>
                  </a:schemeClr>
                </a:solidFill>
                <a:latin typeface="Trebuchet MS" panose="020B0603020202020204" pitchFamily="34" charset="0"/>
              </a:rPr>
              <a:t>Bargaining Power of Supplier:</a:t>
            </a:r>
          </a:p>
          <a:p>
            <a:pPr>
              <a:lnSpc>
                <a:spcPct val="150000"/>
              </a:lnSpc>
              <a:buFont typeface="Wingdings" panose="05000000000000000000" pitchFamily="2" charset="2"/>
              <a:buChar char="Ø"/>
            </a:pPr>
            <a:r>
              <a:rPr lang="en-US" sz="1400" b="1" dirty="0">
                <a:solidFill>
                  <a:schemeClr val="accent4">
                    <a:lumMod val="75000"/>
                  </a:schemeClr>
                </a:solidFill>
                <a:latin typeface="Trebuchet MS" panose="020B0603020202020204" pitchFamily="34" charset="0"/>
              </a:rPr>
              <a:t>Supplier Relationships</a:t>
            </a:r>
            <a:r>
              <a:rPr lang="en-US" sz="1400" dirty="0">
                <a:latin typeface="Trebuchet MS" panose="020B0603020202020204" pitchFamily="34" charset="0"/>
              </a:rPr>
              <a:t>: DMart’s strong long-term relationships with manufacturers and suppliers allow it to negotiate bulk purchases at favorable prices, helping to maintain its low-margin model.</a:t>
            </a:r>
          </a:p>
          <a:p>
            <a:pPr>
              <a:lnSpc>
                <a:spcPct val="150000"/>
              </a:lnSpc>
              <a:buFont typeface="Wingdings" panose="05000000000000000000" pitchFamily="2" charset="2"/>
              <a:buChar char="Ø"/>
            </a:pPr>
            <a:r>
              <a:rPr lang="en-US" sz="1400" b="1" dirty="0">
                <a:solidFill>
                  <a:schemeClr val="accent4">
                    <a:lumMod val="75000"/>
                  </a:schemeClr>
                </a:solidFill>
                <a:latin typeface="Trebuchet MS" panose="020B0603020202020204" pitchFamily="34" charset="0"/>
              </a:rPr>
              <a:t>Limited Supplier Power</a:t>
            </a:r>
            <a:r>
              <a:rPr lang="en-US" sz="1400" dirty="0">
                <a:latin typeface="Trebuchet MS" panose="020B0603020202020204" pitchFamily="34" charset="0"/>
              </a:rPr>
              <a:t>: Since DMart is a major buyer with extensive volumes, the bargaining power of individual suppliers is relatively limited. Suppliers are motivated to provide the best terms to remain in DMart’s supply chain.</a:t>
            </a:r>
          </a:p>
          <a:p>
            <a:pPr>
              <a:lnSpc>
                <a:spcPct val="150000"/>
              </a:lnSpc>
              <a:buFont typeface="Wingdings" panose="05000000000000000000" pitchFamily="2" charset="2"/>
              <a:buChar char="Ø"/>
            </a:pPr>
            <a:r>
              <a:rPr lang="en-US" sz="1400" b="1" dirty="0">
                <a:solidFill>
                  <a:schemeClr val="accent4">
                    <a:lumMod val="75000"/>
                  </a:schemeClr>
                </a:solidFill>
                <a:latin typeface="Trebuchet MS" panose="020B0603020202020204" pitchFamily="34" charset="0"/>
              </a:rPr>
              <a:t>Exclusive Deals</a:t>
            </a:r>
            <a:r>
              <a:rPr lang="en-US" sz="1400" dirty="0">
                <a:latin typeface="Trebuchet MS" panose="020B0603020202020204" pitchFamily="34" charset="0"/>
              </a:rPr>
              <a:t>: DMart also negotiates exclusive product deals and private-label offerings, reducing supplier influence while enhancing its competitive pricing.</a:t>
            </a:r>
          </a:p>
          <a:p>
            <a:pPr marL="0" indent="0">
              <a:lnSpc>
                <a:spcPct val="150000"/>
              </a:lnSpc>
              <a:buNone/>
            </a:pPr>
            <a:r>
              <a:rPr lang="en-US" sz="2000" b="1" dirty="0">
                <a:solidFill>
                  <a:schemeClr val="accent6">
                    <a:lumMod val="75000"/>
                  </a:schemeClr>
                </a:solidFill>
                <a:latin typeface="Trebuchet MS" panose="020B0603020202020204" pitchFamily="34" charset="0"/>
              </a:rPr>
              <a:t>Bargaining Power of Buyers:</a:t>
            </a:r>
          </a:p>
          <a:p>
            <a:pPr>
              <a:lnSpc>
                <a:spcPct val="150000"/>
              </a:lnSpc>
              <a:buFont typeface="Wingdings" panose="05000000000000000000" pitchFamily="2" charset="2"/>
              <a:buChar char="Ø"/>
            </a:pPr>
            <a:r>
              <a:rPr lang="en-US" sz="1400" b="1" dirty="0">
                <a:solidFill>
                  <a:schemeClr val="accent4">
                    <a:lumMod val="75000"/>
                  </a:schemeClr>
                </a:solidFill>
                <a:latin typeface="Trebuchet MS" panose="020B0603020202020204" pitchFamily="34" charset="0"/>
              </a:rPr>
              <a:t>Price-Sensitive Customers</a:t>
            </a:r>
            <a:r>
              <a:rPr lang="en-US" sz="1400" dirty="0">
                <a:latin typeface="Trebuchet MS" panose="020B0603020202020204" pitchFamily="34" charset="0"/>
              </a:rPr>
              <a:t>: DMart caters primarily to the middle and lower-income groups in India, who are extremely price-sensitive. Thus, the ability of customers to switch to alternative retailers is high if they find better prices.</a:t>
            </a:r>
          </a:p>
          <a:p>
            <a:pPr>
              <a:lnSpc>
                <a:spcPct val="150000"/>
              </a:lnSpc>
              <a:buFont typeface="Wingdings" panose="05000000000000000000" pitchFamily="2" charset="2"/>
              <a:buChar char="Ø"/>
            </a:pPr>
            <a:r>
              <a:rPr lang="en-US" sz="1400" b="1" dirty="0">
                <a:solidFill>
                  <a:schemeClr val="accent4">
                    <a:lumMod val="75000"/>
                  </a:schemeClr>
                </a:solidFill>
                <a:latin typeface="Trebuchet MS" panose="020B0603020202020204" pitchFamily="34" charset="0"/>
              </a:rPr>
              <a:t>Customer Loyalty</a:t>
            </a:r>
            <a:r>
              <a:rPr lang="en-US" sz="1400" dirty="0">
                <a:latin typeface="Trebuchet MS" panose="020B0603020202020204" pitchFamily="34" charset="0"/>
              </a:rPr>
              <a:t>: DMart mitigates this through its consistent low prices and convenience, which builds brand loyalty and reduces the likelihood of customers shifting to competitors.</a:t>
            </a:r>
          </a:p>
          <a:p>
            <a:pPr>
              <a:lnSpc>
                <a:spcPct val="150000"/>
              </a:lnSpc>
              <a:buFont typeface="Wingdings" panose="05000000000000000000" pitchFamily="2" charset="2"/>
              <a:buChar char="Ø"/>
            </a:pPr>
            <a:r>
              <a:rPr lang="en-US" sz="1400" b="1" dirty="0">
                <a:solidFill>
                  <a:schemeClr val="accent4">
                    <a:lumMod val="75000"/>
                  </a:schemeClr>
                </a:solidFill>
                <a:latin typeface="Trebuchet MS" panose="020B0603020202020204" pitchFamily="34" charset="0"/>
              </a:rPr>
              <a:t>Limited Negotiation Power</a:t>
            </a:r>
            <a:r>
              <a:rPr lang="en-US" sz="1400" dirty="0">
                <a:latin typeface="Trebuchet MS" panose="020B0603020202020204" pitchFamily="34" charset="0"/>
              </a:rPr>
              <a:t>: Individual buyers have low bargaining power because DMart offers standardized pricing for all, without room for individual negotiation.</a:t>
            </a:r>
          </a:p>
        </p:txBody>
      </p:sp>
    </p:spTree>
    <p:extLst>
      <p:ext uri="{BB962C8B-B14F-4D97-AF65-F5344CB8AC3E}">
        <p14:creationId xmlns:p14="http://schemas.microsoft.com/office/powerpoint/2010/main" val="22833123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59991-0F31-2E88-38D2-FEA0540BD558}"/>
              </a:ext>
            </a:extLst>
          </p:cNvPr>
          <p:cNvSpPr>
            <a:spLocks noGrp="1"/>
          </p:cNvSpPr>
          <p:nvPr>
            <p:ph type="title"/>
          </p:nvPr>
        </p:nvSpPr>
        <p:spPr>
          <a:xfrm>
            <a:off x="838200" y="365126"/>
            <a:ext cx="10515600" cy="415924"/>
          </a:xfrm>
        </p:spPr>
        <p:txBody>
          <a:bodyPr>
            <a:normAutofit fontScale="90000"/>
          </a:bodyPr>
          <a:lstStyle/>
          <a:p>
            <a:r>
              <a:rPr lang="en-IN" b="1" dirty="0">
                <a:solidFill>
                  <a:schemeClr val="accent1"/>
                </a:solidFill>
                <a:latin typeface="Trebuchet MS" panose="020B0603020202020204" pitchFamily="34" charset="0"/>
              </a:rPr>
              <a:t>Porter’s</a:t>
            </a:r>
            <a:r>
              <a:rPr lang="en-IN" sz="4400" b="1" dirty="0">
                <a:solidFill>
                  <a:schemeClr val="accent1"/>
                </a:solidFill>
                <a:latin typeface="Trebuchet MS" panose="020B0603020202020204" pitchFamily="34" charset="0"/>
              </a:rPr>
              <a:t> 5 Forces</a:t>
            </a:r>
            <a:endParaRPr lang="en-IN" dirty="0">
              <a:latin typeface="Trebuchet MS" panose="020B0603020202020204" pitchFamily="34" charset="0"/>
            </a:endParaRPr>
          </a:p>
        </p:txBody>
      </p:sp>
      <p:sp>
        <p:nvSpPr>
          <p:cNvPr id="3" name="Content Placeholder 2">
            <a:extLst>
              <a:ext uri="{FF2B5EF4-FFF2-40B4-BE49-F238E27FC236}">
                <a16:creationId xmlns:a16="http://schemas.microsoft.com/office/drawing/2014/main" id="{C0836658-2512-CB1B-EB4F-0031C9DB0A0E}"/>
              </a:ext>
            </a:extLst>
          </p:cNvPr>
          <p:cNvSpPr>
            <a:spLocks noGrp="1"/>
          </p:cNvSpPr>
          <p:nvPr>
            <p:ph idx="1"/>
          </p:nvPr>
        </p:nvSpPr>
        <p:spPr>
          <a:xfrm>
            <a:off x="838200" y="781050"/>
            <a:ext cx="10515600" cy="5395913"/>
          </a:xfrm>
        </p:spPr>
        <p:txBody>
          <a:bodyPr>
            <a:normAutofit/>
          </a:bodyPr>
          <a:lstStyle/>
          <a:p>
            <a:pPr marL="0" indent="0">
              <a:lnSpc>
                <a:spcPct val="150000"/>
              </a:lnSpc>
              <a:buNone/>
            </a:pPr>
            <a:r>
              <a:rPr lang="en-US" sz="2000" b="1" dirty="0">
                <a:solidFill>
                  <a:schemeClr val="accent6">
                    <a:lumMod val="75000"/>
                  </a:schemeClr>
                </a:solidFill>
                <a:latin typeface="Trebuchet MS" panose="020B0603020202020204" pitchFamily="34" charset="0"/>
              </a:rPr>
              <a:t>Threat of Substitutes:</a:t>
            </a:r>
          </a:p>
          <a:p>
            <a:pPr>
              <a:lnSpc>
                <a:spcPct val="150000"/>
              </a:lnSpc>
              <a:buFont typeface="Wingdings" panose="05000000000000000000" pitchFamily="2" charset="2"/>
              <a:buChar char="Ø"/>
            </a:pPr>
            <a:r>
              <a:rPr lang="en-US" sz="1400" b="1" dirty="0">
                <a:solidFill>
                  <a:schemeClr val="accent4">
                    <a:lumMod val="75000"/>
                  </a:schemeClr>
                </a:solidFill>
                <a:latin typeface="Trebuchet MS" panose="020B0603020202020204" pitchFamily="34" charset="0"/>
              </a:rPr>
              <a:t>E-commerce Platforms</a:t>
            </a:r>
            <a:r>
              <a:rPr lang="en-US" sz="1400" dirty="0">
                <a:latin typeface="Trebuchet MS" panose="020B0603020202020204" pitchFamily="34" charset="0"/>
              </a:rPr>
              <a:t>: The rise of online shopping platforms such as Amazon, Flipkart, and grocery delivery apps like BigBasket presents a significant threat, offering customers the convenience of home delivery and competitive pricing.</a:t>
            </a:r>
          </a:p>
          <a:p>
            <a:pPr>
              <a:lnSpc>
                <a:spcPct val="150000"/>
              </a:lnSpc>
              <a:buFont typeface="Wingdings" panose="05000000000000000000" pitchFamily="2" charset="2"/>
              <a:buChar char="Ø"/>
            </a:pPr>
            <a:r>
              <a:rPr lang="en-US" sz="1400" b="1" dirty="0">
                <a:solidFill>
                  <a:schemeClr val="accent4">
                    <a:lumMod val="75000"/>
                  </a:schemeClr>
                </a:solidFill>
                <a:latin typeface="Trebuchet MS" panose="020B0603020202020204" pitchFamily="34" charset="0"/>
              </a:rPr>
              <a:t>Experience-Based Differentiation</a:t>
            </a:r>
            <a:r>
              <a:rPr lang="en-US" sz="1400" dirty="0">
                <a:latin typeface="Trebuchet MS" panose="020B0603020202020204" pitchFamily="34" charset="0"/>
              </a:rPr>
              <a:t>: However, DMart’s strategy of offering a superior in-store experience, with a focus on cost-effective shopping and a wide range of everyday products, helps in reducing the attractiveness of substitutes.</a:t>
            </a:r>
          </a:p>
          <a:p>
            <a:pPr>
              <a:lnSpc>
                <a:spcPct val="150000"/>
              </a:lnSpc>
              <a:buFont typeface="Wingdings" panose="05000000000000000000" pitchFamily="2" charset="2"/>
              <a:buChar char="Ø"/>
            </a:pPr>
            <a:r>
              <a:rPr lang="en-US" sz="1400" b="1" dirty="0">
                <a:solidFill>
                  <a:schemeClr val="accent4">
                    <a:lumMod val="75000"/>
                  </a:schemeClr>
                </a:solidFill>
                <a:latin typeface="Trebuchet MS" panose="020B0603020202020204" pitchFamily="34" charset="0"/>
              </a:rPr>
              <a:t>Omnichannel Strategy</a:t>
            </a:r>
            <a:r>
              <a:rPr lang="en-US" sz="1400" dirty="0">
                <a:latin typeface="Trebuchet MS" panose="020B0603020202020204" pitchFamily="34" charset="0"/>
              </a:rPr>
              <a:t>: DMart’s gradual adoption of an online presence (DMart Ready) is designed to counteract the threat of online substitutes, ensuring that it caters to both physical and digital customers.</a:t>
            </a:r>
            <a:endParaRPr lang="en-IN" sz="1400" dirty="0">
              <a:latin typeface="Trebuchet MS" panose="020B0603020202020204" pitchFamily="34" charset="0"/>
            </a:endParaRPr>
          </a:p>
        </p:txBody>
      </p:sp>
      <p:pic>
        <p:nvPicPr>
          <p:cNvPr id="5" name="Picture 4">
            <a:extLst>
              <a:ext uri="{FF2B5EF4-FFF2-40B4-BE49-F238E27FC236}">
                <a16:creationId xmlns:a16="http://schemas.microsoft.com/office/drawing/2014/main" id="{6B028140-A339-8435-B5BE-7555195F3C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6199" y="3710134"/>
            <a:ext cx="4034395" cy="2976416"/>
          </a:xfrm>
          <a:prstGeom prst="rect">
            <a:avLst/>
          </a:prstGeom>
        </p:spPr>
      </p:pic>
    </p:spTree>
    <p:extLst>
      <p:ext uri="{BB962C8B-B14F-4D97-AF65-F5344CB8AC3E}">
        <p14:creationId xmlns:p14="http://schemas.microsoft.com/office/powerpoint/2010/main" val="883448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0AFB3-8B9E-E641-3A0E-07322590DD9E}"/>
              </a:ext>
            </a:extLst>
          </p:cNvPr>
          <p:cNvSpPr>
            <a:spLocks noGrp="1"/>
          </p:cNvSpPr>
          <p:nvPr>
            <p:ph type="title"/>
          </p:nvPr>
        </p:nvSpPr>
        <p:spPr>
          <a:xfrm>
            <a:off x="838200" y="285750"/>
            <a:ext cx="10515600" cy="619125"/>
          </a:xfrm>
        </p:spPr>
        <p:txBody>
          <a:bodyPr>
            <a:normAutofit fontScale="90000"/>
          </a:bodyPr>
          <a:lstStyle/>
          <a:p>
            <a:r>
              <a:rPr lang="en-IN" sz="4000" b="1" dirty="0">
                <a:solidFill>
                  <a:schemeClr val="accent1"/>
                </a:solidFill>
                <a:latin typeface="Trebuchet MS" panose="020B0603020202020204" pitchFamily="34" charset="0"/>
              </a:rPr>
              <a:t>STP Analysis </a:t>
            </a:r>
          </a:p>
        </p:txBody>
      </p:sp>
      <p:sp>
        <p:nvSpPr>
          <p:cNvPr id="3" name="Content Placeholder 2">
            <a:extLst>
              <a:ext uri="{FF2B5EF4-FFF2-40B4-BE49-F238E27FC236}">
                <a16:creationId xmlns:a16="http://schemas.microsoft.com/office/drawing/2014/main" id="{0EFD3826-61C2-6273-FB0B-B71CECCD1871}"/>
              </a:ext>
            </a:extLst>
          </p:cNvPr>
          <p:cNvSpPr>
            <a:spLocks noGrp="1"/>
          </p:cNvSpPr>
          <p:nvPr>
            <p:ph idx="1"/>
          </p:nvPr>
        </p:nvSpPr>
        <p:spPr>
          <a:xfrm>
            <a:off x="838200" y="809626"/>
            <a:ext cx="10515600" cy="5905500"/>
          </a:xfrm>
        </p:spPr>
        <p:txBody>
          <a:bodyPr>
            <a:noAutofit/>
          </a:bodyPr>
          <a:lstStyle/>
          <a:p>
            <a:pPr marL="0" indent="0">
              <a:lnSpc>
                <a:spcPct val="100000"/>
              </a:lnSpc>
              <a:buNone/>
            </a:pPr>
            <a:r>
              <a:rPr lang="en-US" sz="2400" b="1" dirty="0">
                <a:solidFill>
                  <a:schemeClr val="accent4">
                    <a:lumMod val="75000"/>
                  </a:schemeClr>
                </a:solidFill>
                <a:latin typeface="Trebuchet MS" panose="020B0603020202020204" pitchFamily="34" charset="0"/>
              </a:rPr>
              <a:t>Segmentation</a:t>
            </a:r>
            <a:r>
              <a:rPr lang="en-US" sz="1600" dirty="0">
                <a:latin typeface="Trebuchet MS" panose="020B0603020202020204" pitchFamily="34" charset="0"/>
              </a:rPr>
              <a:t>:</a:t>
            </a:r>
          </a:p>
          <a:p>
            <a:pPr>
              <a:lnSpc>
                <a:spcPct val="100000"/>
              </a:lnSpc>
            </a:pPr>
            <a:r>
              <a:rPr lang="en-US" sz="1600" b="1" dirty="0">
                <a:solidFill>
                  <a:schemeClr val="accent6">
                    <a:lumMod val="75000"/>
                  </a:schemeClr>
                </a:solidFill>
                <a:latin typeface="Trebuchet MS" panose="020B0603020202020204" pitchFamily="34" charset="0"/>
              </a:rPr>
              <a:t>Demographic Segmentation</a:t>
            </a:r>
            <a:r>
              <a:rPr lang="en-US" sz="1600" dirty="0">
                <a:latin typeface="Trebuchet MS" panose="020B0603020202020204" pitchFamily="34" charset="0"/>
              </a:rPr>
              <a:t>:</a:t>
            </a:r>
          </a:p>
          <a:p>
            <a:pPr>
              <a:lnSpc>
                <a:spcPct val="100000"/>
              </a:lnSpc>
              <a:buFont typeface="Wingdings" panose="05000000000000000000" pitchFamily="2" charset="2"/>
              <a:buChar char="Ø"/>
            </a:pPr>
            <a:r>
              <a:rPr lang="en-US" sz="1600" dirty="0">
                <a:solidFill>
                  <a:srgbClr val="7030A0"/>
                </a:solidFill>
                <a:latin typeface="Trebuchet MS" panose="020B0603020202020204" pitchFamily="34" charset="0"/>
              </a:rPr>
              <a:t>Income Levels</a:t>
            </a:r>
            <a:r>
              <a:rPr lang="en-US" sz="1600" dirty="0">
                <a:latin typeface="Trebuchet MS" panose="020B0603020202020204" pitchFamily="34" charset="0"/>
              </a:rPr>
              <a:t>: Targets middle-class &amp; lower-middle-class consumers who seek affordable products.</a:t>
            </a:r>
          </a:p>
          <a:p>
            <a:pPr>
              <a:lnSpc>
                <a:spcPct val="100000"/>
              </a:lnSpc>
              <a:buFont typeface="Wingdings" panose="05000000000000000000" pitchFamily="2" charset="2"/>
              <a:buChar char="Ø"/>
            </a:pPr>
            <a:r>
              <a:rPr lang="en-US" sz="1600" dirty="0">
                <a:solidFill>
                  <a:srgbClr val="7030A0"/>
                </a:solidFill>
                <a:latin typeface="Trebuchet MS" panose="020B0603020202020204" pitchFamily="34" charset="0"/>
              </a:rPr>
              <a:t>Family Size</a:t>
            </a:r>
            <a:r>
              <a:rPr lang="en-US" sz="1600" dirty="0">
                <a:latin typeface="Trebuchet MS" panose="020B0603020202020204" pitchFamily="34" charset="0"/>
              </a:rPr>
              <a:t>: Focuses on families and households that require bulk purchasing for groceries and daily essentials.</a:t>
            </a:r>
          </a:p>
          <a:p>
            <a:pPr>
              <a:lnSpc>
                <a:spcPct val="100000"/>
              </a:lnSpc>
              <a:buFont typeface="Wingdings" panose="05000000000000000000" pitchFamily="2" charset="2"/>
              <a:buChar char="Ø"/>
            </a:pPr>
            <a:endParaRPr lang="en-US" sz="1600" dirty="0">
              <a:latin typeface="Trebuchet MS" panose="020B0603020202020204" pitchFamily="34" charset="0"/>
            </a:endParaRPr>
          </a:p>
          <a:p>
            <a:pPr>
              <a:lnSpc>
                <a:spcPct val="100000"/>
              </a:lnSpc>
            </a:pPr>
            <a:r>
              <a:rPr lang="en-US" sz="1600" b="1" dirty="0">
                <a:solidFill>
                  <a:schemeClr val="accent6">
                    <a:lumMod val="75000"/>
                  </a:schemeClr>
                </a:solidFill>
                <a:latin typeface="Trebuchet MS" panose="020B0603020202020204" pitchFamily="34" charset="0"/>
              </a:rPr>
              <a:t>Geographic Segmentation</a:t>
            </a:r>
            <a:r>
              <a:rPr lang="en-US" sz="1600" dirty="0">
                <a:latin typeface="Trebuchet MS" panose="020B0603020202020204" pitchFamily="34" charset="0"/>
              </a:rPr>
              <a:t>:</a:t>
            </a:r>
          </a:p>
          <a:p>
            <a:pPr>
              <a:lnSpc>
                <a:spcPct val="100000"/>
              </a:lnSpc>
              <a:buFont typeface="Wingdings" panose="05000000000000000000" pitchFamily="2" charset="2"/>
              <a:buChar char="Ø"/>
            </a:pPr>
            <a:r>
              <a:rPr lang="en-US" sz="1600" dirty="0">
                <a:solidFill>
                  <a:srgbClr val="7030A0"/>
                </a:solidFill>
                <a:latin typeface="Trebuchet MS" panose="020B0603020202020204" pitchFamily="34" charset="0"/>
              </a:rPr>
              <a:t>Urban and Semi-Urban Areas</a:t>
            </a:r>
            <a:r>
              <a:rPr lang="en-US" sz="1600" dirty="0">
                <a:latin typeface="Trebuchet MS" panose="020B0603020202020204" pitchFamily="34" charset="0"/>
              </a:rPr>
              <a:t>: Concentrates on densely populated urban regions, expanding gradually into tier-2 and tier-3 cities.</a:t>
            </a:r>
          </a:p>
          <a:p>
            <a:pPr>
              <a:lnSpc>
                <a:spcPct val="100000"/>
              </a:lnSpc>
              <a:buFont typeface="Wingdings" panose="05000000000000000000" pitchFamily="2" charset="2"/>
              <a:buChar char="Ø"/>
            </a:pPr>
            <a:r>
              <a:rPr lang="en-US" sz="1600" dirty="0">
                <a:solidFill>
                  <a:srgbClr val="7030A0"/>
                </a:solidFill>
                <a:latin typeface="Trebuchet MS" panose="020B0603020202020204" pitchFamily="34" charset="0"/>
              </a:rPr>
              <a:t>Regional Preferences</a:t>
            </a:r>
            <a:r>
              <a:rPr lang="en-US" sz="1600" dirty="0">
                <a:latin typeface="Trebuchet MS" panose="020B0603020202020204" pitchFamily="34" charset="0"/>
              </a:rPr>
              <a:t>: Offers localized products to cater to diverse regional tastes and preferences.</a:t>
            </a:r>
          </a:p>
          <a:p>
            <a:pPr marL="0" indent="0">
              <a:lnSpc>
                <a:spcPct val="100000"/>
              </a:lnSpc>
              <a:buNone/>
            </a:pPr>
            <a:endParaRPr lang="en-US" sz="1600" dirty="0">
              <a:latin typeface="Trebuchet MS" panose="020B0603020202020204" pitchFamily="34" charset="0"/>
            </a:endParaRPr>
          </a:p>
          <a:p>
            <a:pPr>
              <a:lnSpc>
                <a:spcPct val="100000"/>
              </a:lnSpc>
            </a:pPr>
            <a:r>
              <a:rPr lang="en-US" sz="1600" b="1" dirty="0">
                <a:solidFill>
                  <a:schemeClr val="accent6">
                    <a:lumMod val="75000"/>
                  </a:schemeClr>
                </a:solidFill>
                <a:latin typeface="Trebuchet MS" panose="020B0603020202020204" pitchFamily="34" charset="0"/>
              </a:rPr>
              <a:t>Behavioral Segmentation:</a:t>
            </a:r>
          </a:p>
          <a:p>
            <a:pPr>
              <a:lnSpc>
                <a:spcPct val="100000"/>
              </a:lnSpc>
              <a:buFont typeface="Wingdings" panose="05000000000000000000" pitchFamily="2" charset="2"/>
              <a:buChar char="Ø"/>
            </a:pPr>
            <a:r>
              <a:rPr lang="en-US" sz="1600" dirty="0">
                <a:solidFill>
                  <a:srgbClr val="7030A0"/>
                </a:solidFill>
                <a:latin typeface="Trebuchet MS" panose="020B0603020202020204" pitchFamily="34" charset="0"/>
              </a:rPr>
              <a:t>Buying Behavior</a:t>
            </a:r>
            <a:r>
              <a:rPr lang="en-US" sz="1600" dirty="0">
                <a:latin typeface="Trebuchet MS" panose="020B0603020202020204" pitchFamily="34" charset="0"/>
              </a:rPr>
              <a:t>: Targets price-sensitive customers who are value-conscious and prefer bulk purchases to save money.</a:t>
            </a:r>
          </a:p>
          <a:p>
            <a:pPr>
              <a:lnSpc>
                <a:spcPct val="100000"/>
              </a:lnSpc>
              <a:buFont typeface="Wingdings" panose="05000000000000000000" pitchFamily="2" charset="2"/>
              <a:buChar char="Ø"/>
            </a:pPr>
            <a:r>
              <a:rPr lang="en-US" sz="1600" dirty="0">
                <a:solidFill>
                  <a:srgbClr val="7030A0"/>
                </a:solidFill>
                <a:latin typeface="Trebuchet MS" panose="020B0603020202020204" pitchFamily="34" charset="0"/>
              </a:rPr>
              <a:t>Shopping Habits</a:t>
            </a:r>
            <a:r>
              <a:rPr lang="en-US" sz="1600" dirty="0">
                <a:latin typeface="Trebuchet MS" panose="020B0603020202020204" pitchFamily="34" charset="0"/>
              </a:rPr>
              <a:t>: Focuses on customers who prefer one-stop shopping for daily essentials, groceries, and household items.</a:t>
            </a:r>
          </a:p>
          <a:p>
            <a:pPr>
              <a:lnSpc>
                <a:spcPct val="100000"/>
              </a:lnSpc>
            </a:pPr>
            <a:endParaRPr lang="en-IN" sz="1600" dirty="0">
              <a:latin typeface="Trebuchet MS" panose="020B0603020202020204" pitchFamily="34" charset="0"/>
            </a:endParaRPr>
          </a:p>
        </p:txBody>
      </p:sp>
    </p:spTree>
    <p:extLst>
      <p:ext uri="{BB962C8B-B14F-4D97-AF65-F5344CB8AC3E}">
        <p14:creationId xmlns:p14="http://schemas.microsoft.com/office/powerpoint/2010/main" val="24356038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72D4D-1162-87CA-254E-A1C7372959AF}"/>
              </a:ext>
            </a:extLst>
          </p:cNvPr>
          <p:cNvSpPr>
            <a:spLocks noGrp="1"/>
          </p:cNvSpPr>
          <p:nvPr>
            <p:ph type="title"/>
          </p:nvPr>
        </p:nvSpPr>
        <p:spPr>
          <a:xfrm>
            <a:off x="838200" y="365126"/>
            <a:ext cx="10515600" cy="492124"/>
          </a:xfrm>
        </p:spPr>
        <p:txBody>
          <a:bodyPr>
            <a:noAutofit/>
          </a:bodyPr>
          <a:lstStyle/>
          <a:p>
            <a:r>
              <a:rPr lang="en-IN" sz="3600" b="1" dirty="0">
                <a:solidFill>
                  <a:schemeClr val="accent1"/>
                </a:solidFill>
                <a:latin typeface="Trebuchet MS" panose="020B0603020202020204" pitchFamily="34" charset="0"/>
              </a:rPr>
              <a:t>STP Analysis </a:t>
            </a:r>
            <a:endParaRPr lang="en-IN" sz="3600" dirty="0"/>
          </a:p>
        </p:txBody>
      </p:sp>
      <p:sp>
        <p:nvSpPr>
          <p:cNvPr id="3" name="Content Placeholder 2">
            <a:extLst>
              <a:ext uri="{FF2B5EF4-FFF2-40B4-BE49-F238E27FC236}">
                <a16:creationId xmlns:a16="http://schemas.microsoft.com/office/drawing/2014/main" id="{2AD72903-1870-5C10-9E39-3265A9C43548}"/>
              </a:ext>
            </a:extLst>
          </p:cNvPr>
          <p:cNvSpPr>
            <a:spLocks noGrp="1"/>
          </p:cNvSpPr>
          <p:nvPr>
            <p:ph idx="1"/>
          </p:nvPr>
        </p:nvSpPr>
        <p:spPr>
          <a:xfrm>
            <a:off x="838200" y="857250"/>
            <a:ext cx="10515600" cy="5829300"/>
          </a:xfrm>
        </p:spPr>
        <p:txBody>
          <a:bodyPr>
            <a:noAutofit/>
          </a:bodyPr>
          <a:lstStyle/>
          <a:p>
            <a:pPr marL="0" indent="0">
              <a:lnSpc>
                <a:spcPct val="100000"/>
              </a:lnSpc>
              <a:buNone/>
            </a:pPr>
            <a:r>
              <a:rPr lang="en-US" sz="2400" b="1" dirty="0">
                <a:solidFill>
                  <a:schemeClr val="accent4">
                    <a:lumMod val="75000"/>
                  </a:schemeClr>
                </a:solidFill>
                <a:latin typeface="Trebuchet MS" panose="020B0603020202020204" pitchFamily="34" charset="0"/>
              </a:rPr>
              <a:t>Targeting</a:t>
            </a:r>
            <a:r>
              <a:rPr lang="en-US" sz="1400" dirty="0">
                <a:latin typeface="Trebuchet MS" panose="020B0603020202020204" pitchFamily="34" charset="0"/>
              </a:rPr>
              <a:t>:</a:t>
            </a:r>
          </a:p>
          <a:p>
            <a:pPr>
              <a:lnSpc>
                <a:spcPct val="100000"/>
              </a:lnSpc>
              <a:buFont typeface="Wingdings" panose="05000000000000000000" pitchFamily="2" charset="2"/>
              <a:buChar char="Ø"/>
            </a:pPr>
            <a:r>
              <a:rPr lang="en-US" sz="1600" b="1" dirty="0">
                <a:solidFill>
                  <a:schemeClr val="accent6">
                    <a:lumMod val="75000"/>
                  </a:schemeClr>
                </a:solidFill>
                <a:latin typeface="Trebuchet MS" panose="020B0603020202020204" pitchFamily="34" charset="0"/>
              </a:rPr>
              <a:t>Primary Target</a:t>
            </a:r>
            <a:r>
              <a:rPr lang="en-US" sz="1400" dirty="0">
                <a:latin typeface="Trebuchet MS" panose="020B0603020202020204" pitchFamily="34" charset="0"/>
              </a:rPr>
              <a:t>: Middle-class families looking for quality products at competitive prices. DMart appeals to consumers who prioritize value and affordability over brand loyalty.</a:t>
            </a:r>
          </a:p>
          <a:p>
            <a:pPr>
              <a:lnSpc>
                <a:spcPct val="100000"/>
              </a:lnSpc>
              <a:buFont typeface="Wingdings" panose="05000000000000000000" pitchFamily="2" charset="2"/>
              <a:buChar char="Ø"/>
            </a:pPr>
            <a:r>
              <a:rPr lang="en-US" sz="1600" b="1" dirty="0">
                <a:solidFill>
                  <a:schemeClr val="accent6">
                    <a:lumMod val="75000"/>
                  </a:schemeClr>
                </a:solidFill>
                <a:latin typeface="Trebuchet MS" panose="020B0603020202020204" pitchFamily="34" charset="0"/>
              </a:rPr>
              <a:t>Secondary Target</a:t>
            </a:r>
            <a:r>
              <a:rPr lang="en-US" sz="1400" dirty="0">
                <a:latin typeface="Trebuchet MS" panose="020B0603020202020204" pitchFamily="34" charset="0"/>
              </a:rPr>
              <a:t>: Young professionals and college students who seek convenience and cost savings when shopping for daily essentials.</a:t>
            </a:r>
          </a:p>
          <a:p>
            <a:pPr marL="0" indent="0">
              <a:lnSpc>
                <a:spcPct val="100000"/>
              </a:lnSpc>
              <a:buNone/>
            </a:pPr>
            <a:r>
              <a:rPr lang="en-US" sz="2400" b="1" dirty="0">
                <a:solidFill>
                  <a:schemeClr val="accent4">
                    <a:lumMod val="75000"/>
                  </a:schemeClr>
                </a:solidFill>
                <a:latin typeface="Trebuchet MS" panose="020B0603020202020204" pitchFamily="34" charset="0"/>
              </a:rPr>
              <a:t>Positioning:</a:t>
            </a:r>
          </a:p>
          <a:p>
            <a:pPr>
              <a:lnSpc>
                <a:spcPct val="100000"/>
              </a:lnSpc>
              <a:buFont typeface="Wingdings" panose="05000000000000000000" pitchFamily="2" charset="2"/>
              <a:buChar char="Ø"/>
            </a:pPr>
            <a:r>
              <a:rPr lang="en-US" sz="1600" b="1" dirty="0">
                <a:solidFill>
                  <a:schemeClr val="accent6">
                    <a:lumMod val="75000"/>
                  </a:schemeClr>
                </a:solidFill>
                <a:latin typeface="Trebuchet MS" panose="020B0603020202020204" pitchFamily="34" charset="0"/>
              </a:rPr>
              <a:t>Value Proposition</a:t>
            </a:r>
            <a:r>
              <a:rPr lang="en-US" sz="1400" dirty="0">
                <a:latin typeface="Trebuchet MS" panose="020B0603020202020204" pitchFamily="34" charset="0"/>
              </a:rPr>
              <a:t>: Positioned as a cost-effective retail chain, offering a wide range of products at lower prices than competitors, thanks to its efficient supply chain and bulk purchasing strategy.</a:t>
            </a:r>
          </a:p>
          <a:p>
            <a:pPr>
              <a:lnSpc>
                <a:spcPct val="100000"/>
              </a:lnSpc>
              <a:buFont typeface="Wingdings" panose="05000000000000000000" pitchFamily="2" charset="2"/>
              <a:buChar char="Ø"/>
            </a:pPr>
            <a:r>
              <a:rPr lang="en-US" sz="1600" b="1" dirty="0">
                <a:solidFill>
                  <a:schemeClr val="accent6">
                    <a:lumMod val="75000"/>
                  </a:schemeClr>
                </a:solidFill>
                <a:latin typeface="Trebuchet MS" panose="020B0603020202020204" pitchFamily="34" charset="0"/>
              </a:rPr>
              <a:t>Brand Image</a:t>
            </a:r>
            <a:r>
              <a:rPr lang="en-US" sz="1400" dirty="0">
                <a:latin typeface="Trebuchet MS" panose="020B0603020202020204" pitchFamily="34" charset="0"/>
              </a:rPr>
              <a:t>: Markets itself as a trusted retailer that prioritizes customer satisfaction and reliability, fostering loyalty among price-sensitive consumers.</a:t>
            </a:r>
          </a:p>
        </p:txBody>
      </p:sp>
      <p:pic>
        <p:nvPicPr>
          <p:cNvPr id="5" name="Picture 4">
            <a:extLst>
              <a:ext uri="{FF2B5EF4-FFF2-40B4-BE49-F238E27FC236}">
                <a16:creationId xmlns:a16="http://schemas.microsoft.com/office/drawing/2014/main" id="{57B87A3B-A73B-8C93-B0DF-99B777D790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8322" y="4025245"/>
            <a:ext cx="4155355" cy="2752628"/>
          </a:xfrm>
          <a:prstGeom prst="rect">
            <a:avLst/>
          </a:prstGeom>
        </p:spPr>
      </p:pic>
    </p:spTree>
    <p:extLst>
      <p:ext uri="{BB962C8B-B14F-4D97-AF65-F5344CB8AC3E}">
        <p14:creationId xmlns:p14="http://schemas.microsoft.com/office/powerpoint/2010/main" val="21206740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2013 - 2022 Theme</Template>
  <TotalTime>149</TotalTime>
  <Words>1406</Words>
  <Application>Microsoft Office PowerPoint</Application>
  <PresentationFormat>Widescreen</PresentationFormat>
  <Paragraphs>86</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Trebuchet MS</vt:lpstr>
      <vt:lpstr>Wingdings</vt:lpstr>
      <vt:lpstr>Office Theme</vt:lpstr>
      <vt:lpstr>Case Quest 2.0</vt:lpstr>
      <vt:lpstr>In this case study , we could explore the below company:</vt:lpstr>
      <vt:lpstr>DMART</vt:lpstr>
      <vt:lpstr>BUSINESS MODEL </vt:lpstr>
      <vt:lpstr>Porter’s 5 Forces</vt:lpstr>
      <vt:lpstr>Porter’s 5 Forces</vt:lpstr>
      <vt:lpstr>Porter’s 5 Forces</vt:lpstr>
      <vt:lpstr>STP Analysis </vt:lpstr>
      <vt:lpstr>STP Analysis </vt:lpstr>
      <vt:lpstr>Statistical Data</vt:lpstr>
      <vt:lpstr>Customer Review</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Bharani Shanmugam</dc:creator>
  <cp:lastModifiedBy>Bharani Shanmugam</cp:lastModifiedBy>
  <cp:revision>4</cp:revision>
  <dcterms:created xsi:type="dcterms:W3CDTF">2024-10-12T07:36:29Z</dcterms:created>
  <dcterms:modified xsi:type="dcterms:W3CDTF">2024-10-13T06:20:45Z</dcterms:modified>
</cp:coreProperties>
</file>