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68" r:id="rId4"/>
    <p:sldId id="269" r:id="rId5"/>
    <p:sldId id="274" r:id="rId6"/>
    <p:sldId id="270" r:id="rId7"/>
    <p:sldId id="271" r:id="rId8"/>
    <p:sldId id="272"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E528-3C6B-BD27-A76B-2A9D08CCB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C001CD-8B41-0B70-904C-B9F9DE6F3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F8C68C-F84A-D7F4-6EA7-8FDBDB3E27D3}"/>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5" name="Footer Placeholder 4">
            <a:extLst>
              <a:ext uri="{FF2B5EF4-FFF2-40B4-BE49-F238E27FC236}">
                <a16:creationId xmlns:a16="http://schemas.microsoft.com/office/drawing/2014/main" id="{BBBC47C2-6339-60FE-FD0F-9FE17EC44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BAD9C-9957-52A2-7207-7BBBAE92B316}"/>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295066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AD0B-7A91-A353-C34C-FB94BD02C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6C28A8-C74F-D4E9-F1CF-AA4750C65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66061-D5EA-0DA7-B267-A1BC052EC711}"/>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5" name="Footer Placeholder 4">
            <a:extLst>
              <a:ext uri="{FF2B5EF4-FFF2-40B4-BE49-F238E27FC236}">
                <a16:creationId xmlns:a16="http://schemas.microsoft.com/office/drawing/2014/main" id="{14997532-AE1E-C17C-CCAE-FE2B42DFC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C4D6E-DBD1-B030-2FD0-4ADE50C14F26}"/>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09670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33B4D-085B-23A1-42EB-C81F1F483E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A2E694-3A34-D1CF-621D-A61483A08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E655D-C7D8-F2A1-90B8-F8952B6D59F1}"/>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5" name="Footer Placeholder 4">
            <a:extLst>
              <a:ext uri="{FF2B5EF4-FFF2-40B4-BE49-F238E27FC236}">
                <a16:creationId xmlns:a16="http://schemas.microsoft.com/office/drawing/2014/main" id="{F3368CCC-EFEA-9C11-D118-577679571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42E11-DDA2-492A-6BCE-66E08C39C5D7}"/>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476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73FD-5DC5-5B63-60B0-DE522A6CE4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B59E9-0691-29F5-90EC-5F3224320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3AA32-F115-A6E0-ED62-C86B01AF9590}"/>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5" name="Footer Placeholder 4">
            <a:extLst>
              <a:ext uri="{FF2B5EF4-FFF2-40B4-BE49-F238E27FC236}">
                <a16:creationId xmlns:a16="http://schemas.microsoft.com/office/drawing/2014/main" id="{CE63B062-A168-F045-BA11-9C0EF5CDB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AF5A0-45FF-CF27-0305-FDD084396EA9}"/>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204853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278D-E879-F681-5421-E23EB1C8B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11F392-2D12-27E6-80B6-1C720E59D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CBDE0-01B4-7177-7EE7-5DAA4DEADD78}"/>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5" name="Footer Placeholder 4">
            <a:extLst>
              <a:ext uri="{FF2B5EF4-FFF2-40B4-BE49-F238E27FC236}">
                <a16:creationId xmlns:a16="http://schemas.microsoft.com/office/drawing/2014/main" id="{D89CC6BF-14C8-913D-1BC3-8C305BBBA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3E40A-102C-95FF-CE52-65DFD8779826}"/>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84356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D1C7-6570-F565-2AC1-765CF6670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26E43-3304-5635-5057-C5CDD852B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EB66A6-CBD5-8661-F426-8859203F81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F2F811-D169-9869-0239-14297B6A53C8}"/>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6" name="Footer Placeholder 5">
            <a:extLst>
              <a:ext uri="{FF2B5EF4-FFF2-40B4-BE49-F238E27FC236}">
                <a16:creationId xmlns:a16="http://schemas.microsoft.com/office/drawing/2014/main" id="{39114324-44CB-B015-F357-E2C6512AC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8A8E85-70EF-9E62-398E-5460EC3AC7FB}"/>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68558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0EDA-549E-E176-B843-98DFA7E86F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64F87C-B5CA-0287-2B0E-8CC63B8A8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83856-1273-53F2-342B-62984DBD3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5FA010-E4BB-FDAC-45F6-F8D919F7D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F340C-8B8B-DCF2-E45E-7C2266068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641560-B93D-7574-890D-F3C4766058C5}"/>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8" name="Footer Placeholder 7">
            <a:extLst>
              <a:ext uri="{FF2B5EF4-FFF2-40B4-BE49-F238E27FC236}">
                <a16:creationId xmlns:a16="http://schemas.microsoft.com/office/drawing/2014/main" id="{3A2A523B-5BCE-D35A-772C-71B303EDD6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7DD1E-F8B3-497A-9A27-66DC2B8F174D}"/>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247200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FE1E-5FA9-480B-C9A9-46501FE6BA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F7C437-FFA3-D36A-DC37-68BC2EBCCD9A}"/>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4" name="Footer Placeholder 3">
            <a:extLst>
              <a:ext uri="{FF2B5EF4-FFF2-40B4-BE49-F238E27FC236}">
                <a16:creationId xmlns:a16="http://schemas.microsoft.com/office/drawing/2014/main" id="{002D47CE-D76D-57E3-6CBD-3D7CB3A5D1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F15AA2-9582-19D0-0706-2447CCE60AE5}"/>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108103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A5CB4-DCAC-6F7A-B96F-5163D8A10453}"/>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3" name="Footer Placeholder 2">
            <a:extLst>
              <a:ext uri="{FF2B5EF4-FFF2-40B4-BE49-F238E27FC236}">
                <a16:creationId xmlns:a16="http://schemas.microsoft.com/office/drawing/2014/main" id="{C97746A6-5E78-2A04-E48A-5C325C1EFF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123F24-76C1-79D1-89FB-192DE38A60AD}"/>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79645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CDC3-AF66-41BE-EA92-87B30E410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3630E3-CFBC-3E88-32C2-F76D33205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34BA47-59FD-654D-9F59-950ACB3F9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DF862-BFA3-633B-C2D5-A59252426F7B}"/>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6" name="Footer Placeholder 5">
            <a:extLst>
              <a:ext uri="{FF2B5EF4-FFF2-40B4-BE49-F238E27FC236}">
                <a16:creationId xmlns:a16="http://schemas.microsoft.com/office/drawing/2014/main" id="{4CF44EB5-2E52-83D0-FF7B-36078A57E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CFCF34-93BB-3AC4-0941-499DC20BC19E}"/>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93987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B67C-31B7-5015-AC41-4CFCAE75B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C9E10A-C1DB-99D6-E784-F3725BD6D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254DB2-6CDD-0A88-0982-2ACC1FCB4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1E947-FD83-A9A1-0A1B-076DE9A0CA0C}"/>
              </a:ext>
            </a:extLst>
          </p:cNvPr>
          <p:cNvSpPr>
            <a:spLocks noGrp="1"/>
          </p:cNvSpPr>
          <p:nvPr>
            <p:ph type="dt" sz="half" idx="10"/>
          </p:nvPr>
        </p:nvSpPr>
        <p:spPr/>
        <p:txBody>
          <a:bodyPr/>
          <a:lstStyle/>
          <a:p>
            <a:fld id="{A87E4FEF-CA54-4F30-A340-537B649DA7B8}" type="datetimeFigureOut">
              <a:rPr lang="en-IN" smtClean="0"/>
              <a:t>05-08-2024</a:t>
            </a:fld>
            <a:endParaRPr lang="en-IN"/>
          </a:p>
        </p:txBody>
      </p:sp>
      <p:sp>
        <p:nvSpPr>
          <p:cNvPr id="6" name="Footer Placeholder 5">
            <a:extLst>
              <a:ext uri="{FF2B5EF4-FFF2-40B4-BE49-F238E27FC236}">
                <a16:creationId xmlns:a16="http://schemas.microsoft.com/office/drawing/2014/main" id="{1547F632-FCA4-4CD8-C193-468CDA8CA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737FB-D8A8-527B-FB22-5F0F4784CEF6}"/>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6771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CBB05-F613-6C78-527B-F8F57926A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0BBBE9-5148-C9D1-56D1-85F814DE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EB3C1-4057-E4C7-BF18-D13EA3610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E4FEF-CA54-4F30-A340-537B649DA7B8}" type="datetimeFigureOut">
              <a:rPr lang="en-IN" smtClean="0"/>
              <a:t>05-08-2024</a:t>
            </a:fld>
            <a:endParaRPr lang="en-IN"/>
          </a:p>
        </p:txBody>
      </p:sp>
      <p:sp>
        <p:nvSpPr>
          <p:cNvPr id="5" name="Footer Placeholder 4">
            <a:extLst>
              <a:ext uri="{FF2B5EF4-FFF2-40B4-BE49-F238E27FC236}">
                <a16:creationId xmlns:a16="http://schemas.microsoft.com/office/drawing/2014/main" id="{739F0A8B-B607-5CAD-DF32-37A5B8E97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537F43-847E-6979-3D02-EC8AD0ED2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2FC22-5ECF-4EB2-B919-710C899ADF1D}" type="slidenum">
              <a:rPr lang="en-IN" smtClean="0"/>
              <a:t>‹#›</a:t>
            </a:fld>
            <a:endParaRPr lang="en-IN"/>
          </a:p>
        </p:txBody>
      </p:sp>
    </p:spTree>
    <p:extLst>
      <p:ext uri="{BB962C8B-B14F-4D97-AF65-F5344CB8AC3E}">
        <p14:creationId xmlns:p14="http://schemas.microsoft.com/office/powerpoint/2010/main" val="28558188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748A-54AC-6708-1077-CB5EBB3F0838}"/>
              </a:ext>
            </a:extLst>
          </p:cNvPr>
          <p:cNvSpPr>
            <a:spLocks noGrp="1"/>
          </p:cNvSpPr>
          <p:nvPr>
            <p:ph type="ctrTitle"/>
          </p:nvPr>
        </p:nvSpPr>
        <p:spPr>
          <a:xfrm>
            <a:off x="1524000" y="-235669"/>
            <a:ext cx="9144000" cy="1835870"/>
          </a:xfrm>
        </p:spPr>
        <p:txBody>
          <a:bodyPr>
            <a:normAutofit/>
          </a:bodyPr>
          <a:lstStyle/>
          <a:p>
            <a:r>
              <a:rPr lang="en-IN" b="1" i="1" dirty="0">
                <a:solidFill>
                  <a:schemeClr val="accent1">
                    <a:lumMod val="50000"/>
                  </a:schemeClr>
                </a:solidFill>
                <a:latin typeface="Trebuchet MS" panose="020B0603020202020204" pitchFamily="34" charset="0"/>
              </a:rPr>
              <a:t>BUSINESS CASE STUDY</a:t>
            </a:r>
          </a:p>
        </p:txBody>
      </p:sp>
      <p:sp>
        <p:nvSpPr>
          <p:cNvPr id="3" name="Subtitle 2">
            <a:extLst>
              <a:ext uri="{FF2B5EF4-FFF2-40B4-BE49-F238E27FC236}">
                <a16:creationId xmlns:a16="http://schemas.microsoft.com/office/drawing/2014/main" id="{3F566370-8D6E-400F-96C4-B2004E001B13}"/>
              </a:ext>
            </a:extLst>
          </p:cNvPr>
          <p:cNvSpPr>
            <a:spLocks noGrp="1"/>
          </p:cNvSpPr>
          <p:nvPr>
            <p:ph type="subTitle" idx="1"/>
          </p:nvPr>
        </p:nvSpPr>
        <p:spPr>
          <a:xfrm>
            <a:off x="1524000" y="5279010"/>
            <a:ext cx="9144000" cy="772998"/>
          </a:xfrm>
        </p:spPr>
        <p:txBody>
          <a:bodyPr/>
          <a:lstStyle/>
          <a:p>
            <a:pPr algn="r"/>
            <a:r>
              <a:rPr lang="en-IN" b="1" dirty="0">
                <a:solidFill>
                  <a:schemeClr val="tx1">
                    <a:lumMod val="95000"/>
                  </a:schemeClr>
                </a:solidFill>
              </a:rPr>
              <a:t>-Bharani Kadamban S (MBT8)</a:t>
            </a:r>
          </a:p>
        </p:txBody>
      </p:sp>
      <p:pic>
        <p:nvPicPr>
          <p:cNvPr id="5" name="Picture 4">
            <a:extLst>
              <a:ext uri="{FF2B5EF4-FFF2-40B4-BE49-F238E27FC236}">
                <a16:creationId xmlns:a16="http://schemas.microsoft.com/office/drawing/2014/main" id="{EEE7583A-830A-D5C9-E714-5BFA28939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979" y="1800896"/>
            <a:ext cx="4656842" cy="3148176"/>
          </a:xfrm>
          <a:prstGeom prst="rect">
            <a:avLst/>
          </a:prstGeom>
        </p:spPr>
      </p:pic>
    </p:spTree>
    <p:extLst>
      <p:ext uri="{BB962C8B-B14F-4D97-AF65-F5344CB8AC3E}">
        <p14:creationId xmlns:p14="http://schemas.microsoft.com/office/powerpoint/2010/main" val="209960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3303-E0A9-599A-4090-87E2B439A225}"/>
              </a:ext>
            </a:extLst>
          </p:cNvPr>
          <p:cNvSpPr>
            <a:spLocks noGrp="1"/>
          </p:cNvSpPr>
          <p:nvPr>
            <p:ph type="title"/>
          </p:nvPr>
        </p:nvSpPr>
        <p:spPr/>
        <p:txBody>
          <a:bodyPr/>
          <a:lstStyle/>
          <a:p>
            <a:pPr algn="ctr"/>
            <a:r>
              <a:rPr lang="en-IN" b="1" dirty="0">
                <a:solidFill>
                  <a:srgbClr val="7030A0"/>
                </a:solidFill>
              </a:rPr>
              <a:t>BumTum</a:t>
            </a:r>
          </a:p>
        </p:txBody>
      </p:sp>
      <p:sp>
        <p:nvSpPr>
          <p:cNvPr id="3" name="Content Placeholder 2">
            <a:extLst>
              <a:ext uri="{FF2B5EF4-FFF2-40B4-BE49-F238E27FC236}">
                <a16:creationId xmlns:a16="http://schemas.microsoft.com/office/drawing/2014/main" id="{66441D66-5373-C8A8-DD4B-8477ED633EBF}"/>
              </a:ext>
            </a:extLst>
          </p:cNvPr>
          <p:cNvSpPr>
            <a:spLocks noGrp="1"/>
          </p:cNvSpPr>
          <p:nvPr>
            <p:ph idx="1"/>
          </p:nvPr>
        </p:nvSpPr>
        <p:spPr>
          <a:xfrm>
            <a:off x="838200" y="1982523"/>
            <a:ext cx="10515600" cy="3326077"/>
          </a:xfrm>
        </p:spPr>
        <p:txBody>
          <a:bodyPr>
            <a:noAutofit/>
          </a:bodyPr>
          <a:lstStyle/>
          <a:p>
            <a:pPr>
              <a:lnSpc>
                <a:spcPct val="210000"/>
              </a:lnSpc>
            </a:pPr>
            <a:r>
              <a:rPr lang="en-US" sz="1800" dirty="0">
                <a:latin typeface="Trebuchet MS" panose="020B0603020202020204" pitchFamily="34" charset="0"/>
              </a:rPr>
              <a:t>BumTum is a Indian brand specializing in premium baby care products. Renowned for its high-quality, eco-friendly diapers, BumTum prioritizes comfort, safety, and sustainability. </a:t>
            </a:r>
          </a:p>
          <a:p>
            <a:pPr>
              <a:lnSpc>
                <a:spcPct val="210000"/>
              </a:lnSpc>
            </a:pPr>
            <a:r>
              <a:rPr lang="en-IN" sz="1800" dirty="0">
                <a:latin typeface="Trebuchet MS" panose="020B0603020202020204" pitchFamily="34" charset="0"/>
              </a:rPr>
              <a:t>Founded by Mayank Beria</a:t>
            </a:r>
          </a:p>
          <a:p>
            <a:pPr>
              <a:lnSpc>
                <a:spcPct val="210000"/>
              </a:lnSpc>
            </a:pPr>
            <a:r>
              <a:rPr lang="en-IN" sz="1800" dirty="0">
                <a:latin typeface="Trebuchet MS" panose="020B0603020202020204" pitchFamily="34" charset="0"/>
              </a:rPr>
              <a:t>Main goal of this company is to provide comfort, smooth and safety diapers to the children and </a:t>
            </a:r>
            <a:r>
              <a:rPr lang="en-US" sz="1800" dirty="0">
                <a:latin typeface="Trebuchet MS" panose="020B0603020202020204" pitchFamily="34" charset="0"/>
              </a:rPr>
              <a:t>establish themselves as a trusted and reliable name in the baby care industry, delivering premium solutions that parents can depend on</a:t>
            </a:r>
            <a:r>
              <a:rPr lang="en-US" sz="1200" dirty="0"/>
              <a:t>.</a:t>
            </a:r>
            <a:endParaRPr lang="en-IN" sz="1800" dirty="0">
              <a:latin typeface="Trebuchet MS" panose="020B0603020202020204" pitchFamily="34" charset="0"/>
            </a:endParaRPr>
          </a:p>
        </p:txBody>
      </p:sp>
      <p:pic>
        <p:nvPicPr>
          <p:cNvPr id="5" name="Picture 4">
            <a:extLst>
              <a:ext uri="{FF2B5EF4-FFF2-40B4-BE49-F238E27FC236}">
                <a16:creationId xmlns:a16="http://schemas.microsoft.com/office/drawing/2014/main" id="{14BE33C8-8A0C-D780-3142-B0ABEB6FE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4500"/>
            <a:ext cx="3231806" cy="1946811"/>
          </a:xfrm>
          <a:prstGeom prst="rect">
            <a:avLst/>
          </a:prstGeom>
        </p:spPr>
      </p:pic>
    </p:spTree>
    <p:extLst>
      <p:ext uri="{BB962C8B-B14F-4D97-AF65-F5344CB8AC3E}">
        <p14:creationId xmlns:p14="http://schemas.microsoft.com/office/powerpoint/2010/main" val="382292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3303-E0A9-599A-4090-87E2B439A225}"/>
              </a:ext>
            </a:extLst>
          </p:cNvPr>
          <p:cNvSpPr>
            <a:spLocks noGrp="1"/>
          </p:cNvSpPr>
          <p:nvPr>
            <p:ph type="title"/>
          </p:nvPr>
        </p:nvSpPr>
        <p:spPr>
          <a:xfrm>
            <a:off x="838200" y="0"/>
            <a:ext cx="10515600" cy="1325563"/>
          </a:xfrm>
        </p:spPr>
        <p:txBody>
          <a:bodyPr/>
          <a:lstStyle/>
          <a:p>
            <a:pPr algn="ctr"/>
            <a:r>
              <a:rPr lang="en-IN" sz="3600" b="1" dirty="0">
                <a:solidFill>
                  <a:schemeClr val="accent1">
                    <a:lumMod val="50000"/>
                  </a:schemeClr>
                </a:solidFill>
                <a:latin typeface="Trebuchet MS" panose="020B0603020202020204" pitchFamily="34" charset="0"/>
              </a:rPr>
              <a:t>Business Model</a:t>
            </a:r>
          </a:p>
        </p:txBody>
      </p:sp>
      <p:sp>
        <p:nvSpPr>
          <p:cNvPr id="5" name="Rectangle 2">
            <a:extLst>
              <a:ext uri="{FF2B5EF4-FFF2-40B4-BE49-F238E27FC236}">
                <a16:creationId xmlns:a16="http://schemas.microsoft.com/office/drawing/2014/main" id="{532C3821-C6FE-4663-2B66-62B0268599EB}"/>
              </a:ext>
            </a:extLst>
          </p:cNvPr>
          <p:cNvSpPr>
            <a:spLocks noGrp="1" noChangeArrowheads="1"/>
          </p:cNvSpPr>
          <p:nvPr>
            <p:ph idx="1"/>
          </p:nvPr>
        </p:nvSpPr>
        <p:spPr bwMode="auto">
          <a:xfrm>
            <a:off x="838200" y="1371740"/>
            <a:ext cx="10508005" cy="412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Product Offering:</a:t>
            </a:r>
            <a:r>
              <a:rPr kumimoji="0" lang="en-US" altLang="en-US" sz="1800" b="0" i="0" u="none" strike="noStrike" cap="none" normalizeH="0" baseline="0" dirty="0">
                <a:ln>
                  <a:noFill/>
                </a:ln>
                <a:solidFill>
                  <a:schemeClr val="tx1"/>
                </a:solidFill>
                <a:effectLst/>
                <a:latin typeface="Trebuchet MS" panose="020B0603020202020204" pitchFamily="34" charset="0"/>
              </a:rPr>
              <a:t> </a:t>
            </a:r>
            <a:r>
              <a:rPr lang="en-US" altLang="en-US" sz="1800" dirty="0">
                <a:latin typeface="Trebuchet MS" panose="020B0603020202020204" pitchFamily="34" charset="0"/>
              </a:rPr>
              <a:t>Provides </a:t>
            </a:r>
            <a:r>
              <a:rPr kumimoji="0" lang="en-US" altLang="en-US" sz="1800" b="0" i="0" u="none" strike="noStrike" cap="none" normalizeH="0" baseline="0" dirty="0">
                <a:ln>
                  <a:noFill/>
                </a:ln>
                <a:solidFill>
                  <a:schemeClr val="tx1"/>
                </a:solidFill>
                <a:effectLst/>
                <a:latin typeface="Trebuchet MS" panose="020B0603020202020204" pitchFamily="34" charset="0"/>
              </a:rPr>
              <a:t>Premium, eco-friendly baby diapers.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Value Proposition:</a:t>
            </a:r>
            <a:r>
              <a:rPr kumimoji="0" lang="en-US" altLang="en-US" sz="1800" b="0" i="0" u="none" strike="noStrike" cap="none" normalizeH="0" baseline="0" dirty="0">
                <a:ln>
                  <a:noFill/>
                </a:ln>
                <a:solidFill>
                  <a:schemeClr val="tx1"/>
                </a:solidFill>
                <a:effectLst/>
                <a:latin typeface="Trebuchet MS" panose="020B0603020202020204" pitchFamily="34" charset="0"/>
              </a:rPr>
              <a:t> Ensuring utmost comfort, safety, and sustainability.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Revenue Streams:</a:t>
            </a:r>
            <a:r>
              <a:rPr kumimoji="0" lang="en-US" altLang="en-US" sz="1800" b="0" i="0" u="none" strike="noStrike" cap="none" normalizeH="0" baseline="0" dirty="0">
                <a:ln>
                  <a:noFill/>
                </a:ln>
                <a:solidFill>
                  <a:schemeClr val="tx1"/>
                </a:solidFill>
                <a:effectLst/>
                <a:latin typeface="Trebuchet MS" panose="020B0603020202020204" pitchFamily="34" charset="0"/>
              </a:rPr>
              <a:t> Sales happening via Direct sales, retail partnerships, and subscription services.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Target Market:</a:t>
            </a:r>
            <a:r>
              <a:rPr kumimoji="0" lang="en-US" altLang="en-US" sz="1800" b="0" i="0" u="none" strike="noStrike" cap="none" normalizeH="0" baseline="0" dirty="0">
                <a:ln>
                  <a:noFill/>
                </a:ln>
                <a:solidFill>
                  <a:schemeClr val="tx1"/>
                </a:solidFill>
                <a:effectLst/>
                <a:latin typeface="Trebuchet MS" panose="020B0603020202020204" pitchFamily="34" charset="0"/>
              </a:rPr>
              <a:t> Middle to high-income urban parents.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Distribution Channels:</a:t>
            </a:r>
            <a:r>
              <a:rPr kumimoji="0" lang="en-US" altLang="en-US" sz="1800" b="0" i="0" u="none" strike="noStrike" cap="none" normalizeH="0" baseline="0" dirty="0">
                <a:ln>
                  <a:noFill/>
                </a:ln>
                <a:solidFill>
                  <a:schemeClr val="tx1"/>
                </a:solidFill>
                <a:effectLst/>
                <a:latin typeface="Trebuchet MS" panose="020B0603020202020204" pitchFamily="34" charset="0"/>
              </a:rPr>
              <a:t> E-commerce platforms and partnered retail stores.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Marketing Strategy:</a:t>
            </a:r>
            <a:r>
              <a:rPr kumimoji="0" lang="en-US" altLang="en-US" sz="1800" b="0" i="0" u="none" strike="noStrike" cap="none" normalizeH="0" baseline="0" dirty="0">
                <a:ln>
                  <a:noFill/>
                </a:ln>
                <a:solidFill>
                  <a:schemeClr val="tx1"/>
                </a:solidFill>
                <a:effectLst/>
                <a:latin typeface="Trebuchet MS" panose="020B0603020202020204" pitchFamily="34" charset="0"/>
              </a:rPr>
              <a:t> Digital campaigns, influencer partnerships, and customer education. </a:t>
            </a:r>
          </a:p>
        </p:txBody>
      </p:sp>
    </p:spTree>
    <p:extLst>
      <p:ext uri="{BB962C8B-B14F-4D97-AF65-F5344CB8AC3E}">
        <p14:creationId xmlns:p14="http://schemas.microsoft.com/office/powerpoint/2010/main" val="330689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ctrTitle"/>
          </p:nvPr>
        </p:nvSpPr>
        <p:spPr>
          <a:xfrm>
            <a:off x="1524000" y="395926"/>
            <a:ext cx="9144000" cy="782425"/>
          </a:xfrm>
        </p:spPr>
        <p:txBody>
          <a:bodyPr>
            <a:noAutofit/>
          </a:bodyPr>
          <a:lstStyle/>
          <a:p>
            <a:pPr algn="ctr"/>
            <a:r>
              <a:rPr lang="en-IN" sz="3600" b="1" dirty="0">
                <a:solidFill>
                  <a:schemeClr val="accent1">
                    <a:lumMod val="50000"/>
                  </a:schemeClr>
                </a:solidFill>
                <a:latin typeface="Trebuchet MS" panose="020B0603020202020204" pitchFamily="34" charset="0"/>
              </a:rPr>
              <a:t>SWOT Analysis of BumTum</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type="subTitle" idx="1"/>
          </p:nvPr>
        </p:nvSpPr>
        <p:spPr>
          <a:xfrm>
            <a:off x="1524000" y="1178351"/>
            <a:ext cx="9144000" cy="4079449"/>
          </a:xfrm>
        </p:spPr>
        <p:txBody>
          <a:bodyPr>
            <a:noAutofit/>
          </a:bodyPr>
          <a:lstStyle/>
          <a:p>
            <a:pPr algn="l">
              <a:lnSpc>
                <a:spcPct val="150000"/>
              </a:lnSpc>
            </a:pPr>
            <a:r>
              <a:rPr lang="en-IN" sz="1800" b="1" dirty="0">
                <a:solidFill>
                  <a:schemeClr val="accent2">
                    <a:lumMod val="50000"/>
                  </a:schemeClr>
                </a:solidFill>
                <a:latin typeface="Trebuchet MS" panose="020B0603020202020204" pitchFamily="34" charset="0"/>
              </a:rPr>
              <a:t>Strength</a:t>
            </a:r>
          </a:p>
          <a:p>
            <a:pPr marL="342900" indent="-342900" algn="l">
              <a:lnSpc>
                <a:spcPct val="150000"/>
              </a:lnSpc>
              <a:buFont typeface="Arial" panose="020B0604020202020204" pitchFamily="34" charset="0"/>
              <a:buChar char="•"/>
            </a:pPr>
            <a:r>
              <a:rPr lang="en-US" sz="1800" dirty="0">
                <a:latin typeface="Trebuchet MS" panose="020B0603020202020204" pitchFamily="34" charset="0"/>
              </a:rPr>
              <a:t>High-Quality, Premium, eco-friendly materials ensuring comfort and safety for babies.</a:t>
            </a:r>
          </a:p>
          <a:p>
            <a:pPr marL="342900" indent="-342900" algn="l">
              <a:lnSpc>
                <a:spcPct val="150000"/>
              </a:lnSpc>
              <a:buFont typeface="Arial" panose="020B0604020202020204" pitchFamily="34" charset="0"/>
              <a:buChar char="•"/>
            </a:pPr>
            <a:r>
              <a:rPr lang="en-US" sz="1800" dirty="0">
                <a:latin typeface="Trebuchet MS" panose="020B0603020202020204" pitchFamily="34" charset="0"/>
              </a:rPr>
              <a:t>Strong Brand Reputation: Trusted by parents for reliable baby care solutions.</a:t>
            </a:r>
          </a:p>
          <a:p>
            <a:pPr marL="342900" indent="-342900" algn="l">
              <a:lnSpc>
                <a:spcPct val="150000"/>
              </a:lnSpc>
              <a:buFont typeface="Arial" panose="020B0604020202020204" pitchFamily="34" charset="0"/>
              <a:buChar char="•"/>
            </a:pPr>
            <a:r>
              <a:rPr lang="en-US" sz="1800" dirty="0">
                <a:latin typeface="Trebuchet MS" panose="020B0603020202020204" pitchFamily="34" charset="0"/>
              </a:rPr>
              <a:t>Continuous product improvement based on customer feedback and research</a:t>
            </a:r>
            <a:r>
              <a:rPr lang="en-US" sz="1800" b="1" dirty="0">
                <a:solidFill>
                  <a:schemeClr val="accent2">
                    <a:lumMod val="50000"/>
                  </a:schemeClr>
                </a:solidFill>
                <a:latin typeface="Trebuchet MS" panose="020B0603020202020204" pitchFamily="34" charset="0"/>
              </a:rPr>
              <a:t>.</a:t>
            </a:r>
            <a:endParaRPr lang="en-IN" sz="1800" b="1" dirty="0">
              <a:solidFill>
                <a:schemeClr val="accent2">
                  <a:lumMod val="50000"/>
                </a:schemeClr>
              </a:solidFill>
              <a:latin typeface="Trebuchet MS" panose="020B0603020202020204" pitchFamily="34" charset="0"/>
            </a:endParaRPr>
          </a:p>
          <a:p>
            <a:pPr algn="l">
              <a:lnSpc>
                <a:spcPct val="150000"/>
              </a:lnSpc>
            </a:pPr>
            <a:r>
              <a:rPr lang="en-IN" sz="1800" b="1" dirty="0">
                <a:solidFill>
                  <a:schemeClr val="accent2">
                    <a:lumMod val="50000"/>
                  </a:schemeClr>
                </a:solidFill>
                <a:latin typeface="Trebuchet MS" panose="020B0603020202020204" pitchFamily="34" charset="0"/>
              </a:rPr>
              <a:t>Weakness</a:t>
            </a:r>
          </a:p>
          <a:p>
            <a:pPr marL="342900" indent="-342900" algn="l">
              <a:lnSpc>
                <a:spcPct val="150000"/>
              </a:lnSpc>
              <a:buFont typeface="Arial" panose="020B0604020202020204" pitchFamily="34" charset="0"/>
              <a:buChar char="•"/>
            </a:pPr>
            <a:r>
              <a:rPr lang="en-US" sz="1800" dirty="0">
                <a:latin typeface="Trebuchet MS" panose="020B0603020202020204" pitchFamily="34" charset="0"/>
              </a:rPr>
              <a:t>Premium quality materials may lead to higher production costs, affecting pricing.</a:t>
            </a:r>
          </a:p>
          <a:p>
            <a:pPr marL="342900" indent="-342900" algn="l">
              <a:lnSpc>
                <a:spcPct val="150000"/>
              </a:lnSpc>
              <a:buFont typeface="Arial" panose="020B0604020202020204" pitchFamily="34" charset="0"/>
              <a:buChar char="•"/>
            </a:pPr>
            <a:r>
              <a:rPr lang="en-US" sz="1800" dirty="0">
                <a:latin typeface="Trebuchet MS" panose="020B0603020202020204" pitchFamily="34" charset="0"/>
              </a:rPr>
              <a:t>Dependency on Retail Partnerships that is reliance on third-party retailers for distribution.</a:t>
            </a:r>
            <a:endParaRPr lang="en-IN" sz="1800" dirty="0">
              <a:latin typeface="Trebuchet MS" panose="020B0603020202020204" pitchFamily="34" charset="0"/>
            </a:endParaRPr>
          </a:p>
        </p:txBody>
      </p:sp>
    </p:spTree>
    <p:extLst>
      <p:ext uri="{BB962C8B-B14F-4D97-AF65-F5344CB8AC3E}">
        <p14:creationId xmlns:p14="http://schemas.microsoft.com/office/powerpoint/2010/main" val="52712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ctrTitle"/>
          </p:nvPr>
        </p:nvSpPr>
        <p:spPr>
          <a:xfrm>
            <a:off x="1524000" y="527901"/>
            <a:ext cx="9144000" cy="857839"/>
          </a:xfrm>
        </p:spPr>
        <p:txBody>
          <a:bodyPr>
            <a:noAutofit/>
          </a:bodyPr>
          <a:lstStyle/>
          <a:p>
            <a:pPr algn="ctr"/>
            <a:r>
              <a:rPr lang="en-IN" sz="3600" b="1" dirty="0">
                <a:solidFill>
                  <a:schemeClr val="accent1">
                    <a:lumMod val="50000"/>
                  </a:schemeClr>
                </a:solidFill>
                <a:latin typeface="Trebuchet MS" panose="020B0603020202020204" pitchFamily="34" charset="0"/>
              </a:rPr>
              <a:t>SWOT Analysis of BumTum</a:t>
            </a:r>
          </a:p>
        </p:txBody>
      </p:sp>
      <p:sp>
        <p:nvSpPr>
          <p:cNvPr id="4" name="Content Placeholder 3">
            <a:extLst>
              <a:ext uri="{FF2B5EF4-FFF2-40B4-BE49-F238E27FC236}">
                <a16:creationId xmlns:a16="http://schemas.microsoft.com/office/drawing/2014/main" id="{6D0D0D94-27BC-6FBE-E563-116718B864BA}"/>
              </a:ext>
            </a:extLst>
          </p:cNvPr>
          <p:cNvSpPr>
            <a:spLocks noGrp="1"/>
          </p:cNvSpPr>
          <p:nvPr>
            <p:ph type="subTitle" idx="1"/>
          </p:nvPr>
        </p:nvSpPr>
        <p:spPr>
          <a:xfrm>
            <a:off x="1524000" y="1668544"/>
            <a:ext cx="9144000" cy="3589256"/>
          </a:xfrm>
        </p:spPr>
        <p:txBody>
          <a:bodyPr>
            <a:noAutofit/>
          </a:bodyPr>
          <a:lstStyle/>
          <a:p>
            <a:pPr algn="l"/>
            <a:r>
              <a:rPr lang="en-IN" sz="2000" b="1" dirty="0">
                <a:solidFill>
                  <a:schemeClr val="accent2">
                    <a:lumMod val="50000"/>
                  </a:schemeClr>
                </a:solidFill>
                <a:latin typeface="Trebuchet MS" panose="020B0603020202020204" pitchFamily="34" charset="0"/>
              </a:rPr>
              <a:t>Opportunities</a:t>
            </a:r>
          </a:p>
          <a:p>
            <a:pPr marL="342900" indent="-342900" algn="l">
              <a:lnSpc>
                <a:spcPct val="150000"/>
              </a:lnSpc>
              <a:buFont typeface="Arial" panose="020B0604020202020204" pitchFamily="34" charset="0"/>
              <a:buChar char="•"/>
            </a:pPr>
            <a:r>
              <a:rPr lang="en-US" sz="2000" dirty="0">
                <a:latin typeface="Trebuchet MS" panose="020B0603020202020204" pitchFamily="34" charset="0"/>
              </a:rPr>
              <a:t>Potential to enter new geographic markets and diversify product range</a:t>
            </a:r>
            <a:r>
              <a:rPr lang="en-US" sz="2000" dirty="0"/>
              <a:t>. </a:t>
            </a:r>
          </a:p>
          <a:p>
            <a:pPr marL="342900" indent="-342900" algn="l">
              <a:lnSpc>
                <a:spcPct val="150000"/>
              </a:lnSpc>
              <a:buFont typeface="Arial" panose="020B0604020202020204" pitchFamily="34" charset="0"/>
              <a:buChar char="•"/>
            </a:pPr>
            <a:r>
              <a:rPr lang="en-US" sz="2000" dirty="0">
                <a:latin typeface="Trebuchet MS" panose="020B0603020202020204" pitchFamily="34" charset="0"/>
              </a:rPr>
              <a:t>Increased online sales through enhanced e-commerce strategies </a:t>
            </a:r>
          </a:p>
          <a:p>
            <a:pPr marL="342900" indent="-342900" algn="l">
              <a:lnSpc>
                <a:spcPct val="150000"/>
              </a:lnSpc>
              <a:buFont typeface="Arial" panose="020B0604020202020204" pitchFamily="34" charset="0"/>
              <a:buChar char="•"/>
            </a:pPr>
            <a:endParaRPr lang="en-IN" sz="2000" b="1" dirty="0">
              <a:solidFill>
                <a:schemeClr val="accent2">
                  <a:lumMod val="50000"/>
                </a:schemeClr>
              </a:solidFill>
              <a:latin typeface="Trebuchet MS" panose="020B0603020202020204" pitchFamily="34" charset="0"/>
            </a:endParaRPr>
          </a:p>
          <a:p>
            <a:pPr algn="l">
              <a:lnSpc>
                <a:spcPct val="150000"/>
              </a:lnSpc>
            </a:pPr>
            <a:r>
              <a:rPr lang="en-IN" sz="2000" b="1" dirty="0">
                <a:solidFill>
                  <a:schemeClr val="accent2">
                    <a:lumMod val="50000"/>
                  </a:schemeClr>
                </a:solidFill>
                <a:latin typeface="Trebuchet MS" panose="020B0603020202020204" pitchFamily="34" charset="0"/>
              </a:rPr>
              <a:t>Threats</a:t>
            </a:r>
          </a:p>
          <a:p>
            <a:pPr marL="342900" indent="-342900" algn="l">
              <a:lnSpc>
                <a:spcPct val="150000"/>
              </a:lnSpc>
              <a:buFont typeface="Arial" panose="020B0604020202020204" pitchFamily="34" charset="0"/>
              <a:buChar char="•"/>
            </a:pPr>
            <a:r>
              <a:rPr lang="en-US" sz="2000" dirty="0">
                <a:latin typeface="Trebuchet MS" panose="020B0603020202020204" pitchFamily="34" charset="0"/>
              </a:rPr>
              <a:t>Intense competition from established baby care brands and new entrants</a:t>
            </a:r>
          </a:p>
          <a:p>
            <a:pPr marL="342900" indent="-342900" algn="l">
              <a:lnSpc>
                <a:spcPct val="150000"/>
              </a:lnSpc>
              <a:buFont typeface="Arial" panose="020B0604020202020204" pitchFamily="34" charset="0"/>
              <a:buChar char="•"/>
            </a:pPr>
            <a:r>
              <a:rPr lang="en-US" sz="2000" dirty="0">
                <a:latin typeface="Trebuchet MS" panose="020B0603020202020204" pitchFamily="34" charset="0"/>
              </a:rPr>
              <a:t>Changes in health and safety regulations could impact production and costs.</a:t>
            </a:r>
            <a:endParaRPr lang="en-IN" sz="2000" dirty="0">
              <a:latin typeface="Trebuchet MS" panose="020B0603020202020204" pitchFamily="34" charset="0"/>
            </a:endParaRPr>
          </a:p>
        </p:txBody>
      </p:sp>
    </p:spTree>
    <p:extLst>
      <p:ext uri="{BB962C8B-B14F-4D97-AF65-F5344CB8AC3E}">
        <p14:creationId xmlns:p14="http://schemas.microsoft.com/office/powerpoint/2010/main" val="360225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542925"/>
          </a:xfrm>
        </p:spPr>
        <p:txBody>
          <a:bodyPr>
            <a:noAutofit/>
          </a:bodyPr>
          <a:lstStyle/>
          <a:p>
            <a:pPr algn="ctr"/>
            <a:r>
              <a:rPr lang="en-IN" sz="3600" b="1" dirty="0">
                <a:solidFill>
                  <a:schemeClr val="accent1">
                    <a:lumMod val="50000"/>
                  </a:schemeClr>
                </a:solidFill>
                <a:latin typeface="Trebuchet MS" panose="020B0603020202020204" pitchFamily="34" charset="0"/>
              </a:rPr>
              <a:t>STP Analysis of BumTum</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1028699"/>
            <a:ext cx="10515600" cy="5148263"/>
          </a:xfrm>
        </p:spPr>
        <p:txBody>
          <a:bodyPr>
            <a:normAutofit fontScale="70000" lnSpcReduction="20000"/>
          </a:bodyPr>
          <a:lstStyle/>
          <a:p>
            <a:pPr marL="0" indent="0">
              <a:lnSpc>
                <a:spcPct val="170000"/>
              </a:lnSpc>
              <a:buNone/>
            </a:pPr>
            <a:r>
              <a:rPr lang="en-US" sz="2400" b="1" dirty="0">
                <a:solidFill>
                  <a:schemeClr val="accent2">
                    <a:lumMod val="50000"/>
                  </a:schemeClr>
                </a:solidFill>
                <a:latin typeface="Trebuchet MS" panose="020B0603020202020204" pitchFamily="34" charset="0"/>
              </a:rPr>
              <a:t>Segmentation</a:t>
            </a:r>
            <a:r>
              <a:rPr lang="en-US" sz="2400" dirty="0">
                <a:latin typeface="Trebuchet MS" panose="020B0603020202020204" pitchFamily="34" charset="0"/>
              </a:rPr>
              <a:t>: BumTum targets urban and sub urban areas with consumers aged 20-40, focusing on working professional and house hold makers. Benefits are </a:t>
            </a:r>
            <a:r>
              <a:rPr lang="en-IN" sz="2400" dirty="0">
                <a:latin typeface="Trebuchet MS" panose="020B0603020202020204" pitchFamily="34" charset="0"/>
              </a:rPr>
              <a:t>safety, soft, and eco friendly products</a:t>
            </a:r>
          </a:p>
          <a:p>
            <a:pPr marL="0" indent="0">
              <a:lnSpc>
                <a:spcPct val="170000"/>
              </a:lnSpc>
              <a:buNone/>
            </a:pPr>
            <a:endParaRPr lang="en-US" sz="2400" dirty="0">
              <a:latin typeface="Trebuchet MS" panose="020B0603020202020204" pitchFamily="34" charset="0"/>
            </a:endParaRPr>
          </a:p>
          <a:p>
            <a:pPr marL="0" indent="0">
              <a:lnSpc>
                <a:spcPct val="170000"/>
              </a:lnSpc>
              <a:buNone/>
            </a:pPr>
            <a:r>
              <a:rPr lang="en-US" sz="2500" b="1" dirty="0">
                <a:solidFill>
                  <a:schemeClr val="accent2">
                    <a:lumMod val="50000"/>
                  </a:schemeClr>
                </a:solidFill>
                <a:latin typeface="Trebuchet MS" panose="020B0603020202020204" pitchFamily="34" charset="0"/>
              </a:rPr>
              <a:t>Targeting</a:t>
            </a:r>
            <a:r>
              <a:rPr lang="en-US" sz="2400" dirty="0">
                <a:latin typeface="Trebuchet MS" panose="020B0603020202020204" pitchFamily="34" charset="0"/>
              </a:rPr>
              <a:t>: BumTum targets eco-conscious parents who seeks high-quality, sustainable baby care products. These customers value the assurance of safety and comfort for their children. BumTum's primary audience includes urban people who prioritize convenience and reliability in their purchasing decisions</a:t>
            </a:r>
          </a:p>
          <a:p>
            <a:pPr marL="0" indent="0">
              <a:lnSpc>
                <a:spcPct val="170000"/>
              </a:lnSpc>
              <a:buNone/>
            </a:pPr>
            <a:endParaRPr lang="en-US" sz="2400" dirty="0">
              <a:latin typeface="Trebuchet MS" panose="020B0603020202020204" pitchFamily="34" charset="0"/>
            </a:endParaRPr>
          </a:p>
          <a:p>
            <a:pPr marL="0" indent="0">
              <a:lnSpc>
                <a:spcPct val="170000"/>
              </a:lnSpc>
              <a:buNone/>
            </a:pPr>
            <a:r>
              <a:rPr lang="en-US" sz="2500" b="1" dirty="0">
                <a:solidFill>
                  <a:schemeClr val="accent2">
                    <a:lumMod val="50000"/>
                  </a:schemeClr>
                </a:solidFill>
                <a:latin typeface="Trebuchet MS" panose="020B0603020202020204" pitchFamily="34" charset="0"/>
              </a:rPr>
              <a:t>Positioning</a:t>
            </a:r>
            <a:r>
              <a:rPr lang="en-US" sz="2400" dirty="0">
                <a:latin typeface="Trebuchet MS" panose="020B0603020202020204" pitchFamily="34" charset="0"/>
              </a:rPr>
              <a:t>: BumTum positions itself as the epitome of premium baby care products , offers comfort, safety to the children. The brand provides its commitment to eco-friendly and high-quality materials to differentiate itself in a competitive market</a:t>
            </a:r>
            <a:r>
              <a:rPr lang="en-US" sz="1600" dirty="0"/>
              <a:t>. </a:t>
            </a:r>
            <a:endParaRPr lang="en-IN" sz="2400" dirty="0">
              <a:latin typeface="Trebuchet MS" panose="020B0603020202020204" pitchFamily="34" charset="0"/>
            </a:endParaRPr>
          </a:p>
        </p:txBody>
      </p:sp>
    </p:spTree>
    <p:extLst>
      <p:ext uri="{BB962C8B-B14F-4D97-AF65-F5344CB8AC3E}">
        <p14:creationId xmlns:p14="http://schemas.microsoft.com/office/powerpoint/2010/main" val="138265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542925"/>
          </a:xfrm>
        </p:spPr>
        <p:txBody>
          <a:bodyPr>
            <a:noAutofit/>
          </a:bodyPr>
          <a:lstStyle/>
          <a:p>
            <a:pPr algn="ctr"/>
            <a:r>
              <a:rPr lang="en-IN" sz="3600" b="1" dirty="0">
                <a:solidFill>
                  <a:schemeClr val="accent1">
                    <a:lumMod val="50000"/>
                  </a:schemeClr>
                </a:solidFill>
                <a:latin typeface="Trebuchet MS" panose="020B0603020202020204" pitchFamily="34" charset="0"/>
              </a:rPr>
              <a:t>BumTum Statistical Analysis</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1131216"/>
            <a:ext cx="10515600" cy="5045746"/>
          </a:xfrm>
        </p:spPr>
        <p:txBody>
          <a:bodyPr>
            <a:normAutofit/>
          </a:bodyPr>
          <a:lstStyle/>
          <a:p>
            <a:pPr>
              <a:lnSpc>
                <a:spcPct val="200000"/>
              </a:lnSpc>
            </a:pPr>
            <a:r>
              <a:rPr lang="en-IN" sz="2000" dirty="0">
                <a:latin typeface="Trebuchet MS" panose="020B0603020202020204" pitchFamily="34" charset="0"/>
              </a:rPr>
              <a:t>Revenue of the year (2022-2023) : INR 150 Cr </a:t>
            </a:r>
          </a:p>
          <a:p>
            <a:pPr>
              <a:lnSpc>
                <a:spcPct val="200000"/>
              </a:lnSpc>
            </a:pPr>
            <a:r>
              <a:rPr lang="en-IN" sz="2000" dirty="0">
                <a:latin typeface="Trebuchet MS" panose="020B0603020202020204" pitchFamily="34" charset="0"/>
              </a:rPr>
              <a:t>65% higher in online platforms and 35% comes from offline sales</a:t>
            </a:r>
          </a:p>
          <a:p>
            <a:pPr>
              <a:lnSpc>
                <a:spcPct val="200000"/>
              </a:lnSpc>
            </a:pPr>
            <a:r>
              <a:rPr lang="en-US" sz="2000" dirty="0">
                <a:latin typeface="Trebuchet MS" panose="020B0603020202020204" pitchFamily="34" charset="0"/>
              </a:rPr>
              <a:t>The total revenue from advertising for BumTum in the fiscal year 2023 was approximately $25 million</a:t>
            </a:r>
          </a:p>
          <a:p>
            <a:pPr>
              <a:lnSpc>
                <a:spcPct val="200000"/>
              </a:lnSpc>
            </a:pPr>
            <a:r>
              <a:rPr lang="en-US" sz="2000" dirty="0">
                <a:latin typeface="Trebuchet MS" panose="020B0603020202020204" pitchFamily="34" charset="0"/>
              </a:rPr>
              <a:t>BumTum’s advertising revenue was also boosted by a 10% rise in average cost-per-click (CPC) rates and a 12% improvement in click-through rates (CTR) across their platforms.</a:t>
            </a:r>
            <a:endParaRPr lang="en-IN" sz="2000" dirty="0">
              <a:latin typeface="Trebuchet MS" panose="020B0603020202020204" pitchFamily="34" charset="0"/>
            </a:endParaRPr>
          </a:p>
          <a:p>
            <a:pPr marL="0" indent="0">
              <a:lnSpc>
                <a:spcPct val="200000"/>
              </a:lnSpc>
              <a:buNone/>
            </a:pPr>
            <a:endParaRPr lang="en-IN" sz="2000" dirty="0">
              <a:latin typeface="Trebuchet MS" panose="020B0603020202020204" pitchFamily="34" charset="0"/>
            </a:endParaRPr>
          </a:p>
          <a:p>
            <a:pPr marL="0" indent="0">
              <a:lnSpc>
                <a:spcPct val="200000"/>
              </a:lnSpc>
              <a:buNone/>
            </a:pPr>
            <a:endParaRPr lang="en-IN" sz="2000" dirty="0">
              <a:latin typeface="Trebuchet MS" panose="020B0603020202020204" pitchFamily="34" charset="0"/>
            </a:endParaRPr>
          </a:p>
        </p:txBody>
      </p:sp>
    </p:spTree>
    <p:extLst>
      <p:ext uri="{BB962C8B-B14F-4D97-AF65-F5344CB8AC3E}">
        <p14:creationId xmlns:p14="http://schemas.microsoft.com/office/powerpoint/2010/main" val="393357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804568"/>
          </a:xfrm>
        </p:spPr>
        <p:txBody>
          <a:bodyPr>
            <a:noAutofit/>
          </a:bodyPr>
          <a:lstStyle/>
          <a:p>
            <a:pPr marL="0" indent="0" algn="ctr">
              <a:lnSpc>
                <a:spcPct val="150000"/>
              </a:lnSpc>
              <a:buNone/>
            </a:pPr>
            <a:r>
              <a:rPr lang="en-US" sz="3600" b="1" dirty="0">
                <a:solidFill>
                  <a:schemeClr val="accent1">
                    <a:lumMod val="50000"/>
                  </a:schemeClr>
                </a:solidFill>
                <a:latin typeface="Trebuchet MS" panose="020B0603020202020204" pitchFamily="34" charset="0"/>
                <a:ea typeface="+mj-ea"/>
                <a:cs typeface="+mj-cs"/>
              </a:rPr>
              <a:t>Customer’s</a:t>
            </a:r>
            <a:r>
              <a:rPr lang="en-US" sz="2400" dirty="0">
                <a:latin typeface="Trebuchet MS" panose="020B0603020202020204" pitchFamily="34" charset="0"/>
              </a:rPr>
              <a:t> </a:t>
            </a:r>
            <a:r>
              <a:rPr lang="en-US" sz="3600" b="1" dirty="0">
                <a:solidFill>
                  <a:schemeClr val="accent1">
                    <a:lumMod val="50000"/>
                  </a:schemeClr>
                </a:solidFill>
                <a:latin typeface="Trebuchet MS" panose="020B0603020202020204" pitchFamily="34" charset="0"/>
                <a:ea typeface="+mj-ea"/>
                <a:cs typeface="+mj-cs"/>
              </a:rPr>
              <a:t>Review</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1300899"/>
            <a:ext cx="10515600" cy="4876063"/>
          </a:xfrm>
        </p:spPr>
        <p:txBody>
          <a:bodyPr>
            <a:normAutofit/>
          </a:bodyPr>
          <a:lstStyle/>
          <a:p>
            <a:pPr>
              <a:lnSpc>
                <a:spcPct val="200000"/>
              </a:lnSpc>
            </a:pPr>
            <a:r>
              <a:rPr lang="en-US" sz="1800" b="1" dirty="0">
                <a:solidFill>
                  <a:schemeClr val="accent6">
                    <a:lumMod val="75000"/>
                  </a:schemeClr>
                </a:solidFill>
                <a:latin typeface="Trebuchet MS" panose="020B0603020202020204" pitchFamily="34" charset="0"/>
              </a:rPr>
              <a:t>High Impact </a:t>
            </a:r>
            <a:r>
              <a:rPr lang="en-US" sz="1800" dirty="0">
                <a:latin typeface="Trebuchet MS" panose="020B0603020202020204" pitchFamily="34" charset="0"/>
              </a:rPr>
              <a:t>This diaper is good for long time usage. It's fabric is soft on baby skin. Its fitting is comfortable and having no leakage issue. I like the packaging of this diaper.!</a:t>
            </a:r>
          </a:p>
          <a:p>
            <a:pPr>
              <a:lnSpc>
                <a:spcPct val="200000"/>
              </a:lnSpc>
            </a:pPr>
            <a:r>
              <a:rPr lang="en-US" sz="1800" b="1" dirty="0">
                <a:solidFill>
                  <a:schemeClr val="accent6">
                    <a:lumMod val="75000"/>
                  </a:schemeClr>
                </a:solidFill>
                <a:latin typeface="Trebuchet MS" panose="020B0603020202020204" pitchFamily="34" charset="0"/>
              </a:rPr>
              <a:t>Medium Impact </a:t>
            </a:r>
            <a:r>
              <a:rPr lang="en-US" sz="1800" dirty="0">
                <a:latin typeface="Trebuchet MS" panose="020B0603020202020204" pitchFamily="34" charset="0"/>
              </a:rPr>
              <a:t>- The diapers are quite affordable and had good absorbency. The only issue I faced is that there is used to be leakage from the top.</a:t>
            </a:r>
          </a:p>
          <a:p>
            <a:pPr>
              <a:lnSpc>
                <a:spcPct val="200000"/>
              </a:lnSpc>
            </a:pPr>
            <a:r>
              <a:rPr lang="en-US" sz="1800" b="1" dirty="0">
                <a:solidFill>
                  <a:schemeClr val="accent6">
                    <a:lumMod val="75000"/>
                  </a:schemeClr>
                </a:solidFill>
                <a:latin typeface="Trebuchet MS" panose="020B0603020202020204" pitchFamily="34" charset="0"/>
              </a:rPr>
              <a:t>Low Impact </a:t>
            </a:r>
            <a:r>
              <a:rPr lang="en-US" sz="1800" dirty="0">
                <a:latin typeface="Trebuchet MS" panose="020B0603020202020204" pitchFamily="34" charset="0"/>
              </a:rPr>
              <a:t>- New diapers are not at all good. The quality is deteriorated. The earlier diapers were really good but now the diapers easily leak in just 1 use.</a:t>
            </a:r>
          </a:p>
          <a:p>
            <a:pPr marL="0" indent="0">
              <a:lnSpc>
                <a:spcPct val="200000"/>
              </a:lnSpc>
              <a:buNone/>
            </a:pPr>
            <a:endParaRPr lang="en-IN" sz="1800" dirty="0">
              <a:latin typeface="Trebuchet MS" panose="020B0603020202020204" pitchFamily="34" charset="0"/>
            </a:endParaRPr>
          </a:p>
          <a:p>
            <a:pPr>
              <a:lnSpc>
                <a:spcPct val="200000"/>
              </a:lnSpc>
            </a:pPr>
            <a:endParaRPr lang="en-IN" sz="1800" dirty="0">
              <a:latin typeface="Trebuchet MS" panose="020B0603020202020204" pitchFamily="34" charset="0"/>
            </a:endParaRPr>
          </a:p>
          <a:p>
            <a:pPr marL="0" indent="0">
              <a:lnSpc>
                <a:spcPct val="200000"/>
              </a:lnSpc>
              <a:buNone/>
            </a:pPr>
            <a:endParaRPr lang="en-IN" sz="1800" dirty="0">
              <a:latin typeface="Trebuchet MS" panose="020B0603020202020204" pitchFamily="34" charset="0"/>
            </a:endParaRPr>
          </a:p>
        </p:txBody>
      </p:sp>
    </p:spTree>
    <p:extLst>
      <p:ext uri="{BB962C8B-B14F-4D97-AF65-F5344CB8AC3E}">
        <p14:creationId xmlns:p14="http://schemas.microsoft.com/office/powerpoint/2010/main" val="195893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BF90-36DF-F7CE-1747-CD952DDF1FEE}"/>
              </a:ext>
            </a:extLst>
          </p:cNvPr>
          <p:cNvSpPr>
            <a:spLocks noGrp="1"/>
          </p:cNvSpPr>
          <p:nvPr>
            <p:ph type="title"/>
          </p:nvPr>
        </p:nvSpPr>
        <p:spPr>
          <a:xfrm>
            <a:off x="838200" y="1659118"/>
            <a:ext cx="10515600" cy="3091990"/>
          </a:xfrm>
        </p:spPr>
        <p:txBody>
          <a:bodyPr>
            <a:normAutofit/>
          </a:bodyPr>
          <a:lstStyle/>
          <a:p>
            <a:pPr algn="ctr"/>
            <a:r>
              <a:rPr lang="en-IN" sz="5400" b="1" i="1" dirty="0">
                <a:solidFill>
                  <a:schemeClr val="accent1">
                    <a:lumMod val="50000"/>
                  </a:schemeClr>
                </a:solidFill>
                <a:latin typeface="Trebuchet MS" panose="020B0603020202020204" pitchFamily="34" charset="0"/>
              </a:rPr>
              <a:t>Thank You</a:t>
            </a:r>
            <a:endParaRPr lang="en-IN" sz="5400" dirty="0"/>
          </a:p>
        </p:txBody>
      </p:sp>
    </p:spTree>
    <p:extLst>
      <p:ext uri="{BB962C8B-B14F-4D97-AF65-F5344CB8AC3E}">
        <p14:creationId xmlns:p14="http://schemas.microsoft.com/office/powerpoint/2010/main" val="3650752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TotalTime>
  <Words>572</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Trebuchet MS</vt:lpstr>
      <vt:lpstr>Office Theme</vt:lpstr>
      <vt:lpstr>BUSINESS CASE STUDY</vt:lpstr>
      <vt:lpstr>BumTum</vt:lpstr>
      <vt:lpstr>Business Model</vt:lpstr>
      <vt:lpstr>SWOT Analysis of BumTum</vt:lpstr>
      <vt:lpstr>SWOT Analysis of BumTum</vt:lpstr>
      <vt:lpstr>STP Analysis of BumTum</vt:lpstr>
      <vt:lpstr>BumTum Statistical Analysis</vt:lpstr>
      <vt:lpstr>Customer’s 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Bharani Shanmugam</dc:creator>
  <cp:lastModifiedBy>Bharani Shanmugam</cp:lastModifiedBy>
  <cp:revision>12</cp:revision>
  <dcterms:created xsi:type="dcterms:W3CDTF">2024-08-03T10:39:00Z</dcterms:created>
  <dcterms:modified xsi:type="dcterms:W3CDTF">2024-08-05T11:53:27Z</dcterms:modified>
</cp:coreProperties>
</file>