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D13"/>
    <a:srgbClr val="08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1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03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0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19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6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4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5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2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7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0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9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7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7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2532-1953-4C9F-AA8F-0C51492BC5F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7D65E8-4E15-4E86-A6E6-1ACD5F6B5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adobe.com/in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obe.com/in/acrobat/busines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CA226-21A8-B7F9-8E15-813EE475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353"/>
            <a:ext cx="9144000" cy="1655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i="1" u="none" strike="noStrike" dirty="0">
                <a:solidFill>
                  <a:srgbClr val="7030A0"/>
                </a:solidFill>
                <a:effectLst/>
                <a:latin typeface="Trebuchet MS" panose="020B0603020202020204" pitchFamily="34" charset="0"/>
              </a:rPr>
              <a:t>Comprehensive SEO Audit &amp; Optimization for Organic Traffic Growth</a:t>
            </a:r>
            <a:endParaRPr lang="en-IN" sz="11500" i="1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8B7A87-01B0-E77E-D5C1-5BE240399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720"/>
            <a:ext cx="9144000" cy="71408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Bharani Kadamban S (MBT8)</a:t>
            </a:r>
          </a:p>
        </p:txBody>
      </p:sp>
    </p:spTree>
    <p:extLst>
      <p:ext uri="{BB962C8B-B14F-4D97-AF65-F5344CB8AC3E}">
        <p14:creationId xmlns:p14="http://schemas.microsoft.com/office/powerpoint/2010/main" val="928618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3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7786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</a:rPr>
              <a:t>Page 2 </a:t>
            </a:r>
            <a:r>
              <a:rPr lang="en-US" sz="1300" b="1" dirty="0">
                <a:solidFill>
                  <a:srgbClr val="7030A0"/>
                </a:solidFill>
                <a:latin typeface="Trebuchet MS" panose="020B0603020202020204" pitchFamily="34" charset="0"/>
              </a:rPr>
              <a:t>: </a:t>
            </a:r>
            <a:r>
              <a:rPr lang="en-US" sz="1600" b="1" dirty="0">
                <a:solidFill>
                  <a:srgbClr val="0070C0"/>
                </a:solidFill>
                <a:latin typeface="Trebuchet MS" panose="020B0603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https://www.adobe.com/in/acrobat/personal-document-management.html</a:t>
            </a:r>
            <a:endParaRPr lang="en-US" sz="16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The Overall score for the page is 74/100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STRENGTH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Good usage of Title Tags, HTML tags, meta description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Well optimized in canonical tag, Performance, Page size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Clear and structured use of H1, H2, and H3 tags helps in easy navigation and content organization.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Need to optimize the internal and external link. (Internal -9 , External - 6)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Some images on the page have no alt attribute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The integration of primary keywords is not optimal throughout the content.</a:t>
            </a:r>
            <a:endParaRPr lang="en-US" sz="2000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3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1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3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7786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</a:rPr>
              <a:t>Page 3 </a:t>
            </a:r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sz="1600" b="1" dirty="0">
                <a:solidFill>
                  <a:srgbClr val="99CA3C"/>
                </a:solidFill>
                <a:latin typeface="Trebuchet MS" panose="020B0603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Trebuchet MS" panose="020B0603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https://www.adobe.com/in/products/illustrator/features.html</a:t>
            </a:r>
            <a:endParaRPr lang="en-US" sz="16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The Overall score for the page is 81/100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STRENGTH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Good Enhanced Title Tags, HTML tags meta description 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Page has a correct number of internal and external links. (Internal -14 , External - 1)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Page response time is under 0.2 seconds which is great.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page design is clean, modern, and user-friendly, offering an intuitive navigation experience.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Some images on the page have no alt attribute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No Schema.org data found on your homepage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While the page is generally responsive, but certain elements could be better optimized for mobile devices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3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5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396"/>
            <a:ext cx="8596668" cy="57626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4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Technical SEO Audit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943AF0-7AFE-6C5B-31CD-CC28711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101" y="1593754"/>
            <a:ext cx="4753567" cy="438992"/>
          </a:xfrm>
        </p:spPr>
        <p:txBody>
          <a:bodyPr/>
          <a:lstStyle/>
          <a:p>
            <a:r>
              <a:rPr lang="en-IN" dirty="0"/>
              <a:t>Technical SEO Audit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C3D11-C5EC-15CF-D710-CEFC1CC8D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109" y="2191955"/>
            <a:ext cx="4572215" cy="399399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BA3BD3-336E-A165-2CA9-E7049F76F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79" y="750658"/>
            <a:ext cx="4346840" cy="400110"/>
          </a:xfrm>
        </p:spPr>
        <p:txBody>
          <a:bodyPr/>
          <a:lstStyle/>
          <a:p>
            <a:r>
              <a:rPr lang="en-IN" dirty="0"/>
              <a:t>Technical SEO Issues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E3E9E-6E84-304B-85A5-EFDAADB3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7944" y="1270252"/>
            <a:ext cx="6477598" cy="54887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/>
              <a:t>S</a:t>
            </a:r>
            <a:r>
              <a:rPr lang="en-US" sz="1400" dirty="0"/>
              <a:t>ome images on the page have no alt attribute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No H1and H2 tag were found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Robots.txt file is missing or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 </a:t>
            </a:r>
            <a:r>
              <a:rPr lang="en-US" sz="1400" b="1" dirty="0">
                <a:latin typeface="Trebuchet MS" panose="020B0603020202020204" pitchFamily="34" charset="0"/>
              </a:rPr>
              <a:t>Best Practices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Optimize Load Time</a:t>
            </a:r>
            <a:r>
              <a:rPr lang="en-IN" sz="1400" dirty="0">
                <a:solidFill>
                  <a:srgbClr val="676D13"/>
                </a:solidFill>
              </a:rPr>
              <a:t>: </a:t>
            </a:r>
            <a:r>
              <a:rPr lang="en-IN" sz="1400" dirty="0"/>
              <a:t>Enhance speed by compressing images, leveraging browser caching, and optimizing code.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Mobile Responsiveness</a:t>
            </a:r>
            <a:r>
              <a:rPr lang="en-IN" sz="1400" dirty="0"/>
              <a:t>: Ensure the site adapts seamlessly to different screen sizes and devices.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Navigation</a:t>
            </a:r>
            <a:r>
              <a:rPr lang="en-IN" sz="1400" dirty="0"/>
              <a:t>: Simplify the menu structure and ensure consistent labelling for easy user navigation.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Accessibility Compliance</a:t>
            </a:r>
            <a:r>
              <a:rPr lang="en-IN" sz="1400" dirty="0"/>
              <a:t>: Implement features that adhere to accessibility standards for better usability.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SEO Enhancements</a:t>
            </a:r>
            <a:r>
              <a:rPr lang="en-IN" sz="1400" dirty="0"/>
              <a:t>: Improve meta tags, alt texts, and structured data for better search engine visibility.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F4DD7-9B30-A4F8-A0C8-CFE523228C15}"/>
              </a:ext>
            </a:extLst>
          </p:cNvPr>
          <p:cNvSpPr txBox="1"/>
          <p:nvPr/>
        </p:nvSpPr>
        <p:spPr>
          <a:xfrm>
            <a:off x="222101" y="810400"/>
            <a:ext cx="39256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Home Page:</a:t>
            </a:r>
          </a:p>
          <a:p>
            <a:r>
              <a:rPr lang="en-IN" sz="2000" b="1" dirty="0">
                <a:solidFill>
                  <a:srgbClr val="0070C0"/>
                </a:solidFill>
                <a:latin typeface="Trebuchet MS" panose="020B0603020202020204" pitchFamily="34" charset="0"/>
              </a:rPr>
              <a:t>https://www.adobe.com/in/</a:t>
            </a:r>
          </a:p>
        </p:txBody>
      </p:sp>
    </p:spTree>
    <p:extLst>
      <p:ext uri="{BB962C8B-B14F-4D97-AF65-F5344CB8AC3E}">
        <p14:creationId xmlns:p14="http://schemas.microsoft.com/office/powerpoint/2010/main" val="11877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396"/>
            <a:ext cx="8596668" cy="57626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4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Technical SEO Audit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943AF0-7AFE-6C5B-31CD-CC28711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101" y="1983192"/>
            <a:ext cx="4753567" cy="392362"/>
          </a:xfrm>
        </p:spPr>
        <p:txBody>
          <a:bodyPr/>
          <a:lstStyle/>
          <a:p>
            <a:r>
              <a:rPr lang="en-IN" dirty="0"/>
              <a:t>Technical SEO Audit Report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BA3BD3-336E-A165-2CA9-E7049F76F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79" y="750658"/>
            <a:ext cx="4346840" cy="400110"/>
          </a:xfrm>
        </p:spPr>
        <p:txBody>
          <a:bodyPr/>
          <a:lstStyle/>
          <a:p>
            <a:r>
              <a:rPr lang="en-IN" dirty="0"/>
              <a:t>Technical SEO Issues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E3E9E-6E84-304B-85A5-EFDAADB3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60156" y="1270252"/>
            <a:ext cx="6325385" cy="5488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400" dirty="0"/>
              <a:t>S</a:t>
            </a:r>
            <a:r>
              <a:rPr lang="en-US" sz="1400" dirty="0"/>
              <a:t>ome images on the page have no alt attribute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Keywords could be better integrated into the content for improved optimization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 </a:t>
            </a:r>
            <a:r>
              <a:rPr lang="en-US" sz="1400" b="1" dirty="0"/>
              <a:t>Best Practices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Enhance User Experience</a:t>
            </a:r>
            <a:r>
              <a:rPr lang="en-US" sz="1400" dirty="0"/>
              <a:t>: Simplify the interface and navigation to make it more intuitive for users to find information quickly.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Boost SEO</a:t>
            </a:r>
            <a:r>
              <a:rPr lang="en-US" sz="1400" dirty="0"/>
              <a:t>: Update meta tags, alt texts, and use structured data to improve search engine visibility.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Mobile Optimization</a:t>
            </a:r>
            <a:r>
              <a:rPr lang="en-US" sz="1400" dirty="0"/>
              <a:t>: Ensure the page is fully responsive and performs well on all mobile devices.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F4DD7-9B30-A4F8-A0C8-CFE523228C15}"/>
              </a:ext>
            </a:extLst>
          </p:cNvPr>
          <p:cNvSpPr txBox="1"/>
          <p:nvPr/>
        </p:nvSpPr>
        <p:spPr>
          <a:xfrm>
            <a:off x="107801" y="796825"/>
            <a:ext cx="4753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rebuchet MS" panose="020B0603020202020204" pitchFamily="34" charset="0"/>
              </a:rPr>
              <a:t>www.adobe.com/in/acrobat/business.html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F5C087-3610-5949-FE60-564B11E6E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393" y="2854035"/>
            <a:ext cx="4752975" cy="3131986"/>
          </a:xfrm>
        </p:spPr>
      </p:pic>
    </p:spTree>
    <p:extLst>
      <p:ext uri="{BB962C8B-B14F-4D97-AF65-F5344CB8AC3E}">
        <p14:creationId xmlns:p14="http://schemas.microsoft.com/office/powerpoint/2010/main" val="335211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396"/>
            <a:ext cx="8596668" cy="57626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4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Technical SEO Audit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943AF0-7AFE-6C5B-31CD-CC28711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101" y="1983192"/>
            <a:ext cx="4753567" cy="392362"/>
          </a:xfrm>
        </p:spPr>
        <p:txBody>
          <a:bodyPr/>
          <a:lstStyle/>
          <a:p>
            <a:r>
              <a:rPr lang="en-IN" dirty="0"/>
              <a:t>Technical SEO Audit Report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BA3BD3-336E-A165-2CA9-E7049F76F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79" y="750658"/>
            <a:ext cx="4346840" cy="400110"/>
          </a:xfrm>
        </p:spPr>
        <p:txBody>
          <a:bodyPr/>
          <a:lstStyle/>
          <a:p>
            <a:r>
              <a:rPr lang="en-IN" dirty="0"/>
              <a:t>Technical SEO Issues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E3E9E-6E84-304B-85A5-EFDAADB3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60156" y="1270252"/>
            <a:ext cx="6325385" cy="54887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ome images on the page have no alt attribute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Too few internal links (9).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No Schema.org data found on your homepage.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Best Practices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Page Load Optimization</a:t>
            </a:r>
            <a:r>
              <a:rPr lang="en-US" sz="1400" dirty="0"/>
              <a:t>: Minimize load times by optimizing images and scripts.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Responsive Design</a:t>
            </a:r>
            <a:r>
              <a:rPr lang="en-US" sz="1400" dirty="0"/>
              <a:t>: Ensure seamless performance across all devices, particularly mobile.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User-Centric Navigation</a:t>
            </a:r>
            <a:r>
              <a:rPr lang="en-US" sz="1400" dirty="0"/>
              <a:t>: Simplify navigation and enhance user flow for easier access to information.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F4DD7-9B30-A4F8-A0C8-CFE523228C15}"/>
              </a:ext>
            </a:extLst>
          </p:cNvPr>
          <p:cNvSpPr txBox="1"/>
          <p:nvPr/>
        </p:nvSpPr>
        <p:spPr>
          <a:xfrm>
            <a:off x="107801" y="796825"/>
            <a:ext cx="4753567" cy="95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Trebuchet MS" panose="020B0603020202020204" pitchFamily="34" charset="0"/>
              </a:rPr>
              <a:t>https://www.adobe.com/in/acrobat/personal-document-management.html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BEEA-7353-33E8-7E1C-D832557247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DD7645-4474-C4A0-5923-258ABC52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1" y="2795639"/>
            <a:ext cx="4753567" cy="31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3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396"/>
            <a:ext cx="8596668" cy="57626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4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Technical SEO Audit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943AF0-7AFE-6C5B-31CD-CC28711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101" y="1983192"/>
            <a:ext cx="4753567" cy="392362"/>
          </a:xfrm>
        </p:spPr>
        <p:txBody>
          <a:bodyPr/>
          <a:lstStyle/>
          <a:p>
            <a:r>
              <a:rPr lang="en-IN" dirty="0"/>
              <a:t>Technical SEO Audit Report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BA3BD3-336E-A165-2CA9-E7049F76F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79" y="750658"/>
            <a:ext cx="4346840" cy="400110"/>
          </a:xfrm>
        </p:spPr>
        <p:txBody>
          <a:bodyPr/>
          <a:lstStyle/>
          <a:p>
            <a:r>
              <a:rPr lang="en-IN" dirty="0"/>
              <a:t>Technical SEO Issues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E3E9E-6E84-304B-85A5-EFDAADB3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60156" y="1270252"/>
            <a:ext cx="6325385" cy="54887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ome images on the page have no alt attribute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No Schema.org data found on your homepage.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Best Practices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Mobile Responsiveness</a:t>
            </a:r>
            <a:r>
              <a:rPr lang="en-US" sz="1400" dirty="0"/>
              <a:t>: Ensure the page adapts smoothly across different devices.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Clear Visual Hierarchy</a:t>
            </a:r>
            <a:r>
              <a:rPr lang="en-US" sz="1400" dirty="0"/>
              <a:t>: Use consistent headings and visual cues to guide users through the content.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</a:rPr>
              <a:t>Content Optimization</a:t>
            </a:r>
            <a:r>
              <a:rPr lang="en-US" sz="1400" dirty="0"/>
              <a:t>: Improve SEO by refining meta tags, using structured data, and enhancing keyword usage.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F4DD7-9B30-A4F8-A0C8-CFE523228C15}"/>
              </a:ext>
            </a:extLst>
          </p:cNvPr>
          <p:cNvSpPr txBox="1"/>
          <p:nvPr/>
        </p:nvSpPr>
        <p:spPr>
          <a:xfrm>
            <a:off x="107801" y="796825"/>
            <a:ext cx="4753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rebuchet MS" panose="020B0603020202020204" pitchFamily="34" charset="0"/>
              </a:rPr>
              <a:t>https://www.adobe.com/in/products/illustrator/features.html</a:t>
            </a:r>
            <a:endParaRPr lang="en-IN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BEEA-7353-33E8-7E1C-D832557247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F92E6-A5D9-F800-C0C2-7B721DE3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0" y="2737245"/>
            <a:ext cx="475356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2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5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Content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7786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1.Keyword Research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Primary Keywords</a:t>
            </a:r>
            <a:r>
              <a:rPr lang="en-US" sz="1500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Adobe Creative Suite, PDF Editor, Digital Marketing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Secondary Keywords</a:t>
            </a:r>
            <a:r>
              <a:rPr lang="en-US" sz="1500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Graphic Design Tools, Document Management Software, E-signature Solutions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Long-tail Keywords</a:t>
            </a:r>
            <a:r>
              <a:rPr lang="en-US" sz="1500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Best software for creative professionals, How to edit PDFs online, Digital marketing automation tools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2.Audience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Target Audience</a:t>
            </a:r>
            <a:r>
              <a:rPr lang="en-US" sz="1500" dirty="0"/>
              <a:t>: Creative professionals, businesses, digital marketers, educators.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Main Points</a:t>
            </a:r>
            <a:r>
              <a:rPr lang="en-US" sz="1500" dirty="0"/>
              <a:t>: Need for efficient design tools, document management, and digital marketing solutions.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3.Content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Blog Posts: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2"/>
                </a:solidFill>
              </a:rPr>
              <a:t>Topics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“How to Leverage Adobe Tools for Remote Work”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solidFill>
                  <a:schemeClr val="accent2"/>
                </a:solidFill>
              </a:rPr>
              <a:t>Focus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SEO-optimized, educational content targeting specific user needs</a:t>
            </a:r>
            <a:r>
              <a:rPr lang="en-US" sz="1500" dirty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510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5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Content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9247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3.Content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Videos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Topics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“Step-by-Step Guide to Using Adobe Photoshop”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2"/>
                </a:solidFill>
              </a:rPr>
              <a:t>Focus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Engaging, tutorial-style content with SEO-optimized titles and descriptions.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Case Studies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2"/>
                </a:solidFill>
              </a:rPr>
              <a:t>Topics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“Enterprise Success Stories with Adobe Creative Cloud”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2"/>
                </a:solidFill>
              </a:rPr>
              <a:t>Focus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Detailed, result-driven content showcasing real-world applications.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Educational Posts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2"/>
                </a:solidFill>
              </a:rPr>
              <a:t>Topics</a:t>
            </a:r>
            <a:r>
              <a:rPr lang="en-US" sz="1500" dirty="0"/>
              <a:t>: “Best Practices for Using Adobe Creative Cloud in Design Projects”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2"/>
                </a:solidFill>
              </a:rPr>
              <a:t>Focus</a:t>
            </a:r>
            <a:r>
              <a:rPr lang="en-US" sz="1500" dirty="0"/>
              <a:t>: Informative, SEO-driven content that educates and inspires.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5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Content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9247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4. Distribution Channels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SEO Optimization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Ensure all content is optimized for search engines.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Social Media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Use platforms like LinkedIn, Instagram, and YouTube to distribute content and engage with the community.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Email Marketing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Create newsletters to keep users informed about new content, product updates, and offers.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5. Performance Tracking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Metrics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Monitor website traffic, user engagement, conversion rates, and content shares.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Tools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Use Google Analytics, Adobe Analytics, and social media insights to measure success and refine strategies.</a:t>
            </a:r>
          </a:p>
        </p:txBody>
      </p:sp>
    </p:spTree>
    <p:extLst>
      <p:ext uri="{BB962C8B-B14F-4D97-AF65-F5344CB8AC3E}">
        <p14:creationId xmlns:p14="http://schemas.microsoft.com/office/powerpoint/2010/main" val="412755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6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Off Page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9247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1. Link Building Strategy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High-Quality Backlinks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Focus on acquiring backlinks from authoritative websites in relevant industries, such as technology, design,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Guest Posting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Collaborate with authorized blogs and websites to publish guest posts that include backlinks to Adobe’s website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2. Content Marketing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Infographics:</a:t>
            </a:r>
            <a:r>
              <a:rPr lang="en-US" sz="1500" b="1" dirty="0">
                <a:solidFill>
                  <a:srgbClr val="7030A0"/>
                </a:solidFill>
              </a:rPr>
              <a:t>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Create and distribute visually appealing infographics on topics like digital marketing trends, software tips, and creative design, which can be widely shared and linked to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Whitepapers and E-books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Offer comprehensive whitepapers and e-books that other websites can reference, generating backlinks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Case Studies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Publish detailed case studies on successful Adobe product implementations, which can be referenced by industry publications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2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FEF-DFB4-4A54-8B84-870D3243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047"/>
            <a:ext cx="9144000" cy="876693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Chosen Company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1DCF2-4A6E-A03A-36DE-3884EDB9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3959"/>
            <a:ext cx="9144000" cy="3513841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chemeClr val="accent5"/>
                </a:solidFill>
              </a:rPr>
              <a:t>Adobe</a:t>
            </a:r>
            <a:r>
              <a:rPr lang="en-IN" sz="4000" dirty="0"/>
              <a:t> - </a:t>
            </a:r>
            <a:r>
              <a:rPr lang="en-IN" sz="3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https://www.adobe.com/in/</a:t>
            </a:r>
            <a:endParaRPr lang="en-IN" sz="3600" dirty="0">
              <a:solidFill>
                <a:srgbClr val="0070C0"/>
              </a:solidFill>
            </a:endParaRPr>
          </a:p>
          <a:p>
            <a:endParaRPr lang="en-IN" sz="4000" dirty="0"/>
          </a:p>
          <a:p>
            <a:pPr algn="l"/>
            <a:endParaRPr lang="en-IN" sz="4000" dirty="0"/>
          </a:p>
          <a:p>
            <a:pPr algn="l"/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1263E-36E7-8BA6-2FEA-427C3C75E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23" y="3082565"/>
            <a:ext cx="5185921" cy="27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4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6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Off Page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9247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3. Social Media Engagement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Active Social Media Presence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Regularly share valuable content, updates, and resources on Adobe’s social media platforms, encouraging shares and interactions that increase visibility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Influencer Marketing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Collaborate with influencers in the design, photography, and creative fields to promote Adobe’s products and services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Community Building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Engage with online communities, such as Reddit and design forums, to share insights and encourage discussions around Adobe products.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7030A0"/>
                </a:solidFill>
              </a:rPr>
              <a:t>4. Brand Mentions &amp; Online Reputation Management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Brand Monitoring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Use tools to monitor online mentions of Adobe, ensuring that any unlinked mentions are converted into backlinks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Positive Reviews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Encourage satisfied customers to leave positive reviews on third-party review sites, which can enhance trust and credibility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chemeClr val="accent4"/>
                </a:solidFill>
              </a:rPr>
              <a:t>Press Releases</a:t>
            </a:r>
            <a:r>
              <a:rPr lang="en-US" sz="1500" b="1" dirty="0">
                <a:solidFill>
                  <a:srgbClr val="7030A0"/>
                </a:solidFill>
              </a:rPr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Distribute press releases for major product launches or company news to increase brand mentions on authoritative news websites</a:t>
            </a:r>
            <a:r>
              <a:rPr lang="en-US" sz="15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40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E3344-1901-5DC9-8CDD-8F21E3266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66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284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Adobe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Adobe Inc., founded in December 1982 by John Warnock and Charles Geschke</a:t>
            </a:r>
          </a:p>
          <a:p>
            <a:pPr>
              <a:lnSpc>
                <a:spcPct val="160000"/>
              </a:lnSpc>
            </a:pPr>
            <a:r>
              <a:rPr lang="en-US" dirty="0"/>
              <a:t> Renowned for its innovation, Adobe's flagship products, such as Photoshop, Illustrator, and Acrobat, have revolutionized creative industries. </a:t>
            </a:r>
          </a:p>
          <a:p>
            <a:pPr>
              <a:lnSpc>
                <a:spcPct val="160000"/>
              </a:lnSpc>
            </a:pPr>
            <a:r>
              <a:rPr lang="en-US" dirty="0"/>
              <a:t>Adobe Creative Cloud offers a comprehensive suite of tools for design, video editing, web development, and photography. Adobe Experience Cloud empowers businesses with advanced analytics, marketing automation, and e-commerce solutions. </a:t>
            </a:r>
          </a:p>
          <a:p>
            <a:pPr>
              <a:lnSpc>
                <a:spcPct val="160000"/>
              </a:lnSpc>
            </a:pPr>
            <a:r>
              <a:rPr lang="en-US" dirty="0"/>
              <a:t>Committed to sustainability and diversity, Adobe fosters a culture of creativity and inclusivity, continually shaping the future of digital experiences across industries worldwide.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2BB94-1AA4-A22C-934E-35878A05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21917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244"/>
            <a:ext cx="8596668" cy="59039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Services provided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473"/>
            <a:ext cx="8596668" cy="47498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Adobe Creative Cloud: </a:t>
            </a:r>
            <a:r>
              <a:rPr lang="en-US" sz="1400" dirty="0">
                <a:latin typeface="Trebuchet MS" panose="020B0603020202020204" pitchFamily="34" charset="0"/>
              </a:rPr>
              <a:t>An all-encompassing suite featuring industry-leading tools like Photoshop, Illustrator, Premiere Pro, and After Effects, facilitating top-tier design, video production, web development, and photography.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Adobe Document Cloud:</a:t>
            </a:r>
            <a:r>
              <a:rPr lang="en-US" sz="1400" dirty="0">
                <a:latin typeface="Trebuchet MS" panose="020B0603020202020204" pitchFamily="34" charset="0"/>
              </a:rPr>
              <a:t> Transforming document workflows with Adobe Acrobat and Adobe Sign, enabling seamless PDF creation, editing, signing, and sharing.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Adobe Experience Cloud: </a:t>
            </a:r>
            <a:r>
              <a:rPr lang="en-US" sz="1400" dirty="0">
                <a:latin typeface="Trebuchet MS" panose="020B0603020202020204" pitchFamily="34" charset="0"/>
              </a:rPr>
              <a:t>A robust platform for data-driven marketing, advertising, analytics, and commerce, delivering personalized and impactful customer experiences.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Adobe Stock: </a:t>
            </a:r>
            <a:r>
              <a:rPr lang="en-US" sz="1400" dirty="0">
                <a:latin typeface="Trebuchet MS" panose="020B0603020202020204" pitchFamily="34" charset="0"/>
              </a:rPr>
              <a:t>Providing a vast collection of premium images, graphics, videos, and templates to elevate creative projects.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Adobe Sensei:</a:t>
            </a:r>
            <a:r>
              <a:rPr lang="en-US" sz="1400" dirty="0">
                <a:latin typeface="Trebuchet MS" panose="020B0603020202020204" pitchFamily="34" charset="0"/>
              </a:rPr>
              <a:t> Leveraging AI and machine learning to automate tasks, enhance workflows, and provide intelligent insights.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Adobe Fonts: </a:t>
            </a:r>
            <a:r>
              <a:rPr lang="en-US" sz="1400" dirty="0">
                <a:latin typeface="Trebuchet MS" panose="020B0603020202020204" pitchFamily="34" charset="0"/>
              </a:rPr>
              <a:t>Offering an extensive library of high-quality fonts to enrich design projects with professional typography</a:t>
            </a:r>
            <a:endParaRPr lang="en-IN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950"/>
            <a:ext cx="8596668" cy="60331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1 – Initial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5229"/>
            <a:ext cx="8596668" cy="56230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Trebuchet MS" panose="020B0603020202020204" pitchFamily="34" charset="0"/>
              </a:rPr>
              <a:t>The Overall site score is 60/100 and it is good score.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latin typeface="Trebuchet MS" panose="020B0603020202020204" pitchFamily="34" charset="0"/>
              </a:rPr>
              <a:t>Page title and meta descriptions are good and set to be in correct length and catchy words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</a:rPr>
              <a:t>Clean and descriptive URLs, enhancing readability and SEO</a:t>
            </a:r>
            <a:r>
              <a:rPr lang="en-IN" sz="1400" dirty="0">
                <a:latin typeface="Trebuchet MS" panose="020B0603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rebuchet MS" panose="020B0603020202020204" pitchFamily="34" charset="0"/>
              </a:rPr>
              <a:t>STRENGTH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latin typeface="Trebuchet MS" panose="020B0603020202020204" pitchFamily="34" charset="0"/>
              </a:rPr>
              <a:t>Page has correct number of internal and external links.</a:t>
            </a:r>
            <a:r>
              <a:rPr lang="en-US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User-friendly navigation with clear menus and logical flow and visually appealing and professional design, reflecting Adobe's brand identity.</a:t>
            </a:r>
            <a:endParaRPr lang="en-IN" sz="14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latin typeface="Trebuchet MS" panose="020B0603020202020204" pitchFamily="34" charset="0"/>
              </a:rPr>
              <a:t>The Page responsive time is 0.2 seconds, it is excellent one.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</a:rPr>
              <a:t>Some images on the page have no alt attribute.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</a:rPr>
              <a:t>Both the page title and meta description are missing keywords</a:t>
            </a:r>
            <a:r>
              <a:rPr lang="en-US" sz="2000" b="1" dirty="0">
                <a:latin typeface="Trebuchet MS" panose="020B0603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2 – 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3254"/>
            <a:ext cx="8596668" cy="51081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</a:rPr>
              <a:t>Keyword research is the process of identifying and analyzing the search terms that people enter into search engines.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</a:rPr>
              <a:t>This helps us to understand what our target audience is looking for and allows us to optimize the content to rank higher in search results.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Targeted Keywords: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</a:rPr>
              <a:t>Photoshop tutorials, buy Photoshop, Photoshop subscription, Adobe reader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Adobe Acrobat Pro, PDF editor, best PDF software, Adobe podcast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IN" sz="16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Adobe Experience Cloud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400" dirty="0"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894B49-AA6E-5145-073E-870EE40C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00614"/>
              </p:ext>
            </p:extLst>
          </p:nvPr>
        </p:nvGraphicFramePr>
        <p:xfrm>
          <a:off x="677334" y="4043156"/>
          <a:ext cx="960730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111">
                  <a:extLst>
                    <a:ext uri="{9D8B030D-6E8A-4147-A177-3AD203B41FA5}">
                      <a16:colId xmlns:a16="http://schemas.microsoft.com/office/drawing/2014/main" val="1388299236"/>
                    </a:ext>
                  </a:extLst>
                </a:gridCol>
                <a:gridCol w="2458399">
                  <a:extLst>
                    <a:ext uri="{9D8B030D-6E8A-4147-A177-3AD203B41FA5}">
                      <a16:colId xmlns:a16="http://schemas.microsoft.com/office/drawing/2014/main" val="2833946709"/>
                    </a:ext>
                  </a:extLst>
                </a:gridCol>
                <a:gridCol w="2458399">
                  <a:extLst>
                    <a:ext uri="{9D8B030D-6E8A-4147-A177-3AD203B41FA5}">
                      <a16:colId xmlns:a16="http://schemas.microsoft.com/office/drawing/2014/main" val="215899217"/>
                    </a:ext>
                  </a:extLst>
                </a:gridCol>
                <a:gridCol w="2458399">
                  <a:extLst>
                    <a:ext uri="{9D8B030D-6E8A-4147-A177-3AD203B41FA5}">
                      <a16:colId xmlns:a16="http://schemas.microsoft.com/office/drawing/2014/main" val="1314461885"/>
                    </a:ext>
                  </a:extLst>
                </a:gridCol>
              </a:tblGrid>
              <a:tr h="613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Search Volume (K)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Keyword Difficulty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Competition Level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476890"/>
                  </a:ext>
                </a:extLst>
              </a:tr>
              <a:tr h="613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Marketing automation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208469"/>
                  </a:ext>
                </a:extLst>
              </a:tr>
              <a:tr h="613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Digital marketing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57761"/>
                  </a:ext>
                </a:extLst>
              </a:tr>
              <a:tr h="613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Adobe Experience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885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243"/>
            <a:ext cx="8596668" cy="518475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2 – Keyword Research</a:t>
            </a:r>
            <a:b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600" b="1" dirty="0">
                <a:solidFill>
                  <a:schemeClr val="accent4">
                    <a:lumMod val="75000"/>
                  </a:schemeClr>
                </a:solidFill>
              </a:rPr>
              <a:t>Adobe Creative Cloud &amp; Adobe Acrobat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62736127-F546-824C-1544-0BCF7A0AD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668931"/>
              </p:ext>
            </p:extLst>
          </p:nvPr>
        </p:nvGraphicFramePr>
        <p:xfrm>
          <a:off x="348791" y="1771295"/>
          <a:ext cx="10020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173">
                  <a:extLst>
                    <a:ext uri="{9D8B030D-6E8A-4147-A177-3AD203B41FA5}">
                      <a16:colId xmlns:a16="http://schemas.microsoft.com/office/drawing/2014/main" val="3817689361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1302484720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1147927064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1026217629"/>
                    </a:ext>
                  </a:extLst>
                </a:gridCol>
              </a:tblGrid>
              <a:tr h="317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Search Volume (K)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Keyword 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Competition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214104"/>
                  </a:ext>
                </a:extLst>
              </a:tr>
              <a:tr h="317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Photoshop tutorials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800635"/>
                  </a:ext>
                </a:extLst>
              </a:tr>
              <a:tr h="317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Buy Photoshop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20,000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355267"/>
                  </a:ext>
                </a:extLst>
              </a:tr>
              <a:tr h="317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Premiere Pro tutorials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30,000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982062"/>
                  </a:ext>
                </a:extLst>
              </a:tr>
              <a:tr h="5552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Illustrator vs CorelDraw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311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54D57AF-E935-2DB9-4C6C-A0878DE45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14817"/>
              </p:ext>
            </p:extLst>
          </p:nvPr>
        </p:nvGraphicFramePr>
        <p:xfrm>
          <a:off x="348790" y="4249972"/>
          <a:ext cx="10020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173">
                  <a:extLst>
                    <a:ext uri="{9D8B030D-6E8A-4147-A177-3AD203B41FA5}">
                      <a16:colId xmlns:a16="http://schemas.microsoft.com/office/drawing/2014/main" val="1454580462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1491341006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3852681967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146735338"/>
                    </a:ext>
                  </a:extLst>
                </a:gridCol>
              </a:tblGrid>
              <a:tr h="8382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Search Volume (K)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Keyword Difficulty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Competition Level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649643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Adobe Acrobat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99596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PDF 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18272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Best PDF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4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2 – 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77863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Competitor Keywords and Strategies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7030A0"/>
                </a:solidFill>
                <a:latin typeface="Trebuchet MS" panose="020B0603020202020204" pitchFamily="34" charset="0"/>
              </a:rPr>
              <a:t>Competitor</a:t>
            </a:r>
            <a:r>
              <a:rPr lang="en-US" sz="1300" b="1" dirty="0">
                <a:latin typeface="Trebuchet MS" panose="020B0603020202020204" pitchFamily="34" charset="0"/>
              </a:rPr>
              <a:t>: </a:t>
            </a:r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Corel (CorelDRAW)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Top Keywords</a:t>
            </a:r>
            <a:r>
              <a:rPr lang="en-US" sz="1400" dirty="0"/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CorelDRAW tutorials, CorelDRAW vs Illustrator, Buy CorelDRAW, CorelDRAW features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 Strategy</a:t>
            </a:r>
            <a:r>
              <a:rPr lang="en-US" sz="1400" dirty="0"/>
              <a:t>:</a:t>
            </a:r>
          </a:p>
          <a:p>
            <a:pPr>
              <a:lnSpc>
                <a:spcPct val="16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Corel focuses heavily on creating detailed tutorials and how-to guides for their products.</a:t>
            </a:r>
          </a:p>
          <a:p>
            <a:pPr>
              <a:lnSpc>
                <a:spcPct val="16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They produce comparison content (e.g., CorelDRAW vs Adobe Illustrator) to attract users who are deciding between products</a:t>
            </a:r>
            <a:endParaRPr lang="en-US" sz="14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1300" b="1" dirty="0">
                <a:solidFill>
                  <a:srgbClr val="7030A0"/>
                </a:solidFill>
                <a:latin typeface="Trebuchet MS" panose="020B0603020202020204" pitchFamily="34" charset="0"/>
              </a:rPr>
              <a:t>Competitor</a:t>
            </a:r>
            <a:r>
              <a:rPr lang="en-US" sz="1400" dirty="0"/>
              <a:t>: </a:t>
            </a:r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Affinity (Serif</a:t>
            </a:r>
            <a:r>
              <a:rPr lang="en-US" sz="1400" dirty="0"/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Top Keywords</a:t>
            </a:r>
            <a:r>
              <a:rPr lang="en-US" sz="1400" dirty="0"/>
              <a:t>: 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Affinity Photo vs Photoshop ,Affinity Designer tutorials, Buy Affinity Photo, Affinity Publisher features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 Strategy</a:t>
            </a:r>
            <a:r>
              <a:rPr lang="en-US" sz="1400" dirty="0"/>
              <a:t>:</a:t>
            </a:r>
          </a:p>
          <a:p>
            <a:pPr>
              <a:lnSpc>
                <a:spcPct val="16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Emphasize the cost-effectiveness of their products compared to Adobe.</a:t>
            </a:r>
          </a:p>
          <a:p>
            <a:pPr>
              <a:lnSpc>
                <a:spcPct val="16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Detailed breakdowns of specific features that set them apart.</a:t>
            </a:r>
          </a:p>
          <a:p>
            <a:pPr>
              <a:lnSpc>
                <a:spcPct val="16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Strong community presence with forums and user-generated content</a:t>
            </a:r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3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6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F84-1099-5A34-AC96-D8048BD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5621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Task 3 –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3024-5DF3-D8F8-223F-6DA4EFE6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933254"/>
            <a:ext cx="9587060" cy="57786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</a:rPr>
              <a:t>Page 1 </a:t>
            </a:r>
            <a:r>
              <a:rPr lang="en-US" sz="1300" b="1" dirty="0">
                <a:solidFill>
                  <a:srgbClr val="7030A0"/>
                </a:solidFill>
                <a:latin typeface="Trebuchet MS" panose="020B0603020202020204" pitchFamily="34" charset="0"/>
              </a:rPr>
              <a:t>: </a:t>
            </a:r>
            <a:r>
              <a:rPr lang="en-US" sz="2000" b="1" dirty="0">
                <a:solidFill>
                  <a:srgbClr val="0070C0"/>
                </a:solidFill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https://www.adobe.com/in/acrobat/business.html</a:t>
            </a:r>
            <a:endParaRPr 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The Overall score for the page is 78/100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STRENGTH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Title Tags, HTML tags are good but need to optimize the meta description up to 160 words only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Page has a correct number of internal and external links. (Internal -16 , External - 2)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Well optimized in canonical tag, Performance, UX, Page size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Site has a robots.txt file which includes one or more Disallow: directives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The title of page has 76 characters. Most search engines will truncate meta titles to 75 characters.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Some images on the page have no alt attribute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The primary keywords could be better integrated into the content for improved optimization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Sometimes the page is slow due to high-resolution images and embedded videos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3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79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2129</Words>
  <Application>Microsoft Office PowerPoint</Application>
  <PresentationFormat>Widescreen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Comprehensive SEO Audit &amp; Optimization for Organic Traffic Growth</vt:lpstr>
      <vt:lpstr>Chosen Company Website</vt:lpstr>
      <vt:lpstr> Adobe </vt:lpstr>
      <vt:lpstr>Services provided:</vt:lpstr>
      <vt:lpstr>Task 1 – Initial Audit</vt:lpstr>
      <vt:lpstr>Task 2 – Keyword Research</vt:lpstr>
      <vt:lpstr>Task 2 – Keyword Research  Adobe Creative Cloud &amp; Adobe Acrobat</vt:lpstr>
      <vt:lpstr>Task 2 – Keyword Research</vt:lpstr>
      <vt:lpstr>Task 3 –  On-Page SEO Optimization Audit</vt:lpstr>
      <vt:lpstr>Task 3 –  On-Page SEO Optimization Audit</vt:lpstr>
      <vt:lpstr>Task 3 –  On-Page SEO Optimization Audit</vt:lpstr>
      <vt:lpstr>Task 4 –  Technical SEO Audit</vt:lpstr>
      <vt:lpstr>Task 4 –  Technical SEO Audit</vt:lpstr>
      <vt:lpstr>Task 4 –  Technical SEO Audit</vt:lpstr>
      <vt:lpstr>Task 4 –  Technical SEO Audit</vt:lpstr>
      <vt:lpstr>Task 5 –  Content Strategy</vt:lpstr>
      <vt:lpstr>Task 5 –  Content Strategy</vt:lpstr>
      <vt:lpstr>Task 5 –  Content Strategy</vt:lpstr>
      <vt:lpstr>Task 6 –  Off Page SEO</vt:lpstr>
      <vt:lpstr>Task 6 –  Off Page SEO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 Shanmugam</dc:creator>
  <cp:lastModifiedBy>Bharani Shanmugam</cp:lastModifiedBy>
  <cp:revision>44</cp:revision>
  <dcterms:created xsi:type="dcterms:W3CDTF">2024-08-07T03:35:30Z</dcterms:created>
  <dcterms:modified xsi:type="dcterms:W3CDTF">2024-08-10T09:30:25Z</dcterms:modified>
</cp:coreProperties>
</file>