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50CA-8780-2D69-601B-86BDE7C9A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B218D1-67F0-B4AE-976F-F36599A9A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8E2D25-1B30-5E68-102F-BE4D78EF0ACE}"/>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5" name="Footer Placeholder 4">
            <a:extLst>
              <a:ext uri="{FF2B5EF4-FFF2-40B4-BE49-F238E27FC236}">
                <a16:creationId xmlns:a16="http://schemas.microsoft.com/office/drawing/2014/main" id="{23BA3EA7-20B3-F7B5-6DFB-406765F85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C60DC-A063-A97E-BE0E-296BD65E22B9}"/>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149426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BAEE-DEDB-0352-1E94-DAD1009EB4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37CBFF-D5B1-63AA-AE9E-D480F3F74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61F8C-2861-BBAF-409D-F5C1C76710E7}"/>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5" name="Footer Placeholder 4">
            <a:extLst>
              <a:ext uri="{FF2B5EF4-FFF2-40B4-BE49-F238E27FC236}">
                <a16:creationId xmlns:a16="http://schemas.microsoft.com/office/drawing/2014/main" id="{CE0D4BD2-8909-0B00-00A6-447E1D69F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C76D7-93E0-E04B-E500-2C0401179D20}"/>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135970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2EFC3-17FB-31AF-05C3-0051790A6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18AEF-09E1-9C77-FEAD-FFC7DE3181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A78B5-43C9-B463-7899-31FE6B101276}"/>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5" name="Footer Placeholder 4">
            <a:extLst>
              <a:ext uri="{FF2B5EF4-FFF2-40B4-BE49-F238E27FC236}">
                <a16:creationId xmlns:a16="http://schemas.microsoft.com/office/drawing/2014/main" id="{23ADA6D1-98FC-EC2E-DE42-FD93070313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C3ED3-E322-A7EC-9CE5-F2D889A1D774}"/>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145342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5E0F-0B93-4D58-9719-F7BAC51AC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D9FF3-07B4-336E-4B63-08C3491E6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17D46-1759-1871-E105-41350C64C9AF}"/>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5" name="Footer Placeholder 4">
            <a:extLst>
              <a:ext uri="{FF2B5EF4-FFF2-40B4-BE49-F238E27FC236}">
                <a16:creationId xmlns:a16="http://schemas.microsoft.com/office/drawing/2014/main" id="{0A2A0B4E-C234-2306-290F-C877B1B1C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1EC0E-A6E0-7FFE-D6D9-D5E3A70A050E}"/>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12090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1683-E184-BFA7-AF52-C22A84D0CA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3579D4-C812-CCBC-A440-3B7BA0033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185C72-63BF-FC68-C296-4A280F62EFD2}"/>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5" name="Footer Placeholder 4">
            <a:extLst>
              <a:ext uri="{FF2B5EF4-FFF2-40B4-BE49-F238E27FC236}">
                <a16:creationId xmlns:a16="http://schemas.microsoft.com/office/drawing/2014/main" id="{A8443E6E-6261-8426-3BF6-D4E20F32A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6EE48-8593-E1BE-7C80-7FCC105EE577}"/>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56154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37FE-F630-AAC3-5667-FF4FF63A69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BCDC6-C420-B635-CE19-5C8D7118F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0C95FA-D378-C767-1377-1E5EE0C58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3DFC9B-B374-AE6A-EEBC-F4C99ECEB15E}"/>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6" name="Footer Placeholder 5">
            <a:extLst>
              <a:ext uri="{FF2B5EF4-FFF2-40B4-BE49-F238E27FC236}">
                <a16:creationId xmlns:a16="http://schemas.microsoft.com/office/drawing/2014/main" id="{0083CD7D-72E7-559F-5F2F-CA1D043E8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63DF0F-2F63-43D3-7BBF-637B4EBEC14D}"/>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36641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A9C3-DFA9-F512-745B-B0A6F59A8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94FC0-798A-A019-8CAC-817E0F833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54E892-639B-0B8D-FA7C-DAFA0E41A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9BBA0D-F724-5F93-287C-98EFF597E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F917E-E15F-9E8B-2703-DA22490154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D9DF0A-53A9-0028-5AE9-7CD68A6A0A9A}"/>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8" name="Footer Placeholder 7">
            <a:extLst>
              <a:ext uri="{FF2B5EF4-FFF2-40B4-BE49-F238E27FC236}">
                <a16:creationId xmlns:a16="http://schemas.microsoft.com/office/drawing/2014/main" id="{902C1064-BD97-D749-A92D-929514181B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2481EF-203D-FF07-6025-900F7BDE3EC9}"/>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338451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816C-25D5-F34F-E19C-796B419D93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E8F951-21ED-B5CC-6951-43C0337E9A8F}"/>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4" name="Footer Placeholder 3">
            <a:extLst>
              <a:ext uri="{FF2B5EF4-FFF2-40B4-BE49-F238E27FC236}">
                <a16:creationId xmlns:a16="http://schemas.microsoft.com/office/drawing/2014/main" id="{5CDE47B5-3B1C-1085-736D-2E78CC52E5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DCF23A-D4C2-FECA-C330-AE11F3BDAC36}"/>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117997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9C385-08A9-D665-72C5-1D6D3F2E45CF}"/>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3" name="Footer Placeholder 2">
            <a:extLst>
              <a:ext uri="{FF2B5EF4-FFF2-40B4-BE49-F238E27FC236}">
                <a16:creationId xmlns:a16="http://schemas.microsoft.com/office/drawing/2014/main" id="{E6F8F6DA-4B7B-91D9-0351-D69DDB7A48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BAECF-D25A-22EC-18E3-B06B1060D505}"/>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414284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88ED-BC8F-180C-33D6-2C4977F44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70B881-AEB9-C999-652F-79F73E0E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77D386-C05D-93FD-0926-6C0AAE66C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277B3-91C0-A3D9-C401-9B04CE55461E}"/>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6" name="Footer Placeholder 5">
            <a:extLst>
              <a:ext uri="{FF2B5EF4-FFF2-40B4-BE49-F238E27FC236}">
                <a16:creationId xmlns:a16="http://schemas.microsoft.com/office/drawing/2014/main" id="{4213E1CD-F351-CF97-DF4B-EC48A3A057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3F847D-49D6-EEF7-4205-14CCC08B0802}"/>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60750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FB51-5B00-49C6-9BE4-83DEA3C2C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537C77-8798-FD32-E1D6-FC13137F4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502CFB-7949-4AF7-C3EA-FD7886BAC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1CA5B-FD87-D0CD-90AF-0DD36D123FB9}"/>
              </a:ext>
            </a:extLst>
          </p:cNvPr>
          <p:cNvSpPr>
            <a:spLocks noGrp="1"/>
          </p:cNvSpPr>
          <p:nvPr>
            <p:ph type="dt" sz="half" idx="10"/>
          </p:nvPr>
        </p:nvSpPr>
        <p:spPr/>
        <p:txBody>
          <a:bodyPr/>
          <a:lstStyle/>
          <a:p>
            <a:fld id="{7ACBE0C8-114B-4EDA-92B1-2F0C43BF5919}" type="datetimeFigureOut">
              <a:rPr lang="en-IN" smtClean="0"/>
              <a:t>07-09-2024</a:t>
            </a:fld>
            <a:endParaRPr lang="en-IN"/>
          </a:p>
        </p:txBody>
      </p:sp>
      <p:sp>
        <p:nvSpPr>
          <p:cNvPr id="6" name="Footer Placeholder 5">
            <a:extLst>
              <a:ext uri="{FF2B5EF4-FFF2-40B4-BE49-F238E27FC236}">
                <a16:creationId xmlns:a16="http://schemas.microsoft.com/office/drawing/2014/main" id="{6F41C341-E81A-D1BB-6010-900966E68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6AB7C-3579-A1AB-C90E-DD8F1EFDD9D0}"/>
              </a:ext>
            </a:extLst>
          </p:cNvPr>
          <p:cNvSpPr>
            <a:spLocks noGrp="1"/>
          </p:cNvSpPr>
          <p:nvPr>
            <p:ph type="sldNum" sz="quarter" idx="12"/>
          </p:nvPr>
        </p:nvSpPr>
        <p:spPr/>
        <p:txBody>
          <a:bodyPr/>
          <a:lstStyle/>
          <a:p>
            <a:fld id="{191B8E30-22D7-4AF8-8A5F-38C380185548}" type="slidenum">
              <a:rPr lang="en-IN" smtClean="0"/>
              <a:t>‹#›</a:t>
            </a:fld>
            <a:endParaRPr lang="en-IN"/>
          </a:p>
        </p:txBody>
      </p:sp>
    </p:spTree>
    <p:extLst>
      <p:ext uri="{BB962C8B-B14F-4D97-AF65-F5344CB8AC3E}">
        <p14:creationId xmlns:p14="http://schemas.microsoft.com/office/powerpoint/2010/main" val="62194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B92B2-82BC-7B05-21A1-B12D58580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C6C327-16B8-5F84-5407-5E45B8797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81EC73-1094-F57F-D680-08A994575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BE0C8-114B-4EDA-92B1-2F0C43BF5919}" type="datetimeFigureOut">
              <a:rPr lang="en-IN" smtClean="0"/>
              <a:t>07-09-2024</a:t>
            </a:fld>
            <a:endParaRPr lang="en-IN"/>
          </a:p>
        </p:txBody>
      </p:sp>
      <p:sp>
        <p:nvSpPr>
          <p:cNvPr id="5" name="Footer Placeholder 4">
            <a:extLst>
              <a:ext uri="{FF2B5EF4-FFF2-40B4-BE49-F238E27FC236}">
                <a16:creationId xmlns:a16="http://schemas.microsoft.com/office/drawing/2014/main" id="{D232EA6F-0921-47E3-26A2-B02BD5F42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C4E847-46DB-6C7A-8402-3FD19695C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8E30-22D7-4AF8-8A5F-38C380185548}" type="slidenum">
              <a:rPr lang="en-IN" smtClean="0"/>
              <a:t>‹#›</a:t>
            </a:fld>
            <a:endParaRPr lang="en-IN"/>
          </a:p>
        </p:txBody>
      </p:sp>
    </p:spTree>
    <p:extLst>
      <p:ext uri="{BB962C8B-B14F-4D97-AF65-F5344CB8AC3E}">
        <p14:creationId xmlns:p14="http://schemas.microsoft.com/office/powerpoint/2010/main" val="2052167122"/>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A087-F2EC-7B7B-C743-AF34086AB2DD}"/>
              </a:ext>
            </a:extLst>
          </p:cNvPr>
          <p:cNvSpPr>
            <a:spLocks noGrp="1"/>
          </p:cNvSpPr>
          <p:nvPr>
            <p:ph type="ctrTitle"/>
          </p:nvPr>
        </p:nvSpPr>
        <p:spPr>
          <a:xfrm>
            <a:off x="1524000" y="546755"/>
            <a:ext cx="9144000" cy="3421930"/>
          </a:xfrm>
        </p:spPr>
        <p:txBody>
          <a:bodyPr>
            <a:normAutofit fontScale="90000"/>
          </a:bodyPr>
          <a:lstStyle/>
          <a:p>
            <a:pPr algn="ctr">
              <a:lnSpc>
                <a:spcPct val="200000"/>
              </a:lnSpc>
            </a:pPr>
            <a:r>
              <a:rPr lang="en-IN" b="1" dirty="0">
                <a:solidFill>
                  <a:schemeClr val="accent5">
                    <a:lumMod val="75000"/>
                  </a:schemeClr>
                </a:solidFill>
              </a:rPr>
              <a:t>FINAL</a:t>
            </a:r>
            <a:r>
              <a:rPr lang="en-IN" dirty="0">
                <a:solidFill>
                  <a:schemeClr val="accent5">
                    <a:lumMod val="75000"/>
                  </a:schemeClr>
                </a:solidFill>
              </a:rPr>
              <a:t> </a:t>
            </a:r>
            <a:r>
              <a:rPr lang="en-IN" b="1" dirty="0">
                <a:solidFill>
                  <a:schemeClr val="accent5">
                    <a:lumMod val="75000"/>
                  </a:schemeClr>
                </a:solidFill>
              </a:rPr>
              <a:t>PROJECT</a:t>
            </a:r>
            <a:r>
              <a:rPr lang="en-IN" dirty="0">
                <a:solidFill>
                  <a:schemeClr val="accent5">
                    <a:lumMod val="75000"/>
                  </a:schemeClr>
                </a:solidFill>
              </a:rPr>
              <a:t> </a:t>
            </a:r>
            <a:br>
              <a:rPr lang="en-IN" dirty="0"/>
            </a:br>
            <a:r>
              <a:rPr lang="en-US" sz="3600" b="1" i="1" u="none" strike="noStrike" dirty="0">
                <a:solidFill>
                  <a:srgbClr val="7030A0"/>
                </a:solidFill>
                <a:effectLst/>
                <a:latin typeface="Arial" panose="020B0604020202020204" pitchFamily="34" charset="0"/>
              </a:rPr>
              <a:t>Customer Purchase Behavior in Retail using Data Analytics</a:t>
            </a:r>
            <a:endParaRPr lang="en-IN" i="1" dirty="0">
              <a:solidFill>
                <a:srgbClr val="7030A0"/>
              </a:solidFill>
            </a:endParaRPr>
          </a:p>
        </p:txBody>
      </p:sp>
      <p:sp>
        <p:nvSpPr>
          <p:cNvPr id="3" name="Subtitle 2">
            <a:extLst>
              <a:ext uri="{FF2B5EF4-FFF2-40B4-BE49-F238E27FC236}">
                <a16:creationId xmlns:a16="http://schemas.microsoft.com/office/drawing/2014/main" id="{0D15E25E-CAE9-1C40-D962-7C8DB136206C}"/>
              </a:ext>
            </a:extLst>
          </p:cNvPr>
          <p:cNvSpPr>
            <a:spLocks noGrp="1"/>
          </p:cNvSpPr>
          <p:nvPr>
            <p:ph type="subTitle" idx="1"/>
          </p:nvPr>
        </p:nvSpPr>
        <p:spPr>
          <a:xfrm>
            <a:off x="7899662" y="4619133"/>
            <a:ext cx="2768338" cy="1116503"/>
          </a:xfrm>
        </p:spPr>
        <p:txBody>
          <a:bodyPr>
            <a:normAutofit/>
          </a:bodyPr>
          <a:lstStyle/>
          <a:p>
            <a:pPr algn="l"/>
            <a:r>
              <a:rPr lang="en-IN" dirty="0">
                <a:solidFill>
                  <a:schemeClr val="accent2">
                    <a:lumMod val="75000"/>
                  </a:schemeClr>
                </a:solidFill>
              </a:rPr>
              <a:t>Bharani Kadamban S</a:t>
            </a:r>
          </a:p>
          <a:p>
            <a:pPr algn="l"/>
            <a:r>
              <a:rPr lang="en-IN" dirty="0">
                <a:solidFill>
                  <a:schemeClr val="accent2">
                    <a:lumMod val="75000"/>
                  </a:schemeClr>
                </a:solidFill>
              </a:rPr>
              <a:t>Batch No : MBT8</a:t>
            </a:r>
          </a:p>
          <a:p>
            <a:pPr marL="342900" indent="-342900">
              <a:buFontTx/>
              <a:buChar char="-"/>
            </a:pPr>
            <a:endParaRPr lang="en-IN" dirty="0"/>
          </a:p>
          <a:p>
            <a:pPr marL="342900" indent="-342900">
              <a:buFontTx/>
              <a:buChar char="-"/>
            </a:pPr>
            <a:endParaRPr lang="en-IN" dirty="0"/>
          </a:p>
        </p:txBody>
      </p:sp>
    </p:spTree>
    <p:extLst>
      <p:ext uri="{BB962C8B-B14F-4D97-AF65-F5344CB8AC3E}">
        <p14:creationId xmlns:p14="http://schemas.microsoft.com/office/powerpoint/2010/main" val="791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Financial Reporting</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272619"/>
            <a:ext cx="9785023" cy="4638603"/>
          </a:xfrm>
        </p:spPr>
        <p:txBody>
          <a:bodyPr>
            <a:normAutofit/>
          </a:bodyPr>
          <a:lstStyle/>
          <a:p>
            <a:pPr>
              <a:lnSpc>
                <a:spcPct val="150000"/>
              </a:lnSpc>
            </a:pPr>
            <a:r>
              <a:rPr lang="en-US" sz="1800" dirty="0">
                <a:solidFill>
                  <a:srgbClr val="000000"/>
                </a:solidFill>
                <a:latin typeface="Arial" panose="020B0604020202020204" pitchFamily="34" charset="0"/>
              </a:rPr>
              <a:t>Below are some example charts for Financial Reporting</a:t>
            </a:r>
          </a:p>
          <a:p>
            <a:pPr marL="0" indent="0">
              <a:lnSpc>
                <a:spcPct val="150000"/>
              </a:lnSpc>
              <a:buNone/>
            </a:pPr>
            <a:endParaRPr lang="en-US" sz="1800" dirty="0">
              <a:solidFill>
                <a:srgbClr val="000000"/>
              </a:solidFill>
              <a:latin typeface="Arial" panose="020B0604020202020204" pitchFamily="34" charset="0"/>
            </a:endParaRPr>
          </a:p>
          <a:p>
            <a:pPr>
              <a:lnSpc>
                <a:spcPct val="150000"/>
              </a:lnSpc>
            </a:pPr>
            <a:endParaRPr lang="en-US" sz="2000" dirty="0"/>
          </a:p>
          <a:p>
            <a:pPr>
              <a:lnSpc>
                <a:spcPct val="150000"/>
              </a:lnSpc>
            </a:pPr>
            <a:endParaRPr lang="en-IN" sz="2000" dirty="0"/>
          </a:p>
        </p:txBody>
      </p:sp>
      <p:pic>
        <p:nvPicPr>
          <p:cNvPr id="5" name="Picture 4">
            <a:extLst>
              <a:ext uri="{FF2B5EF4-FFF2-40B4-BE49-F238E27FC236}">
                <a16:creationId xmlns:a16="http://schemas.microsoft.com/office/drawing/2014/main" id="{2C0C77BB-3A1A-E384-397A-1084447C73F6}"/>
              </a:ext>
            </a:extLst>
          </p:cNvPr>
          <p:cNvPicPr>
            <a:picLocks noChangeAspect="1"/>
          </p:cNvPicPr>
          <p:nvPr/>
        </p:nvPicPr>
        <p:blipFill>
          <a:blip r:embed="rId2"/>
          <a:stretch>
            <a:fillRect/>
          </a:stretch>
        </p:blipFill>
        <p:spPr>
          <a:xfrm>
            <a:off x="8055068" y="1389688"/>
            <a:ext cx="3734773" cy="4195693"/>
          </a:xfrm>
          <a:prstGeom prst="rect">
            <a:avLst/>
          </a:prstGeom>
        </p:spPr>
      </p:pic>
      <p:pic>
        <p:nvPicPr>
          <p:cNvPr id="7" name="Picture 6">
            <a:extLst>
              <a:ext uri="{FF2B5EF4-FFF2-40B4-BE49-F238E27FC236}">
                <a16:creationId xmlns:a16="http://schemas.microsoft.com/office/drawing/2014/main" id="{75187593-C83B-221F-A9EF-B4AD1664A0F6}"/>
              </a:ext>
            </a:extLst>
          </p:cNvPr>
          <p:cNvPicPr>
            <a:picLocks noChangeAspect="1"/>
          </p:cNvPicPr>
          <p:nvPr/>
        </p:nvPicPr>
        <p:blipFill>
          <a:blip r:embed="rId3"/>
          <a:stretch>
            <a:fillRect/>
          </a:stretch>
        </p:blipFill>
        <p:spPr>
          <a:xfrm>
            <a:off x="249943" y="2159236"/>
            <a:ext cx="7357487" cy="2865368"/>
          </a:xfrm>
          <a:prstGeom prst="rect">
            <a:avLst/>
          </a:prstGeom>
        </p:spPr>
      </p:pic>
    </p:spTree>
    <p:extLst>
      <p:ext uri="{BB962C8B-B14F-4D97-AF65-F5344CB8AC3E}">
        <p14:creationId xmlns:p14="http://schemas.microsoft.com/office/powerpoint/2010/main" val="27442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Staff Performance Evaluation</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385740"/>
            <a:ext cx="9785023" cy="4525482"/>
          </a:xfrm>
        </p:spPr>
        <p:txBody>
          <a:bodyPr>
            <a:normAutofit/>
          </a:bodyPr>
          <a:lstStyle/>
          <a:p>
            <a:pPr>
              <a:lnSpc>
                <a:spcPct val="150000"/>
              </a:lnSpc>
            </a:pPr>
            <a:r>
              <a:rPr lang="en-US" sz="1800" dirty="0">
                <a:solidFill>
                  <a:srgbClr val="000000"/>
                </a:solidFill>
                <a:latin typeface="Arial" panose="020B0604020202020204" pitchFamily="34" charset="0"/>
              </a:rPr>
              <a:t>Staff Performance also plays a vital role in sales in the stores. </a:t>
            </a:r>
          </a:p>
          <a:p>
            <a:pPr>
              <a:lnSpc>
                <a:spcPct val="150000"/>
              </a:lnSpc>
            </a:pPr>
            <a:r>
              <a:rPr lang="en-US" sz="2000" dirty="0"/>
              <a:t>Work performance of staffs such as handling the customers, how many products the staff sold, what is turn over from a particular staff, etc.</a:t>
            </a:r>
          </a:p>
          <a:p>
            <a:pPr>
              <a:lnSpc>
                <a:spcPct val="150000"/>
              </a:lnSpc>
            </a:pPr>
            <a:r>
              <a:rPr lang="en-US" sz="2000" dirty="0"/>
              <a:t>Financial reporting ensures transparency, enabling decision-makers to assess the organization’s financial health, track growth, and ensure regulatory compliance. </a:t>
            </a:r>
          </a:p>
          <a:p>
            <a:pPr>
              <a:lnSpc>
                <a:spcPct val="150000"/>
              </a:lnSpc>
            </a:pPr>
            <a:r>
              <a:rPr lang="en-US" sz="2000" dirty="0"/>
              <a:t>By leveraging insights, financial reporting supports strategic planning and drives operational efficiency, positioning the business for sustainable success in competitive markets.</a:t>
            </a:r>
          </a:p>
          <a:p>
            <a:pPr>
              <a:lnSpc>
                <a:spcPct val="150000"/>
              </a:lnSpc>
            </a:pPr>
            <a:endParaRPr lang="en-IN" sz="2000" dirty="0"/>
          </a:p>
        </p:txBody>
      </p:sp>
    </p:spTree>
    <p:extLst>
      <p:ext uri="{BB962C8B-B14F-4D97-AF65-F5344CB8AC3E}">
        <p14:creationId xmlns:p14="http://schemas.microsoft.com/office/powerpoint/2010/main" val="31169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Staff Performance Evaluation</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385740"/>
            <a:ext cx="9785023" cy="4525482"/>
          </a:xfrm>
        </p:spPr>
        <p:txBody>
          <a:bodyPr>
            <a:normAutofit/>
          </a:bodyPr>
          <a:lstStyle/>
          <a:p>
            <a:pPr>
              <a:lnSpc>
                <a:spcPct val="150000"/>
              </a:lnSpc>
            </a:pPr>
            <a:r>
              <a:rPr lang="en-US" sz="2000" dirty="0"/>
              <a:t>By leveraging insights, financial reporting supports strategic planning and drives operational efficiency, positioning the business for sustainable success in competitive markets.</a:t>
            </a:r>
          </a:p>
          <a:p>
            <a:pPr>
              <a:lnSpc>
                <a:spcPct val="150000"/>
              </a:lnSpc>
            </a:pPr>
            <a:r>
              <a:rPr lang="en-US" sz="2000" dirty="0"/>
              <a:t>Below chart shows the overall sales done by each staff</a:t>
            </a:r>
          </a:p>
          <a:p>
            <a:pPr marL="0" indent="0">
              <a:lnSpc>
                <a:spcPct val="150000"/>
              </a:lnSpc>
              <a:buNone/>
            </a:pPr>
            <a:endParaRPr lang="en-US" sz="2000" dirty="0"/>
          </a:p>
          <a:p>
            <a:pPr>
              <a:lnSpc>
                <a:spcPct val="150000"/>
              </a:lnSpc>
            </a:pPr>
            <a:endParaRPr lang="en-IN" sz="2000" dirty="0"/>
          </a:p>
        </p:txBody>
      </p:sp>
      <p:pic>
        <p:nvPicPr>
          <p:cNvPr id="5" name="Picture 4">
            <a:extLst>
              <a:ext uri="{FF2B5EF4-FFF2-40B4-BE49-F238E27FC236}">
                <a16:creationId xmlns:a16="http://schemas.microsoft.com/office/drawing/2014/main" id="{B7A076FD-1D3F-6318-F382-C9124255D263}"/>
              </a:ext>
            </a:extLst>
          </p:cNvPr>
          <p:cNvPicPr>
            <a:picLocks noChangeAspect="1"/>
          </p:cNvPicPr>
          <p:nvPr/>
        </p:nvPicPr>
        <p:blipFill>
          <a:blip r:embed="rId2"/>
          <a:stretch>
            <a:fillRect/>
          </a:stretch>
        </p:blipFill>
        <p:spPr>
          <a:xfrm>
            <a:off x="3942030" y="3320624"/>
            <a:ext cx="3655974" cy="3098082"/>
          </a:xfrm>
          <a:prstGeom prst="rect">
            <a:avLst/>
          </a:prstGeom>
        </p:spPr>
      </p:pic>
    </p:spTree>
    <p:extLst>
      <p:ext uri="{BB962C8B-B14F-4D97-AF65-F5344CB8AC3E}">
        <p14:creationId xmlns:p14="http://schemas.microsoft.com/office/powerpoint/2010/main" val="63134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Market Trend Analysis</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385740"/>
            <a:ext cx="9785023" cy="4901938"/>
          </a:xfrm>
        </p:spPr>
        <p:txBody>
          <a:bodyPr>
            <a:normAutofit lnSpcReduction="10000"/>
          </a:bodyPr>
          <a:lstStyle/>
          <a:p>
            <a:pPr>
              <a:lnSpc>
                <a:spcPct val="150000"/>
              </a:lnSpc>
            </a:pPr>
            <a:r>
              <a:rPr lang="en-US" sz="2000" dirty="0"/>
              <a:t>Market trend analysis involves understanding the sales patterns, customer behavior, and product performance over time to identify the consumer demand and emerging opportunities.</a:t>
            </a:r>
          </a:p>
          <a:p>
            <a:pPr>
              <a:lnSpc>
                <a:spcPct val="150000"/>
              </a:lnSpc>
            </a:pPr>
            <a:r>
              <a:rPr lang="en-IN" sz="2000" dirty="0"/>
              <a:t>Also need to know and analyse the competitor’s products which have high demand in market sales and what make the customers wants to purchase the competitor’s product compared to our products.</a:t>
            </a:r>
          </a:p>
          <a:p>
            <a:pPr>
              <a:lnSpc>
                <a:spcPct val="150000"/>
              </a:lnSpc>
            </a:pPr>
            <a:r>
              <a:rPr lang="en-US" sz="2000" dirty="0"/>
              <a:t>By analyzing key variables such as order frequency, product popularity, market trend analysis helps to reveal fast-moving products, and underperforming categories. It also highlights changing customer preferences, enabling businesses to adjust inventory, marketing strategies, and pricing models</a:t>
            </a:r>
            <a:endParaRPr lang="en-IN" sz="2000" dirty="0"/>
          </a:p>
          <a:p>
            <a:pPr>
              <a:lnSpc>
                <a:spcPct val="150000"/>
              </a:lnSpc>
            </a:pPr>
            <a:endParaRPr lang="en-IN" sz="2000" dirty="0"/>
          </a:p>
        </p:txBody>
      </p:sp>
    </p:spTree>
    <p:extLst>
      <p:ext uri="{BB962C8B-B14F-4D97-AF65-F5344CB8AC3E}">
        <p14:creationId xmlns:p14="http://schemas.microsoft.com/office/powerpoint/2010/main" val="2716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Business Strategy Growth</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385740"/>
            <a:ext cx="9785023" cy="4901938"/>
          </a:xfrm>
        </p:spPr>
        <p:txBody>
          <a:bodyPr>
            <a:normAutofit/>
          </a:bodyPr>
          <a:lstStyle/>
          <a:p>
            <a:pPr>
              <a:lnSpc>
                <a:spcPct val="150000"/>
              </a:lnSpc>
            </a:pPr>
            <a:r>
              <a:rPr lang="en-US" sz="2000" dirty="0"/>
              <a:t>Business strategy growth focuses on leveraging insights from sales, customer behavior, and inventory management to revenue and profitability. </a:t>
            </a:r>
          </a:p>
          <a:p>
            <a:pPr>
              <a:lnSpc>
                <a:spcPct val="150000"/>
              </a:lnSpc>
            </a:pPr>
            <a:r>
              <a:rPr lang="en-US" sz="2000" dirty="0"/>
              <a:t>Business can upgrade growth strategies to enhance customer retention, improve market penetration. </a:t>
            </a:r>
          </a:p>
          <a:p>
            <a:pPr>
              <a:lnSpc>
                <a:spcPct val="150000"/>
              </a:lnSpc>
            </a:pPr>
            <a:r>
              <a:rPr lang="en-US" sz="2000" dirty="0"/>
              <a:t>Data-driven decisions on pricing, discounting, and product offerings drive targeted marketing efforts and regional expansion. Efficient inventory management reduces operational costs.</a:t>
            </a:r>
          </a:p>
          <a:p>
            <a:pPr>
              <a:lnSpc>
                <a:spcPct val="150000"/>
              </a:lnSpc>
            </a:pPr>
            <a:r>
              <a:rPr lang="en-US" sz="2000" dirty="0"/>
              <a:t>Ultimately, a focused business strategy based on these insights promotes scalable growth, increased market share, and long-term sustainability</a:t>
            </a:r>
            <a:r>
              <a:rPr lang="en-US" sz="1400" dirty="0"/>
              <a:t>.</a:t>
            </a:r>
            <a:endParaRPr lang="en-IN" sz="2000" dirty="0"/>
          </a:p>
        </p:txBody>
      </p:sp>
    </p:spTree>
    <p:extLst>
      <p:ext uri="{BB962C8B-B14F-4D97-AF65-F5344CB8AC3E}">
        <p14:creationId xmlns:p14="http://schemas.microsoft.com/office/powerpoint/2010/main" val="34535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E9C3-3C89-17FB-D10A-5185EC5812DA}"/>
              </a:ext>
            </a:extLst>
          </p:cNvPr>
          <p:cNvSpPr>
            <a:spLocks noGrp="1"/>
          </p:cNvSpPr>
          <p:nvPr>
            <p:ph type="ctrTitle"/>
          </p:nvPr>
        </p:nvSpPr>
        <p:spPr/>
        <p:txBody>
          <a:bodyPr>
            <a:normAutofit/>
          </a:bodyPr>
          <a:lstStyle/>
          <a:p>
            <a:r>
              <a:rPr lang="en-IN" b="1" dirty="0">
                <a:solidFill>
                  <a:schemeClr val="accent5">
                    <a:lumMod val="75000"/>
                  </a:schemeClr>
                </a:solidFill>
              </a:rPr>
              <a:t>THANK YOU </a:t>
            </a:r>
          </a:p>
        </p:txBody>
      </p:sp>
      <p:sp>
        <p:nvSpPr>
          <p:cNvPr id="3" name="Subtitle 2">
            <a:extLst>
              <a:ext uri="{FF2B5EF4-FFF2-40B4-BE49-F238E27FC236}">
                <a16:creationId xmlns:a16="http://schemas.microsoft.com/office/drawing/2014/main" id="{59C46ED0-ADD4-B459-18EA-CE94209935B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264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p:txBody>
          <a:bodyPr/>
          <a:lstStyle/>
          <a:p>
            <a:r>
              <a:rPr lang="en-IN" b="1" dirty="0">
                <a:solidFill>
                  <a:schemeClr val="accent6">
                    <a:lumMod val="75000"/>
                  </a:schemeClr>
                </a:solidFill>
                <a:latin typeface="Trebuchet MS" panose="020B0603020202020204" pitchFamily="34" charset="0"/>
              </a:rPr>
              <a:t>Overview of the Project</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690688"/>
            <a:ext cx="9785023" cy="4220534"/>
          </a:xfrm>
        </p:spPr>
        <p:txBody>
          <a:bodyPr>
            <a:normAutofit/>
          </a:bodyPr>
          <a:lstStyle/>
          <a:p>
            <a:pPr>
              <a:lnSpc>
                <a:spcPct val="150000"/>
              </a:lnSpc>
            </a:pPr>
            <a:r>
              <a:rPr lang="en-IN" sz="2000" dirty="0">
                <a:solidFill>
                  <a:schemeClr val="tx1"/>
                </a:solidFill>
                <a:latin typeface="Trebuchet MS" panose="020B0603020202020204" pitchFamily="34" charset="0"/>
              </a:rPr>
              <a:t>From  this capstone, We could get the insights of customers purchase behaviour in retail shops.</a:t>
            </a:r>
          </a:p>
          <a:p>
            <a:pPr>
              <a:lnSpc>
                <a:spcPct val="150000"/>
              </a:lnSpc>
            </a:pPr>
            <a:r>
              <a:rPr lang="en-IN" sz="2000" dirty="0">
                <a:solidFill>
                  <a:schemeClr val="tx1"/>
                </a:solidFill>
                <a:latin typeface="Trebuchet MS" panose="020B0603020202020204" pitchFamily="34" charset="0"/>
              </a:rPr>
              <a:t>Information such as what kind of products customers purchase, in which brands , under which category, how many sales done so far happened for a store, what is profit for a particular period of time/ month.</a:t>
            </a:r>
          </a:p>
          <a:p>
            <a:pPr>
              <a:lnSpc>
                <a:spcPct val="150000"/>
              </a:lnSpc>
            </a:pPr>
            <a:r>
              <a:rPr lang="en-IN" sz="2000" dirty="0">
                <a:solidFill>
                  <a:schemeClr val="tx1"/>
                </a:solidFill>
                <a:latin typeface="Trebuchet MS" panose="020B0603020202020204" pitchFamily="34" charset="0"/>
              </a:rPr>
              <a:t>Also we could see the what are </a:t>
            </a:r>
            <a:r>
              <a:rPr lang="en-IN" sz="2000" dirty="0">
                <a:latin typeface="Trebuchet MS" panose="020B0603020202020204" pitchFamily="34" charset="0"/>
              </a:rPr>
              <a:t>all the </a:t>
            </a:r>
            <a:r>
              <a:rPr lang="en-IN" sz="2000" dirty="0">
                <a:solidFill>
                  <a:schemeClr val="tx1"/>
                </a:solidFill>
                <a:latin typeface="Trebuchet MS" panose="020B0603020202020204" pitchFamily="34" charset="0"/>
              </a:rPr>
              <a:t>Business use cases and it’s insights in the  upcoming slides.</a:t>
            </a:r>
          </a:p>
          <a:p>
            <a:endParaRPr lang="en-IN" sz="2000" dirty="0">
              <a:solidFill>
                <a:schemeClr val="tx1"/>
              </a:solidFill>
            </a:endParaRPr>
          </a:p>
        </p:txBody>
      </p:sp>
    </p:spTree>
    <p:extLst>
      <p:ext uri="{BB962C8B-B14F-4D97-AF65-F5344CB8AC3E}">
        <p14:creationId xmlns:p14="http://schemas.microsoft.com/office/powerpoint/2010/main" val="293277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p:txBody>
          <a:bodyPr/>
          <a:lstStyle/>
          <a:p>
            <a:r>
              <a:rPr lang="en-IN" b="1" dirty="0">
                <a:solidFill>
                  <a:schemeClr val="accent6">
                    <a:lumMod val="75000"/>
                  </a:schemeClr>
                </a:solidFill>
                <a:latin typeface="Trebuchet MS" panose="020B0603020202020204" pitchFamily="34" charset="0"/>
              </a:rPr>
              <a:t>Sales Performance Analysis</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690688"/>
            <a:ext cx="9785023" cy="4220534"/>
          </a:xfrm>
        </p:spPr>
        <p:txBody>
          <a:bodyPr>
            <a:normAutofit/>
          </a:bodyPr>
          <a:lstStyle/>
          <a:p>
            <a:pPr>
              <a:lnSpc>
                <a:spcPct val="150000"/>
              </a:lnSpc>
            </a:pPr>
            <a:r>
              <a:rPr lang="en-IN" sz="2000" dirty="0">
                <a:solidFill>
                  <a:schemeClr val="tx1"/>
                </a:solidFill>
              </a:rPr>
              <a:t>Sales Performance provides us the </a:t>
            </a:r>
            <a:r>
              <a:rPr lang="en-IN" sz="2000" dirty="0"/>
              <a:t>detailed information of sales that are happened in each brands , categories, products, stores ,etc. </a:t>
            </a:r>
            <a:r>
              <a:rPr lang="en-IN" sz="2000" dirty="0">
                <a:solidFill>
                  <a:schemeClr val="tx1"/>
                </a:solidFill>
              </a:rPr>
              <a:t> </a:t>
            </a:r>
          </a:p>
          <a:p>
            <a:pPr>
              <a:lnSpc>
                <a:spcPct val="150000"/>
              </a:lnSpc>
            </a:pPr>
            <a:r>
              <a:rPr lang="en-IN" sz="2000" dirty="0"/>
              <a:t>It will help us to make the wise decisions to increase the sales in each sector of a product.</a:t>
            </a:r>
          </a:p>
          <a:p>
            <a:pPr>
              <a:lnSpc>
                <a:spcPct val="150000"/>
              </a:lnSpc>
            </a:pPr>
            <a:r>
              <a:rPr lang="en-IN" sz="2000" dirty="0"/>
              <a:t>For example , From the store data, we could see that  Baldwin Bikes store has more sales compared to remaining stores</a:t>
            </a:r>
          </a:p>
          <a:p>
            <a:pPr>
              <a:lnSpc>
                <a:spcPct val="150000"/>
              </a:lnSpc>
            </a:pPr>
            <a:endParaRPr lang="en-IN" sz="2000" dirty="0"/>
          </a:p>
        </p:txBody>
      </p:sp>
      <p:pic>
        <p:nvPicPr>
          <p:cNvPr id="8" name="Picture 7">
            <a:extLst>
              <a:ext uri="{FF2B5EF4-FFF2-40B4-BE49-F238E27FC236}">
                <a16:creationId xmlns:a16="http://schemas.microsoft.com/office/drawing/2014/main" id="{C19D8239-EC73-A761-3343-F72D899CCAD3}"/>
              </a:ext>
            </a:extLst>
          </p:cNvPr>
          <p:cNvPicPr>
            <a:picLocks noChangeAspect="1"/>
          </p:cNvPicPr>
          <p:nvPr/>
        </p:nvPicPr>
        <p:blipFill>
          <a:blip r:embed="rId2"/>
          <a:stretch>
            <a:fillRect/>
          </a:stretch>
        </p:blipFill>
        <p:spPr>
          <a:xfrm>
            <a:off x="5227386" y="4006392"/>
            <a:ext cx="3886537" cy="2769394"/>
          </a:xfrm>
          <a:prstGeom prst="rect">
            <a:avLst/>
          </a:prstGeom>
        </p:spPr>
      </p:pic>
    </p:spTree>
    <p:extLst>
      <p:ext uri="{BB962C8B-B14F-4D97-AF65-F5344CB8AC3E}">
        <p14:creationId xmlns:p14="http://schemas.microsoft.com/office/powerpoint/2010/main" val="11394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p:txBody>
          <a:bodyPr/>
          <a:lstStyle/>
          <a:p>
            <a:r>
              <a:rPr lang="en-IN" b="1" dirty="0">
                <a:solidFill>
                  <a:schemeClr val="accent6">
                    <a:lumMod val="75000"/>
                  </a:schemeClr>
                </a:solidFill>
                <a:latin typeface="Trebuchet MS" panose="020B0603020202020204" pitchFamily="34" charset="0"/>
              </a:rPr>
              <a:t>Sales Performance Analysis</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690688"/>
            <a:ext cx="9785023" cy="4220534"/>
          </a:xfrm>
        </p:spPr>
        <p:txBody>
          <a:bodyPr>
            <a:normAutofit/>
          </a:bodyPr>
          <a:lstStyle/>
          <a:p>
            <a:pPr>
              <a:lnSpc>
                <a:spcPct val="150000"/>
              </a:lnSpc>
            </a:pPr>
            <a:r>
              <a:rPr lang="en-IN" sz="2000" dirty="0"/>
              <a:t>Another example, In the below chart we could see that that sales happened over the months and years.</a:t>
            </a:r>
          </a:p>
          <a:p>
            <a:pPr marL="0" indent="0">
              <a:lnSpc>
                <a:spcPct val="150000"/>
              </a:lnSpc>
              <a:buNone/>
            </a:pPr>
            <a:r>
              <a:rPr lang="en-IN" sz="2000" dirty="0"/>
              <a:t> </a:t>
            </a:r>
            <a:endParaRPr lang="en-IN" sz="2000" dirty="0">
              <a:solidFill>
                <a:schemeClr val="tx1"/>
              </a:solidFill>
            </a:endParaRPr>
          </a:p>
        </p:txBody>
      </p:sp>
      <p:pic>
        <p:nvPicPr>
          <p:cNvPr id="9" name="Picture 8">
            <a:extLst>
              <a:ext uri="{FF2B5EF4-FFF2-40B4-BE49-F238E27FC236}">
                <a16:creationId xmlns:a16="http://schemas.microsoft.com/office/drawing/2014/main" id="{4828C5F7-58FF-2FB7-CEAB-27D7ED801C90}"/>
              </a:ext>
            </a:extLst>
          </p:cNvPr>
          <p:cNvPicPr>
            <a:picLocks noChangeAspect="1"/>
          </p:cNvPicPr>
          <p:nvPr/>
        </p:nvPicPr>
        <p:blipFill>
          <a:blip r:embed="rId2"/>
          <a:stretch>
            <a:fillRect/>
          </a:stretch>
        </p:blipFill>
        <p:spPr>
          <a:xfrm>
            <a:off x="1172784" y="3283383"/>
            <a:ext cx="8809483" cy="2987299"/>
          </a:xfrm>
          <a:prstGeom prst="rect">
            <a:avLst/>
          </a:prstGeom>
        </p:spPr>
      </p:pic>
    </p:spTree>
    <p:extLst>
      <p:ext uri="{BB962C8B-B14F-4D97-AF65-F5344CB8AC3E}">
        <p14:creationId xmlns:p14="http://schemas.microsoft.com/office/powerpoint/2010/main" val="414734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p:txBody>
          <a:bodyPr/>
          <a:lstStyle/>
          <a:p>
            <a:r>
              <a:rPr lang="en-IN" b="1" dirty="0">
                <a:solidFill>
                  <a:schemeClr val="accent6">
                    <a:lumMod val="75000"/>
                  </a:schemeClr>
                </a:solidFill>
                <a:latin typeface="Trebuchet MS" panose="020B0603020202020204" pitchFamily="34" charset="0"/>
              </a:rPr>
              <a:t>Customer Insights</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690688"/>
            <a:ext cx="9785023" cy="4220534"/>
          </a:xfrm>
        </p:spPr>
        <p:txBody>
          <a:bodyPr>
            <a:normAutofit/>
          </a:bodyPr>
          <a:lstStyle/>
          <a:p>
            <a:pPr>
              <a:lnSpc>
                <a:spcPct val="150000"/>
              </a:lnSpc>
            </a:pPr>
            <a:r>
              <a:rPr lang="en-IN" sz="2000" dirty="0"/>
              <a:t>To improve the sales, attain the better profit and sustain in the market, it’s very important to know the customer’s value and their feedbacks.</a:t>
            </a:r>
          </a:p>
          <a:p>
            <a:pPr>
              <a:lnSpc>
                <a:spcPct val="150000"/>
              </a:lnSpc>
            </a:pPr>
            <a:r>
              <a:rPr lang="en-IN" sz="2000" dirty="0">
                <a:solidFill>
                  <a:schemeClr val="tx1"/>
                </a:solidFill>
              </a:rPr>
              <a:t>For example, below are the Top 10 customers  who has bought more products.</a:t>
            </a:r>
          </a:p>
          <a:p>
            <a:pPr>
              <a:lnSpc>
                <a:spcPct val="150000"/>
              </a:lnSpc>
            </a:pPr>
            <a:endParaRPr lang="en-IN" sz="2000" dirty="0">
              <a:solidFill>
                <a:schemeClr val="tx1"/>
              </a:solidFill>
            </a:endParaRPr>
          </a:p>
        </p:txBody>
      </p:sp>
      <p:pic>
        <p:nvPicPr>
          <p:cNvPr id="5" name="Picture 4">
            <a:extLst>
              <a:ext uri="{FF2B5EF4-FFF2-40B4-BE49-F238E27FC236}">
                <a16:creationId xmlns:a16="http://schemas.microsoft.com/office/drawing/2014/main" id="{3C8E377F-F1A0-11B9-5E6B-9654E29DA87F}"/>
              </a:ext>
            </a:extLst>
          </p:cNvPr>
          <p:cNvPicPr>
            <a:picLocks noChangeAspect="1"/>
          </p:cNvPicPr>
          <p:nvPr/>
        </p:nvPicPr>
        <p:blipFill>
          <a:blip r:embed="rId2"/>
          <a:stretch>
            <a:fillRect/>
          </a:stretch>
        </p:blipFill>
        <p:spPr>
          <a:xfrm>
            <a:off x="2366129" y="3429000"/>
            <a:ext cx="5693790" cy="2482222"/>
          </a:xfrm>
          <a:prstGeom prst="rect">
            <a:avLst/>
          </a:prstGeom>
        </p:spPr>
      </p:pic>
    </p:spTree>
    <p:extLst>
      <p:ext uri="{BB962C8B-B14F-4D97-AF65-F5344CB8AC3E}">
        <p14:creationId xmlns:p14="http://schemas.microsoft.com/office/powerpoint/2010/main" val="58414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p:txBody>
          <a:bodyPr/>
          <a:lstStyle/>
          <a:p>
            <a:r>
              <a:rPr lang="en-IN" b="1" dirty="0">
                <a:solidFill>
                  <a:schemeClr val="accent6">
                    <a:lumMod val="75000"/>
                  </a:schemeClr>
                </a:solidFill>
                <a:latin typeface="Trebuchet MS" panose="020B0603020202020204" pitchFamily="34" charset="0"/>
              </a:rPr>
              <a:t>Inventory Management</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451728"/>
            <a:ext cx="9785023" cy="4459494"/>
          </a:xfrm>
        </p:spPr>
        <p:txBody>
          <a:bodyPr>
            <a:normAutofit/>
          </a:bodyPr>
          <a:lstStyle/>
          <a:p>
            <a:pPr>
              <a:lnSpc>
                <a:spcPct val="150000"/>
              </a:lnSpc>
            </a:pPr>
            <a:r>
              <a:rPr lang="en-IN" sz="2000" dirty="0">
                <a:solidFill>
                  <a:schemeClr val="tx1"/>
                </a:solidFill>
              </a:rPr>
              <a:t>Inventory Management is one o</a:t>
            </a:r>
            <a:r>
              <a:rPr lang="en-IN" sz="2000" dirty="0"/>
              <a:t>f the most prioritized thing in the retail shop. Customer should not leave our shop if in case there is no stocks of a particular product</a:t>
            </a:r>
          </a:p>
          <a:p>
            <a:pPr>
              <a:lnSpc>
                <a:spcPct val="150000"/>
              </a:lnSpc>
            </a:pPr>
            <a:r>
              <a:rPr lang="en-US" sz="2000" dirty="0"/>
              <a:t>Products with high turnover rates maintain optimal stock availability, minimizing stockouts while avoiding overstocking. </a:t>
            </a:r>
          </a:p>
          <a:p>
            <a:pPr>
              <a:lnSpc>
                <a:spcPct val="150000"/>
              </a:lnSpc>
            </a:pPr>
            <a:r>
              <a:rPr lang="en-US" sz="2000" dirty="0"/>
              <a:t>Regular restocking cycles ensure that the products are available at any given time, minimizing customer wait times and lost sales due to stockouts.</a:t>
            </a:r>
          </a:p>
          <a:p>
            <a:pPr>
              <a:lnSpc>
                <a:spcPct val="150000"/>
              </a:lnSpc>
            </a:pPr>
            <a:endParaRPr lang="en-US" sz="2000" dirty="0"/>
          </a:p>
          <a:p>
            <a:pPr>
              <a:lnSpc>
                <a:spcPct val="150000"/>
              </a:lnSpc>
            </a:pPr>
            <a:endParaRPr lang="en-IN" sz="2000" dirty="0"/>
          </a:p>
        </p:txBody>
      </p:sp>
      <p:pic>
        <p:nvPicPr>
          <p:cNvPr id="12" name="Picture 11">
            <a:extLst>
              <a:ext uri="{FF2B5EF4-FFF2-40B4-BE49-F238E27FC236}">
                <a16:creationId xmlns:a16="http://schemas.microsoft.com/office/drawing/2014/main" id="{5BEEA731-E853-A706-BA0D-4E3E58BAE4F6}"/>
              </a:ext>
            </a:extLst>
          </p:cNvPr>
          <p:cNvPicPr>
            <a:picLocks noChangeAspect="1"/>
          </p:cNvPicPr>
          <p:nvPr/>
        </p:nvPicPr>
        <p:blipFill>
          <a:blip r:embed="rId2"/>
          <a:stretch>
            <a:fillRect/>
          </a:stretch>
        </p:blipFill>
        <p:spPr>
          <a:xfrm>
            <a:off x="3393649" y="4685482"/>
            <a:ext cx="5012640" cy="1807393"/>
          </a:xfrm>
          <a:prstGeom prst="rect">
            <a:avLst/>
          </a:prstGeom>
        </p:spPr>
      </p:pic>
    </p:spTree>
    <p:extLst>
      <p:ext uri="{BB962C8B-B14F-4D97-AF65-F5344CB8AC3E}">
        <p14:creationId xmlns:p14="http://schemas.microsoft.com/office/powerpoint/2010/main" val="120274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Order Fulfilment Optimization</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272619"/>
            <a:ext cx="9785023" cy="4638603"/>
          </a:xfrm>
        </p:spPr>
        <p:txBody>
          <a:bodyPr>
            <a:normAutofit/>
          </a:bodyPr>
          <a:lstStyle/>
          <a:p>
            <a:pPr>
              <a:lnSpc>
                <a:spcPct val="150000"/>
              </a:lnSpc>
            </a:pPr>
            <a:r>
              <a:rPr lang="en-US" sz="1800" b="0" i="0" u="none" strike="noStrike" dirty="0">
                <a:solidFill>
                  <a:srgbClr val="000000"/>
                </a:solidFill>
                <a:effectLst/>
                <a:latin typeface="Arial" panose="020B0604020202020204" pitchFamily="34" charset="0"/>
              </a:rPr>
              <a:t>Optimize the order delivery services to better meet the needs of the consumers.</a:t>
            </a:r>
          </a:p>
          <a:p>
            <a:pPr>
              <a:lnSpc>
                <a:spcPct val="150000"/>
              </a:lnSpc>
            </a:pPr>
            <a:r>
              <a:rPr lang="en-IN" sz="2000" dirty="0"/>
              <a:t>Especially, need to track on which brands, categories the more orders placed. Also to gain more profit , it is important to calculate the order date and shipped date for each products.</a:t>
            </a:r>
          </a:p>
          <a:p>
            <a:pPr>
              <a:lnSpc>
                <a:spcPct val="150000"/>
              </a:lnSpc>
            </a:pPr>
            <a:r>
              <a:rPr lang="en-IN" sz="2000" dirty="0"/>
              <a:t>From the below decomposition tree, we could see the detail information of orders placed on which brand , categories, states.</a:t>
            </a:r>
          </a:p>
          <a:p>
            <a:pPr>
              <a:lnSpc>
                <a:spcPct val="150000"/>
              </a:lnSpc>
            </a:pPr>
            <a:endParaRPr lang="en-US" sz="2000" dirty="0"/>
          </a:p>
          <a:p>
            <a:pPr>
              <a:lnSpc>
                <a:spcPct val="150000"/>
              </a:lnSpc>
            </a:pPr>
            <a:endParaRPr lang="en-IN" sz="2000" dirty="0"/>
          </a:p>
        </p:txBody>
      </p:sp>
      <p:pic>
        <p:nvPicPr>
          <p:cNvPr id="5" name="Picture 4">
            <a:extLst>
              <a:ext uri="{FF2B5EF4-FFF2-40B4-BE49-F238E27FC236}">
                <a16:creationId xmlns:a16="http://schemas.microsoft.com/office/drawing/2014/main" id="{4A9273F2-A90F-B7B0-ADBA-F1F32036DAE8}"/>
              </a:ext>
            </a:extLst>
          </p:cNvPr>
          <p:cNvPicPr>
            <a:picLocks noChangeAspect="1"/>
          </p:cNvPicPr>
          <p:nvPr/>
        </p:nvPicPr>
        <p:blipFill>
          <a:blip r:embed="rId2"/>
          <a:stretch>
            <a:fillRect/>
          </a:stretch>
        </p:blipFill>
        <p:spPr>
          <a:xfrm>
            <a:off x="3185945" y="4279769"/>
            <a:ext cx="6778187" cy="2213105"/>
          </a:xfrm>
          <a:prstGeom prst="rect">
            <a:avLst/>
          </a:prstGeom>
        </p:spPr>
      </p:pic>
    </p:spTree>
    <p:extLst>
      <p:ext uri="{BB962C8B-B14F-4D97-AF65-F5344CB8AC3E}">
        <p14:creationId xmlns:p14="http://schemas.microsoft.com/office/powerpoint/2010/main" val="385903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8871-DADC-6463-AC44-A7081BE3E90C}"/>
              </a:ext>
            </a:extLst>
          </p:cNvPr>
          <p:cNvSpPr>
            <a:spLocks noGrp="1"/>
          </p:cNvSpPr>
          <p:nvPr>
            <p:ph type="title"/>
          </p:nvPr>
        </p:nvSpPr>
        <p:spPr>
          <a:xfrm>
            <a:off x="839788" y="365125"/>
            <a:ext cx="10515600" cy="1086603"/>
          </a:xfrm>
        </p:spPr>
        <p:txBody>
          <a:bodyPr/>
          <a:lstStyle/>
          <a:p>
            <a:r>
              <a:rPr lang="en-IN" b="1" dirty="0">
                <a:solidFill>
                  <a:schemeClr val="accent6">
                    <a:lumMod val="75000"/>
                  </a:schemeClr>
                </a:solidFill>
                <a:latin typeface="Trebuchet MS" panose="020B0603020202020204" pitchFamily="34" charset="0"/>
              </a:rPr>
              <a:t>Order Fulfilment Optimization</a:t>
            </a:r>
            <a:endParaRPr lang="en-IN" dirty="0"/>
          </a:p>
        </p:txBody>
      </p:sp>
      <p:sp>
        <p:nvSpPr>
          <p:cNvPr id="4" name="Content Placeholder 3">
            <a:extLst>
              <a:ext uri="{FF2B5EF4-FFF2-40B4-BE49-F238E27FC236}">
                <a16:creationId xmlns:a16="http://schemas.microsoft.com/office/drawing/2014/main" id="{1A782DF1-CC62-A099-8837-C5D807F31B48}"/>
              </a:ext>
            </a:extLst>
          </p:cNvPr>
          <p:cNvSpPr>
            <a:spLocks noGrp="1"/>
          </p:cNvSpPr>
          <p:nvPr>
            <p:ph sz="half" idx="2"/>
          </p:nvPr>
        </p:nvSpPr>
        <p:spPr>
          <a:xfrm>
            <a:off x="839788" y="1451728"/>
            <a:ext cx="5157787" cy="4737935"/>
          </a:xfrm>
        </p:spPr>
        <p:txBody>
          <a:bodyPr/>
          <a:lstStyle/>
          <a:p>
            <a:r>
              <a:rPr lang="en-IN" dirty="0"/>
              <a:t>The below Donut chart depicts the profits on each order status </a:t>
            </a:r>
          </a:p>
        </p:txBody>
      </p:sp>
      <p:sp>
        <p:nvSpPr>
          <p:cNvPr id="6" name="Content Placeholder 5">
            <a:extLst>
              <a:ext uri="{FF2B5EF4-FFF2-40B4-BE49-F238E27FC236}">
                <a16:creationId xmlns:a16="http://schemas.microsoft.com/office/drawing/2014/main" id="{D0452DA0-0624-80A8-256A-3963AE1005D9}"/>
              </a:ext>
            </a:extLst>
          </p:cNvPr>
          <p:cNvSpPr>
            <a:spLocks noGrp="1"/>
          </p:cNvSpPr>
          <p:nvPr>
            <p:ph sz="quarter" idx="4"/>
          </p:nvPr>
        </p:nvSpPr>
        <p:spPr>
          <a:xfrm>
            <a:off x="6172200" y="1451728"/>
            <a:ext cx="5183188" cy="4737935"/>
          </a:xfrm>
        </p:spPr>
        <p:txBody>
          <a:bodyPr/>
          <a:lstStyle/>
          <a:p>
            <a:r>
              <a:rPr lang="en-IN" dirty="0"/>
              <a:t>Below bar chart shows the profit and average order placed over the years.</a:t>
            </a:r>
          </a:p>
          <a:p>
            <a:endParaRPr lang="en-IN" dirty="0"/>
          </a:p>
        </p:txBody>
      </p:sp>
      <p:pic>
        <p:nvPicPr>
          <p:cNvPr id="8" name="Picture 7">
            <a:extLst>
              <a:ext uri="{FF2B5EF4-FFF2-40B4-BE49-F238E27FC236}">
                <a16:creationId xmlns:a16="http://schemas.microsoft.com/office/drawing/2014/main" id="{8F212C6E-D1AD-2C0C-B4E2-19F37A22A675}"/>
              </a:ext>
            </a:extLst>
          </p:cNvPr>
          <p:cNvPicPr>
            <a:picLocks noChangeAspect="1"/>
          </p:cNvPicPr>
          <p:nvPr/>
        </p:nvPicPr>
        <p:blipFill>
          <a:blip r:embed="rId2"/>
          <a:stretch>
            <a:fillRect/>
          </a:stretch>
        </p:blipFill>
        <p:spPr>
          <a:xfrm>
            <a:off x="1034788" y="2636078"/>
            <a:ext cx="3892431" cy="2897456"/>
          </a:xfrm>
          <a:prstGeom prst="rect">
            <a:avLst/>
          </a:prstGeom>
        </p:spPr>
      </p:pic>
      <p:pic>
        <p:nvPicPr>
          <p:cNvPr id="12" name="Picture 11">
            <a:extLst>
              <a:ext uri="{FF2B5EF4-FFF2-40B4-BE49-F238E27FC236}">
                <a16:creationId xmlns:a16="http://schemas.microsoft.com/office/drawing/2014/main" id="{0F8DEBA7-ECFD-228F-1D86-86717B506B98}"/>
              </a:ext>
            </a:extLst>
          </p:cNvPr>
          <p:cNvPicPr>
            <a:picLocks noChangeAspect="1"/>
          </p:cNvPicPr>
          <p:nvPr/>
        </p:nvPicPr>
        <p:blipFill>
          <a:blip r:embed="rId3"/>
          <a:stretch>
            <a:fillRect/>
          </a:stretch>
        </p:blipFill>
        <p:spPr>
          <a:xfrm>
            <a:off x="6259397" y="2793387"/>
            <a:ext cx="5389243" cy="3202060"/>
          </a:xfrm>
          <a:prstGeom prst="rect">
            <a:avLst/>
          </a:prstGeom>
        </p:spPr>
      </p:pic>
    </p:spTree>
    <p:extLst>
      <p:ext uri="{BB962C8B-B14F-4D97-AF65-F5344CB8AC3E}">
        <p14:creationId xmlns:p14="http://schemas.microsoft.com/office/powerpoint/2010/main" val="324372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0675-A394-6FC1-FF59-FD7B2424DBB5}"/>
              </a:ext>
            </a:extLst>
          </p:cNvPr>
          <p:cNvSpPr>
            <a:spLocks noGrp="1"/>
          </p:cNvSpPr>
          <p:nvPr>
            <p:ph type="title"/>
          </p:nvPr>
        </p:nvSpPr>
        <p:spPr>
          <a:xfrm>
            <a:off x="838200" y="365125"/>
            <a:ext cx="10515600" cy="1020615"/>
          </a:xfrm>
        </p:spPr>
        <p:txBody>
          <a:bodyPr/>
          <a:lstStyle/>
          <a:p>
            <a:r>
              <a:rPr lang="en-IN" b="1" dirty="0">
                <a:solidFill>
                  <a:schemeClr val="accent6">
                    <a:lumMod val="75000"/>
                  </a:schemeClr>
                </a:solidFill>
                <a:latin typeface="Trebuchet MS" panose="020B0603020202020204" pitchFamily="34" charset="0"/>
              </a:rPr>
              <a:t>Financial Reporting</a:t>
            </a:r>
          </a:p>
        </p:txBody>
      </p:sp>
      <p:sp>
        <p:nvSpPr>
          <p:cNvPr id="3" name="Content Placeholder 2">
            <a:extLst>
              <a:ext uri="{FF2B5EF4-FFF2-40B4-BE49-F238E27FC236}">
                <a16:creationId xmlns:a16="http://schemas.microsoft.com/office/drawing/2014/main" id="{E95FBAB9-B5F7-C3EF-EE75-DFD44D35E1EB}"/>
              </a:ext>
            </a:extLst>
          </p:cNvPr>
          <p:cNvSpPr>
            <a:spLocks noGrp="1"/>
          </p:cNvSpPr>
          <p:nvPr>
            <p:ph idx="1"/>
          </p:nvPr>
        </p:nvSpPr>
        <p:spPr>
          <a:xfrm>
            <a:off x="603315" y="1593130"/>
            <a:ext cx="9785023" cy="4318092"/>
          </a:xfrm>
        </p:spPr>
        <p:txBody>
          <a:bodyPr>
            <a:normAutofit/>
          </a:bodyPr>
          <a:lstStyle/>
          <a:p>
            <a:pPr>
              <a:lnSpc>
                <a:spcPct val="150000"/>
              </a:lnSpc>
            </a:pPr>
            <a:r>
              <a:rPr lang="en-US" sz="1800" dirty="0">
                <a:solidFill>
                  <a:srgbClr val="000000"/>
                </a:solidFill>
                <a:latin typeface="Arial" panose="020B0604020202020204" pitchFamily="34" charset="0"/>
              </a:rPr>
              <a:t>Financial Reporting includes the overall sales / revenue of products in a particular period, profit statistics and total quantity of products in each categories.</a:t>
            </a:r>
          </a:p>
          <a:p>
            <a:pPr>
              <a:lnSpc>
                <a:spcPct val="150000"/>
              </a:lnSpc>
            </a:pPr>
            <a:r>
              <a:rPr lang="en-US" sz="1800" dirty="0">
                <a:solidFill>
                  <a:srgbClr val="000000"/>
                </a:solidFill>
                <a:latin typeface="Arial" panose="020B0604020202020204" pitchFamily="34" charset="0"/>
              </a:rPr>
              <a:t>This reporting will helps us to make decisions in more efficient manner.</a:t>
            </a:r>
          </a:p>
          <a:p>
            <a:pPr>
              <a:lnSpc>
                <a:spcPct val="150000"/>
              </a:lnSpc>
            </a:pPr>
            <a:r>
              <a:rPr lang="en-US" sz="1800" dirty="0">
                <a:solidFill>
                  <a:srgbClr val="000000"/>
                </a:solidFill>
                <a:latin typeface="Arial" panose="020B0604020202020204" pitchFamily="34" charset="0"/>
              </a:rPr>
              <a:t>Financial reporting ensures transparency, enabling decision-makers to assess the organization’s financial health, track growth, and ensure regulatory compliance. </a:t>
            </a:r>
          </a:p>
          <a:p>
            <a:pPr>
              <a:lnSpc>
                <a:spcPct val="150000"/>
              </a:lnSpc>
            </a:pPr>
            <a:r>
              <a:rPr lang="en-US" sz="1800" dirty="0">
                <a:solidFill>
                  <a:srgbClr val="000000"/>
                </a:solidFill>
                <a:latin typeface="Arial" panose="020B0604020202020204" pitchFamily="34" charset="0"/>
              </a:rPr>
              <a:t>By leveraging the insights, financial reporting supports strategic planning and drives operational efficiency, positioning the business for sustainable success in competitive markets.</a:t>
            </a:r>
          </a:p>
          <a:p>
            <a:pPr>
              <a:lnSpc>
                <a:spcPct val="150000"/>
              </a:lnSpc>
            </a:pPr>
            <a:endParaRPr lang="en-US" sz="1800" dirty="0">
              <a:solidFill>
                <a:srgbClr val="000000"/>
              </a:solidFill>
              <a:latin typeface="Arial" panose="020B0604020202020204" pitchFamily="34" charset="0"/>
            </a:endParaRPr>
          </a:p>
          <a:p>
            <a:pPr>
              <a:lnSpc>
                <a:spcPct val="150000"/>
              </a:lnSpc>
            </a:pPr>
            <a:endParaRPr lang="en-US" sz="2000" dirty="0"/>
          </a:p>
          <a:p>
            <a:pPr>
              <a:lnSpc>
                <a:spcPct val="150000"/>
              </a:lnSpc>
            </a:pPr>
            <a:endParaRPr lang="en-IN" sz="2000" dirty="0"/>
          </a:p>
        </p:txBody>
      </p:sp>
    </p:spTree>
    <p:extLst>
      <p:ext uri="{BB962C8B-B14F-4D97-AF65-F5344CB8AC3E}">
        <p14:creationId xmlns:p14="http://schemas.microsoft.com/office/powerpoint/2010/main" val="67495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832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FINAL PROJECT  Customer Purchase Behavior in Retail using Data Analytics</vt:lpstr>
      <vt:lpstr>Overview of the Project</vt:lpstr>
      <vt:lpstr>Sales Performance Analysis</vt:lpstr>
      <vt:lpstr>Sales Performance Analysis</vt:lpstr>
      <vt:lpstr>Customer Insights</vt:lpstr>
      <vt:lpstr>Inventory Management</vt:lpstr>
      <vt:lpstr>Order Fulfilment Optimization</vt:lpstr>
      <vt:lpstr>Order Fulfilment Optimization</vt:lpstr>
      <vt:lpstr>Financial Reporting</vt:lpstr>
      <vt:lpstr>Financial Reporting</vt:lpstr>
      <vt:lpstr>Staff Performance Evaluation</vt:lpstr>
      <vt:lpstr>Staff Performance Evaluation</vt:lpstr>
      <vt:lpstr>Market Trend Analysis</vt:lpstr>
      <vt:lpstr>Business Strategy Growth</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Bharani Shanmugam</dc:creator>
  <cp:lastModifiedBy>Bharani Shanmugam</cp:lastModifiedBy>
  <cp:revision>14</cp:revision>
  <dcterms:created xsi:type="dcterms:W3CDTF">2024-09-07T14:07:02Z</dcterms:created>
  <dcterms:modified xsi:type="dcterms:W3CDTF">2024-09-07T17:49:55Z</dcterms:modified>
</cp:coreProperties>
</file>