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71" r:id="rId4"/>
    <p:sldId id="258" r:id="rId5"/>
    <p:sldId id="259" r:id="rId6"/>
    <p:sldId id="261" r:id="rId7"/>
    <p:sldId id="263" r:id="rId8"/>
    <p:sldId id="264" r:id="rId9"/>
    <p:sldId id="266" r:id="rId10"/>
    <p:sldId id="268" r:id="rId11"/>
    <p:sldId id="270" r:id="rId12"/>
  </p:sldIdLst>
  <p:sldSz cx="9144000" cy="5143500" type="screen16x9"/>
  <p:notesSz cx="6858000" cy="9144000"/>
  <p:embeddedFontLst>
    <p:embeddedFont>
      <p:font typeface="Arial Black" pitchFamily="34" charset="0"/>
      <p:bold r:id="rId14"/>
    </p:embeddedFont>
    <p:embeddedFont>
      <p:font typeface="Audiowide" charset="0"/>
      <p:regular r:id="rId15"/>
    </p:embeddedFont>
    <p:embeddedFont>
      <p:font typeface="Cooper Black" pitchFamily="18" charset="0"/>
      <p:regular r:id="rId16"/>
    </p:embeddedFont>
    <p:embeddedFont>
      <p:font typeface="Karla" charset="0"/>
      <p:regular r:id="rId17"/>
      <p:bold r:id="rId18"/>
      <p:italic r:id="rId19"/>
      <p:boldItalic r:id="rId20"/>
    </p:embeddedFont>
    <p:embeddedFont>
      <p:font typeface="Century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B587E48-0C87-41B3-A296-427BCCE7E47F}">
  <a:tblStyle styleId="{CB587E48-0C87-41B3-A296-427BCCE7E4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-738" y="-3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cc9050bdf8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cc9050bdf8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ea1d9433b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ea1d9433b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c9050bdf8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c9050bdf8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e0a8b09948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e0a8b09948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2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3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4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5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6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7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8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1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 idx="2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3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title" idx="4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5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title" idx="6" hasCustomPrompt="1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4" name="Google Shape;234;p22"/>
          <p:cNvSpPr txBox="1">
            <a:spLocks noGrp="1"/>
          </p:cNvSpPr>
          <p:nvPr>
            <p:ph type="title" idx="7" hasCustomPrompt="1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2"/>
          <p:cNvSpPr txBox="1">
            <a:spLocks noGrp="1"/>
          </p:cNvSpPr>
          <p:nvPr>
            <p:ph type="title" idx="8" hasCustomPrompt="1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>
            <a:spLocks noGrp="1"/>
          </p:cNvSpPr>
          <p:nvPr>
            <p:ph type="title" idx="9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 amt="75000"/>
          </a:blip>
          <a:srcRect l="23312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 amt="75000"/>
          </a:blip>
          <a:srcRect l="21488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 b="1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2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3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4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l="16597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l="23059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 idx="2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3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 idx="4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5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2" r:id="rId7"/>
    <p:sldLayoutId id="2147483664" r:id="rId8"/>
    <p:sldLayoutId id="2147483665" r:id="rId9"/>
    <p:sldLayoutId id="2147483666" r:id="rId10"/>
    <p:sldLayoutId id="2147483668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554863" y="1011836"/>
            <a:ext cx="5689500" cy="2618163"/>
          </a:xfrm>
          <a:prstGeom prst="snip2DiagRect">
            <a:avLst>
              <a:gd name="adj1" fmla="val 24047"/>
              <a:gd name="adj2" fmla="val 1781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229193" y="1064301"/>
            <a:ext cx="6063521" cy="2476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Arial Black" pitchFamily="34" charset="0"/>
              </a:rPr>
              <a:t>IMAGE RECOGNITION USING PRE-TRAINED RESNET </a:t>
            </a:r>
            <a:r>
              <a:rPr lang="en-US" sz="2000" dirty="0" smtClean="0">
                <a:latin typeface="Arial Black" pitchFamily="34" charset="0"/>
              </a:rPr>
              <a:t>MODEL 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2233534" y="3889948"/>
            <a:ext cx="5561933" cy="1253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latin typeface="Cooper Black" pitchFamily="18" charset="0"/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BHARANI DHARAN V (513121104711)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THANTHAI PERIYAR GOVERNMENT INSTITUTE OF THECHNOLOGY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VELLORE</a:t>
            </a:r>
            <a:endParaRPr dirty="0"/>
          </a:p>
        </p:txBody>
      </p: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2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 smtClean="0">
                <a:latin typeface="Arial Black" pitchFamily="34" charset="0"/>
              </a:rPr>
              <a:t>RESULTS</a:t>
            </a:r>
            <a:r>
              <a:rPr lang="en-US" sz="2000" dirty="0" smtClean="0">
                <a:latin typeface="Arial Black" pitchFamily="34" charset="0"/>
              </a:rPr>
              <a:t>:</a:t>
            </a:r>
            <a:endParaRPr sz="2000" dirty="0">
              <a:latin typeface="Arial Black" pitchFamily="34" charset="0"/>
            </a:endParaRPr>
          </a:p>
        </p:txBody>
      </p:sp>
      <p:sp>
        <p:nvSpPr>
          <p:cNvPr id="796" name="Google Shape;796;p42"/>
          <p:cNvSpPr txBox="1">
            <a:spLocks noGrp="1"/>
          </p:cNvSpPr>
          <p:nvPr>
            <p:ph type="body" idx="1"/>
          </p:nvPr>
        </p:nvSpPr>
        <p:spPr>
          <a:xfrm>
            <a:off x="720000" y="1456400"/>
            <a:ext cx="7457134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b="0" dirty="0" smtClean="0">
                <a:latin typeface="Century" pitchFamily="18" charset="0"/>
              </a:rPr>
              <a:t>Presentation of the outcomes and findings of the project</a:t>
            </a:r>
            <a:r>
              <a:rPr lang="en-US" sz="2000" b="0" dirty="0" smtClean="0">
                <a:latin typeface="Century" pitchFamily="18" charset="0"/>
              </a:rPr>
              <a:t>.</a:t>
            </a:r>
          </a:p>
          <a:p>
            <a:pPr>
              <a:buClr>
                <a:schemeClr val="bg1"/>
              </a:buClr>
              <a:buNone/>
            </a:pPr>
            <a:endParaRPr lang="en-US" sz="2000" b="0" dirty="0" smtClean="0">
              <a:latin typeface="Century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b="0" dirty="0" smtClean="0">
                <a:latin typeface="Century" pitchFamily="18" charset="0"/>
              </a:rPr>
              <a:t>Includes performance metrics, accuracy rates, and other relevant </a:t>
            </a:r>
            <a:r>
              <a:rPr lang="en-US" sz="2000" b="0" dirty="0" smtClean="0">
                <a:latin typeface="Century" pitchFamily="18" charset="0"/>
              </a:rPr>
              <a:t>results</a:t>
            </a:r>
          </a:p>
          <a:p>
            <a:pPr>
              <a:buClr>
                <a:schemeClr val="bg1"/>
              </a:buClr>
              <a:buNone/>
            </a:pPr>
            <a:endParaRPr lang="en-US" sz="2000" b="0" dirty="0" smtClean="0">
              <a:latin typeface="Century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b="0" dirty="0" smtClean="0">
                <a:latin typeface="Century" pitchFamily="18" charset="0"/>
              </a:rPr>
              <a:t>Demonstrates the effectiveness and impact of the </a:t>
            </a:r>
            <a:r>
              <a:rPr lang="en-US" sz="2000" b="0" dirty="0" smtClean="0">
                <a:latin typeface="Century" pitchFamily="18" charset="0"/>
              </a:rPr>
              <a:t>solution</a:t>
            </a:r>
            <a:endParaRPr lang="en-US" sz="2000" b="0" dirty="0" smtClean="0">
              <a:latin typeface="Century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endParaRPr dirty="0"/>
          </a:p>
        </p:txBody>
      </p:sp>
      <p:grpSp>
        <p:nvGrpSpPr>
          <p:cNvPr id="804" name="Google Shape;804;p42"/>
          <p:cNvGrpSpPr/>
          <p:nvPr/>
        </p:nvGrpSpPr>
        <p:grpSpPr>
          <a:xfrm>
            <a:off x="7882402" y="3927185"/>
            <a:ext cx="1096749" cy="1020364"/>
            <a:chOff x="827350" y="3629733"/>
            <a:chExt cx="1431600" cy="1332067"/>
          </a:xfrm>
        </p:grpSpPr>
        <p:sp>
          <p:nvSpPr>
            <p:cNvPr id="805" name="Google Shape;805;p4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2"/>
          <p:cNvGrpSpPr/>
          <p:nvPr/>
        </p:nvGrpSpPr>
        <p:grpSpPr>
          <a:xfrm>
            <a:off x="7771279" y="3271162"/>
            <a:ext cx="510366" cy="474882"/>
            <a:chOff x="827350" y="3629733"/>
            <a:chExt cx="1431600" cy="1332067"/>
          </a:xfrm>
        </p:grpSpPr>
        <p:sp>
          <p:nvSpPr>
            <p:cNvPr id="809" name="Google Shape;809;p4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2"/>
          <p:cNvGrpSpPr/>
          <p:nvPr/>
        </p:nvGrpSpPr>
        <p:grpSpPr>
          <a:xfrm>
            <a:off x="7247377" y="4412793"/>
            <a:ext cx="401134" cy="373245"/>
            <a:chOff x="827350" y="3629733"/>
            <a:chExt cx="1431600" cy="1332067"/>
          </a:xfrm>
        </p:grpSpPr>
        <p:sp>
          <p:nvSpPr>
            <p:cNvPr id="813" name="Google Shape;813;p4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4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4"/>
          <p:cNvSpPr txBox="1">
            <a:spLocks noGrp="1"/>
          </p:cNvSpPr>
          <p:nvPr>
            <p:ph type="title" idx="9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conclusion </a:t>
            </a:r>
            <a:endParaRPr dirty="0"/>
          </a:p>
        </p:txBody>
      </p:sp>
      <p:grpSp>
        <p:nvGrpSpPr>
          <p:cNvPr id="889" name="Google Shape;889;p44"/>
          <p:cNvGrpSpPr/>
          <p:nvPr/>
        </p:nvGrpSpPr>
        <p:grpSpPr>
          <a:xfrm>
            <a:off x="8034824" y="4131134"/>
            <a:ext cx="927391" cy="862780"/>
            <a:chOff x="827350" y="3629733"/>
            <a:chExt cx="1431600" cy="1332067"/>
          </a:xfrm>
        </p:grpSpPr>
        <p:sp>
          <p:nvSpPr>
            <p:cNvPr id="890" name="Google Shape;890;p4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4"/>
          <p:cNvGrpSpPr/>
          <p:nvPr/>
        </p:nvGrpSpPr>
        <p:grpSpPr>
          <a:xfrm>
            <a:off x="8295282" y="3487889"/>
            <a:ext cx="552884" cy="514178"/>
            <a:chOff x="827350" y="3629733"/>
            <a:chExt cx="1431600" cy="1332067"/>
          </a:xfrm>
        </p:grpSpPr>
        <p:sp>
          <p:nvSpPr>
            <p:cNvPr id="894" name="Google Shape;894;p4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4"/>
          <p:cNvGrpSpPr/>
          <p:nvPr/>
        </p:nvGrpSpPr>
        <p:grpSpPr>
          <a:xfrm>
            <a:off x="7352014" y="4536899"/>
            <a:ext cx="437354" cy="406813"/>
            <a:chOff x="827350" y="3629733"/>
            <a:chExt cx="1431600" cy="1332067"/>
          </a:xfrm>
        </p:grpSpPr>
        <p:sp>
          <p:nvSpPr>
            <p:cNvPr id="898" name="Google Shape;898;p4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14065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öhne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2131" y="1409198"/>
            <a:ext cx="81021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chemeClr val="bg1"/>
              </a:solidFill>
              <a:latin typeface="Century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Using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pre-trained </a:t>
            </a:r>
            <a:r>
              <a:rPr lang="en-US" sz="2000" dirty="0" err="1" smtClean="0">
                <a:solidFill>
                  <a:schemeClr val="bg1"/>
                </a:solidFill>
                <a:latin typeface="Century" pitchFamily="18" charset="0"/>
              </a:rPr>
              <a:t>ResNet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models helps recognize images more accurately and quickly compared to traditional methods.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bg1"/>
              </a:solidFill>
              <a:latin typeface="Century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These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models can be used in various fields and adjusted to different tasks, making them suitable for a wide range of applications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.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bg1"/>
              </a:solidFill>
              <a:latin typeface="Century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As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technology advances, there's a lot of potential for even better image recognition systems, opening doors to new and innovative uses in different industries.</a:t>
            </a:r>
            <a:endParaRPr lang="en-US" sz="2000" dirty="0">
              <a:solidFill>
                <a:schemeClr val="bg1"/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1993691" y="510300"/>
            <a:ext cx="5096657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3132944" y="540000"/>
            <a:ext cx="264576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2400" dirty="0" smtClean="0">
                <a:latin typeface="Arial Black" pitchFamily="34" charset="0"/>
              </a:rPr>
              <a:t> AGENDA</a:t>
            </a:r>
            <a:endParaRPr sz="2400" dirty="0">
              <a:latin typeface="Arial Black" pitchFamily="34" charset="0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1252213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39" name="Google Shape;339;p31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40" name="Google Shape;340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44" name="Google Shape;344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71994" y="1469034"/>
            <a:ext cx="7570034" cy="335779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INTRODUCTION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PROBLEM STATEMENT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 </a:t>
            </a:r>
            <a:r>
              <a:rPr lang="en-US" sz="2000" dirty="0" smtClean="0">
                <a:latin typeface="Century" pitchFamily="18" charset="0"/>
              </a:rPr>
              <a:t>PROJECT OVERVIEW </a:t>
            </a:r>
            <a:endParaRPr lang="en-US" sz="2000" dirty="0" smtClean="0">
              <a:latin typeface="Century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WHO </a:t>
            </a:r>
            <a:r>
              <a:rPr lang="en-US" sz="2000" dirty="0" smtClean="0">
                <a:latin typeface="Century" pitchFamily="18" charset="0"/>
              </a:rPr>
              <a:t>ARE THE END USERS? </a:t>
            </a:r>
            <a:endParaRPr lang="en-US" sz="2000" dirty="0" smtClean="0">
              <a:latin typeface="Century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YOUR </a:t>
            </a:r>
            <a:r>
              <a:rPr lang="en-US" sz="2000" dirty="0" smtClean="0">
                <a:latin typeface="Century" pitchFamily="18" charset="0"/>
              </a:rPr>
              <a:t>SOLUTION AND ITS VALUE PROPOSITION </a:t>
            </a:r>
            <a:endParaRPr lang="en-US" sz="2000" dirty="0" smtClean="0">
              <a:latin typeface="Century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THE </a:t>
            </a:r>
            <a:r>
              <a:rPr lang="en-US" sz="2000" dirty="0" smtClean="0">
                <a:latin typeface="Century" pitchFamily="18" charset="0"/>
              </a:rPr>
              <a:t>WOW IN YOUR SOLUTION </a:t>
            </a:r>
            <a:endParaRPr lang="en-US" sz="2000" dirty="0" smtClean="0">
              <a:latin typeface="Century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MODELLING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 RESULTS </a:t>
            </a:r>
            <a:endParaRPr lang="en-US" sz="20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1993691" y="510300"/>
            <a:ext cx="5096657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3132944" y="540000"/>
            <a:ext cx="264576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2400" dirty="0" smtClean="0">
                <a:latin typeface="Arial Black" pitchFamily="34" charset="0"/>
              </a:rPr>
              <a:t> </a:t>
            </a:r>
            <a:r>
              <a:rPr lang="en-US" sz="2400" dirty="0" smtClean="0"/>
              <a:t>Introduction </a:t>
            </a:r>
            <a:endParaRPr sz="2400" dirty="0">
              <a:latin typeface="Arial Black" pitchFamily="34" charset="0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1252213" y="4147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" name="Google Shape;339;p31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40" name="Google Shape;340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43;p31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44" name="Google Shape;344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71994" y="1469034"/>
            <a:ext cx="7570034" cy="3357799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entury" pitchFamily="18" charset="0"/>
              </a:rPr>
              <a:t>Deep learning techniques, particularly </a:t>
            </a:r>
            <a:r>
              <a:rPr lang="en-US" sz="2000" dirty="0" err="1" smtClean="0">
                <a:latin typeface="Century" pitchFamily="18" charset="0"/>
              </a:rPr>
              <a:t>convolutional</a:t>
            </a:r>
            <a:r>
              <a:rPr lang="en-US" sz="2000" dirty="0" smtClean="0">
                <a:latin typeface="Century" pitchFamily="18" charset="0"/>
              </a:rPr>
              <a:t> neural networks (CNNs), have revolutionized image recognition by enabling computers to learn from large datasets and automatically extract features</a:t>
            </a:r>
            <a:r>
              <a:rPr lang="en-US" sz="2000" dirty="0" smtClean="0">
                <a:latin typeface="Century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Century" pitchFamily="18" charset="0"/>
              </a:rPr>
              <a:t>Identifying </a:t>
            </a:r>
            <a:r>
              <a:rPr lang="en-US" sz="2000" dirty="0" smtClean="0">
                <a:latin typeface="Century" pitchFamily="18" charset="0"/>
              </a:rPr>
              <a:t>and categorizing objects within images accurately poses significant challenges due to variations in lighting, background clutter, and object orientation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latin typeface="Arial Black" pitchFamily="34" charset="0"/>
              </a:rPr>
              <a:t>PROBLEM STATEMENT</a:t>
            </a:r>
            <a:endParaRPr dirty="0">
              <a:latin typeface="Arial Black" pitchFamily="34" charset="0"/>
            </a:endParaRPr>
          </a:p>
        </p:txBody>
      </p: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Rectangle 57"/>
          <p:cNvSpPr/>
          <p:nvPr/>
        </p:nvSpPr>
        <p:spPr>
          <a:xfrm>
            <a:off x="1124261" y="1618937"/>
            <a:ext cx="56887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 Description of the challenges faced  in</a:t>
            </a:r>
          </a:p>
          <a:p>
            <a:pPr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   image recognition tasks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bg1"/>
              </a:solidFill>
              <a:latin typeface="Century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 Explanation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of the need for more </a:t>
            </a:r>
            <a:endParaRPr lang="en-US" sz="2000" dirty="0" smtClean="0">
              <a:solidFill>
                <a:schemeClr val="bg1"/>
              </a:solidFill>
              <a:latin typeface="Century" pitchFamily="18" charset="0"/>
            </a:endParaRPr>
          </a:p>
          <a:p>
            <a:pPr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  and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efficient image recognition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methods</a:t>
            </a: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bg1"/>
              </a:solidFill>
              <a:latin typeface="Century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Highlights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the motivation for the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project</a:t>
            </a:r>
            <a:endParaRPr lang="en-US" sz="2000" dirty="0" smtClean="0">
              <a:solidFill>
                <a:schemeClr val="bg1"/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239843" y="992916"/>
            <a:ext cx="5966086" cy="850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PROJECT OVERVIEW</a:t>
            </a:r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:</a:t>
            </a:r>
            <a:endParaRPr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547141" y="2071623"/>
            <a:ext cx="6655633" cy="2335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entury" pitchFamily="18" charset="0"/>
              </a:rPr>
              <a:t> Brief </a:t>
            </a:r>
            <a:r>
              <a:rPr lang="en-US" sz="1800" dirty="0" smtClean="0">
                <a:latin typeface="Century" pitchFamily="18" charset="0"/>
              </a:rPr>
              <a:t>summary of the project's objectives and </a:t>
            </a:r>
            <a:r>
              <a:rPr lang="en-US" sz="1800" dirty="0" smtClean="0">
                <a:latin typeface="Century" pitchFamily="18" charset="0"/>
              </a:rPr>
              <a:t>methodology</a:t>
            </a: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Century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entury" pitchFamily="18" charset="0"/>
              </a:rPr>
              <a:t>Provides context for the </a:t>
            </a:r>
            <a:r>
              <a:rPr lang="en-US" sz="1800" dirty="0" smtClean="0">
                <a:latin typeface="Century" pitchFamily="18" charset="0"/>
              </a:rPr>
              <a:t>audience</a:t>
            </a:r>
          </a:p>
          <a:p>
            <a:pPr>
              <a:buFont typeface="Wingdings" pitchFamily="2" charset="2"/>
              <a:buChar char="§"/>
            </a:pPr>
            <a:endParaRPr lang="en-US" sz="1800" dirty="0" smtClean="0">
              <a:latin typeface="Century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entury" pitchFamily="18" charset="0"/>
              </a:rPr>
              <a:t>Introduces the main components of the </a:t>
            </a:r>
            <a:r>
              <a:rPr lang="en-US" sz="1800" dirty="0" smtClean="0">
                <a:latin typeface="Century" pitchFamily="18" charset="0"/>
              </a:rPr>
              <a:t>project</a:t>
            </a:r>
            <a:endParaRPr lang="en-US" sz="1800" dirty="0">
              <a:latin typeface="Century" pitchFamily="18" charset="0"/>
            </a:endParaRPr>
          </a:p>
        </p:txBody>
      </p: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1469036" y="532785"/>
            <a:ext cx="6086007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665684" y="517515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smtClean="0">
                <a:latin typeface="Arial Black" pitchFamily="34" charset="0"/>
              </a:rPr>
              <a:t>WHO ARE THE END USERS</a:t>
            </a:r>
            <a:r>
              <a:rPr lang="en-US" sz="2400" b="1" dirty="0" smtClean="0">
                <a:latin typeface="Arial Black" pitchFamily="34" charset="0"/>
              </a:rPr>
              <a:t>?</a:t>
            </a:r>
            <a:r>
              <a:rPr lang="en-US" sz="2400" dirty="0" smtClean="0">
                <a:latin typeface="Arial Black" pitchFamily="34" charset="0"/>
              </a:rPr>
              <a:t>:</a:t>
            </a:r>
            <a:endParaRPr sz="2400" dirty="0">
              <a:latin typeface="Arial Black" pitchFamily="34" charset="0"/>
            </a:endParaRPr>
          </a:p>
        </p:txBody>
      </p:sp>
      <p:grpSp>
        <p:nvGrpSpPr>
          <p:cNvPr id="498" name="Google Shape;498;p35"/>
          <p:cNvGrpSpPr/>
          <p:nvPr/>
        </p:nvGrpSpPr>
        <p:grpSpPr>
          <a:xfrm>
            <a:off x="6834970" y="3558452"/>
            <a:ext cx="1178637" cy="1096691"/>
            <a:chOff x="827350" y="3629733"/>
            <a:chExt cx="1431600" cy="1332067"/>
          </a:xfrm>
        </p:grpSpPr>
        <p:sp>
          <p:nvSpPr>
            <p:cNvPr id="499" name="Google Shape;499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35"/>
          <p:cNvSpPr txBox="1">
            <a:spLocks noGrp="1"/>
          </p:cNvSpPr>
          <p:nvPr>
            <p:ph type="subTitle" idx="1"/>
          </p:nvPr>
        </p:nvSpPr>
        <p:spPr>
          <a:xfrm rot="371">
            <a:off x="779161" y="1650110"/>
            <a:ext cx="6093844" cy="1947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Identification of the target audience or stakeholders</a:t>
            </a:r>
            <a:r>
              <a:rPr lang="en-US" sz="2000" dirty="0" smtClean="0">
                <a:latin typeface="Century" pitchFamily="18" charset="0"/>
              </a:rPr>
              <a:t>.</a:t>
            </a:r>
          </a:p>
          <a:p>
            <a:pPr algn="l"/>
            <a:endParaRPr lang="en-US" sz="2000" dirty="0" smtClean="0">
              <a:latin typeface="Century" pitchFamily="18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Explanation of who will benefit from the project's </a:t>
            </a:r>
            <a:r>
              <a:rPr lang="en-US" sz="2000" dirty="0" smtClean="0">
                <a:latin typeface="Century" pitchFamily="18" charset="0"/>
              </a:rPr>
              <a:t>outcomes</a:t>
            </a:r>
          </a:p>
          <a:p>
            <a:pPr algn="l"/>
            <a:endParaRPr lang="en-US" sz="2000" dirty="0" smtClean="0">
              <a:latin typeface="Century" pitchFamily="18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Helps in understanding the practical application of the </a:t>
            </a:r>
            <a:r>
              <a:rPr lang="en-US" sz="2000" dirty="0" smtClean="0">
                <a:latin typeface="Century" pitchFamily="18" charset="0"/>
              </a:rPr>
              <a:t>project</a:t>
            </a:r>
            <a:endParaRPr lang="en-US" sz="2000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7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 smtClean="0">
                <a:latin typeface="Arial Black" pitchFamily="34" charset="0"/>
              </a:rPr>
              <a:t>YOUR SOLUTION AND ITS VALUE PROPOSITION</a:t>
            </a:r>
            <a:r>
              <a:rPr lang="en-US" sz="2000" dirty="0" smtClean="0">
                <a:latin typeface="Arial Black" pitchFamily="34" charset="0"/>
              </a:rPr>
              <a:t>:</a:t>
            </a:r>
            <a:endParaRPr sz="2000" dirty="0">
              <a:latin typeface="Arial Black" pitchFamily="34" charset="0"/>
            </a:endParaRPr>
          </a:p>
        </p:txBody>
      </p:sp>
      <p:sp>
        <p:nvSpPr>
          <p:cNvPr id="572" name="Google Shape;572;p37"/>
          <p:cNvSpPr txBox="1"/>
          <p:nvPr/>
        </p:nvSpPr>
        <p:spPr>
          <a:xfrm>
            <a:off x="713450" y="1385450"/>
            <a:ext cx="21042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75" name="Google Shape;575;p37"/>
          <p:cNvSpPr txBox="1"/>
          <p:nvPr/>
        </p:nvSpPr>
        <p:spPr>
          <a:xfrm>
            <a:off x="3098950" y="1977975"/>
            <a:ext cx="153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77" name="Google Shape;577;p37"/>
          <p:cNvSpPr txBox="1"/>
          <p:nvPr/>
        </p:nvSpPr>
        <p:spPr>
          <a:xfrm>
            <a:off x="4994866" y="1977975"/>
            <a:ext cx="153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78" name="Google Shape;578;p37"/>
          <p:cNvSpPr txBox="1"/>
          <p:nvPr/>
        </p:nvSpPr>
        <p:spPr>
          <a:xfrm>
            <a:off x="4994868" y="2157350"/>
            <a:ext cx="15399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6890795" y="1977975"/>
            <a:ext cx="153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80" name="Google Shape;580;p37"/>
          <p:cNvSpPr txBox="1"/>
          <p:nvPr/>
        </p:nvSpPr>
        <p:spPr>
          <a:xfrm>
            <a:off x="6890798" y="2157350"/>
            <a:ext cx="15399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5040325" y="4264500"/>
            <a:ext cx="15228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593" name="Google Shape;593;p37"/>
          <p:cNvGrpSpPr/>
          <p:nvPr/>
        </p:nvGrpSpPr>
        <p:grpSpPr>
          <a:xfrm>
            <a:off x="770382" y="4217784"/>
            <a:ext cx="820307" cy="763275"/>
            <a:chOff x="827350" y="3629733"/>
            <a:chExt cx="1431600" cy="1332067"/>
          </a:xfrm>
        </p:grpSpPr>
        <p:sp>
          <p:nvSpPr>
            <p:cNvPr id="594" name="Google Shape;594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128919" y="3624036"/>
            <a:ext cx="688313" cy="640458"/>
            <a:chOff x="827350" y="3629733"/>
            <a:chExt cx="1431600" cy="1332067"/>
          </a:xfrm>
        </p:grpSpPr>
        <p:sp>
          <p:nvSpPr>
            <p:cNvPr id="598" name="Google Shape;598;p3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Rectangle 62"/>
          <p:cNvSpPr/>
          <p:nvPr/>
        </p:nvSpPr>
        <p:spPr>
          <a:xfrm>
            <a:off x="1094282" y="1541975"/>
            <a:ext cx="57337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 Description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of the proposed solution using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a</a:t>
            </a:r>
          </a:p>
          <a:p>
            <a:pPr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pre-trained </a:t>
            </a:r>
            <a:r>
              <a:rPr lang="en-US" sz="2000" dirty="0" err="1" smtClean="0">
                <a:solidFill>
                  <a:schemeClr val="bg1"/>
                </a:solidFill>
                <a:latin typeface="Century" pitchFamily="18" charset="0"/>
              </a:rPr>
              <a:t>ResNet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model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.</a:t>
            </a:r>
          </a:p>
          <a:p>
            <a:pPr>
              <a:buClr>
                <a:schemeClr val="bg1"/>
              </a:buClr>
            </a:pPr>
            <a:endParaRPr lang="en-US" sz="2000" dirty="0" smtClean="0">
              <a:solidFill>
                <a:schemeClr val="bg1"/>
              </a:solidFill>
              <a:latin typeface="Century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 Explanation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of the benefits and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advantages</a:t>
            </a:r>
          </a:p>
          <a:p>
            <a:pPr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of the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solution</a:t>
            </a:r>
          </a:p>
          <a:p>
            <a:pPr>
              <a:buClr>
                <a:schemeClr val="bg1"/>
              </a:buClr>
            </a:pPr>
            <a:endParaRPr lang="en-US" sz="2000" dirty="0" smtClean="0">
              <a:solidFill>
                <a:schemeClr val="bg1"/>
              </a:solidFill>
              <a:latin typeface="Century" pitchFamily="18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 Highlights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how the solution addresses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the</a:t>
            </a:r>
          </a:p>
          <a:p>
            <a:pPr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problem </a:t>
            </a:r>
            <a:r>
              <a:rPr lang="en-US" sz="2000" dirty="0" smtClean="0">
                <a:solidFill>
                  <a:schemeClr val="bg1"/>
                </a:solidFill>
                <a:latin typeface="Century" pitchFamily="18" charset="0"/>
              </a:rPr>
              <a:t>statement</a:t>
            </a:r>
            <a:endParaRPr lang="en-US" sz="2000" dirty="0">
              <a:solidFill>
                <a:schemeClr val="bg1"/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8"/>
          <p:cNvSpPr/>
          <p:nvPr/>
        </p:nvSpPr>
        <p:spPr>
          <a:xfrm>
            <a:off x="1236689" y="472824"/>
            <a:ext cx="6288375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000" b="1" dirty="0" smtClean="0">
                <a:latin typeface="Arial Black" pitchFamily="34" charset="0"/>
              </a:rPr>
              <a:t>THE WOW IN YOUR SOLUTION</a:t>
            </a:r>
            <a:r>
              <a:rPr lang="en-US" sz="2000" dirty="0" smtClean="0">
                <a:latin typeface="Arial Black" pitchFamily="34" charset="0"/>
              </a:rPr>
              <a:t>:</a:t>
            </a:r>
            <a:endParaRPr sz="2000" dirty="0">
              <a:latin typeface="Arial Black" pitchFamily="34" charset="0"/>
            </a:endParaRPr>
          </a:p>
        </p:txBody>
      </p:sp>
      <p:sp>
        <p:nvSpPr>
          <p:cNvPr id="640" name="Google Shape;640;p38"/>
          <p:cNvSpPr txBox="1">
            <a:spLocks noGrp="1"/>
          </p:cNvSpPr>
          <p:nvPr>
            <p:ph type="subTitle" idx="5"/>
          </p:nvPr>
        </p:nvSpPr>
        <p:spPr>
          <a:xfrm>
            <a:off x="1368572" y="1499355"/>
            <a:ext cx="5943600" cy="293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Showcase of unique or innovative aspects of the </a:t>
            </a:r>
            <a:r>
              <a:rPr lang="en-US" sz="2000" dirty="0" smtClean="0">
                <a:latin typeface="Century" pitchFamily="18" charset="0"/>
              </a:rPr>
              <a:t>solution</a:t>
            </a:r>
          </a:p>
          <a:p>
            <a:pPr algn="l">
              <a:buFont typeface="Wingdings" pitchFamily="2" charset="2"/>
              <a:buChar char="§"/>
            </a:pPr>
            <a:endParaRPr lang="en-US" sz="2000" dirty="0" smtClean="0">
              <a:latin typeface="Century" pitchFamily="18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Explanation of what sets the solution apart from </a:t>
            </a:r>
            <a:r>
              <a:rPr lang="en-US" sz="2000" dirty="0" smtClean="0">
                <a:latin typeface="Century" pitchFamily="18" charset="0"/>
              </a:rPr>
              <a:t>others</a:t>
            </a:r>
          </a:p>
          <a:p>
            <a:pPr algn="l">
              <a:buFont typeface="Wingdings" pitchFamily="2" charset="2"/>
              <a:buChar char="§"/>
            </a:pPr>
            <a:endParaRPr lang="en-US" sz="2000" dirty="0" smtClean="0">
              <a:latin typeface="Century" pitchFamily="18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Generates excitement or interest in the </a:t>
            </a:r>
            <a:r>
              <a:rPr lang="en-US" sz="2000" dirty="0" smtClean="0">
                <a:latin typeface="Century" pitchFamily="18" charset="0"/>
              </a:rPr>
              <a:t>audience</a:t>
            </a:r>
            <a:endParaRPr lang="en-US" sz="2000" dirty="0">
              <a:latin typeface="Century" pitchFamily="18" charset="0"/>
            </a:endParaRPr>
          </a:p>
        </p:txBody>
      </p:sp>
      <p:grpSp>
        <p:nvGrpSpPr>
          <p:cNvPr id="648" name="Google Shape;648;p38"/>
          <p:cNvGrpSpPr/>
          <p:nvPr/>
        </p:nvGrpSpPr>
        <p:grpSpPr>
          <a:xfrm>
            <a:off x="541782" y="856397"/>
            <a:ext cx="820307" cy="763275"/>
            <a:chOff x="827350" y="3629733"/>
            <a:chExt cx="1431600" cy="1332067"/>
          </a:xfrm>
        </p:grpSpPr>
        <p:sp>
          <p:nvSpPr>
            <p:cNvPr id="649" name="Google Shape;649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004340" y="317103"/>
            <a:ext cx="688313" cy="640458"/>
            <a:chOff x="827350" y="3629733"/>
            <a:chExt cx="1431600" cy="1332067"/>
          </a:xfrm>
        </p:grpSpPr>
        <p:sp>
          <p:nvSpPr>
            <p:cNvPr id="653" name="Google Shape;653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541779" y="193517"/>
            <a:ext cx="491325" cy="457165"/>
            <a:chOff x="827350" y="3629733"/>
            <a:chExt cx="1431600" cy="1332067"/>
          </a:xfrm>
        </p:grpSpPr>
        <p:sp>
          <p:nvSpPr>
            <p:cNvPr id="657" name="Google Shape;657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0"/>
          <p:cNvSpPr/>
          <p:nvPr/>
        </p:nvSpPr>
        <p:spPr>
          <a:xfrm>
            <a:off x="1596452" y="555271"/>
            <a:ext cx="6107548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0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 smtClean="0">
                <a:latin typeface="Arial Black" pitchFamily="34" charset="0"/>
              </a:rPr>
              <a:t>MODELLING</a:t>
            </a:r>
            <a:r>
              <a:rPr lang="en-US" sz="2000" dirty="0" smtClean="0">
                <a:latin typeface="Arial Black" pitchFamily="34" charset="0"/>
              </a:rPr>
              <a:t>:</a:t>
            </a:r>
            <a:endParaRPr sz="2000" dirty="0">
              <a:latin typeface="Arial Black" pitchFamily="34" charset="0"/>
            </a:endParaRPr>
          </a:p>
        </p:txBody>
      </p:sp>
      <p:sp>
        <p:nvSpPr>
          <p:cNvPr id="701" name="Google Shape;701;p40"/>
          <p:cNvSpPr txBox="1">
            <a:spLocks noGrp="1"/>
          </p:cNvSpPr>
          <p:nvPr>
            <p:ph type="subTitle" idx="2"/>
          </p:nvPr>
        </p:nvSpPr>
        <p:spPr>
          <a:xfrm>
            <a:off x="891915" y="1915654"/>
            <a:ext cx="7607508" cy="3031099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Overview of the architecture and implementation of the pre-trained </a:t>
            </a:r>
            <a:r>
              <a:rPr lang="en-US" sz="2000" dirty="0" err="1" smtClean="0">
                <a:latin typeface="Century" pitchFamily="18" charset="0"/>
              </a:rPr>
              <a:t>ResNet</a:t>
            </a:r>
            <a:r>
              <a:rPr lang="en-US" sz="2000" dirty="0" smtClean="0">
                <a:latin typeface="Century" pitchFamily="18" charset="0"/>
              </a:rPr>
              <a:t> </a:t>
            </a:r>
            <a:r>
              <a:rPr lang="en-US" sz="2000" dirty="0" smtClean="0">
                <a:latin typeface="Century" pitchFamily="18" charset="0"/>
              </a:rPr>
              <a:t>model</a:t>
            </a:r>
          </a:p>
          <a:p>
            <a:endParaRPr lang="en-US" sz="2000" dirty="0" smtClean="0">
              <a:latin typeface="Century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Explanation of key concepts and techniques used in the model </a:t>
            </a:r>
            <a:r>
              <a:rPr lang="en-US" sz="2000" dirty="0" smtClean="0">
                <a:latin typeface="Century" pitchFamily="18" charset="0"/>
              </a:rPr>
              <a:t>development</a:t>
            </a:r>
          </a:p>
          <a:p>
            <a:endParaRPr lang="en-US" sz="2000" dirty="0" smtClean="0">
              <a:latin typeface="Century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Century" pitchFamily="18" charset="0"/>
              </a:rPr>
              <a:t>Provides insights into the technical aspects of the </a:t>
            </a:r>
            <a:r>
              <a:rPr lang="en-US" sz="2000" dirty="0" smtClean="0">
                <a:latin typeface="Century" pitchFamily="18" charset="0"/>
              </a:rPr>
              <a:t>project</a:t>
            </a:r>
            <a:endParaRPr lang="en-US" sz="2000" dirty="0">
              <a:latin typeface="Century" pitchFamily="18" charset="0"/>
            </a:endParaRPr>
          </a:p>
        </p:txBody>
      </p:sp>
      <p:grpSp>
        <p:nvGrpSpPr>
          <p:cNvPr id="715" name="Google Shape;715;p40"/>
          <p:cNvGrpSpPr/>
          <p:nvPr/>
        </p:nvGrpSpPr>
        <p:grpSpPr>
          <a:xfrm>
            <a:off x="7801545" y="157859"/>
            <a:ext cx="820307" cy="763275"/>
            <a:chOff x="827350" y="3629733"/>
            <a:chExt cx="1431600" cy="1332067"/>
          </a:xfrm>
        </p:grpSpPr>
        <p:sp>
          <p:nvSpPr>
            <p:cNvPr id="716" name="Google Shape;716;p4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8539484" y="870788"/>
            <a:ext cx="520673" cy="484473"/>
            <a:chOff x="827350" y="3629733"/>
            <a:chExt cx="1431600" cy="1332067"/>
          </a:xfrm>
        </p:grpSpPr>
        <p:sp>
          <p:nvSpPr>
            <p:cNvPr id="720" name="Google Shape;720;p4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396</Words>
  <Application>Microsoft Office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Audiowide</vt:lpstr>
      <vt:lpstr>Cooper Black</vt:lpstr>
      <vt:lpstr>Karla</vt:lpstr>
      <vt:lpstr>Century</vt:lpstr>
      <vt:lpstr>Wingdings</vt:lpstr>
      <vt:lpstr>Nunito</vt:lpstr>
      <vt:lpstr>Söhne</vt:lpstr>
      <vt:lpstr>Cyber-Futuristic AI Technology Thesis Defense by Slidesgo</vt:lpstr>
      <vt:lpstr>IMAGE RECOGNITION USING PRE-TRAINED RESNET MODEL </vt:lpstr>
      <vt:lpstr> AGENDA</vt:lpstr>
      <vt:lpstr> Introduction </vt:lpstr>
      <vt:lpstr>PROBLEM STATEMENT</vt:lpstr>
      <vt:lpstr>PROJECT OVERVIEW:</vt:lpstr>
      <vt:lpstr>WHO ARE THE END USERS?:</vt:lpstr>
      <vt:lpstr>YOUR SOLUTION AND ITS VALUE PROPOSITION:</vt:lpstr>
      <vt:lpstr>THE WOW IN YOUR SOLUTION:</vt:lpstr>
      <vt:lpstr>MODELLING:</vt:lpstr>
      <vt:lpstr>RESULTS: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using  Pre-trained ResNet Model </dc:title>
  <cp:lastModifiedBy>CSE 16</cp:lastModifiedBy>
  <cp:revision>11</cp:revision>
  <dcterms:modified xsi:type="dcterms:W3CDTF">2024-04-05T07:06:36Z</dcterms:modified>
</cp:coreProperties>
</file>