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146847056" r:id="rId10"/>
    <p:sldId id="2146847057" r:id="rId11"/>
    <p:sldId id="266" r:id="rId12"/>
    <p:sldId id="2146847058" r:id="rId13"/>
    <p:sldId id="2146847059" r:id="rId14"/>
    <p:sldId id="267" r:id="rId15"/>
    <p:sldId id="2146847060" r:id="rId16"/>
    <p:sldId id="2146847061" r:id="rId17"/>
    <p:sldId id="268" r:id="rId18"/>
    <p:sldId id="2146847055" r:id="rId19"/>
    <p:sldId id="2146847062" r:id="rId20"/>
    <p:sldId id="269"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heme" Target="theme/theme1.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presProps" Target="pres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782746"/>
            <a:ext cx="9144000" cy="977778"/>
          </a:xfrm>
        </p:spPr>
        <p:txBody>
          <a:bodyPr>
            <a:normAutofit/>
          </a:bodyPr>
          <a:lstStyle/>
          <a:p>
            <a:pPr algn="ctr"/>
            <a:r>
              <a:rPr lang="en-GB" sz="3200" b="1" dirty="0" err="1">
                <a:solidFill>
                  <a:schemeClr val="accent2"/>
                </a:solidFill>
                <a:latin typeface="Calibri" panose="020F0502020204030204" pitchFamily="34" charset="0"/>
                <a:cs typeface="Arial" panose="020B0604020202020204" pitchFamily="34" charset="0"/>
              </a:rPr>
              <a:t>Playstore</a:t>
            </a:r>
            <a:r>
              <a:rPr lang="en-GB" sz="3200" b="1" dirty="0">
                <a:solidFill>
                  <a:schemeClr val="accent2"/>
                </a:solidFill>
                <a:latin typeface="Calibri" panose="020F0502020204030204" pitchFamily="34" charset="0"/>
                <a:cs typeface="Arial" panose="020B0604020202020204" pitchFamily="34" charset="0"/>
              </a:rPr>
              <a:t> review analysis</a:t>
            </a:r>
            <a:endParaRPr lang="en-US" sz="3200" b="1" dirty="0">
              <a:solidFill>
                <a:schemeClr val="accent2"/>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GB" sz="3200" b="1" dirty="0" err="1">
                <a:solidFill>
                  <a:schemeClr val="accent1">
                    <a:lumMod val="75000"/>
                  </a:schemeClr>
                </a:solidFill>
                <a:latin typeface="Arial"/>
                <a:cs typeface="Arial"/>
              </a:rPr>
              <a:t>Datascenice</a:t>
            </a:r>
            <a:r>
              <a:rPr lang="en-GB" sz="3200" b="1" dirty="0">
                <a:solidFill>
                  <a:schemeClr val="accent1">
                    <a:lumMod val="75000"/>
                  </a:schemeClr>
                </a:solidFill>
                <a:latin typeface="Arial"/>
                <a:cs typeface="Arial"/>
              </a:rPr>
              <a:t> </a:t>
            </a:r>
            <a:r>
              <a:rPr lang="en-GB" sz="3200" b="1" dirty="0" err="1">
                <a:solidFill>
                  <a:schemeClr val="accent1">
                    <a:lumMod val="75000"/>
                  </a:schemeClr>
                </a:solidFill>
                <a:latin typeface="Arial"/>
                <a:cs typeface="Arial"/>
              </a:rPr>
              <a:t>foundamentals</a:t>
            </a:r>
            <a:r>
              <a:rPr lang="en-GB" sz="3200" b="1" dirty="0">
                <a:solidFill>
                  <a:schemeClr val="accent1">
                    <a:lumMod val="75000"/>
                  </a:schemeClr>
                </a:solidFill>
                <a:latin typeface="Arial"/>
                <a:cs typeface="Arial"/>
              </a:rPr>
              <a:t> project</a:t>
            </a:r>
            <a:endParaRPr lang="en-US" sz="3200" b="1" dirty="0">
              <a:solidFill>
                <a:schemeClr val="accent1">
                  <a:lumMod val="75000"/>
                </a:schemeClr>
              </a:solidFill>
              <a:latin typeface="Arial"/>
              <a:cs typeface="Arial"/>
            </a:endParaRPr>
          </a:p>
        </p:txBody>
      </p:sp>
      <p:sp>
        <p:nvSpPr>
          <p:cNvPr id="4" name="TextBox 3"/>
          <p:cNvSpPr txBox="1"/>
          <p:nvPr/>
        </p:nvSpPr>
        <p:spPr>
          <a:xfrm>
            <a:off x="3093716" y="3988594"/>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GB" sz="2000" b="1" dirty="0" err="1">
                <a:solidFill>
                  <a:schemeClr val="accent1">
                    <a:lumMod val="75000"/>
                  </a:schemeClr>
                </a:solidFill>
                <a:latin typeface="Arial"/>
                <a:cs typeface="Arial"/>
              </a:rPr>
              <a:t>bharanidharan</a:t>
            </a:r>
            <a:r>
              <a:rPr lang="en-GB" sz="2000" b="1" dirty="0">
                <a:solidFill>
                  <a:schemeClr val="accent1">
                    <a:lumMod val="75000"/>
                  </a:schemeClr>
                </a:solidFill>
                <a:latin typeface="Arial"/>
                <a:cs typeface="Arial"/>
              </a:rPr>
              <a:t> G</a:t>
            </a:r>
          </a:p>
          <a:p>
            <a:r>
              <a:rPr lang="en-GB" sz="2000" b="1" dirty="0">
                <a:solidFill>
                  <a:schemeClr val="accent1">
                    <a:lumMod val="75000"/>
                  </a:schemeClr>
                </a:solidFill>
                <a:latin typeface="Arial"/>
                <a:cs typeface="Arial"/>
              </a:rPr>
              <a:t>KINGS COLLEGE OF ENGINEERING</a:t>
            </a:r>
          </a:p>
          <a:p>
            <a:r>
              <a:rPr lang="en-GB" sz="2000" b="1" dirty="0">
                <a:solidFill>
                  <a:schemeClr val="accent1">
                    <a:lumMod val="75000"/>
                  </a:schemeClr>
                </a:solidFill>
                <a:latin typeface="Arial"/>
                <a:cs typeface="Arial"/>
              </a:rPr>
              <a:t>MECHANICAL ENGINEERING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B6BC-2368-920F-0E1B-86D366ED4B4D}"/>
              </a:ext>
            </a:extLst>
          </p:cNvPr>
          <p:cNvSpPr>
            <a:spLocks noGrp="1"/>
          </p:cNvSpPr>
          <p:nvPr>
            <p:ph type="title"/>
          </p:nvPr>
        </p:nvSpPr>
        <p:spPr/>
        <p:txBody>
          <a:bodyPr/>
          <a:lstStyle/>
          <a:p>
            <a:r>
              <a:rPr lang="en-GB" dirty="0"/>
              <a:t>Cont...</a:t>
            </a:r>
            <a:endParaRPr lang="en-US" dirty="0"/>
          </a:p>
        </p:txBody>
      </p:sp>
      <p:sp>
        <p:nvSpPr>
          <p:cNvPr id="3" name="Content Placeholder 2">
            <a:extLst>
              <a:ext uri="{FF2B5EF4-FFF2-40B4-BE49-F238E27FC236}">
                <a16:creationId xmlns:a16="http://schemas.microsoft.com/office/drawing/2014/main" id="{77541A79-E354-DFA1-FEC3-B2DB70B5B172}"/>
              </a:ext>
            </a:extLst>
          </p:cNvPr>
          <p:cNvSpPr>
            <a:spLocks noGrp="1"/>
          </p:cNvSpPr>
          <p:nvPr>
            <p:ph idx="1"/>
          </p:nvPr>
        </p:nvSpPr>
        <p:spPr/>
        <p:txBody>
          <a:bodyPr anchor="t"/>
          <a:lstStyle/>
          <a:p>
            <a:pPr marL="0" indent="0">
              <a:buNone/>
            </a:pPr>
            <a:r>
              <a:rPr lang="en-GB" b="1" dirty="0"/>
              <a:t>Feature Engineering</a:t>
            </a:r>
            <a:r>
              <a:rPr lang="en-GB" dirty="0"/>
              <a:t>: Extract relevant features from the text data, such as word frequency, n-grams, or TF-IDF scores, to represent each review numerical</a:t>
            </a:r>
          </a:p>
          <a:p>
            <a:pPr marL="0" indent="0">
              <a:buNone/>
            </a:pPr>
            <a:endParaRPr lang="en-GB" dirty="0"/>
          </a:p>
          <a:p>
            <a:pPr marL="0" indent="0">
              <a:buNone/>
            </a:pPr>
            <a:endParaRPr lang="en-GB" dirty="0"/>
          </a:p>
          <a:p>
            <a:pPr marL="0" indent="0">
              <a:buNone/>
            </a:pPr>
            <a:r>
              <a:rPr lang="en-GB" b="1" dirty="0"/>
              <a:t>Model Training</a:t>
            </a:r>
            <a:r>
              <a:rPr lang="en-GB" dirty="0"/>
              <a:t>: Train the algorithm on the </a:t>
            </a:r>
            <a:r>
              <a:rPr lang="en-GB" dirty="0" err="1"/>
              <a:t>preprocessed</a:t>
            </a:r>
            <a:r>
              <a:rPr lang="en-GB" dirty="0"/>
              <a:t> data using appropriate machine learning models like Support Vector Machines (SVM), Naive Bayes, or deep learning models such as recurrent neural networks (RNNs) or transform</a:t>
            </a:r>
          </a:p>
          <a:p>
            <a:pPr marL="0" indent="0">
              <a:buNone/>
            </a:pPr>
            <a:endParaRPr lang="en-GB" dirty="0"/>
          </a:p>
          <a:p>
            <a:pPr marL="0" indent="0">
              <a:buNone/>
            </a:pPr>
            <a:endParaRPr lang="en-GB" dirty="0"/>
          </a:p>
          <a:p>
            <a:pPr marL="0" indent="0">
              <a:buNone/>
            </a:pPr>
            <a:r>
              <a:rPr lang="en-GB" dirty="0"/>
              <a:t>.</a:t>
            </a:r>
            <a:r>
              <a:rPr lang="en-GB" b="1" dirty="0"/>
              <a:t>Evaluation</a:t>
            </a:r>
            <a:r>
              <a:rPr lang="en-GB" dirty="0"/>
              <a:t>: Evaluate the trained model's performance using metrics like accuracy, precision, recall, and F1-score on a separate validation dataset.</a:t>
            </a:r>
          </a:p>
          <a:p>
            <a:pPr marL="0" indent="0">
              <a:buNone/>
            </a:pPr>
            <a:endParaRPr lang="en-GB" dirty="0"/>
          </a:p>
        </p:txBody>
      </p:sp>
    </p:spTree>
    <p:extLst>
      <p:ext uri="{BB962C8B-B14F-4D97-AF65-F5344CB8AC3E}">
        <p14:creationId xmlns:p14="http://schemas.microsoft.com/office/powerpoint/2010/main" val="2629703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232452"/>
            <a:ext cx="11029615" cy="4673324"/>
          </a:xfrm>
        </p:spPr>
        <p:txBody>
          <a:bodyPr anchor="t">
            <a:normAutofit/>
          </a:bodyPr>
          <a:lstStyle/>
          <a:p>
            <a:pPr marL="0" indent="0">
              <a:buNone/>
            </a:pPr>
            <a:r>
              <a:rPr lang="en-GB" sz="1600" b="1" dirty="0"/>
              <a:t>
To provide specific analysis results, I would need access to the Play Store reviews data for the app you're interested in </a:t>
            </a:r>
            <a:r>
              <a:rPr lang="en-GB" sz="1600" b="1" dirty="0" err="1"/>
              <a:t>analyzing</a:t>
            </a:r>
            <a:r>
              <a:rPr lang="en-GB" sz="1600" b="1" dirty="0"/>
              <a:t>. Once I have the data,</a:t>
            </a:r>
          </a:p>
          <a:p>
            <a:pPr marL="0" indent="0">
              <a:buNone/>
            </a:pPr>
            <a:r>
              <a:rPr lang="en-GB" sz="1600" b="1" dirty="0"/>
              <a:t> I can perform sentiment analysis, topic </a:t>
            </a:r>
            <a:r>
              <a:rPr lang="en-GB" sz="1600" b="1" dirty="0" err="1"/>
              <a:t>modeling</a:t>
            </a:r>
            <a:r>
              <a:rPr lang="en-GB" sz="1600" b="1" dirty="0"/>
              <a:t>, keyword extraction, and other relevant analyses to extract insights from the reviews. I</a:t>
            </a:r>
          </a:p>
          <a:p>
            <a:pPr marL="0" indent="0">
              <a:buNone/>
            </a:pPr>
            <a:r>
              <a:rPr lang="en-GB" sz="1600" b="1"/>
              <a:t>if </a:t>
            </a:r>
            <a:r>
              <a:rPr lang="en-GB" sz="1600" b="1" dirty="0"/>
              <a:t>you have the data available or can provide access to it, please share it with me, and I'll be happy to proceed with the analysis and provide you with the results.</a:t>
            </a:r>
          </a:p>
          <a:p>
            <a:pPr marL="0" indent="0">
              <a:buNone/>
            </a:pPr>
            <a:endParaRPr lang="en-IN" sz="1600" dirty="0"/>
          </a:p>
        </p:txBody>
      </p:sp>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45E52-CDC1-66D7-D913-BDB92E1AC35A}"/>
              </a:ext>
            </a:extLst>
          </p:cNvPr>
          <p:cNvSpPr>
            <a:spLocks noGrp="1"/>
          </p:cNvSpPr>
          <p:nvPr>
            <p:ph type="title"/>
          </p:nvPr>
        </p:nvSpPr>
        <p:spPr/>
        <p:txBody>
          <a:bodyPr/>
          <a:lstStyle/>
          <a:p>
            <a:r>
              <a:rPr lang="en-GB" dirty="0"/>
              <a:t>Cont...</a:t>
            </a:r>
            <a:endParaRPr lang="en-US" dirty="0"/>
          </a:p>
        </p:txBody>
      </p:sp>
      <p:sp>
        <p:nvSpPr>
          <p:cNvPr id="3" name="Content Placeholder 2">
            <a:extLst>
              <a:ext uri="{FF2B5EF4-FFF2-40B4-BE49-F238E27FC236}">
                <a16:creationId xmlns:a16="http://schemas.microsoft.com/office/drawing/2014/main" id="{029CDA1D-66D2-0DFA-5C12-2E667D05414E}"/>
              </a:ext>
            </a:extLst>
          </p:cNvPr>
          <p:cNvSpPr>
            <a:spLocks noGrp="1"/>
          </p:cNvSpPr>
          <p:nvPr>
            <p:ph idx="1"/>
          </p:nvPr>
        </p:nvSpPr>
        <p:spPr/>
        <p:txBody>
          <a:bodyPr anchor="t">
            <a:normAutofit/>
          </a:bodyPr>
          <a:lstStyle/>
          <a:p>
            <a:pPr marL="0" indent="0">
              <a:buNone/>
            </a:pPr>
            <a:r>
              <a:rPr lang="en-GB" dirty="0"/>
              <a:t>
</a:t>
            </a:r>
            <a:endParaRPr lang="en-US" dirty="0"/>
          </a:p>
        </p:txBody>
      </p:sp>
      <p:pic>
        <p:nvPicPr>
          <p:cNvPr id="4" name="Picture 3">
            <a:extLst>
              <a:ext uri="{FF2B5EF4-FFF2-40B4-BE49-F238E27FC236}">
                <a16:creationId xmlns:a16="http://schemas.microsoft.com/office/drawing/2014/main" id="{D242032B-F2D8-3117-6D17-0EE1FC9B757B}"/>
              </a:ext>
            </a:extLst>
          </p:cNvPr>
          <p:cNvPicPr>
            <a:picLocks noChangeAspect="1"/>
          </p:cNvPicPr>
          <p:nvPr/>
        </p:nvPicPr>
        <p:blipFill>
          <a:blip r:embed="rId2"/>
          <a:stretch>
            <a:fillRect/>
          </a:stretch>
        </p:blipFill>
        <p:spPr>
          <a:xfrm>
            <a:off x="4379887" y="231000"/>
            <a:ext cx="3548206" cy="6072188"/>
          </a:xfrm>
          <a:prstGeom prst="rect">
            <a:avLst/>
          </a:prstGeom>
        </p:spPr>
      </p:pic>
      <p:pic>
        <p:nvPicPr>
          <p:cNvPr id="5" name="Picture 4">
            <a:extLst>
              <a:ext uri="{FF2B5EF4-FFF2-40B4-BE49-F238E27FC236}">
                <a16:creationId xmlns:a16="http://schemas.microsoft.com/office/drawing/2014/main" id="{8D843BFE-E754-F8F8-8F1B-D2E5635B2A5F}"/>
              </a:ext>
            </a:extLst>
          </p:cNvPr>
          <p:cNvPicPr>
            <a:picLocks noChangeAspect="1"/>
          </p:cNvPicPr>
          <p:nvPr/>
        </p:nvPicPr>
        <p:blipFill>
          <a:blip r:embed="rId3"/>
          <a:stretch>
            <a:fillRect/>
          </a:stretch>
        </p:blipFill>
        <p:spPr>
          <a:xfrm>
            <a:off x="1524001" y="381000"/>
            <a:ext cx="9763124" cy="6072188"/>
          </a:xfrm>
          <a:prstGeom prst="rect">
            <a:avLst/>
          </a:prstGeom>
        </p:spPr>
      </p:pic>
    </p:spTree>
    <p:extLst>
      <p:ext uri="{BB962C8B-B14F-4D97-AF65-F5344CB8AC3E}">
        <p14:creationId xmlns:p14="http://schemas.microsoft.com/office/powerpoint/2010/main" val="3172724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E4BB0-EC06-96D5-39A1-E69F31ECAA39}"/>
              </a:ext>
            </a:extLst>
          </p:cNvPr>
          <p:cNvSpPr>
            <a:spLocks noGrp="1"/>
          </p:cNvSpPr>
          <p:nvPr>
            <p:ph type="title"/>
          </p:nvPr>
        </p:nvSpPr>
        <p:spPr/>
        <p:txBody>
          <a:bodyPr/>
          <a:lstStyle/>
          <a:p>
            <a:r>
              <a:rPr lang="en-GB" dirty="0"/>
              <a:t>Cont...</a:t>
            </a:r>
            <a:endParaRPr lang="en-US" dirty="0"/>
          </a:p>
        </p:txBody>
      </p:sp>
      <p:sp>
        <p:nvSpPr>
          <p:cNvPr id="3" name="Content Placeholder 2">
            <a:extLst>
              <a:ext uri="{FF2B5EF4-FFF2-40B4-BE49-F238E27FC236}">
                <a16:creationId xmlns:a16="http://schemas.microsoft.com/office/drawing/2014/main" id="{B7CCE362-09AD-9F08-7F61-2ABD24716295}"/>
              </a:ext>
            </a:extLst>
          </p:cNvPr>
          <p:cNvSpPr>
            <a:spLocks noGrp="1"/>
          </p:cNvSpPr>
          <p:nvPr>
            <p:ph idx="1"/>
          </p:nvPr>
        </p:nvSpPr>
        <p:spPr/>
        <p:txBody>
          <a:bodyPr anchor="t"/>
          <a:lstStyle/>
          <a:p>
            <a:pPr marL="0" indent="0">
              <a:buNone/>
            </a:pPr>
            <a:endParaRPr lang="en-GB" dirty="0"/>
          </a:p>
          <a:p>
            <a:pPr marL="0" indent="0">
              <a:buNone/>
            </a:pPr>
            <a:endParaRPr lang="en-US" dirty="0"/>
          </a:p>
        </p:txBody>
      </p:sp>
      <p:pic>
        <p:nvPicPr>
          <p:cNvPr id="4" name="Picture 3">
            <a:extLst>
              <a:ext uri="{FF2B5EF4-FFF2-40B4-BE49-F238E27FC236}">
                <a16:creationId xmlns:a16="http://schemas.microsoft.com/office/drawing/2014/main" id="{5822EB20-3C2B-F3EB-47CC-9721B46889A1}"/>
              </a:ext>
            </a:extLst>
          </p:cNvPr>
          <p:cNvPicPr>
            <a:picLocks noChangeAspect="1"/>
          </p:cNvPicPr>
          <p:nvPr/>
        </p:nvPicPr>
        <p:blipFill>
          <a:blip r:embed="rId2"/>
          <a:stretch>
            <a:fillRect/>
          </a:stretch>
        </p:blipFill>
        <p:spPr>
          <a:xfrm>
            <a:off x="297656" y="476250"/>
            <a:ext cx="11644313" cy="6381750"/>
          </a:xfrm>
          <a:prstGeom prst="rect">
            <a:avLst/>
          </a:prstGeom>
        </p:spPr>
      </p:pic>
    </p:spTree>
    <p:extLst>
      <p:ext uri="{BB962C8B-B14F-4D97-AF65-F5344CB8AC3E}">
        <p14:creationId xmlns:p14="http://schemas.microsoft.com/office/powerpoint/2010/main" val="2928516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t">
            <a:normAutofit fontScale="85000" lnSpcReduction="10000"/>
          </a:bodyPr>
          <a:lstStyle/>
          <a:p>
            <a:pPr marL="0" indent="0">
              <a:buNone/>
            </a:pPr>
            <a:r>
              <a:rPr lang="en-GB" sz="2000" dirty="0"/>
              <a:t>Without access to the specific Play Store reviews data, I can't provide a conclusion. However, typically, a Play Store review analysis conclusion would summarize the key findings and insights derived from the reviews. This might include</a:t>
            </a:r>
          </a:p>
          <a:p>
            <a:pPr marL="0" indent="0">
              <a:buNone/>
            </a:pPr>
            <a:r>
              <a:rPr lang="en-GB" sz="2000" b="1" dirty="0"/>
              <a:t>Sentiment Overview</a:t>
            </a:r>
            <a:r>
              <a:rPr lang="en-GB" sz="2000" dirty="0"/>
              <a:t>: A breakdown of the overall sentiment expressed in the reviews, such as the percentage of positive, negative, and neutral sentiments</a:t>
            </a:r>
          </a:p>
          <a:p>
            <a:pPr marL="0" indent="0">
              <a:buNone/>
            </a:pPr>
            <a:r>
              <a:rPr lang="en-GB" sz="2000" dirty="0"/>
              <a:t>.</a:t>
            </a:r>
            <a:r>
              <a:rPr lang="en-GB" sz="2000" b="1" dirty="0"/>
              <a:t>Common Themes: </a:t>
            </a:r>
            <a:r>
              <a:rPr lang="en-GB" sz="2000" dirty="0"/>
              <a:t>Identification of recurring topics or themes mentioned in the reviews, such as app performance, user interface, features, customer support, </a:t>
            </a:r>
            <a:r>
              <a:rPr lang="en-GB" sz="2000" dirty="0" err="1"/>
              <a:t>etc</a:t>
            </a:r>
            <a:endParaRPr lang="en-GB" sz="2000" dirty="0"/>
          </a:p>
          <a:p>
            <a:pPr marL="0" indent="0">
              <a:buNone/>
            </a:pPr>
            <a:r>
              <a:rPr lang="en-GB" sz="2000" dirty="0"/>
              <a:t>.Positive Aspects: Highlights of what users appreciate about the app based on their reviews</a:t>
            </a:r>
          </a:p>
          <a:p>
            <a:pPr marL="0" indent="0">
              <a:buNone/>
            </a:pPr>
            <a:r>
              <a:rPr lang="en-GB" sz="2000" dirty="0"/>
              <a:t>.</a:t>
            </a:r>
            <a:r>
              <a:rPr lang="en-GB" sz="2000" b="1" dirty="0"/>
              <a:t>Areas for Improvement:</a:t>
            </a:r>
            <a:r>
              <a:rPr lang="en-GB" sz="2000" dirty="0"/>
              <a:t> Identification of aspects of the app that users frequently complain about or suggest improvements </a:t>
            </a:r>
          </a:p>
          <a:p>
            <a:pPr marL="0" indent="0">
              <a:buNone/>
            </a:pPr>
            <a:r>
              <a:rPr lang="en-GB" sz="2000" b="1" dirty="0"/>
              <a:t>Keyword Insights:</a:t>
            </a:r>
            <a:r>
              <a:rPr lang="en-GB" sz="2000" dirty="0"/>
              <a:t> Key phrases or keywords that are frequently mentioned in the reviews, indicating important aspects of the app that users focus on.Recommendations: Suggestions for actions the developers or marketers can take based on the analysis findings to enhance the app's user experience and address any issues raised by users.Overall, the conclusion should provide a clear understanding of the sentiment and feedback expressed by users in the Play Store reviews, along with actionable insights for improving the app and satisfying user needs.</a:t>
            </a:r>
            <a:endParaRPr lang="en-GB" sz="2000" dirty="0">
              <a:effectLst/>
            </a:endParaRP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buNone/>
            </a:pPr>
            <a:r>
              <a:rPr lang="en-GB" sz="1800" b="1" dirty="0" err="1">
                <a:solidFill>
                  <a:srgbClr val="0D0D0D"/>
                </a:solidFill>
                <a:latin typeface="Söhne"/>
              </a:rPr>
              <a:t>Analyzing</a:t>
            </a:r>
            <a:r>
              <a:rPr lang="en-GB" sz="1800" b="1" dirty="0">
                <a:solidFill>
                  <a:srgbClr val="0D0D0D"/>
                </a:solidFill>
                <a:latin typeface="Söhne"/>
              </a:rPr>
              <a:t> Play Store reviews can offer insights into user satisfaction, feature requests, and areas for improvement for app developers. In the future, AI-powered sentiment analysis could become more sophisticated, allowing for deeper understanding of user sentiments and intentions. Additionally, incorporating natural language processing techniques could help identify emerging trends and patterns in user feedback, enabling developers to respond proactively to user needs and preferences. Integration with machine learning algorithms could also enable predictive analytics, helping developers anticipate future user </a:t>
            </a:r>
            <a:r>
              <a:rPr lang="en-GB" sz="1800" b="1" dirty="0" err="1">
                <a:solidFill>
                  <a:srgbClr val="0D0D0D"/>
                </a:solidFill>
                <a:latin typeface="Söhne"/>
              </a:rPr>
              <a:t>behavior</a:t>
            </a:r>
            <a:r>
              <a:rPr lang="en-GB" sz="1800" b="1" dirty="0">
                <a:solidFill>
                  <a:srgbClr val="0D0D0D"/>
                </a:solidFill>
                <a:latin typeface="Söhne"/>
              </a:rPr>
              <a:t> and adapt their apps accordingly. </a:t>
            </a:r>
            <a:r>
              <a:rPr lang="en-GB" sz="1800" b="1">
                <a:solidFill>
                  <a:srgbClr val="0D0D0D"/>
                </a:solidFill>
                <a:latin typeface="Söhne"/>
              </a:rPr>
              <a:t>Overall, the future scope for Play Store review analysis lies in leveraging advanced AI technologies to extract actionable insights and enhance user experience.</a:t>
            </a:r>
            <a:r>
              <a:rPr lang="en-GB" sz="1800" b="0" i="0">
                <a:solidFill>
                  <a:srgbClr val="0D0D0D"/>
                </a:solidFill>
                <a:effectLst/>
                <a:latin typeface="Söhne"/>
              </a:rPr>
              <a:t> </a:t>
            </a:r>
            <a:endParaRPr lang="en-GB" sz="1800" b="0" i="0" dirty="0">
              <a:solidFill>
                <a:srgbClr val="0D0D0D"/>
              </a:solidFill>
              <a:effectLst/>
              <a:latin typeface="Söhne"/>
            </a:endParaRPr>
          </a:p>
          <a:p>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DF429-9980-D3EC-1BC5-B03FD52F2EBC}"/>
              </a:ext>
            </a:extLst>
          </p:cNvPr>
          <p:cNvSpPr>
            <a:spLocks noGrp="1"/>
          </p:cNvSpPr>
          <p:nvPr>
            <p:ph type="title"/>
          </p:nvPr>
        </p:nvSpPr>
        <p:spPr/>
        <p:txBody>
          <a:bodyPr/>
          <a:lstStyle/>
          <a:p>
            <a:r>
              <a:rPr lang="en-GB" dirty="0"/>
              <a:t>Cont...</a:t>
            </a:r>
            <a:endParaRPr lang="en-US" dirty="0"/>
          </a:p>
        </p:txBody>
      </p:sp>
      <p:sp>
        <p:nvSpPr>
          <p:cNvPr id="3" name="Content Placeholder 2">
            <a:extLst>
              <a:ext uri="{FF2B5EF4-FFF2-40B4-BE49-F238E27FC236}">
                <a16:creationId xmlns:a16="http://schemas.microsoft.com/office/drawing/2014/main" id="{5751B6C2-F18D-91BC-B2B6-826C6F8E8E0F}"/>
              </a:ext>
            </a:extLst>
          </p:cNvPr>
          <p:cNvSpPr>
            <a:spLocks noGrp="1"/>
          </p:cNvSpPr>
          <p:nvPr>
            <p:ph idx="1"/>
          </p:nvPr>
        </p:nvSpPr>
        <p:spPr>
          <a:xfrm>
            <a:off x="581192" y="1839516"/>
            <a:ext cx="11029615" cy="4135834"/>
          </a:xfrm>
        </p:spPr>
        <p:txBody>
          <a:bodyPr anchor="t"/>
          <a:lstStyle/>
          <a:p>
            <a:pPr marL="0" indent="0">
              <a:buNone/>
            </a:pPr>
            <a:r>
              <a:rPr lang="en-GB" sz="1800" dirty="0"/>
              <a:t> </a:t>
            </a:r>
            <a:endParaRPr lang="en-GB" sz="1800" b="0" i="0" dirty="0">
              <a:solidFill>
                <a:srgbClr val="0D0D0D"/>
              </a:solidFill>
              <a:effectLst/>
              <a:latin typeface="Söhne"/>
            </a:endParaRPr>
          </a:p>
          <a:p>
            <a:endParaRPr lang="en-US" dirty="0"/>
          </a:p>
        </p:txBody>
      </p:sp>
      <p:pic>
        <p:nvPicPr>
          <p:cNvPr id="4" name="Picture 3">
            <a:extLst>
              <a:ext uri="{FF2B5EF4-FFF2-40B4-BE49-F238E27FC236}">
                <a16:creationId xmlns:a16="http://schemas.microsoft.com/office/drawing/2014/main" id="{9BAA9A8E-6A44-2581-1DB8-8BAB48F6D22B}"/>
              </a:ext>
            </a:extLst>
          </p:cNvPr>
          <p:cNvPicPr>
            <a:picLocks noChangeAspect="1"/>
          </p:cNvPicPr>
          <p:nvPr/>
        </p:nvPicPr>
        <p:blipFill>
          <a:blip r:embed="rId2"/>
          <a:stretch>
            <a:fillRect/>
          </a:stretch>
        </p:blipFill>
        <p:spPr>
          <a:xfrm>
            <a:off x="178595" y="702156"/>
            <a:ext cx="12132468" cy="5870094"/>
          </a:xfrm>
          <a:prstGeom prst="rect">
            <a:avLst/>
          </a:prstGeom>
        </p:spPr>
      </p:pic>
    </p:spTree>
    <p:extLst>
      <p:ext uri="{BB962C8B-B14F-4D97-AF65-F5344CB8AC3E}">
        <p14:creationId xmlns:p14="http://schemas.microsoft.com/office/powerpoint/2010/main" val="1029839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chor="t">
            <a:normAutofit fontScale="92500" lnSpcReduction="20000"/>
          </a:bodyPr>
          <a:lstStyle/>
          <a:p>
            <a:pPr marL="0" indent="0">
              <a:buNone/>
            </a:pPr>
            <a:r>
              <a:rPr lang="en-GB" sz="2000" dirty="0" err="1"/>
              <a:t>Analyzing</a:t>
            </a:r>
            <a:r>
              <a:rPr lang="en-GB" sz="2000" dirty="0"/>
              <a:t> Google Play Store reviews can provide valuable insights into user experiences, feature requests, and areas for improvement for app developers. Here are some references you can use to learn more about this </a:t>
            </a:r>
            <a:r>
              <a:rPr lang="en-GB" sz="2000" dirty="0" err="1"/>
              <a:t>topic:Academic</a:t>
            </a:r>
            <a:r>
              <a:rPr lang="en-GB" sz="2000" dirty="0"/>
              <a:t> Journals: Look for academic papers or journals focusing on sentiment analysis of app reviews on platforms like Google Scholar or IEEE </a:t>
            </a:r>
            <a:r>
              <a:rPr lang="en-GB" sz="2000" dirty="0" err="1"/>
              <a:t>Xplore.Online</a:t>
            </a:r>
            <a:r>
              <a:rPr lang="en-GB" sz="2000" dirty="0"/>
              <a:t> Articles and Blogs: Websites like Medium, Towards Data Science, or Analytics </a:t>
            </a:r>
            <a:r>
              <a:rPr lang="en-GB" sz="2000" dirty="0" err="1"/>
              <a:t>Vidhya</a:t>
            </a:r>
            <a:r>
              <a:rPr lang="en-GB" sz="2000" dirty="0"/>
              <a:t> often have articles discussing techniques and methodologies for </a:t>
            </a:r>
            <a:r>
              <a:rPr lang="en-GB" sz="2000" dirty="0" err="1"/>
              <a:t>analyzing</a:t>
            </a:r>
            <a:r>
              <a:rPr lang="en-GB" sz="2000" dirty="0"/>
              <a:t> app </a:t>
            </a:r>
            <a:r>
              <a:rPr lang="en-GB" sz="2000" dirty="0" err="1"/>
              <a:t>reviews.YouTube</a:t>
            </a:r>
            <a:r>
              <a:rPr lang="en-GB" sz="2000" dirty="0"/>
              <a:t> Tutorials: Search for tutorials on YouTube that demonstrate how to perform sentiment analysis or text mining on Google Play Store reviews using programming languages like </a:t>
            </a:r>
            <a:r>
              <a:rPr lang="en-GB" sz="2000" dirty="0" err="1"/>
              <a:t>Python.Books</a:t>
            </a:r>
            <a:r>
              <a:rPr lang="en-GB" sz="2000" dirty="0"/>
              <a:t>: Check out books on natural language processing, sentiment analysis, or data mining that cover techniques applicable to </a:t>
            </a:r>
            <a:r>
              <a:rPr lang="en-GB" sz="2000" dirty="0" err="1"/>
              <a:t>analyzing</a:t>
            </a:r>
            <a:r>
              <a:rPr lang="en-GB" sz="2000" dirty="0"/>
              <a:t> app </a:t>
            </a:r>
            <a:r>
              <a:rPr lang="en-GB" sz="2000" dirty="0" err="1"/>
              <a:t>reviews.GitHub</a:t>
            </a:r>
            <a:r>
              <a:rPr lang="en-GB" sz="2000" dirty="0"/>
              <a:t> Repositories: Explore GitHub repositories that contain code examples and projects related to sentiment analysis of app </a:t>
            </a:r>
            <a:r>
              <a:rPr lang="en-GB" sz="2000" dirty="0" err="1"/>
              <a:t>reviews.Online</a:t>
            </a:r>
            <a:r>
              <a:rPr lang="en-GB" sz="2000" dirty="0"/>
              <a:t> Courses: Platforms like Coursera, </a:t>
            </a:r>
            <a:r>
              <a:rPr lang="en-GB" sz="2000" dirty="0" err="1"/>
              <a:t>Udemy</a:t>
            </a:r>
            <a:r>
              <a:rPr lang="en-GB" sz="2000" dirty="0"/>
              <a:t>, or </a:t>
            </a:r>
            <a:r>
              <a:rPr lang="en-GB" sz="2000" dirty="0" err="1"/>
              <a:t>edX</a:t>
            </a:r>
            <a:r>
              <a:rPr lang="en-GB" sz="2000" dirty="0"/>
              <a:t> may offer courses on text mining, sentiment analysis, or data analysis that include modules on </a:t>
            </a:r>
            <a:r>
              <a:rPr lang="en-GB" sz="2000" dirty="0" err="1"/>
              <a:t>analyzing</a:t>
            </a:r>
            <a:r>
              <a:rPr lang="en-GB" sz="2000" dirty="0"/>
              <a:t> app </a:t>
            </a:r>
            <a:r>
              <a:rPr lang="en-GB" sz="2000" dirty="0" err="1"/>
              <a:t>reviews.API</a:t>
            </a:r>
            <a:r>
              <a:rPr lang="en-GB" sz="2000" dirty="0"/>
              <a:t> Documentation: Review the documentation of APIs like Google Play Developer API or third-party sentiment analysis APIs, which may offer functionalities for accessing and </a:t>
            </a:r>
            <a:r>
              <a:rPr lang="en-GB" sz="2000" dirty="0" err="1"/>
              <a:t>analyzing</a:t>
            </a:r>
            <a:r>
              <a:rPr lang="en-GB" sz="2000" dirty="0"/>
              <a:t> app </a:t>
            </a:r>
            <a:r>
              <a:rPr lang="en-GB" sz="2000" dirty="0" err="1"/>
              <a:t>reviews.Community</a:t>
            </a:r>
            <a:r>
              <a:rPr lang="en-GB" sz="2000" dirty="0"/>
              <a:t> Forums: Join forums or communities like Stack Overflow or </a:t>
            </a:r>
            <a:r>
              <a:rPr lang="en-GB" sz="2000" dirty="0" err="1"/>
              <a:t>Reddit</a:t>
            </a:r>
            <a:r>
              <a:rPr lang="en-GB" sz="2000" dirty="0"/>
              <a:t> where developers and data scientists discuss techniques and share insights on </a:t>
            </a:r>
            <a:r>
              <a:rPr lang="en-GB" sz="2000" dirty="0" err="1"/>
              <a:t>analyzing</a:t>
            </a:r>
            <a:r>
              <a:rPr lang="en-GB" sz="2000" dirty="0"/>
              <a:t> app </a:t>
            </a:r>
            <a:r>
              <a:rPr lang="en-GB" sz="2000" dirty="0" err="1"/>
              <a:t>reviews.By</a:t>
            </a:r>
            <a:r>
              <a:rPr lang="en-GB" sz="2000" dirty="0"/>
              <a:t> exploring these references, you can gain a deeper understanding of how to effectively </a:t>
            </a:r>
            <a:r>
              <a:rPr lang="en-GB" sz="2000" dirty="0" err="1"/>
              <a:t>analyze</a:t>
            </a:r>
            <a:r>
              <a:rPr lang="en-GB" sz="2000" dirty="0"/>
              <a:t> Google Play Store reviews and extract meaningful insights for app developers. </a:t>
            </a:r>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chor="ctr">
            <a:normAutofit/>
          </a:bodyPr>
          <a:lstStyle/>
          <a:p>
            <a:pPr marL="0" indent="0">
              <a:buNone/>
            </a:pPr>
            <a:r>
              <a:rPr lang="en-GB" sz="2400" dirty="0"/>
              <a:t>The problem statement for </a:t>
            </a:r>
            <a:r>
              <a:rPr lang="en-GB" sz="2400" dirty="0" err="1"/>
              <a:t>analyzing</a:t>
            </a:r>
            <a:r>
              <a:rPr lang="en-GB" sz="2400" dirty="0"/>
              <a:t> Play Store app reviews could </a:t>
            </a:r>
            <a:r>
              <a:rPr lang="en-GB" sz="2400" dirty="0" err="1"/>
              <a:t>be:"Develop</a:t>
            </a:r>
            <a:r>
              <a:rPr lang="en-GB" sz="2400" dirty="0"/>
              <a:t> an application or system capable of </a:t>
            </a:r>
            <a:r>
              <a:rPr lang="en-GB" sz="2400" dirty="0" err="1"/>
              <a:t>analyzing</a:t>
            </a:r>
            <a:r>
              <a:rPr lang="en-GB" sz="2400" dirty="0"/>
              <a:t> and extracting insights from user reviews of apps on the Google Play Store. The system should be able to categorize reviews based on sentiment, identify common themes or issues mentioned by users, and provide actionable insights for app developers to improve their products. Additionally, the system should allow for tracking trends over time and comparing the performance of different apps within the same category. The goal is to help app developers make informed decisions to enhance user satisfaction and overall app quality.”</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8757" y="1232452"/>
            <a:ext cx="11613485" cy="5124374"/>
          </a:xfrm>
        </p:spPr>
        <p:txBody>
          <a:bodyPr vert="horz" lIns="91440" tIns="45720" rIns="91440" bIns="45720" rtlCol="0" anchor="t">
            <a:noAutofit/>
          </a:bodyPr>
          <a:lstStyle/>
          <a:p>
            <a:pPr marL="0" indent="0">
              <a:buNone/>
            </a:pPr>
            <a:r>
              <a:rPr lang="en-GB" sz="2000" b="1" i="0" dirty="0">
                <a:solidFill>
                  <a:srgbClr val="0D0D0D"/>
                </a:solidFill>
                <a:effectLst/>
                <a:latin typeface="Söhne"/>
              </a:rPr>
              <a:t>             Data Collection</a:t>
            </a:r>
            <a:r>
              <a:rPr lang="en-GB" sz="2000" b="0" i="0" dirty="0">
                <a:solidFill>
                  <a:srgbClr val="0D0D0D"/>
                </a:solidFill>
                <a:effectLst/>
                <a:latin typeface="Söhne"/>
              </a:rPr>
              <a:t>: Extract reviews from the Play Store using web scraping or API access</a:t>
            </a:r>
          </a:p>
          <a:p>
            <a:pPr marL="0" indent="0">
              <a:buNone/>
            </a:pPr>
            <a:endParaRPr lang="en-GB" sz="2000" b="0" i="0" dirty="0">
              <a:solidFill>
                <a:srgbClr val="0D0D0D"/>
              </a:solidFill>
              <a:effectLst/>
              <a:latin typeface="Söhne"/>
            </a:endParaRPr>
          </a:p>
          <a:p>
            <a:pPr marL="0" indent="0">
              <a:buNone/>
            </a:pPr>
            <a:r>
              <a:rPr lang="en-GB" sz="2000" b="0" i="0" dirty="0">
                <a:solidFill>
                  <a:srgbClr val="0D0D0D"/>
                </a:solidFill>
                <a:effectLst/>
                <a:latin typeface="Söhne"/>
              </a:rPr>
              <a:t>             </a:t>
            </a:r>
            <a:r>
              <a:rPr lang="en-GB" sz="2000" b="1" i="0" dirty="0" err="1">
                <a:solidFill>
                  <a:srgbClr val="0D0D0D"/>
                </a:solidFill>
                <a:effectLst/>
                <a:latin typeface="Söhne"/>
              </a:rPr>
              <a:t>Preprocessing</a:t>
            </a:r>
            <a:r>
              <a:rPr lang="en-GB" sz="2000" b="0" i="0" dirty="0">
                <a:solidFill>
                  <a:srgbClr val="0D0D0D"/>
                </a:solidFill>
                <a:effectLst/>
                <a:latin typeface="Söhne"/>
              </a:rPr>
              <a:t>: Clean the data by removing irrelevant information, handling missing values, and standardizing text (lowercasing, removing punctuation, </a:t>
            </a:r>
            <a:r>
              <a:rPr lang="en-GB" sz="2000" b="0" i="0" dirty="0" err="1">
                <a:solidFill>
                  <a:srgbClr val="0D0D0D"/>
                </a:solidFill>
                <a:effectLst/>
                <a:latin typeface="Söhne"/>
              </a:rPr>
              <a:t>etc</a:t>
            </a:r>
            <a:endParaRPr lang="en-GB" sz="2000" b="0" i="0" dirty="0">
              <a:solidFill>
                <a:srgbClr val="0D0D0D"/>
              </a:solidFill>
              <a:effectLst/>
              <a:latin typeface="Söhne"/>
            </a:endParaRPr>
          </a:p>
          <a:p>
            <a:pPr marL="0" indent="0">
              <a:buNone/>
            </a:pPr>
            <a:r>
              <a:rPr lang="en-GB" sz="2000" b="0" i="0" dirty="0">
                <a:solidFill>
                  <a:srgbClr val="0D0D0D"/>
                </a:solidFill>
                <a:effectLst/>
                <a:latin typeface="Söhne"/>
              </a:rPr>
              <a:t>
             </a:t>
            </a:r>
            <a:r>
              <a:rPr lang="en-GB" sz="2000" b="1" dirty="0">
                <a:solidFill>
                  <a:srgbClr val="0D0D0D"/>
                </a:solidFill>
                <a:latin typeface="Söhne"/>
              </a:rPr>
              <a:t>se</a:t>
            </a:r>
            <a:r>
              <a:rPr lang="en-GB" sz="2000" b="1" i="0" dirty="0">
                <a:solidFill>
                  <a:srgbClr val="0D0D0D"/>
                </a:solidFill>
                <a:effectLst/>
                <a:latin typeface="Söhne"/>
              </a:rPr>
              <a:t>ntiment Analysis</a:t>
            </a:r>
            <a:r>
              <a:rPr lang="en-GB" sz="2000" b="0" i="0" dirty="0">
                <a:solidFill>
                  <a:srgbClr val="0D0D0D"/>
                </a:solidFill>
                <a:effectLst/>
                <a:latin typeface="Söhne"/>
              </a:rPr>
              <a:t>: Utilize natural language processing (NLP) techniques to classify reviews into positive, negative, or neutral sentiments. This could involve machine learning models trained on </a:t>
            </a:r>
            <a:r>
              <a:rPr lang="en-GB" sz="2000" b="0" i="0" dirty="0" err="1">
                <a:solidFill>
                  <a:srgbClr val="0D0D0D"/>
                </a:solidFill>
                <a:effectLst/>
                <a:latin typeface="Söhne"/>
              </a:rPr>
              <a:t>labeled</a:t>
            </a:r>
            <a:r>
              <a:rPr lang="en-GB" sz="2000" b="0" i="0" dirty="0">
                <a:solidFill>
                  <a:srgbClr val="0D0D0D"/>
                </a:solidFill>
                <a:effectLst/>
                <a:latin typeface="Söhne"/>
              </a:rPr>
              <a:t> data or lexicon-based approaches</a:t>
            </a:r>
            <a:endParaRPr lang="en-GB" sz="2000" dirty="0">
              <a:solidFill>
                <a:srgbClr val="0D0D0D"/>
              </a:solidFill>
              <a:latin typeface="Söhne"/>
            </a:endParaRPr>
          </a:p>
          <a:p>
            <a:pPr marL="0" indent="0">
              <a:buNone/>
            </a:pPr>
            <a:r>
              <a:rPr lang="en-GB" sz="2000" b="0" i="0" dirty="0">
                <a:solidFill>
                  <a:srgbClr val="0D0D0D"/>
                </a:solidFill>
                <a:effectLst/>
                <a:latin typeface="Söhne"/>
              </a:rPr>
              <a:t>
              </a:t>
            </a:r>
            <a:r>
              <a:rPr lang="en-GB" sz="2000" b="1" i="0" dirty="0">
                <a:solidFill>
                  <a:srgbClr val="0D0D0D"/>
                </a:solidFill>
                <a:effectLst/>
                <a:latin typeface="Söhne"/>
              </a:rPr>
              <a:t>Modeming</a:t>
            </a:r>
            <a:r>
              <a:rPr lang="en-GB" sz="2000" b="0" i="0" dirty="0">
                <a:solidFill>
                  <a:srgbClr val="0D0D0D"/>
                </a:solidFill>
                <a:effectLst/>
                <a:latin typeface="Söhne"/>
              </a:rPr>
              <a:t>: Identify common themes or topics within the reviews using techniques like Latent </a:t>
            </a:r>
            <a:r>
              <a:rPr lang="en-GB" sz="2000" b="0" i="0" dirty="0" err="1">
                <a:solidFill>
                  <a:srgbClr val="0D0D0D"/>
                </a:solidFill>
                <a:effectLst/>
                <a:latin typeface="Söhne"/>
              </a:rPr>
              <a:t>Dirichlet</a:t>
            </a:r>
            <a:r>
              <a:rPr lang="en-GB" sz="2000" b="0" i="0" dirty="0">
                <a:solidFill>
                  <a:srgbClr val="0D0D0D"/>
                </a:solidFill>
                <a:effectLst/>
                <a:latin typeface="Söhne"/>
              </a:rPr>
              <a:t> Allocation (LDA) or Non-Negative Matrix Factorization (NMF).Feature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64711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0" y="1522110"/>
            <a:ext cx="12426385" cy="5264453"/>
          </a:xfrm>
        </p:spPr>
        <p:txBody>
          <a:bodyPr anchor="t">
            <a:normAutofit fontScale="85000" lnSpcReduction="20000"/>
          </a:bodyPr>
          <a:lstStyle/>
          <a:p>
            <a:pPr marL="0" indent="0">
              <a:buNone/>
            </a:pPr>
            <a:r>
              <a:rPr lang="en-GB" sz="2000" b="1" i="0" dirty="0">
                <a:solidFill>
                  <a:srgbClr val="0D0D0D"/>
                </a:solidFill>
                <a:effectLst/>
                <a:latin typeface="Söhne"/>
              </a:rPr>
              <a:t>          Define Objectives: </a:t>
            </a:r>
            <a:r>
              <a:rPr lang="en-GB" sz="2000" b="0" i="0" dirty="0">
                <a:solidFill>
                  <a:srgbClr val="0D0D0D"/>
                </a:solidFill>
                <a:effectLst/>
                <a:latin typeface="Söhne"/>
              </a:rPr>
              <a:t>Clearly outline the goals of the analysis, such as understanding user sentiment, identifying common issues, or evaluating feature satisfaction.</a:t>
            </a:r>
          </a:p>
          <a:p>
            <a:pPr marL="0" indent="0">
              <a:buNone/>
            </a:pPr>
            <a:r>
              <a:rPr lang="en-GB" sz="2000" b="0" i="0" dirty="0">
                <a:solidFill>
                  <a:srgbClr val="0D0D0D"/>
                </a:solidFill>
                <a:effectLst/>
                <a:latin typeface="Söhne"/>
              </a:rPr>
              <a:t>
          </a:t>
            </a:r>
            <a:r>
              <a:rPr lang="en-GB" sz="2000" b="1" i="0" dirty="0">
                <a:solidFill>
                  <a:srgbClr val="0D0D0D"/>
                </a:solidFill>
                <a:effectLst/>
                <a:latin typeface="Söhne"/>
              </a:rPr>
              <a:t>Collection</a:t>
            </a:r>
            <a:r>
              <a:rPr lang="en-GB" sz="2000" b="0" i="0" dirty="0">
                <a:solidFill>
                  <a:srgbClr val="0D0D0D"/>
                </a:solidFill>
                <a:effectLst/>
                <a:latin typeface="Söhne"/>
              </a:rPr>
              <a:t>: </a:t>
            </a:r>
            <a:r>
              <a:rPr lang="en-GB" sz="2000" i="0" dirty="0">
                <a:solidFill>
                  <a:srgbClr val="0D0D0D"/>
                </a:solidFill>
                <a:effectLst/>
                <a:latin typeface="Söhne"/>
              </a:rPr>
              <a:t>Extract reviews from the Play Store using APIs provided by Google or third-party scraping tools. Retrieve relevant metadata such as app version, review date, and user ratings along with the review text.</a:t>
            </a:r>
          </a:p>
          <a:p>
            <a:pPr marL="0" indent="0">
              <a:buNone/>
            </a:pPr>
            <a:endParaRPr lang="en-GB" sz="2000" b="0" i="0" dirty="0">
              <a:solidFill>
                <a:srgbClr val="0D0D0D"/>
              </a:solidFill>
              <a:effectLst/>
              <a:latin typeface="Söhne"/>
            </a:endParaRPr>
          </a:p>
          <a:p>
            <a:pPr marL="0" indent="0">
              <a:buNone/>
            </a:pPr>
            <a:r>
              <a:rPr lang="en-GB" sz="2000" b="0" i="0" dirty="0">
                <a:solidFill>
                  <a:srgbClr val="0D0D0D"/>
                </a:solidFill>
                <a:effectLst/>
                <a:latin typeface="Söhne"/>
              </a:rPr>
              <a:t>          </a:t>
            </a:r>
            <a:r>
              <a:rPr lang="en-GB" sz="2000" b="1" i="0" dirty="0" err="1">
                <a:solidFill>
                  <a:srgbClr val="0D0D0D"/>
                </a:solidFill>
                <a:effectLst/>
                <a:latin typeface="Söhne"/>
              </a:rPr>
              <a:t>Preprocessing</a:t>
            </a:r>
            <a:r>
              <a:rPr lang="en-GB" sz="2000" b="0" i="0" dirty="0" err="1">
                <a:solidFill>
                  <a:srgbClr val="0D0D0D"/>
                </a:solidFill>
                <a:effectLst/>
                <a:latin typeface="Söhne"/>
              </a:rPr>
              <a:t>:Clean</a:t>
            </a:r>
            <a:r>
              <a:rPr lang="en-GB" sz="2000" b="0" i="0" dirty="0">
                <a:solidFill>
                  <a:srgbClr val="0D0D0D"/>
                </a:solidFill>
                <a:effectLst/>
                <a:latin typeface="Söhne"/>
              </a:rPr>
              <a:t> the text by removing special characters, </a:t>
            </a:r>
            <a:r>
              <a:rPr lang="en-GB" sz="2000" b="0" i="0" dirty="0" err="1">
                <a:solidFill>
                  <a:srgbClr val="0D0D0D"/>
                </a:solidFill>
                <a:effectLst/>
                <a:latin typeface="Söhne"/>
              </a:rPr>
              <a:t>emojis</a:t>
            </a:r>
            <a:r>
              <a:rPr lang="en-GB" sz="2000" b="0" i="0" dirty="0">
                <a:solidFill>
                  <a:srgbClr val="0D0D0D"/>
                </a:solidFill>
                <a:effectLst/>
                <a:latin typeface="Söhne"/>
              </a:rPr>
              <a:t>, and irrelevant </a:t>
            </a:r>
            <a:r>
              <a:rPr lang="en-GB" sz="2000" b="0" i="0" dirty="0" err="1">
                <a:solidFill>
                  <a:srgbClr val="0D0D0D"/>
                </a:solidFill>
                <a:effectLst/>
                <a:latin typeface="Söhne"/>
              </a:rPr>
              <a:t>information.Tokenize</a:t>
            </a:r>
            <a:r>
              <a:rPr lang="en-GB" sz="2000" b="0" i="0" dirty="0">
                <a:solidFill>
                  <a:srgbClr val="0D0D0D"/>
                </a:solidFill>
                <a:effectLst/>
                <a:latin typeface="Söhne"/>
              </a:rPr>
              <a:t> the text </a:t>
            </a:r>
            <a:r>
              <a:rPr lang="en-GB" sz="2000" b="0" i="0" dirty="0" err="1">
                <a:solidFill>
                  <a:srgbClr val="0D0D0D"/>
                </a:solidFill>
                <a:effectLst/>
                <a:latin typeface="Söhne"/>
              </a:rPr>
              <a:t>intowords</a:t>
            </a:r>
            <a:r>
              <a:rPr lang="en-GB" sz="2000" b="0" i="0" dirty="0">
                <a:solidFill>
                  <a:srgbClr val="0D0D0D"/>
                </a:solidFill>
                <a:effectLst/>
                <a:latin typeface="Söhne"/>
              </a:rPr>
              <a:t> or </a:t>
            </a:r>
            <a:r>
              <a:rPr lang="en-GB" sz="2000" b="0" i="0" dirty="0" err="1">
                <a:solidFill>
                  <a:srgbClr val="0D0D0D"/>
                </a:solidFill>
                <a:effectLst/>
                <a:latin typeface="Söhne"/>
              </a:rPr>
              <a:t>phrases.Handle</a:t>
            </a:r>
            <a:r>
              <a:rPr lang="en-GB" sz="2000" b="0" i="0" dirty="0">
                <a:solidFill>
                  <a:srgbClr val="0D0D0D"/>
                </a:solidFill>
                <a:effectLst/>
                <a:latin typeface="Söhne"/>
              </a:rPr>
              <a:t> common </a:t>
            </a:r>
            <a:r>
              <a:rPr lang="en-GB" sz="2000" b="0" i="0" dirty="0" err="1">
                <a:solidFill>
                  <a:srgbClr val="0D0D0D"/>
                </a:solidFill>
                <a:effectLst/>
                <a:latin typeface="Söhne"/>
              </a:rPr>
              <a:t>preprocessing</a:t>
            </a:r>
            <a:r>
              <a:rPr lang="en-GB" sz="2000" b="0" i="0" dirty="0">
                <a:solidFill>
                  <a:srgbClr val="0D0D0D"/>
                </a:solidFill>
                <a:effectLst/>
                <a:latin typeface="Söhne"/>
              </a:rPr>
              <a:t> tasks like stop word removal, stemming, or </a:t>
            </a:r>
            <a:r>
              <a:rPr lang="en-GB" sz="2000" b="0" i="0" dirty="0" err="1">
                <a:solidFill>
                  <a:srgbClr val="0D0D0D"/>
                </a:solidFill>
                <a:effectLst/>
                <a:latin typeface="Söhne"/>
              </a:rPr>
              <a:t>lemmatization.Sentiment</a:t>
            </a:r>
            <a:endParaRPr lang="en-GB" sz="2000" b="0" i="0" dirty="0">
              <a:solidFill>
                <a:srgbClr val="0D0D0D"/>
              </a:solidFill>
              <a:effectLst/>
              <a:latin typeface="Söhne"/>
            </a:endParaRPr>
          </a:p>
          <a:p>
            <a:pPr marL="0" indent="0">
              <a:buNone/>
            </a:pPr>
            <a:endParaRPr lang="en-GB" sz="2000" b="0" i="0" dirty="0">
              <a:solidFill>
                <a:srgbClr val="0D0D0D"/>
              </a:solidFill>
              <a:effectLst/>
              <a:latin typeface="Söhne"/>
            </a:endParaRPr>
          </a:p>
          <a:p>
            <a:pPr marL="0" indent="0">
              <a:buNone/>
            </a:pPr>
            <a:r>
              <a:rPr lang="en-GB" sz="2000" dirty="0">
                <a:solidFill>
                  <a:srgbClr val="0D0D0D"/>
                </a:solidFill>
                <a:latin typeface="Söhne"/>
              </a:rPr>
              <a:t>.        </a:t>
            </a:r>
            <a:r>
              <a:rPr lang="en-GB" sz="2000" b="0" i="0" dirty="0">
                <a:solidFill>
                  <a:srgbClr val="0D0D0D"/>
                </a:solidFill>
                <a:effectLst/>
                <a:latin typeface="Söhne"/>
              </a:rPr>
              <a:t> </a:t>
            </a:r>
            <a:r>
              <a:rPr lang="en-GB" sz="2000" b="1" i="0" dirty="0" err="1">
                <a:solidFill>
                  <a:srgbClr val="0D0D0D"/>
                </a:solidFill>
                <a:effectLst/>
                <a:latin typeface="Söhne"/>
              </a:rPr>
              <a:t>Analysis</a:t>
            </a:r>
            <a:r>
              <a:rPr lang="en-GB" sz="2000" b="0" i="0" dirty="0" err="1">
                <a:solidFill>
                  <a:srgbClr val="0D0D0D"/>
                </a:solidFill>
                <a:effectLst/>
                <a:latin typeface="Söhne"/>
              </a:rPr>
              <a:t>:Utilize</a:t>
            </a:r>
            <a:r>
              <a:rPr lang="en-GB" sz="2000" b="0" i="0" dirty="0">
                <a:solidFill>
                  <a:srgbClr val="0D0D0D"/>
                </a:solidFill>
                <a:effectLst/>
                <a:latin typeface="Söhne"/>
              </a:rPr>
              <a:t> pre-trained sentiment analysis models or train your own model using </a:t>
            </a:r>
            <a:r>
              <a:rPr lang="en-GB" sz="2000" b="0" i="0" dirty="0" err="1">
                <a:solidFill>
                  <a:srgbClr val="0D0D0D"/>
                </a:solidFill>
                <a:effectLst/>
                <a:latin typeface="Söhne"/>
              </a:rPr>
              <a:t>labeled</a:t>
            </a:r>
            <a:r>
              <a:rPr lang="en-GB" sz="2000" b="0" i="0" dirty="0">
                <a:solidFill>
                  <a:srgbClr val="0D0D0D"/>
                </a:solidFill>
                <a:effectLst/>
                <a:latin typeface="Söhne"/>
              </a:rPr>
              <a:t> </a:t>
            </a:r>
            <a:r>
              <a:rPr lang="en-GB" sz="2000" b="0" i="0" dirty="0" err="1">
                <a:solidFill>
                  <a:srgbClr val="0D0D0D"/>
                </a:solidFill>
                <a:effectLst/>
                <a:latin typeface="Söhne"/>
              </a:rPr>
              <a:t>data.Classify</a:t>
            </a:r>
            <a:r>
              <a:rPr lang="en-GB" sz="2000" b="0" i="0" dirty="0">
                <a:solidFill>
                  <a:srgbClr val="0D0D0D"/>
                </a:solidFill>
                <a:effectLst/>
                <a:latin typeface="Söhne"/>
              </a:rPr>
              <a:t> reviews into positive, negative, or neutral </a:t>
            </a:r>
            <a:r>
              <a:rPr lang="en-GB" sz="2000" b="0" i="0" dirty="0" err="1">
                <a:solidFill>
                  <a:srgbClr val="0D0D0D"/>
                </a:solidFill>
                <a:effectLst/>
                <a:latin typeface="Söhne"/>
              </a:rPr>
              <a:t>sentiments.Consider</a:t>
            </a:r>
            <a:r>
              <a:rPr lang="en-GB" sz="2000" b="0" i="0" dirty="0">
                <a:solidFill>
                  <a:srgbClr val="0D0D0D"/>
                </a:solidFill>
                <a:effectLst/>
                <a:latin typeface="Söhne"/>
              </a:rPr>
              <a:t> using techniques like VADER (Valence Aware Dictionary and </a:t>
            </a:r>
            <a:r>
              <a:rPr lang="en-GB" sz="2000" b="0" i="0" dirty="0" err="1">
                <a:solidFill>
                  <a:srgbClr val="0D0D0D"/>
                </a:solidFill>
                <a:effectLst/>
                <a:latin typeface="Söhne"/>
              </a:rPr>
              <a:t>sEntiment</a:t>
            </a:r>
            <a:r>
              <a:rPr lang="en-GB" sz="2000" b="0" i="0" dirty="0">
                <a:solidFill>
                  <a:srgbClr val="0D0D0D"/>
                </a:solidFill>
                <a:effectLst/>
                <a:latin typeface="Söhne"/>
              </a:rPr>
              <a:t> </a:t>
            </a:r>
            <a:r>
              <a:rPr lang="en-GB" sz="2000" b="0" i="0" dirty="0" err="1">
                <a:solidFill>
                  <a:srgbClr val="0D0D0D"/>
                </a:solidFill>
                <a:effectLst/>
                <a:latin typeface="Söhne"/>
              </a:rPr>
              <a:t>Reasoner</a:t>
            </a:r>
            <a:r>
              <a:rPr lang="en-GB" sz="2000" b="0" i="0" dirty="0">
                <a:solidFill>
                  <a:srgbClr val="0D0D0D"/>
                </a:solidFill>
                <a:effectLst/>
                <a:latin typeface="Söhne"/>
              </a:rPr>
              <a:t>) or machine learning algorithms such as Support Vector Machines (SVM) or Recurrent Neural Networks (RNNs).Topic</a:t>
            </a:r>
          </a:p>
          <a:p>
            <a:pPr marL="0" indent="0">
              <a:buNone/>
            </a:pPr>
            <a:r>
              <a:rPr lang="en-GB" sz="2000" dirty="0">
                <a:solidFill>
                  <a:srgbClr val="0D0D0D"/>
                </a:solidFill>
                <a:latin typeface="Söhne"/>
              </a:rPr>
              <a:t> </a:t>
            </a:r>
            <a:r>
              <a:rPr lang="en-GB" sz="2000" b="0" i="0" dirty="0">
                <a:solidFill>
                  <a:srgbClr val="0D0D0D"/>
                </a:solidFill>
                <a:effectLst/>
                <a:latin typeface="Söhne"/>
              </a:rPr>
              <a:t>
          </a:t>
            </a:r>
            <a:r>
              <a:rPr lang="en-GB" sz="2000" b="1" i="0" dirty="0" err="1">
                <a:solidFill>
                  <a:srgbClr val="0D0D0D"/>
                </a:solidFill>
                <a:effectLst/>
                <a:latin typeface="Söhne"/>
              </a:rPr>
              <a:t>Modeling</a:t>
            </a:r>
            <a:r>
              <a:rPr lang="en-GB" sz="2000" b="0" i="0" dirty="0" err="1">
                <a:solidFill>
                  <a:srgbClr val="0D0D0D"/>
                </a:solidFill>
                <a:effectLst/>
                <a:latin typeface="Söhne"/>
              </a:rPr>
              <a:t>:Apply</a:t>
            </a:r>
            <a:r>
              <a:rPr lang="en-GB" sz="2000" b="0" i="0" dirty="0">
                <a:solidFill>
                  <a:srgbClr val="0D0D0D"/>
                </a:solidFill>
                <a:effectLst/>
                <a:latin typeface="Söhne"/>
              </a:rPr>
              <a:t> techniques like Latent </a:t>
            </a:r>
            <a:r>
              <a:rPr lang="en-GB" sz="2000" b="0" i="0" dirty="0" err="1">
                <a:solidFill>
                  <a:srgbClr val="0D0D0D"/>
                </a:solidFill>
                <a:effectLst/>
                <a:latin typeface="Söhne"/>
              </a:rPr>
              <a:t>Dirichlet</a:t>
            </a:r>
            <a:r>
              <a:rPr lang="en-GB" sz="2000" b="0" i="0" dirty="0">
                <a:solidFill>
                  <a:srgbClr val="0D0D0D"/>
                </a:solidFill>
                <a:effectLst/>
                <a:latin typeface="Söhne"/>
              </a:rPr>
              <a:t> Allocation (LDA) or Non-Negative Matrix Factorization (NMF) to identify latent topics within the </a:t>
            </a:r>
            <a:r>
              <a:rPr lang="en-GB" sz="2000" b="0" i="0" dirty="0" err="1">
                <a:solidFill>
                  <a:srgbClr val="0D0D0D"/>
                </a:solidFill>
                <a:effectLst/>
                <a:latin typeface="Söhne"/>
              </a:rPr>
              <a:t>reviews.Determine</a:t>
            </a:r>
            <a:r>
              <a:rPr lang="en-GB" sz="2000" b="0" i="0" dirty="0">
                <a:solidFill>
                  <a:srgbClr val="0D0D0D"/>
                </a:solidFill>
                <a:effectLst/>
                <a:latin typeface="Söhne"/>
              </a:rPr>
              <a:t> the optimal number of topics based on coherence scores or manual </a:t>
            </a:r>
            <a:r>
              <a:rPr lang="en-GB" sz="2000" b="0" i="0" dirty="0" err="1">
                <a:solidFill>
                  <a:srgbClr val="0D0D0D"/>
                </a:solidFill>
                <a:effectLst/>
                <a:latin typeface="Söhne"/>
              </a:rPr>
              <a:t>inspection.Aspect</a:t>
            </a:r>
            <a:r>
              <a:rPr lang="en-GB" sz="2000" b="0" i="0" dirty="0">
                <a:solidFill>
                  <a:srgbClr val="0D0D0D"/>
                </a:solidFill>
                <a:effectLst/>
                <a:latin typeface="Söhne"/>
              </a:rPr>
              <a:t>-Based Sentiment Analysis</a:t>
            </a:r>
          </a:p>
          <a:p>
            <a:pPr marL="457200" indent="-457200">
              <a:buFont typeface="+mj-lt"/>
              <a:buAutoNum type="arabicPeriod"/>
            </a:pPr>
            <a:endParaRPr lang="en-GB" sz="2000" b="0" i="0" dirty="0">
              <a:solidFill>
                <a:srgbClr val="0D0D0D"/>
              </a:solidFill>
              <a:effectLst/>
              <a:latin typeface="Söhne"/>
            </a:endParaRPr>
          </a:p>
          <a:p>
            <a:pPr marL="457200" indent="-457200">
              <a:buFont typeface="+mj-lt"/>
              <a:buAutoNum type="arabicPeriod"/>
            </a:pPr>
            <a:endParaRPr lang="en-GB" sz="2000" b="0" i="0" dirty="0">
              <a:solidFill>
                <a:srgbClr val="0D0D0D"/>
              </a:solidFill>
              <a:effectLst/>
              <a:latin typeface="Söhne"/>
            </a:endParaRPr>
          </a:p>
          <a:p>
            <a:pPr marL="457200" indent="-457200">
              <a:buFont typeface="+mj-lt"/>
              <a:buAutoNum type="arabicPeriod"/>
            </a:pPr>
            <a:endParaRPr lang="en-GB" sz="2000" b="0" i="0" dirty="0">
              <a:solidFill>
                <a:srgbClr val="0D0D0D"/>
              </a:solidFill>
              <a:effectLst/>
              <a:latin typeface="Söhne"/>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C4CD-698E-0257-FB43-E91ED8E3BDFB}"/>
              </a:ext>
            </a:extLst>
          </p:cNvPr>
          <p:cNvSpPr>
            <a:spLocks noGrp="1"/>
          </p:cNvSpPr>
          <p:nvPr>
            <p:ph type="title"/>
          </p:nvPr>
        </p:nvSpPr>
        <p:spPr>
          <a:xfrm>
            <a:off x="581192" y="702155"/>
            <a:ext cx="11029616" cy="452751"/>
          </a:xfrm>
        </p:spPr>
        <p:txBody>
          <a:bodyPr>
            <a:normAutofit fontScale="90000"/>
          </a:bodyPr>
          <a:lstStyle/>
          <a:p>
            <a:r>
              <a:rPr lang="en-GB" dirty="0"/>
              <a:t>Cont...</a:t>
            </a:r>
            <a:endParaRPr lang="en-US" dirty="0"/>
          </a:p>
        </p:txBody>
      </p:sp>
      <p:sp>
        <p:nvSpPr>
          <p:cNvPr id="3" name="Content Placeholder 2">
            <a:extLst>
              <a:ext uri="{FF2B5EF4-FFF2-40B4-BE49-F238E27FC236}">
                <a16:creationId xmlns:a16="http://schemas.microsoft.com/office/drawing/2014/main" id="{ADB6B838-0732-45B9-E8D4-63576477EB8A}"/>
              </a:ext>
            </a:extLst>
          </p:cNvPr>
          <p:cNvSpPr>
            <a:spLocks noGrp="1"/>
          </p:cNvSpPr>
          <p:nvPr>
            <p:ph idx="1"/>
          </p:nvPr>
        </p:nvSpPr>
        <p:spPr>
          <a:xfrm>
            <a:off x="581192" y="261938"/>
            <a:ext cx="11029615" cy="5713412"/>
          </a:xfrm>
        </p:spPr>
        <p:txBody>
          <a:bodyPr anchor="t">
            <a:normAutofit lnSpcReduction="10000"/>
          </a:bodyPr>
          <a:lstStyle/>
          <a:p>
            <a:pPr marL="0" indent="0">
              <a:buNone/>
            </a:pPr>
            <a:r>
              <a:rPr lang="en-GB" sz="2000" b="0" i="0" dirty="0">
                <a:solidFill>
                  <a:srgbClr val="0D0D0D"/>
                </a:solidFill>
                <a:effectLst/>
                <a:latin typeface="Söhne"/>
              </a:rPr>
              <a:t> </a:t>
            </a:r>
          </a:p>
          <a:p>
            <a:r>
              <a:rPr lang="en-GB" sz="1800" dirty="0"/>
              <a:t>              </a:t>
            </a:r>
          </a:p>
          <a:p>
            <a:pPr marL="0" indent="0">
              <a:buNone/>
            </a:pPr>
            <a:r>
              <a:rPr lang="en-GB" sz="1800" b="1" dirty="0"/>
              <a:t>    (ABSA</a:t>
            </a:r>
            <a:r>
              <a:rPr lang="en-GB" sz="1800" dirty="0"/>
              <a:t>):Extract aspects or features mentioned in the reviews (e.g., UI, performance, customer support).</a:t>
            </a:r>
            <a:r>
              <a:rPr lang="en-GB" sz="1800" dirty="0" err="1"/>
              <a:t>Analyze</a:t>
            </a:r>
            <a:r>
              <a:rPr lang="en-GB" sz="1800" dirty="0"/>
              <a:t> sentiment polarity specifically for each aspect to understand which areas need </a:t>
            </a:r>
            <a:r>
              <a:rPr lang="en-GB" sz="1800" dirty="0" err="1"/>
              <a:t>improvemen</a:t>
            </a:r>
            <a:endParaRPr lang="en-GB" sz="1800" dirty="0"/>
          </a:p>
          <a:p>
            <a:pPr marL="0" indent="0">
              <a:buNone/>
            </a:pPr>
            <a:r>
              <a:rPr lang="en-GB" sz="1800" b="1" dirty="0"/>
              <a:t>   Visualizations and </a:t>
            </a:r>
            <a:r>
              <a:rPr lang="en-GB" sz="1800" b="1" dirty="0" err="1"/>
              <a:t>Insights</a:t>
            </a:r>
            <a:r>
              <a:rPr lang="en-GB" sz="1800" dirty="0" err="1"/>
              <a:t>:Create</a:t>
            </a:r>
            <a:r>
              <a:rPr lang="en-GB" sz="1800" dirty="0"/>
              <a:t> visualizations such as word clouds, sentiment distribution plots, or stacked bar charts to convey insights </a:t>
            </a:r>
            <a:r>
              <a:rPr lang="en-GB" sz="1800" dirty="0" err="1"/>
              <a:t>effectively.Generate</a:t>
            </a:r>
            <a:r>
              <a:rPr lang="en-GB" sz="1800" dirty="0"/>
              <a:t> reports summarizing key findings, trends over time, and actionable recommendations for stakeholders</a:t>
            </a:r>
          </a:p>
          <a:p>
            <a:pPr marL="0" indent="0">
              <a:buNone/>
            </a:pPr>
            <a:r>
              <a:rPr lang="en-GB" sz="1800" dirty="0"/>
              <a:t>
  </a:t>
            </a:r>
            <a:r>
              <a:rPr lang="en-GB" sz="1800" b="1" dirty="0"/>
              <a:t>continuous Monitoring and </a:t>
            </a:r>
            <a:r>
              <a:rPr lang="en-GB" sz="1800" b="1" dirty="0" err="1"/>
              <a:t>Improvement</a:t>
            </a:r>
            <a:r>
              <a:rPr lang="en-GB" sz="1800" dirty="0" err="1"/>
              <a:t>:Set</a:t>
            </a:r>
            <a:r>
              <a:rPr lang="en-GB" sz="1800" dirty="0"/>
              <a:t> up a system for ongoing monitoring of new reviews and updates to the </a:t>
            </a:r>
            <a:r>
              <a:rPr lang="en-GB" sz="1800" dirty="0" err="1"/>
              <a:t>app.Incorporate</a:t>
            </a:r>
            <a:r>
              <a:rPr lang="en-GB" sz="1800" dirty="0"/>
              <a:t> user feedback to refine sentiment analysis models, update topic models, and improve the overall accuracy of the analysis</a:t>
            </a:r>
          </a:p>
          <a:p>
            <a:pPr marL="0" indent="0">
              <a:buNone/>
            </a:pPr>
            <a:r>
              <a:rPr lang="en-GB" sz="1800" dirty="0"/>
              <a:t> </a:t>
            </a:r>
            <a:r>
              <a:rPr lang="en-GB" sz="1800"/>
              <a:t>
   </a:t>
            </a:r>
            <a:r>
              <a:rPr lang="en-GB" sz="1800" b="1" dirty="0"/>
              <a:t>Integration with Development </a:t>
            </a:r>
            <a:r>
              <a:rPr lang="en-GB" sz="1800" b="1" dirty="0" err="1"/>
              <a:t>Workflow</a:t>
            </a:r>
            <a:r>
              <a:rPr lang="en-GB" sz="1800" dirty="0" err="1"/>
              <a:t>:Integrate</a:t>
            </a:r>
            <a:r>
              <a:rPr lang="en-GB" sz="1800" dirty="0"/>
              <a:t> insights from the analysis into the app development workflow to prioritize feature enhancements, bug fixes, and customer support </a:t>
            </a:r>
            <a:r>
              <a:rPr lang="en-GB" sz="1800" dirty="0" err="1"/>
              <a:t>initiatives.By</a:t>
            </a:r>
            <a:r>
              <a:rPr lang="en-GB" sz="1800" dirty="0"/>
              <a:t> following this systematic approach, you can effectively </a:t>
            </a:r>
            <a:r>
              <a:rPr lang="en-GB" sz="1800" dirty="0" err="1"/>
              <a:t>analyze</a:t>
            </a:r>
            <a:r>
              <a:rPr lang="en-GB" sz="1800" dirty="0"/>
              <a:t> Play Store reviews to gain valuable insights and drive continuous improvement in app quality and user satisfaction.</a:t>
            </a:r>
          </a:p>
          <a:p>
            <a:endParaRPr lang="en-US" sz="1800" dirty="0"/>
          </a:p>
        </p:txBody>
      </p:sp>
    </p:spTree>
    <p:extLst>
      <p:ext uri="{BB962C8B-B14F-4D97-AF65-F5344CB8AC3E}">
        <p14:creationId xmlns:p14="http://schemas.microsoft.com/office/powerpoint/2010/main" val="2541211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9C66A-6BFE-F932-5179-DABA7E74D17B}"/>
              </a:ext>
            </a:extLst>
          </p:cNvPr>
          <p:cNvSpPr>
            <a:spLocks noGrp="1"/>
          </p:cNvSpPr>
          <p:nvPr>
            <p:ph type="title"/>
          </p:nvPr>
        </p:nvSpPr>
        <p:spPr>
          <a:xfrm>
            <a:off x="581192" y="345280"/>
            <a:ext cx="1228558" cy="537370"/>
          </a:xfrm>
        </p:spPr>
        <p:txBody>
          <a:bodyPr>
            <a:normAutofit fontScale="90000"/>
          </a:bodyPr>
          <a:lstStyle/>
          <a:p>
            <a:r>
              <a:rPr lang="en-GB" dirty="0"/>
              <a:t>Cont...</a:t>
            </a:r>
            <a:endParaRPr lang="en-US" dirty="0"/>
          </a:p>
        </p:txBody>
      </p:sp>
      <p:sp>
        <p:nvSpPr>
          <p:cNvPr id="3" name="Content Placeholder 2">
            <a:extLst>
              <a:ext uri="{FF2B5EF4-FFF2-40B4-BE49-F238E27FC236}">
                <a16:creationId xmlns:a16="http://schemas.microsoft.com/office/drawing/2014/main" id="{96D0736C-F9F4-0DF9-DEC1-D0CF29317AB5}"/>
              </a:ext>
            </a:extLst>
          </p:cNvPr>
          <p:cNvSpPr>
            <a:spLocks noGrp="1"/>
          </p:cNvSpPr>
          <p:nvPr>
            <p:ph idx="1"/>
          </p:nvPr>
        </p:nvSpPr>
        <p:spPr>
          <a:xfrm>
            <a:off x="581192" y="1666875"/>
            <a:ext cx="11029615" cy="4308475"/>
          </a:xfrm>
        </p:spPr>
        <p:txBody>
          <a:bodyPr anchor="t">
            <a:normAutofit/>
          </a:bodyPr>
          <a:lstStyle/>
          <a:p>
            <a:pPr marL="0" indent="0">
              <a:buNone/>
            </a:pPr>
            <a:endParaRPr lang="en-GB" sz="2000" b="0" i="0" dirty="0">
              <a:solidFill>
                <a:srgbClr val="0D0D0D"/>
              </a:solidFill>
              <a:effectLst/>
              <a:latin typeface="Söhne"/>
            </a:endParaRPr>
          </a:p>
          <a:p>
            <a:endParaRPr lang="en-US" sz="2000" dirty="0"/>
          </a:p>
        </p:txBody>
      </p:sp>
      <p:sp>
        <p:nvSpPr>
          <p:cNvPr id="5" name="TextBox 4">
            <a:extLst>
              <a:ext uri="{FF2B5EF4-FFF2-40B4-BE49-F238E27FC236}">
                <a16:creationId xmlns:a16="http://schemas.microsoft.com/office/drawing/2014/main" id="{DE8D65A0-F5DC-20A9-74A1-E42D63ED5340}"/>
              </a:ext>
            </a:extLst>
          </p:cNvPr>
          <p:cNvSpPr txBox="1"/>
          <p:nvPr/>
        </p:nvSpPr>
        <p:spPr>
          <a:xfrm>
            <a:off x="1" y="685859"/>
            <a:ext cx="11822906" cy="5355312"/>
          </a:xfrm>
          <a:prstGeom prst="rect">
            <a:avLst/>
          </a:prstGeom>
          <a:noFill/>
        </p:spPr>
        <p:txBody>
          <a:bodyPr wrap="square">
            <a:spAutoFit/>
          </a:bodyPr>
          <a:lstStyle/>
          <a:p>
            <a:r>
              <a:rPr lang="en-GB" b="1" dirty="0"/>
              <a:t>                       </a:t>
            </a:r>
          </a:p>
          <a:p>
            <a:r>
              <a:rPr lang="en-GB" b="1" dirty="0"/>
              <a:t>           </a:t>
            </a:r>
            <a:r>
              <a:rPr lang="en-US" b="1" dirty="0"/>
              <a:t>(ABSA):Extract</a:t>
            </a:r>
            <a:r>
              <a:rPr lang="en-US" dirty="0"/>
              <a:t> aspects or features mentioned in the reviews (e.g., UI, performance, customer support).Analyze sentiment polarity specifically for each aspect to understand</a:t>
            </a:r>
            <a:endParaRPr lang="en-GB" dirty="0"/>
          </a:p>
          <a:p>
            <a:r>
              <a:rPr lang="en-US" dirty="0"/>
              <a:t> which areas need improvement</a:t>
            </a:r>
            <a:endParaRPr lang="en-GB" dirty="0"/>
          </a:p>
          <a:p>
            <a:endParaRPr lang="en-GB" dirty="0"/>
          </a:p>
          <a:p>
            <a:r>
              <a:rPr lang="en-GB" b="1" dirty="0"/>
              <a:t>          </a:t>
            </a:r>
            <a:r>
              <a:rPr lang="en-US" b="1" dirty="0"/>
              <a:t>Visualizations and </a:t>
            </a:r>
            <a:r>
              <a:rPr lang="en-US" b="1" dirty="0" err="1"/>
              <a:t>Insights:</a:t>
            </a:r>
            <a:r>
              <a:rPr lang="en-US" dirty="0" err="1"/>
              <a:t>Create</a:t>
            </a:r>
            <a:r>
              <a:rPr lang="en-US" dirty="0"/>
              <a:t> visualizations such as word clouds, sentiment distribution plots, or stacked bar charts to convey insights </a:t>
            </a:r>
            <a:r>
              <a:rPr lang="en-US" dirty="0" err="1"/>
              <a:t>effectively.Generate</a:t>
            </a:r>
            <a:r>
              <a:rPr lang="en-US" dirty="0"/>
              <a:t> reports summarizing key findings, trends over time, and actionable recommendations for </a:t>
            </a:r>
            <a:r>
              <a:rPr lang="en-US" dirty="0" err="1"/>
              <a:t>stakehold</a:t>
            </a:r>
            <a:endParaRPr lang="en-GB" dirty="0"/>
          </a:p>
          <a:p>
            <a:endParaRPr lang="en-GB" dirty="0"/>
          </a:p>
          <a:p>
            <a:endParaRPr lang="en-GB" dirty="0"/>
          </a:p>
          <a:p>
            <a:r>
              <a:rPr lang="en-GB" b="1" dirty="0"/>
              <a:t>           </a:t>
            </a:r>
            <a:r>
              <a:rPr lang="en-US" b="1" dirty="0"/>
              <a:t>Continuous Monitoring and </a:t>
            </a:r>
            <a:r>
              <a:rPr lang="en-US" b="1" dirty="0" err="1"/>
              <a:t>Improvement:</a:t>
            </a:r>
            <a:r>
              <a:rPr lang="en-US" dirty="0" err="1"/>
              <a:t>Set</a:t>
            </a:r>
            <a:r>
              <a:rPr lang="en-US" dirty="0"/>
              <a:t> up a system for ongoing monitoring of new reviews and updates to the </a:t>
            </a:r>
            <a:r>
              <a:rPr lang="en-US" dirty="0" err="1"/>
              <a:t>app.Incorporate</a:t>
            </a:r>
            <a:r>
              <a:rPr lang="en-US" dirty="0"/>
              <a:t> user feedback to refine sentiment analysis models, update topic models, and improve the overall accuracy of the </a:t>
            </a:r>
            <a:r>
              <a:rPr lang="en-US" dirty="0" err="1"/>
              <a:t>analysis.Integration</a:t>
            </a:r>
            <a:r>
              <a:rPr lang="en-US" dirty="0"/>
              <a:t> with Development </a:t>
            </a:r>
            <a:endParaRPr lang="en-GB" dirty="0"/>
          </a:p>
          <a:p>
            <a:endParaRPr lang="en-GB" dirty="0"/>
          </a:p>
          <a:p>
            <a:endParaRPr lang="en-GB" b="1" dirty="0"/>
          </a:p>
          <a:p>
            <a:r>
              <a:rPr lang="en-GB" b="1" dirty="0"/>
              <a:t>          w</a:t>
            </a:r>
            <a:r>
              <a:rPr lang="en-US" b="1" dirty="0" err="1"/>
              <a:t>orkflow:</a:t>
            </a:r>
            <a:r>
              <a:rPr lang="en-US" dirty="0" err="1"/>
              <a:t>Integrate</a:t>
            </a:r>
            <a:r>
              <a:rPr lang="en-US" dirty="0"/>
              <a:t> insights from the analysis into the app development workflow to prioritize feature enhancements, bug fixes, and customer support </a:t>
            </a:r>
            <a:r>
              <a:rPr lang="en-US" dirty="0" err="1"/>
              <a:t>initiatives.By</a:t>
            </a:r>
            <a:r>
              <a:rPr lang="en-US" dirty="0"/>
              <a:t> following this systematic approach, you can effectively analyze Play Store reviews to gain valuable insights and drive continuous improvement in app quality and user satisfaction.</a:t>
            </a:r>
          </a:p>
        </p:txBody>
      </p:sp>
    </p:spTree>
    <p:extLst>
      <p:ext uri="{BB962C8B-B14F-4D97-AF65-F5344CB8AC3E}">
        <p14:creationId xmlns:p14="http://schemas.microsoft.com/office/powerpoint/2010/main" val="1140046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82520"/>
            <a:ext cx="11029615" cy="4673324"/>
          </a:xfrm>
        </p:spPr>
        <p:txBody>
          <a:bodyPr anchor="t">
            <a:normAutofit/>
          </a:bodyPr>
          <a:lstStyle/>
          <a:p>
            <a:pPr marL="0" indent="0">
              <a:buNone/>
            </a:pPr>
            <a:br>
              <a:rPr lang="en-GB" dirty="0"/>
            </a:br>
            <a:r>
              <a:rPr lang="en-GB" b="1" dirty="0"/>
              <a:t>Algorithm Development: </a:t>
            </a:r>
            <a:r>
              <a:rPr lang="en-GB" dirty="0"/>
              <a:t>Develop an algorithm for sentiment analysis or topic extraction from Play Store reviews. This</a:t>
            </a:r>
          </a:p>
          <a:p>
            <a:pPr marL="0" indent="0">
              <a:buNone/>
            </a:pPr>
            <a:endParaRPr lang="en-GB" dirty="0"/>
          </a:p>
          <a:p>
            <a:pPr marL="0" indent="0">
              <a:buNone/>
            </a:pPr>
            <a:r>
              <a:rPr lang="en-GB" dirty="0"/>
              <a:t> could involve machine learning techniques such as natural language processing (NLP) with libraries like NLTK, , or </a:t>
            </a:r>
            <a:r>
              <a:rPr lang="en-GB" dirty="0" err="1"/>
              <a:t>TensorFlow.diverse</a:t>
            </a:r>
            <a:r>
              <a:rPr lang="en-GB" dirty="0"/>
              <a:t> and representative of the target audience</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b="1" dirty="0"/>
              <a:t>Data</a:t>
            </a:r>
            <a:r>
              <a:rPr lang="en-GB" dirty="0"/>
              <a:t> </a:t>
            </a:r>
            <a:r>
              <a:rPr lang="en-GB" b="1" dirty="0" err="1"/>
              <a:t>Preprocessing</a:t>
            </a:r>
            <a:r>
              <a:rPr lang="en-GB" dirty="0"/>
              <a:t>: Clean the dataset by removing noise, such as special characters, HTML tags</a:t>
            </a: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9F25-4729-6E0F-8D37-9DC834327DC0}"/>
              </a:ext>
            </a:extLst>
          </p:cNvPr>
          <p:cNvSpPr>
            <a:spLocks noGrp="1"/>
          </p:cNvSpPr>
          <p:nvPr>
            <p:ph type="title"/>
          </p:nvPr>
        </p:nvSpPr>
        <p:spPr/>
        <p:txBody>
          <a:bodyPr/>
          <a:lstStyle/>
          <a:p>
            <a:r>
              <a:rPr lang="en-GB" dirty="0"/>
              <a:t>Cont...</a:t>
            </a:r>
            <a:endParaRPr lang="en-US" dirty="0"/>
          </a:p>
        </p:txBody>
      </p:sp>
      <p:sp>
        <p:nvSpPr>
          <p:cNvPr id="3" name="Content Placeholder 2">
            <a:extLst>
              <a:ext uri="{FF2B5EF4-FFF2-40B4-BE49-F238E27FC236}">
                <a16:creationId xmlns:a16="http://schemas.microsoft.com/office/drawing/2014/main" id="{2DC1A43D-DDE4-2800-3DDB-A79C23F108C8}"/>
              </a:ext>
            </a:extLst>
          </p:cNvPr>
          <p:cNvSpPr>
            <a:spLocks noGrp="1"/>
          </p:cNvSpPr>
          <p:nvPr>
            <p:ph idx="1"/>
          </p:nvPr>
        </p:nvSpPr>
        <p:spPr/>
        <p:txBody>
          <a:bodyPr anchor="t">
            <a:normAutofit/>
          </a:bodyPr>
          <a:lstStyle/>
          <a:p>
            <a:pPr marL="0" indent="0">
              <a:buNone/>
            </a:pPr>
            <a:endParaRPr lang="en-GB" sz="1600" dirty="0"/>
          </a:p>
          <a:p>
            <a:pPr marL="0" indent="0">
              <a:buNone/>
            </a:pPr>
            <a:r>
              <a:rPr lang="en-GB" sz="1600" b="1" dirty="0"/>
              <a:t>Deployment</a:t>
            </a:r>
            <a:r>
              <a:rPr lang="en-GB" sz="1600" dirty="0"/>
              <a:t>: Deploy the trained model into production, either locally or on a cloud platform like Google Cloud Platform (GCP) or Amazon Web Services (AWS). Ensure scalability, reliability, and security of the deployed system</a:t>
            </a:r>
          </a:p>
          <a:p>
            <a:pPr marL="0" indent="0">
              <a:buNone/>
            </a:pPr>
            <a:endParaRPr lang="en-GB" sz="1600" dirty="0"/>
          </a:p>
          <a:p>
            <a:pPr marL="0" indent="0">
              <a:buNone/>
            </a:pPr>
            <a:endParaRPr lang="en-GB" sz="1600" dirty="0"/>
          </a:p>
          <a:p>
            <a:pPr marL="0" indent="0">
              <a:buNone/>
            </a:pPr>
            <a:r>
              <a:rPr lang="en-GB" sz="1600" b="1" dirty="0"/>
              <a:t>Integration</a:t>
            </a:r>
            <a:r>
              <a:rPr lang="en-GB" sz="1600" dirty="0"/>
              <a:t>: Integrate the deployed model with the Play Store platform, enabling real-time or batch processing of reviews</a:t>
            </a:r>
          </a:p>
          <a:p>
            <a:pPr marL="0" indent="0">
              <a:buNone/>
            </a:pPr>
            <a:endParaRPr lang="en-GB" sz="1600" dirty="0"/>
          </a:p>
          <a:p>
            <a:pPr marL="0" indent="0">
              <a:buNone/>
            </a:pPr>
            <a:endParaRPr lang="en-GB" sz="1600" dirty="0"/>
          </a:p>
          <a:p>
            <a:pPr marL="0" indent="0">
              <a:buNone/>
            </a:pPr>
            <a:endParaRPr lang="en-GB" sz="1600" dirty="0"/>
          </a:p>
          <a:p>
            <a:pPr marL="0" indent="0">
              <a:buNone/>
            </a:pPr>
            <a:r>
              <a:rPr lang="en-GB" sz="1600" b="1" dirty="0"/>
              <a:t>Monitoring and Maintenance</a:t>
            </a:r>
            <a:r>
              <a:rPr lang="en-GB" sz="1600" dirty="0"/>
              <a:t>: Monitor the performance of the deployed model over time and update it periodically to adapt to changes in user </a:t>
            </a:r>
            <a:r>
              <a:rPr lang="en-GB" sz="1600" dirty="0" err="1"/>
              <a:t>behavior</a:t>
            </a:r>
            <a:r>
              <a:rPr lang="en-GB" sz="1600" dirty="0"/>
              <a:t> or language </a:t>
            </a:r>
            <a:r>
              <a:rPr lang="en-GB" sz="1600" dirty="0" err="1"/>
              <a:t>patterns.Feedback</a:t>
            </a:r>
            <a:r>
              <a:rPr lang="en-GB" sz="1600" dirty="0"/>
              <a:t> Loop: Incorporate user feedback to continuously improve the algorithm and enhance its accuracy and relevance.</a:t>
            </a:r>
          </a:p>
        </p:txBody>
      </p:sp>
    </p:spTree>
    <p:extLst>
      <p:ext uri="{BB962C8B-B14F-4D97-AF65-F5344CB8AC3E}">
        <p14:creationId xmlns:p14="http://schemas.microsoft.com/office/powerpoint/2010/main" val="308745827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DividendVTI</vt:lpstr>
      <vt:lpstr>Playstore review analysis</vt:lpstr>
      <vt:lpstr>OUTLINE</vt:lpstr>
      <vt:lpstr>Problem Statement</vt:lpstr>
      <vt:lpstr>Proposed Solution</vt:lpstr>
      <vt:lpstr>System  Approach</vt:lpstr>
      <vt:lpstr>Cont...</vt:lpstr>
      <vt:lpstr>Cont...</vt:lpstr>
      <vt:lpstr>Algorithm &amp; Deployment</vt:lpstr>
      <vt:lpstr>Cont...</vt:lpstr>
      <vt:lpstr>Cont...</vt:lpstr>
      <vt:lpstr>Result</vt:lpstr>
      <vt:lpstr>Cont...</vt:lpstr>
      <vt:lpstr>Cont...</vt:lpstr>
      <vt:lpstr>Conclusion</vt:lpstr>
      <vt:lpstr>PowerPoint Presentation</vt:lpstr>
      <vt:lpstr>Cont...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916384741920</cp:lastModifiedBy>
  <cp:revision>49</cp:revision>
  <dcterms:created xsi:type="dcterms:W3CDTF">2021-05-26T16:50:10Z</dcterms:created>
  <dcterms:modified xsi:type="dcterms:W3CDTF">2024-04-24T14:13:22Z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