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7" r:id="rId5"/>
    <p:sldId id="266" r:id="rId6"/>
    <p:sldId id="277" r:id="rId7"/>
    <p:sldId id="269" r:id="rId8"/>
    <p:sldId id="265" r:id="rId9"/>
    <p:sldId id="259" r:id="rId10"/>
    <p:sldId id="262" r:id="rId11"/>
    <p:sldId id="261" r:id="rId12"/>
    <p:sldId id="260" r:id="rId13"/>
    <p:sldId id="275" r:id="rId14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232" y="6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69471-F98A-4357-9144-7378AA3DA9E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7728CE-507A-4128-9A1B-C8295174E1C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6D1510-A3DD-44A0-853F-1F157F6283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DEE58-0BB6-4BEC-95B9-873B39278B7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424688-70FD-4D3A-A73A-1D554D461CB1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9073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3CED78-A436-4956-B50F-C9D845D5B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FD23B4-6F23-4FF1-86CB-4C7B6663419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FAAAD51A-9F3A-4443-97BF-F7599BAC8D2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55FA9-3F39-403B-9093-5723D9146D2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C0273-DC8C-4AF4-86F0-44ACFD65CE8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7FF494-FE5E-48E2-B6F5-3CAA568DB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2367592-2661-4FF4-A575-5D48626507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1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810" b="0" i="0" u="none" strike="noStrike" kern="1200" cap="none" spc="0" baseline="0">
        <a:solidFill>
          <a:srgbClr val="000000"/>
        </a:solidFill>
        <a:uFillTx/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10F16165-F72E-4BE4-947D-8368EA82ED4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105642-1812-437E-BB09-2B27AD59366F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3E7E57A1-04C1-417D-9D8D-54EF762C5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AFDA3770-E620-4DCD-AFDA-4FD6BCB7C6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DB1F13B5-C5D1-4B05-AB54-F809FFA7E47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85E337-3049-4890-93DB-BFEED4119323}" type="slidenum">
              <a:t>10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2443C813-C7C3-4444-91FC-EC9D69003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3C5C19CE-3DB4-451D-B186-5C2F90BAF8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62953A0B-3FC5-4CDD-8C80-19F42C68028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7D29CB-D357-4BBC-A0C5-E7D2C1BC262A}" type="slidenum">
              <a:t>11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970BFD9-0294-4B10-8511-4D9F4EFB4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59495B40-EC01-4A0E-9A3F-490FF1674D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98596725-6704-4E92-AF0E-E26E6268593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570C63-C763-4F55-89D2-5E30B54D0995}" type="slidenum">
              <a:t>12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84DFD3EE-E31C-47CA-AC88-1609ABB99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EE022AEC-11FA-4D6D-91BF-C7FCCEB77F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98486462-D73C-469A-9901-898186CACC0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A2A512-C4E4-45C5-846E-35ADC005E637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0BCEC7A-CC8B-4B7B-93A7-89FA1AD86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8F0B5761-CFBF-4682-9284-FFBCB1FFF2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8B148243-F2CC-4C1C-8DE8-B78B1261D87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D4991A-A026-4672-8AB4-43768049F26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5259BD0B-90A9-471F-85B8-D3CD4422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8244D856-08B5-4A07-8A09-A9F80A5E5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11B11C01-43E9-431D-AEB5-57C5590F441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80401C-9B7C-4786-819B-54D0637E2152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56DD1294-88F5-42ED-B274-A166F4AA3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FC00AC13-C489-4C37-9609-E7108F790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3EBA6969-BEBA-4F5F-A801-CB87CB3650E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C5005A-A58F-4F30-B5D8-72D5A3E18420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7454F743-FD85-4C3B-8BB0-876AF15D4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761F8024-0B30-4292-A14F-4A1E478C3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74675AE9-F062-4805-9AAC-8A0F4087216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26EB5F-613E-4E0C-92EB-7505BCC6A313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60D8E544-BCCF-43A9-B8A5-22BB1F9E0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45736F46-8A16-4194-B3C0-D60A92CB5F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A022D73B-CEC5-4D0F-B578-804C57DF7B4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7B7D0-9855-4DE2-A0E4-CBC00469A2AC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C4527EFC-8170-4805-BEAD-B827FB42D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3C3C7C05-8C8E-4CAB-BAC2-FBB87FAA80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A37A84A9-0CD2-400F-80FA-96322C53FBF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22825A-C53F-4074-A0A8-9F6FFE6FE548}" type="slidenum">
              <a:t>8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DD01099-8613-4CD9-AA59-43EE5C7B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7C0E883F-8D4B-498B-ACAD-FE1E1D67DC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CEE5AD24-C4B7-4130-911F-BB9637B6A70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86A4ED-0577-4E67-9D3E-D43D7F030135}" type="slidenum">
              <a:t>9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F4036033-D46E-4796-BCE0-421435054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4057BBA9-D9EB-47CE-BDBE-11DC5633C0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41F78-A540-4C4D-AF76-50C7A81E1B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C2D73C-AB71-46DA-9BE5-E03C782928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1D560-B05E-4622-BFC2-8161994EEE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96DB7-24BF-4A66-9A35-709D243EB0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83F36-0699-4C5B-ABC0-612299F22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D6D6A-F0B0-4D6D-BE51-6A41B5C8396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1613-1909-4B04-882F-933B1FB97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2AB235-4806-4058-B112-703D12C2E3C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DB04F-7C6E-4DF0-9935-D1AF3934E7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1124-8A4C-4312-858D-300F4D2E1B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18C70-51B2-4D42-BB95-5446EF6155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DED283-06DC-47F1-B95A-DEF1732087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98E24A-F3DB-48C5-974E-953818ACAEE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A8FAC-AC7F-47C5-8764-CE842EBEE2C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2A72F-2DEA-4B6E-AB00-13167054F3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D88E-BD70-4708-A662-CF92ED6FB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03BAA-7E69-4FBD-B6C6-F9F74BA450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CF2244-3F87-41AC-942A-3B81067259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4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3AA-241D-4FBA-ABB8-833C200F22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47879F-2F11-45DA-B308-5C2D26BF1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0AA20-F9BB-4868-ADFE-E5FC56A724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4D532-E9D0-4E11-8832-38B2F3A651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177D5-5975-4E24-B01A-B4CA11299C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DC42A-D652-4624-A3A5-ABBB5E9A3A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E8B12-13E6-4CF0-9E86-6986DBCD73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3BB4-3B76-48F6-9B2C-70AFE2C0C09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A318-A5BC-493F-9A98-05A97C931E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D0BA5-4E89-433D-851F-9EFA20BBD4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9D033-6FE2-4B93-AC7E-9C392F9298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B9D2CB-DC32-4F7A-B3DA-BF90ABA56D3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2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03560-8291-4553-8F9F-804F933F3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9F74F-A8DC-459F-BEC9-16933A022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304B2-8A2F-42C2-A969-9344F10E94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27FFB-2F4C-4D8C-BF0A-B1E5B2FE2A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A0A20-AB82-43AF-A299-4F53AE523A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EF401-28F8-44E1-983F-2FE61D4E606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7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74620-4171-4A9A-B9EC-F6A45A6EC0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69FD-DDC7-4063-914D-D8662DA9C3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6A278-D3A9-4F8B-A245-AEE047FFD7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B410D8-9527-46FB-ABFA-5C79A1DF70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5F8F5-A584-4AC6-BA4A-509E2E0B6A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38D424-BF85-4CEA-9398-6449F72A7A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EA3E47-42CE-48F9-8929-D8542E6DA0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86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01BD2-E9D3-4229-B5A2-E4E2F3B44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6B75C-B0F2-48B8-9C67-E12DAF482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ADABD-7F27-4F8E-823E-B17B5B0A91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792D2A-F3A7-457F-A0C3-8783D33192D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3A99F-A35C-49A4-826B-1942729417E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BD5C85-8C38-47BB-860F-EFD28EDE57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9E33AF-C937-4DFB-8C23-BC0624325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536C1-F5FF-4E16-841C-D4CEE5C25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51395C-C122-4068-A36A-95A673ED05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00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3024-FA7E-4CFE-85BB-2F8D32B3D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F90E53-E7C9-46C8-856E-D55C80CCE5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2EBFE2-6A6D-4D31-9EB5-3594729CD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E8849-CC5F-4571-9ED1-B3FDB76BFB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FFDC32-1570-45CF-83C6-223CC6571B6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7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54525-600A-47D9-ADD6-14AFF0E940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1BFC58-51BB-4F84-8A61-3128CBBE2D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E2DF99-D1E3-4764-9021-530BC4EDBB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2838D-B1EF-4E8A-AE1A-6BA247C4AEB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6040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96E17-47FF-411E-841C-CC711A3E3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ECA9B-AC36-425B-A8BB-CE76C96067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F747B4-519D-4EDD-A79D-8A84E1B624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3FF24A-D5F2-4C1D-8FD2-9B7362BC1E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D307C-7ADC-4B08-AADD-9DC3D01346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B1BE86-461E-40EF-9B2E-09C85AA0D7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C531DA-A4D0-42ED-90A1-4541C75E8B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C19BF-AD2D-4F9C-B338-A9C8ABB90D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28690-A943-47E2-AAF9-CF97FC8864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633C4-0FE4-4624-88D8-6F3BC969FB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CA274-3167-472D-B19C-3BD4E9ACD9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9B96E-302E-49F8-B327-603DD6513E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4F298E-C904-40B1-B678-4FF240DA02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49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5CCDD-278E-4BDB-89FD-FDF6E54DD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4983A-3FFC-4B8B-95F8-51362547CAB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74042-91D3-42CE-B095-334894FEBA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57E82C-CC3F-419D-A36D-4C9DBF7C4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E2981-3E55-45CF-AAF2-52BFBC5C39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AEE75F-00BB-43EE-8579-60FE8BADD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A35C77-8C76-4765-B65F-7ED83CE4850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65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D30E0-C6CB-40E4-8758-2B9E965F42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696532-3DDF-43DF-B6B9-56682E7A325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39CA-C409-476E-9EBC-7AB65EB43D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5B89B-A22C-4663-83C0-40103524C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3BC2A-2C63-41CD-AB97-52A7437C61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BA72BF-C752-444C-90A8-9D1DAB28887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8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2F5C47-E18A-4EAF-B191-50C461ED0F8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BF642D-E45F-4F40-96FA-2394E276EE1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84CCD-77AD-435A-A31D-EF04A03394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2DAAB-F079-462A-BA74-2A32664796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BE452-118C-4F74-BFAB-231AEFB05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402E2B-032F-49A0-8A59-F7E78DA862D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1FF7-35FC-40AA-A2D2-04BEA2CF2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011C4-C54E-4349-8FBB-1BB299D79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4BE15-35B2-4DFE-A1C8-B665224457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63884-425C-4BDB-AFA1-281F356AEF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0D748-F222-4F27-8270-2B0B91864C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4905C-D92B-4A62-8400-EB9F00BF3FE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A51C3-FB4F-485D-B3AE-F9C4ECBC80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58CBC-C301-4438-B37A-FBBE27731B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C992E9-6C21-4A90-9C0D-EEEC406154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81034-D2D2-4F08-A3B5-C49C03C1A7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47040-30D8-4369-BA4E-120C1A1BF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C48C5-5549-4CEB-8040-F72F27A16F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FEEBE-7B21-4C98-9B5C-DD0A5088061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8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7B01A-D507-408C-84DB-7C184347D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57C0F-F90B-465B-B19D-368F1CE0D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F6062-676C-4BDD-8992-E1D1580E5E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ECEF57-911C-4C65-AE9F-A3812E1B9A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1DC073-8FBC-4922-A939-D82906A5180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648CB-0D26-4E7F-B88D-5F44348AD2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2FA6F9-29CD-4647-B0E6-5CDBBD2FC2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844D8C-E5FC-40F9-87C7-9EF2A50B95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7A146-3412-4E3E-847C-2A77B99B117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918F-6381-4330-A311-292A7B813F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475F72-B039-45A1-9704-A27DC3BB4E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5F30C-1F01-40CE-AE11-9C1CF00AF8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5D488-609E-44A7-BE93-2400D17D86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CEA8A-B3F2-45B7-B1A5-0577718691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AD9E74-8BCB-414C-90C6-0D350B98E7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4D7140-A687-4E2D-B620-7DB24AF459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25FB73-37D6-4BA5-976C-E29AA39E76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B8BCF7-3C56-4D90-B78C-8B858A848D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1389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0F247-3679-49A8-8458-915AE8B8B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4E9A0-1E6E-40AF-9511-34B67AD4FE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56658-F4A7-4932-B122-CF49E56C06A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361E63-A8EF-4723-B2CD-776D613587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5DDEA-FF63-424E-B47A-567576F43A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C687D-7594-4F64-B4F5-674F5B5163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81DD1-5486-45E9-822B-89909810986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1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4081F-24D7-4686-BDA1-2D5E405BD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2EE93-8E39-4396-8A72-C84371655CB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7FC39-B19C-481A-9425-ADBD0E1A5A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5CB82-8382-47A5-93F5-716AEAC992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C7580-5BD0-4E3D-BA84-8880C3626E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455F2-1CFD-4579-A60D-71D6C7100A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24A8C-D7B2-43F5-A2CC-4FC96B0BDE2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6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282CD-8959-479F-A1DC-214F327A9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B4554-6171-4DF6-B594-1E4C39D93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65E35-2E04-40CE-B9B0-9009CA3BAA5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531F0-E841-44A0-AD8D-A6556CC9763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9E5B4-E9F3-4EDE-94D4-F7855F19026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510CD8B-862B-41F6-90BF-B7EE68F7692F}" type="slidenum"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1F3E2-0A17-4B88-BA7D-05FF612AA72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172001" y="359999"/>
            <a:ext cx="1428475" cy="6638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1" i="0" u="none" strike="noStrike" kern="1200" cap="none" spc="0" baseline="0">
          <a:solidFill>
            <a:srgbClr val="666666"/>
          </a:solidFill>
          <a:uFillTx/>
          <a:latin typeface="Arial" pitchFamily="18"/>
          <a:ea typeface="SimSun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SimSun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3450CD-7455-4E97-9EBE-8AFB0397D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44D1C-B6DA-4777-A3DE-703DFE0AB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AEBD2-1107-492A-8268-6FA26C0AC74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56353-9595-444F-AB35-96A590B10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2DC20-E073-4C35-8A0B-76006537BA3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E1CB802-D2F4-4A2A-82FC-FB773C4CA5D9}" type="slidenum"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71F57B-23C4-4124-B2DF-303C25F72FC3}"/>
              </a:ext>
            </a:extLst>
          </p:cNvPr>
          <p:cNvSpPr/>
          <p:nvPr/>
        </p:nvSpPr>
        <p:spPr>
          <a:xfrm>
            <a:off x="0" y="5472363"/>
            <a:ext cx="10079998" cy="2087995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ED97BD-6003-4A3C-BFA7-FC28879D1BB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19996" y="3095280"/>
            <a:ext cx="3481559" cy="34570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413A80-BB68-45BD-8A3E-987C980AF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128360" y="504355"/>
            <a:ext cx="2496961" cy="1161004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1" i="0" u="none" strike="noStrike" kern="1200" cap="none" spc="0" baseline="0">
          <a:solidFill>
            <a:srgbClr val="666666"/>
          </a:solidFill>
          <a:uFillTx/>
          <a:latin typeface="Arial" pitchFamily="18"/>
          <a:ea typeface="SimSun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SimSun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saqb.o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saqb-org/curriculum-foundation/issues" TargetMode="External"/><Relationship Id="rId4" Type="http://schemas.openxmlformats.org/officeDocument/2006/relationships/hyperlink" Target="https://github.com/isaqb-org/curriculum-found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saqb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D707A29-1087-4EA0-AD9D-FF344524193E}"/>
              </a:ext>
            </a:extLst>
          </p:cNvPr>
          <p:cNvSpPr/>
          <p:nvPr/>
        </p:nvSpPr>
        <p:spPr>
          <a:xfrm>
            <a:off x="0" y="6551996"/>
            <a:ext cx="10079998" cy="1007997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02484E-81EE-4229-A8DC-C9A297D4D3B3}"/>
              </a:ext>
            </a:extLst>
          </p:cNvPr>
          <p:cNvSpPr txBox="1"/>
          <p:nvPr/>
        </p:nvSpPr>
        <p:spPr>
          <a:xfrm>
            <a:off x="431368" y="1771823"/>
            <a:ext cx="9648629" cy="49081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iSAQB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b="1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 CPSA-F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b="1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 Examination Guide for iSAQB Accredited Trainers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Based on the CPSA-F Examination Rules 2020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Refers to V 5.0 of the CPSA-F curriculum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3600" b="1" i="0" u="none" strike="noStrike" kern="1200" cap="none" spc="0" baseline="0" dirty="0">
              <a:solidFill>
                <a:srgbClr val="666666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9D7E83F-4822-4D7A-B5A0-F6DBA0E9A051}"/>
              </a:ext>
            </a:extLst>
          </p:cNvPr>
          <p:cNvSpPr txBox="1"/>
          <p:nvPr/>
        </p:nvSpPr>
        <p:spPr>
          <a:xfrm>
            <a:off x="431999" y="5723997"/>
            <a:ext cx="3431633" cy="79862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>
                <a:solidFill>
                  <a:srgbClr val="FFFFFF"/>
                </a:solidFill>
                <a:uFillTx/>
                <a:latin typeface="Arial" pitchFamily="18"/>
                <a:ea typeface="SimSun" pitchFamily="2"/>
                <a:cs typeface="Lucida Sans" pitchFamily="2"/>
              </a:rPr>
              <a:t>Name of the presenter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0" cap="none" spc="0" baseline="0">
                <a:solidFill>
                  <a:srgbClr val="FFFFFF"/>
                </a:solidFill>
                <a:uFillTx/>
                <a:latin typeface="Arial" pitchFamily="18"/>
                <a:ea typeface="SimSun" pitchFamily="2"/>
                <a:cs typeface="Lucida Sans" pitchFamily="2"/>
              </a:rPr>
              <a:t>Date</a:t>
            </a:r>
            <a:endParaRPr lang="de-DE" sz="24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4F25D5B4-82BC-4D17-B0FB-711B1A34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60" y="1441761"/>
            <a:ext cx="6816568" cy="32593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3AEBF555-EC69-42F4-ACFC-FFE9FE402C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7301" y="416975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latin typeface="Roboto" pitchFamily="2"/>
              </a:rPr>
              <a:t>P-Questions (Pick Multiple)</a:t>
            </a:r>
            <a:br>
              <a:rPr lang="en-US" sz="4000" dirty="0">
                <a:latin typeface="Roboto" pitchFamily="2"/>
              </a:rPr>
            </a:br>
            <a:endParaRPr lang="de-DE" sz="4000" dirty="0">
              <a:latin typeface="Roboto" pitchFamily="2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1019C38-A1F4-4933-B22B-26257F373427}"/>
              </a:ext>
            </a:extLst>
          </p:cNvPr>
          <p:cNvSpPr/>
          <p:nvPr/>
        </p:nvSpPr>
        <p:spPr>
          <a:xfrm>
            <a:off x="216429" y="1420127"/>
            <a:ext cx="3047914" cy="55625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Never select more options than asked for,  as that results in zero   (0) points.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correct answer adds one nth of the total points.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wrong answer subtracts one nth of the points.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Giving fewer answers does not lead to deduction. 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The worst case is zero points for a question.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</p:txBody>
      </p:sp>
      <p:sp>
        <p:nvSpPr>
          <p:cNvPr id="5" name="Ellipse 6">
            <a:extLst>
              <a:ext uri="{FF2B5EF4-FFF2-40B4-BE49-F238E27FC236}">
                <a16:creationId xmlns:a16="http://schemas.microsoft.com/office/drawing/2014/main" id="{395261D3-7CB5-4394-8CDB-88D8CAF46AB6}"/>
              </a:ext>
            </a:extLst>
          </p:cNvPr>
          <p:cNvSpPr/>
          <p:nvPr/>
        </p:nvSpPr>
        <p:spPr>
          <a:xfrm>
            <a:off x="2980550" y="1904750"/>
            <a:ext cx="1680182" cy="5157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02642A-98ED-4FA1-8262-A86A6A5ECCAE}"/>
              </a:ext>
            </a:extLst>
          </p:cNvPr>
          <p:cNvSpPr txBox="1"/>
          <p:nvPr/>
        </p:nvSpPr>
        <p:spPr>
          <a:xfrm>
            <a:off x="4934559" y="5158368"/>
            <a:ext cx="5070759" cy="19174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only one correct answer given: 0.5 points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two correct answers: 1 point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two wrong answers: 0 points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one wrong answer: 0 points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B646BF72-E099-4038-97B4-6CFE4165E6DD}"/>
              </a:ext>
            </a:extLst>
          </p:cNvPr>
          <p:cNvSpPr/>
          <p:nvPr/>
        </p:nvSpPr>
        <p:spPr>
          <a:xfrm>
            <a:off x="-1115750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289A8-76D5-4BCF-9E13-48602FE962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9299" y="412339"/>
            <a:ext cx="7200003" cy="1908215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latin typeface="Roboto" pitchFamily="2"/>
              </a:rPr>
              <a:t>C-Questions (Choose Category)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1A2CC-9524-4B41-8327-512020757E0E}"/>
              </a:ext>
            </a:extLst>
          </p:cNvPr>
          <p:cNvSpPr/>
          <p:nvPr/>
        </p:nvSpPr>
        <p:spPr>
          <a:xfrm>
            <a:off x="348304" y="2283201"/>
            <a:ext cx="2168993" cy="48641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Mark none or just one option per row.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No mark in a row counts neutral.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correct mark adds one nth of the points.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wrong mark subtracts one nth of the points.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The worst case is zero points for a question.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5B7D087D-7FFE-4E91-82F6-816F900B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25" y="2283201"/>
            <a:ext cx="7200003" cy="307560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Gruppieren 6">
            <a:extLst>
              <a:ext uri="{FF2B5EF4-FFF2-40B4-BE49-F238E27FC236}">
                <a16:creationId xmlns:a16="http://schemas.microsoft.com/office/drawing/2014/main" id="{94264ADD-C367-4E4B-8D62-ABE6DBC1DB10}"/>
              </a:ext>
            </a:extLst>
          </p:cNvPr>
          <p:cNvGrpSpPr/>
          <p:nvPr/>
        </p:nvGrpSpPr>
        <p:grpSpPr>
          <a:xfrm>
            <a:off x="2999049" y="2998226"/>
            <a:ext cx="6505307" cy="3406648"/>
            <a:chOff x="2999049" y="2998226"/>
            <a:chExt cx="6505307" cy="3406648"/>
          </a:xfrm>
        </p:grpSpPr>
        <p:sp>
          <p:nvSpPr>
            <p:cNvPr id="6" name="Ellipse 12">
              <a:extLst>
                <a:ext uri="{FF2B5EF4-FFF2-40B4-BE49-F238E27FC236}">
                  <a16:creationId xmlns:a16="http://schemas.microsoft.com/office/drawing/2014/main" id="{2D4FE765-DE9C-48A2-84DD-F862B3BF89DF}"/>
                </a:ext>
              </a:extLst>
            </p:cNvPr>
            <p:cNvSpPr/>
            <p:nvPr/>
          </p:nvSpPr>
          <p:spPr>
            <a:xfrm>
              <a:off x="2999049" y="2998226"/>
              <a:ext cx="1805299" cy="247698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48E8F259-D0D9-44CB-ADDD-7C69F6493360}"/>
                </a:ext>
              </a:extLst>
            </p:cNvPr>
            <p:cNvSpPr txBox="1"/>
            <p:nvPr/>
          </p:nvSpPr>
          <p:spPr>
            <a:xfrm>
              <a:off x="2999049" y="6004764"/>
              <a:ext cx="6505307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</a:rPr>
                <a:t>There are always exactly 2 mutual exclusive categories.</a:t>
              </a:r>
            </a:p>
          </p:txBody>
        </p:sp>
      </p:grpSp>
      <p:sp>
        <p:nvSpPr>
          <p:cNvPr id="8" name="Ellipse 10">
            <a:extLst>
              <a:ext uri="{FF2B5EF4-FFF2-40B4-BE49-F238E27FC236}">
                <a16:creationId xmlns:a16="http://schemas.microsoft.com/office/drawing/2014/main" id="{9518A412-BF78-4BC4-AF3B-59DBBE55B1B9}"/>
              </a:ext>
            </a:extLst>
          </p:cNvPr>
          <p:cNvSpPr/>
          <p:nvPr/>
        </p:nvSpPr>
        <p:spPr>
          <a:xfrm>
            <a:off x="2295070" y="3100629"/>
            <a:ext cx="1884230" cy="4493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A05FBF0-DE59-4147-B028-3AE437968145}"/>
              </a:ext>
            </a:extLst>
          </p:cNvPr>
          <p:cNvSpPr/>
          <p:nvPr/>
        </p:nvSpPr>
        <p:spPr>
          <a:xfrm>
            <a:off x="3791276" y="3111630"/>
            <a:ext cx="2448159" cy="4383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A3D26D1-5027-4770-9575-454B7FF09A25}"/>
              </a:ext>
            </a:extLst>
          </p:cNvPr>
          <p:cNvSpPr/>
          <p:nvPr/>
        </p:nvSpPr>
        <p:spPr>
          <a:xfrm>
            <a:off x="-1115750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0A48AB-031D-45C4-9BF1-CD018D6FA54E}"/>
              </a:ext>
            </a:extLst>
          </p:cNvPr>
          <p:cNvSpPr txBox="1"/>
          <p:nvPr/>
        </p:nvSpPr>
        <p:spPr>
          <a:xfrm>
            <a:off x="2735930" y="3166804"/>
            <a:ext cx="407813" cy="338556"/>
          </a:xfrm>
          <a:prstGeom prst="rect">
            <a:avLst/>
          </a:prstGeom>
          <a:solidFill>
            <a:srgbClr val="FFE699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1" u="none" strike="noStrike" kern="1200" cap="none" spc="0" baseline="0">
                <a:solidFill>
                  <a:srgbClr val="595959"/>
                </a:solidFill>
                <a:uFillTx/>
                <a:latin typeface="Arial" pitchFamily="34"/>
                <a:ea typeface="Roboto" pitchFamily="2"/>
                <a:cs typeface="Arial" pitchFamily="34"/>
              </a:rPr>
              <a:t>C-</a:t>
            </a:r>
            <a:endParaRPr lang="de-DE" sz="1600" b="0" i="1" u="none" strike="noStrike" kern="1200" cap="none" spc="0" baseline="0">
              <a:solidFill>
                <a:srgbClr val="595959"/>
              </a:solidFill>
              <a:uFillTx/>
              <a:latin typeface="Roboto" pitchFamily="2"/>
              <a:ea typeface="Roboto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68CA-3F38-4614-AD62-D64207B317F7}"/>
              </a:ext>
            </a:extLst>
          </p:cNvPr>
          <p:cNvSpPr/>
          <p:nvPr/>
        </p:nvSpPr>
        <p:spPr>
          <a:xfrm>
            <a:off x="490319" y="-116476"/>
            <a:ext cx="10515600" cy="11581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000" b="1" i="0" u="none" strike="noStrike" kern="1200" cap="none" spc="0" baseline="0">
                <a:solidFill>
                  <a:srgbClr val="595959"/>
                </a:solidFill>
                <a:uFillTx/>
                <a:latin typeface="Roboto"/>
              </a:rPr>
              <a:t>Thank you for your interest</a:t>
            </a:r>
            <a:r>
              <a:rPr lang="de-DE" sz="4000" b="1" i="0" u="none" strike="noStrike" kern="0" cap="none" spc="0" baseline="0">
                <a:solidFill>
                  <a:srgbClr val="595959"/>
                </a:solidFill>
                <a:uFillTx/>
                <a:latin typeface="Roboto"/>
              </a:rPr>
              <a:t>!</a:t>
            </a:r>
            <a:endParaRPr lang="de-DE" sz="4000" b="1" i="0" u="none" strike="noStrike" kern="1200" cap="none" spc="0" baseline="0">
              <a:solidFill>
                <a:srgbClr val="595959"/>
              </a:solidFill>
              <a:uFillTx/>
              <a:latin typeface="Robot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0EAF7-40F8-4E44-B2D9-A0F01E7E941A}"/>
              </a:ext>
            </a:extLst>
          </p:cNvPr>
          <p:cNvSpPr/>
          <p:nvPr/>
        </p:nvSpPr>
        <p:spPr>
          <a:xfrm>
            <a:off x="628421" y="1641366"/>
            <a:ext cx="8038060" cy="36627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If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you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have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any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questions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,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please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contact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  <a:hlinkClick r:id="rId3"/>
              </a:rPr>
              <a:t>info@isaqb.org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and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ask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for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the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Foundation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Level Working Group (FLWG).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Remarks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or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questions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concerning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specific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learning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goals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can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be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left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in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our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public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Github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repository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,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where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the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FLWG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maintains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the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curriculum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  <a:hlinkClick r:id="rId4"/>
              </a:rPr>
              <a:t>https://github.com/isaqb-org/curriculum-foundation</a:t>
            </a: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 dirty="0">
              <a:solidFill>
                <a:srgbClr val="89898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You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may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open an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issue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in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our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public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issue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tracker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  <a:hlinkClick r:id="rId5"/>
              </a:rPr>
              <a:t>https://github.com/isaqb-org/curriculum-foundation/issues</a:t>
            </a: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700" b="0" i="0" u="none" strike="noStrike" kern="1200" cap="none" spc="0" baseline="0" dirty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BEA8AD-71F2-4354-8F13-7E8D6A9CA867}"/>
              </a:ext>
            </a:extLst>
          </p:cNvPr>
          <p:cNvSpPr txBox="1"/>
          <p:nvPr/>
        </p:nvSpPr>
        <p:spPr>
          <a:xfrm>
            <a:off x="311974" y="6944118"/>
            <a:ext cx="1559856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0701F-0430-4FB3-B597-6CC3E3DA28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9299" y="430417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de-DE" sz="4000">
                <a:latin typeface="Roboto" pitchFamily="2"/>
              </a:rPr>
              <a:t>Copyright Notice</a:t>
            </a:r>
            <a:br>
              <a:rPr lang="de-DE" sz="4000"/>
            </a:br>
            <a:endParaRPr lang="de-DE" sz="4000">
              <a:latin typeface="Roboto" pitchFamily="2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4E62-8001-427D-A99D-98FA588CDB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9299" y="1246802"/>
            <a:ext cx="9071643" cy="474227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© (Copyright), International Software Architecture Qualification Board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 (iSAQB</a:t>
            </a:r>
            <a:r>
              <a:rPr lang="en-US" sz="2000" baseline="30000" dirty="0">
                <a:latin typeface="Roboto" pitchFamily="2"/>
              </a:rPr>
              <a:t>®</a:t>
            </a:r>
            <a:r>
              <a:rPr lang="en-US" sz="2000" dirty="0">
                <a:latin typeface="Roboto" pitchFamily="2"/>
              </a:rPr>
              <a:t>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.) 2020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This Guide may only be used subject to the conditions stated in the iSAQB Foundation Level Curriculum, especially: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If you are a trainer or training provider, it shall be possible for you to use the documents and/or curricula once you have obtained a usage license. Please address any enquiries to </a:t>
            </a:r>
            <a:r>
              <a:rPr lang="en-US" sz="2000" dirty="0">
                <a:latin typeface="Roboto" pitchFamily="2"/>
                <a:hlinkClick r:id="rId3"/>
              </a:rPr>
              <a:t>info@isaqb.org</a:t>
            </a:r>
            <a:r>
              <a:rPr lang="en-US" sz="2000" dirty="0">
                <a:latin typeface="Roboto" pitchFamily="2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The International Software Architecture Qualification Board e. V. (iSAQB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.) has exclusive entitlement to these copyrights. The abbreviation "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." is part of the </a:t>
            </a:r>
            <a:r>
              <a:rPr lang="en-US" sz="2000" dirty="0" err="1">
                <a:latin typeface="Roboto" pitchFamily="2"/>
              </a:rPr>
              <a:t>iSAQB’s</a:t>
            </a:r>
            <a:r>
              <a:rPr lang="en-US" sz="2000" dirty="0">
                <a:latin typeface="Roboto" pitchFamily="2"/>
              </a:rPr>
              <a:t> official name and stands for registered association, which describes its status as a legal entity according to German law. For the purpose of simplicity, iSAQB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 shall hereafter be referred to as iSAQB without the use of said abbreviation.</a:t>
            </a:r>
            <a:endParaRPr lang="de-DE" sz="2000" dirty="0">
              <a:latin typeface="Roboto" pitchFamily="2"/>
            </a:endParaRPr>
          </a:p>
          <a:p>
            <a:pPr lvl="0"/>
            <a:endParaRPr lang="de-DE" sz="2000" dirty="0">
              <a:latin typeface="Roboto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70BE9E-C1EC-4078-9DB2-46B4186EB27C}"/>
              </a:ext>
            </a:extLst>
          </p:cNvPr>
          <p:cNvSpPr/>
          <p:nvPr/>
        </p:nvSpPr>
        <p:spPr>
          <a:xfrm>
            <a:off x="-1099465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686D7-2851-4975-AD67-3137E8E36E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2593" y="388793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de-DE" sz="4000">
                <a:solidFill>
                  <a:srgbClr val="595959"/>
                </a:solidFill>
                <a:latin typeface="Roboto"/>
              </a:rPr>
              <a:t>About this Guide</a:t>
            </a:r>
            <a:br>
              <a:rPr lang="de-DE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105861A-BCCA-486B-82BF-E1FAD1383238}"/>
              </a:ext>
            </a:extLst>
          </p:cNvPr>
          <p:cNvSpPr/>
          <p:nvPr/>
        </p:nvSpPr>
        <p:spPr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91ABFD1-A2D1-47D0-A323-5B7240F3E94C}"/>
              </a:ext>
            </a:extLst>
          </p:cNvPr>
          <p:cNvSpPr/>
          <p:nvPr/>
        </p:nvSpPr>
        <p:spPr>
          <a:xfrm>
            <a:off x="562593" y="1832768"/>
            <a:ext cx="8922056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This Guide adds information to the examination rules as published by iSAQB.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This guide only provides explanation – and does NOT replace or overrule the official examination rules.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official examination rules have precedence over everything stated here.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EA54F017-5F49-4397-A764-A594D73DC392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5CB44-0353-4F6F-8EDD-F482EF4F34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2780" y="419499"/>
            <a:ext cx="7200003" cy="615555"/>
          </a:xfrm>
        </p:spPr>
        <p:txBody>
          <a:bodyPr>
            <a:spAutoFit/>
          </a:bodyPr>
          <a:lstStyle/>
          <a:p>
            <a:pPr lvl="0"/>
            <a:r>
              <a:rPr lang="de-DE" sz="4000">
                <a:latin typeface="Roboto"/>
              </a:rPr>
              <a:t>The Curriculum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2F3167B-EEAB-4C27-BE51-2FF0502FB6D5}"/>
              </a:ext>
            </a:extLst>
          </p:cNvPr>
          <p:cNvSpPr/>
          <p:nvPr/>
        </p:nvSpPr>
        <p:spPr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8C2E8D1-02E4-43F3-95D6-E61B3FB970C9}"/>
              </a:ext>
            </a:extLst>
          </p:cNvPr>
          <p:cNvSpPr/>
          <p:nvPr/>
        </p:nvSpPr>
        <p:spPr>
          <a:xfrm>
            <a:off x="572780" y="1809926"/>
            <a:ext cx="9604665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 fontScale="85000" lnSpcReduction="20000"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curriculum standardizes the contents and their relative priorities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   for all Accredited CPSA-F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T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rainings.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iSAQB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Accredited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T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rainers must know and understand the curriculum,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  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especially all R1 and R2 learning goals.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Individuals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who want to obtain the CPSA-F certificate should read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  through it.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learning goals listed in the curriculum are grouped into chapters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 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and detailed with learning items. 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curriculum informs about the relevance of learning goals and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 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learning items with respect to the examination.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BFB961DB-FA4D-4A31-A5FA-E14A9B5FA066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A8D00-A2CD-43C2-8FF0-4487CB6B04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1505" y="419654"/>
            <a:ext cx="7858765" cy="2523771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solidFill>
                  <a:srgbClr val="595959"/>
                </a:solidFill>
                <a:latin typeface="Roboto"/>
              </a:rPr>
              <a:t>Structure and Relative Size in </a:t>
            </a:r>
            <a:br>
              <a:rPr lang="en-US" sz="4000" dirty="0">
                <a:solidFill>
                  <a:srgbClr val="595959"/>
                </a:solidFill>
                <a:latin typeface="Roboto"/>
              </a:rPr>
            </a:br>
            <a:r>
              <a:rPr lang="en-US" sz="4000" dirty="0">
                <a:solidFill>
                  <a:srgbClr val="595959"/>
                </a:solidFill>
                <a:latin typeface="Roboto"/>
              </a:rPr>
              <a:t>the iSAQB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dirty="0">
                <a:solidFill>
                  <a:srgbClr val="595959"/>
                </a:solidFill>
                <a:latin typeface="Roboto"/>
              </a:rPr>
              <a:t> Foundation Level Curriculum</a:t>
            </a:r>
            <a:br>
              <a:rPr lang="en-US" b="0" dirty="0">
                <a:solidFill>
                  <a:srgbClr val="595959"/>
                </a:solidFill>
                <a:latin typeface="Calibri Light"/>
              </a:rPr>
            </a:br>
            <a:endParaRPr lang="de-DE" dirty="0">
              <a:solidFill>
                <a:srgbClr val="595959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39E7873-C7E4-4058-891F-3AE4AE678B31}"/>
              </a:ext>
            </a:extLst>
          </p:cNvPr>
          <p:cNvSpPr/>
          <p:nvPr/>
        </p:nvSpPr>
        <p:spPr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55CC7F-A64F-4AAA-9DDD-07202831E112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DF1D9C-A445-42F5-B63E-DDECD83A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2411108"/>
            <a:ext cx="6770491" cy="42079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A3411D0-D992-432A-9700-0F0FF1C10246}"/>
              </a:ext>
            </a:extLst>
          </p:cNvPr>
          <p:cNvSpPr/>
          <p:nvPr/>
        </p:nvSpPr>
        <p:spPr>
          <a:xfrm>
            <a:off x="561505" y="3046223"/>
            <a:ext cx="2860636" cy="39117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sizes of segments indicate the relative proposed duration of the topics in CPSA-F trainings.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E61DF-24FB-4894-818F-8D2F651E36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8546" y="430417"/>
            <a:ext cx="7200003" cy="1846658"/>
          </a:xfrm>
        </p:spPr>
        <p:txBody>
          <a:bodyPr>
            <a:spAutoFit/>
          </a:bodyPr>
          <a:lstStyle/>
          <a:p>
            <a:pPr lvl="0"/>
            <a:r>
              <a:rPr lang="en-US" sz="4000">
                <a:solidFill>
                  <a:srgbClr val="595959"/>
                </a:solidFill>
                <a:latin typeface="Roboto"/>
              </a:rPr>
              <a:t>Explanation of Relevance Levels</a:t>
            </a:r>
            <a:br>
              <a:rPr lang="en-US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58495D2-76B3-4432-BC90-9AC04A90D147}"/>
              </a:ext>
            </a:extLst>
          </p:cNvPr>
          <p:cNvSpPr/>
          <p:nvPr/>
        </p:nvSpPr>
        <p:spPr>
          <a:xfrm>
            <a:off x="-407072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B2E09A0-F3C6-4D6E-B1EC-BAC5FAEB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0" y="2147980"/>
            <a:ext cx="9406368" cy="3994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8BDBFB8-D45C-43D9-894E-B80E770F5C31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053DA-19DA-4FB3-85C7-FD08747FFB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0546" y="414406"/>
            <a:ext cx="8125093" cy="1231102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latin typeface="Roboto" pitchFamily="2"/>
              </a:rPr>
              <a:t>Formalities of CPSA-F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dirty="0">
                <a:latin typeface="Roboto" pitchFamily="2"/>
              </a:rPr>
              <a:t> </a:t>
            </a:r>
            <a:br>
              <a:rPr lang="en-US" sz="4000" dirty="0">
                <a:latin typeface="Roboto" pitchFamily="2"/>
              </a:rPr>
            </a:br>
            <a:r>
              <a:rPr lang="en-US" sz="4000" dirty="0">
                <a:latin typeface="Roboto" pitchFamily="2"/>
              </a:rPr>
              <a:t>Examination</a:t>
            </a:r>
            <a:endParaRPr lang="de-DE" sz="4000" dirty="0">
              <a:latin typeface="Roboto" pitchFamily="2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FB5DE-9AAA-464B-9FE6-5DF0F711F6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0884" y="1867972"/>
            <a:ext cx="9576136" cy="5121654"/>
          </a:xfrm>
        </p:spPr>
        <p:txBody>
          <a:bodyPr/>
          <a:lstStyle/>
          <a:p>
            <a:pPr marL="266703" lvl="0" indent="-266703" algn="l"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en-US" sz="2000" dirty="0">
                <a:latin typeface="Roboto" pitchFamily="2"/>
              </a:rPr>
              <a:t>Required: Passport or any other official document with participants name and image on it. Will be checked by examination provider.</a:t>
            </a:r>
          </a:p>
          <a:p>
            <a:pPr marL="266703" lvl="0" indent="-266703" algn="l">
              <a:spcAft>
                <a:spcPts val="0"/>
              </a:spcAft>
            </a:pPr>
            <a:endParaRPr lang="en-US" sz="1000" dirty="0">
              <a:latin typeface="Roboto" pitchFamily="2"/>
            </a:endParaRPr>
          </a:p>
          <a:p>
            <a:pPr lvl="0" indent="-266703" algn="l"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en-US" sz="2000" dirty="0">
                <a:latin typeface="Roboto" pitchFamily="2"/>
              </a:rPr>
              <a:t>Multiple Choice: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75 min (plus 15 min extra, if examination taken in foreign language)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About 45 questions – depending on the exam sheet you‘ll get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Each question has max 1-3 points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At least 60% of the achievable points required for passing</a:t>
            </a:r>
          </a:p>
          <a:p>
            <a:pPr marL="0" lvl="1" indent="-266703">
              <a:spcBef>
                <a:spcPts val="0"/>
              </a:spcBef>
              <a:buNone/>
            </a:pPr>
            <a:endParaRPr lang="en-US" sz="1000" dirty="0">
              <a:latin typeface="Roboto" pitchFamily="2"/>
            </a:endParaRPr>
          </a:p>
          <a:p>
            <a:pPr lvl="0" indent="-266703" algn="l">
              <a:spcAft>
                <a:spcPts val="0"/>
              </a:spcAft>
              <a:buSzPct val="100000"/>
              <a:buFont typeface="Arial" pitchFamily="34"/>
              <a:buChar char="•"/>
              <a:tabLst>
                <a:tab pos="266703" algn="l"/>
              </a:tabLst>
            </a:pPr>
            <a:r>
              <a:rPr lang="en-US" sz="2000" dirty="0">
                <a:latin typeface="Roboto" pitchFamily="2"/>
              </a:rPr>
              <a:t>During examination: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No mobile devices 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No printed/written material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No talk about examination topics</a:t>
            </a:r>
          </a:p>
          <a:p>
            <a:pPr lvl="0"/>
            <a:endParaRPr lang="de-DE" sz="2800" dirty="0">
              <a:latin typeface="Roboto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74CD5B-5B3A-4289-8623-4F511708E372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D510-2C83-405A-8BBB-D1EFEE9AF8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8546" y="403195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en-US" sz="4000">
                <a:latin typeface="Roboto" pitchFamily="2"/>
              </a:rPr>
              <a:t>The Structure of Examination Questions</a:t>
            </a:r>
            <a:endParaRPr lang="de-DE" sz="4000">
              <a:latin typeface="Roboto" pitchFamily="2"/>
            </a:endParaRP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82D0EDB-9D80-4042-B3BB-1BB8B6CE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80" y="3269373"/>
            <a:ext cx="6921879" cy="200000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381C908-D764-4937-A211-A677703FAE5A}"/>
              </a:ext>
            </a:extLst>
          </p:cNvPr>
          <p:cNvGrpSpPr/>
          <p:nvPr/>
        </p:nvGrpSpPr>
        <p:grpSpPr>
          <a:xfrm>
            <a:off x="7917570" y="2603047"/>
            <a:ext cx="1933544" cy="1172930"/>
            <a:chOff x="7917570" y="2603047"/>
            <a:chExt cx="1933544" cy="1172930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E20FDF29-AC43-4B6F-943A-A528B04B5D0D}"/>
                </a:ext>
              </a:extLst>
            </p:cNvPr>
            <p:cNvSpPr txBox="1"/>
            <p:nvPr/>
          </p:nvSpPr>
          <p:spPr>
            <a:xfrm>
              <a:off x="7917570" y="2603047"/>
              <a:ext cx="1933544" cy="70788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M</a:t>
              </a: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ax. points for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this question</a:t>
              </a:r>
            </a:p>
          </p:txBody>
        </p:sp>
        <p:sp>
          <p:nvSpPr>
            <p:cNvPr id="6" name="Rechteck 20">
              <a:extLst>
                <a:ext uri="{FF2B5EF4-FFF2-40B4-BE49-F238E27FC236}">
                  <a16:creationId xmlns:a16="http://schemas.microsoft.com/office/drawing/2014/main" id="{98435B58-3071-44E8-B4AA-E9CA7F7CB5A3}"/>
                </a:ext>
              </a:extLst>
            </p:cNvPr>
            <p:cNvSpPr/>
            <p:nvPr/>
          </p:nvSpPr>
          <p:spPr>
            <a:xfrm>
              <a:off x="8515185" y="3513865"/>
              <a:ext cx="738313" cy="262112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3819FDB-AB85-489D-893E-2182D38DF06E}"/>
              </a:ext>
            </a:extLst>
          </p:cNvPr>
          <p:cNvGrpSpPr/>
          <p:nvPr/>
        </p:nvGrpSpPr>
        <p:grpSpPr>
          <a:xfrm>
            <a:off x="1558146" y="2906630"/>
            <a:ext cx="2249332" cy="601300"/>
            <a:chOff x="1558146" y="2906630"/>
            <a:chExt cx="2249332" cy="601300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2E8D5652-14C3-41C6-A1B1-C9689A7521C4}"/>
                </a:ext>
              </a:extLst>
            </p:cNvPr>
            <p:cNvSpPr txBox="1"/>
            <p:nvPr/>
          </p:nvSpPr>
          <p:spPr>
            <a:xfrm>
              <a:off x="1558146" y="2906630"/>
              <a:ext cx="2249332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Question No. &amp; ID</a:t>
              </a:r>
            </a:p>
          </p:txBody>
        </p:sp>
        <p:sp>
          <p:nvSpPr>
            <p:cNvPr id="9" name="Rechteck 18">
              <a:extLst>
                <a:ext uri="{FF2B5EF4-FFF2-40B4-BE49-F238E27FC236}">
                  <a16:creationId xmlns:a16="http://schemas.microsoft.com/office/drawing/2014/main" id="{95F96FE0-192E-4C13-91CF-655ECAA5F809}"/>
                </a:ext>
              </a:extLst>
            </p:cNvPr>
            <p:cNvSpPr/>
            <p:nvPr/>
          </p:nvSpPr>
          <p:spPr>
            <a:xfrm>
              <a:off x="2338175" y="3316537"/>
              <a:ext cx="1331494" cy="191393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uppieren 7">
            <a:extLst>
              <a:ext uri="{FF2B5EF4-FFF2-40B4-BE49-F238E27FC236}">
                <a16:creationId xmlns:a16="http://schemas.microsoft.com/office/drawing/2014/main" id="{1915149F-5378-41EA-B9A9-220D80C7B220}"/>
              </a:ext>
            </a:extLst>
          </p:cNvPr>
          <p:cNvGrpSpPr/>
          <p:nvPr/>
        </p:nvGrpSpPr>
        <p:grpSpPr>
          <a:xfrm>
            <a:off x="174805" y="3943478"/>
            <a:ext cx="3128143" cy="1323438"/>
            <a:chOff x="174805" y="3943478"/>
            <a:chExt cx="3128143" cy="1323438"/>
          </a:xfrm>
        </p:grpSpPr>
        <p:sp>
          <p:nvSpPr>
            <p:cNvPr id="11" name="Textfeld 6">
              <a:extLst>
                <a:ext uri="{FF2B5EF4-FFF2-40B4-BE49-F238E27FC236}">
                  <a16:creationId xmlns:a16="http://schemas.microsoft.com/office/drawing/2014/main" id="{681AF74B-0B9E-4F86-86D4-6AA0DE428088}"/>
                </a:ext>
              </a:extLst>
            </p:cNvPr>
            <p:cNvSpPr txBox="1"/>
            <p:nvPr/>
          </p:nvSpPr>
          <p:spPr>
            <a:xfrm>
              <a:off x="174805" y="3943478"/>
              <a:ext cx="2218873" cy="132343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Type of question: </a:t>
              </a:r>
              <a:b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</a:b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Selection,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Pick Multiple, </a:t>
              </a:r>
              <a:b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</a:b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Categorize</a:t>
              </a:r>
            </a:p>
          </p:txBody>
        </p:sp>
        <p:sp>
          <p:nvSpPr>
            <p:cNvPr id="12" name="Rechteck 16">
              <a:extLst>
                <a:ext uri="{FF2B5EF4-FFF2-40B4-BE49-F238E27FC236}">
                  <a16:creationId xmlns:a16="http://schemas.microsoft.com/office/drawing/2014/main" id="{FCF2D5C8-F6ED-4842-8893-0591A9254CF2}"/>
                </a:ext>
              </a:extLst>
            </p:cNvPr>
            <p:cNvSpPr/>
            <p:nvPr/>
          </p:nvSpPr>
          <p:spPr>
            <a:xfrm>
              <a:off x="2338385" y="4041583"/>
              <a:ext cx="964563" cy="233007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3" name="Gruppieren 8">
            <a:extLst>
              <a:ext uri="{FF2B5EF4-FFF2-40B4-BE49-F238E27FC236}">
                <a16:creationId xmlns:a16="http://schemas.microsoft.com/office/drawing/2014/main" id="{D2C90BB7-A3F6-423D-B928-C3D9946591D6}"/>
              </a:ext>
            </a:extLst>
          </p:cNvPr>
          <p:cNvGrpSpPr/>
          <p:nvPr/>
        </p:nvGrpSpPr>
        <p:grpSpPr>
          <a:xfrm>
            <a:off x="2338385" y="3129323"/>
            <a:ext cx="5950229" cy="808192"/>
            <a:chOff x="2338385" y="3129323"/>
            <a:chExt cx="5950229" cy="808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0FFE5C0-0BE8-47F4-86BA-D414FBAB4864}"/>
                </a:ext>
              </a:extLst>
            </p:cNvPr>
            <p:cNvSpPr/>
            <p:nvPr/>
          </p:nvSpPr>
          <p:spPr>
            <a:xfrm>
              <a:off x="2338385" y="3517724"/>
              <a:ext cx="5950229" cy="419791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BE518F1-83D2-4FB6-9C66-E6CFC58000A0}"/>
                </a:ext>
              </a:extLst>
            </p:cNvPr>
            <p:cNvSpPr txBox="1"/>
            <p:nvPr/>
          </p:nvSpPr>
          <p:spPr>
            <a:xfrm>
              <a:off x="4403210" y="3129323"/>
              <a:ext cx="1204173" cy="3889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Question</a:t>
              </a:r>
            </a:p>
          </p:txBody>
        </p:sp>
      </p:grpSp>
      <p:grpSp>
        <p:nvGrpSpPr>
          <p:cNvPr id="16" name="Gruppieren 9">
            <a:extLst>
              <a:ext uri="{FF2B5EF4-FFF2-40B4-BE49-F238E27FC236}">
                <a16:creationId xmlns:a16="http://schemas.microsoft.com/office/drawing/2014/main" id="{2389C7BC-9F71-4EA4-81B7-AC56348CA771}"/>
              </a:ext>
            </a:extLst>
          </p:cNvPr>
          <p:cNvGrpSpPr/>
          <p:nvPr/>
        </p:nvGrpSpPr>
        <p:grpSpPr>
          <a:xfrm>
            <a:off x="2332707" y="4366982"/>
            <a:ext cx="5955907" cy="1597950"/>
            <a:chOff x="2332707" y="4366982"/>
            <a:chExt cx="5955907" cy="1597950"/>
          </a:xfrm>
        </p:grpSpPr>
        <p:sp>
          <p:nvSpPr>
            <p:cNvPr id="17" name="Rechteck 11">
              <a:extLst>
                <a:ext uri="{FF2B5EF4-FFF2-40B4-BE49-F238E27FC236}">
                  <a16:creationId xmlns:a16="http://schemas.microsoft.com/office/drawing/2014/main" id="{5F044E1B-FC93-4B4F-8F25-482DCEB167CE}"/>
                </a:ext>
              </a:extLst>
            </p:cNvPr>
            <p:cNvSpPr/>
            <p:nvPr/>
          </p:nvSpPr>
          <p:spPr>
            <a:xfrm>
              <a:off x="2338385" y="4366982"/>
              <a:ext cx="5950229" cy="876781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373B671-F064-4161-8AB0-01BE012E0922}"/>
                </a:ext>
              </a:extLst>
            </p:cNvPr>
            <p:cNvSpPr txBox="1"/>
            <p:nvPr/>
          </p:nvSpPr>
          <p:spPr>
            <a:xfrm>
              <a:off x="2332707" y="5257050"/>
              <a:ext cx="5710217" cy="70788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The options you have to choose from according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to the type of the question.</a:t>
              </a:r>
            </a:p>
          </p:txBody>
        </p:sp>
      </p:grp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F14449CE-9B71-4232-970D-AFE002F0983C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C2A4AB4-D90C-4B93-8F2B-43DE2718DECB}"/>
              </a:ext>
            </a:extLst>
          </p:cNvPr>
          <p:cNvSpPr/>
          <p:nvPr/>
        </p:nvSpPr>
        <p:spPr>
          <a:xfrm>
            <a:off x="603750" y="5199159"/>
            <a:ext cx="8873118" cy="17923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177795" marR="0" lvl="0" indent="-177795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he correct choice: 1 point</a:t>
            </a:r>
          </a:p>
          <a:p>
            <a:pPr marL="177795" marR="0" lvl="0" indent="-177795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Wrong or too many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chosen: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0 points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7C01E393-2006-438A-9CF8-812D34BE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" y="2262691"/>
            <a:ext cx="8025953" cy="23190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lipse 6">
            <a:extLst>
              <a:ext uri="{FF2B5EF4-FFF2-40B4-BE49-F238E27FC236}">
                <a16:creationId xmlns:a16="http://schemas.microsoft.com/office/drawing/2014/main" id="{85C501DA-7719-463C-BCBB-44B93578C86E}"/>
              </a:ext>
            </a:extLst>
          </p:cNvPr>
          <p:cNvSpPr/>
          <p:nvPr/>
        </p:nvSpPr>
        <p:spPr>
          <a:xfrm>
            <a:off x="279696" y="3005102"/>
            <a:ext cx="1810383" cy="5234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F046586-4E6A-4C84-83DD-762748CD817F}"/>
              </a:ext>
            </a:extLst>
          </p:cNvPr>
          <p:cNvSpPr txBox="1"/>
          <p:nvPr/>
        </p:nvSpPr>
        <p:spPr>
          <a:xfrm>
            <a:off x="603750" y="426467"/>
            <a:ext cx="7200003" cy="1231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 dirty="0">
                <a:solidFill>
                  <a:srgbClr val="666666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S</a:t>
            </a:r>
            <a:r>
              <a:rPr lang="en-US" sz="4000" b="1" i="0" u="none" strike="noStrike" kern="1200" cap="none" spc="0" baseline="0" dirty="0">
                <a:solidFill>
                  <a:srgbClr val="666666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-Questions (Single Correct Answer)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48BA461A-55D3-461E-BABE-CE9F570818A4}"/>
              </a:ext>
            </a:extLst>
          </p:cNvPr>
          <p:cNvSpPr/>
          <p:nvPr/>
        </p:nvSpPr>
        <p:spPr>
          <a:xfrm>
            <a:off x="-124802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      (C) iSAQB e.V.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A84863-1517-4E0A-A82A-2392FA2FBF70}"/>
              </a:ext>
            </a:extLst>
          </p:cNvPr>
          <p:cNvSpPr txBox="1"/>
          <p:nvPr/>
        </p:nvSpPr>
        <p:spPr>
          <a:xfrm>
            <a:off x="603750" y="3083640"/>
            <a:ext cx="1268300" cy="338556"/>
          </a:xfrm>
          <a:prstGeom prst="rect">
            <a:avLst/>
          </a:prstGeom>
          <a:solidFill>
            <a:srgbClr val="FFE699"/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1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/>
                <a:cs typeface="Arial" pitchFamily="34"/>
              </a:rPr>
              <a:t>S-Question: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AQB_Präsentation_TemplateOO_v1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AQB_Präsentation_TemplateOO_v1b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Benutzerdefiniert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iSAQB_Präsentation_TemplateOO_v1b</vt:lpstr>
      <vt:lpstr>iSAQB_Präsentation_TemplateOO_v1b2</vt:lpstr>
      <vt:lpstr>PowerPoint-Präsentation</vt:lpstr>
      <vt:lpstr>Copyright Notice </vt:lpstr>
      <vt:lpstr>About this Guide </vt:lpstr>
      <vt:lpstr>The Curriculum</vt:lpstr>
      <vt:lpstr>Structure and Relative Size in  the iSAQB® Foundation Level Curriculum </vt:lpstr>
      <vt:lpstr>Explanation of Relevance Levels </vt:lpstr>
      <vt:lpstr>Formalities of CPSA-F®  Examination</vt:lpstr>
      <vt:lpstr>The Structure of Examination Questions</vt:lpstr>
      <vt:lpstr>PowerPoint-Präsentation</vt:lpstr>
      <vt:lpstr>P-Questions (Pick Multiple) </vt:lpstr>
      <vt:lpstr>C-Questions (Choose Category)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Petra Rüth</dc:creator>
  <cp:lastModifiedBy>Ricarda Pilz</cp:lastModifiedBy>
  <cp:revision>50</cp:revision>
  <dcterms:created xsi:type="dcterms:W3CDTF">2019-04-08T14:23:42Z</dcterms:created>
  <dcterms:modified xsi:type="dcterms:W3CDTF">2020-08-14T11:54:18Z</dcterms:modified>
</cp:coreProperties>
</file>