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s/slide25.xml" ContentType="application/vnd.openxmlformats-officedocument.presentationml.slide+xml"/>
  <Override PartName="/ppt/slideLayouts/slideLayout17.xml" ContentType="application/vnd.openxmlformats-officedocument.presentationml.slideLayout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s/slide24.xml" ContentType="application/vnd.openxmlformats-officedocument.presentationml.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  <p:sldMasterId id="2147483660" r:id="rId2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10080625" cy="7559675"/>
  <p:notesSz cx="7559675" cy="10080625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BF7E75CB-FBE1-BEB3-4AE6-39638113799B}">
  <a:tblStyle styleId="{BF7E75CB-FBE1-BEB3-4AE6-39638113799B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presProps" Target="presProps.xml" /><Relationship Id="rId31" Type="http://schemas.openxmlformats.org/officeDocument/2006/relationships/tableStyles" Target="tableStyles.xml" /><Relationship Id="rId3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elfoli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 hidden="0"/>
          <p:cNvSpPr>
            <a:spLocks noAdjustHandles="0" noChangeArrowheads="0"/>
          </p:cNvSpPr>
          <p:nvPr isPhoto="0" userDrawn="0">
            <p:ph type="ctrTitle" hasCustomPrompt="0"/>
          </p:nvPr>
        </p:nvSpPr>
        <p:spPr bwMode="auto">
          <a:xfrm>
            <a:off x="1260472" y="1236661"/>
            <a:ext cx="7559673" cy="2632072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5" name="Untertitel 2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>
              <a:defRPr/>
            </a:pPr>
            <a:r>
              <a:rPr lang="de-DE"/>
              <a:t>Master-Untertitelformat bearbeiten</a:t>
            </a:r>
            <a:endParaRPr/>
          </a:p>
        </p:txBody>
      </p:sp>
      <p:sp>
        <p:nvSpPr>
          <p:cNvPr id="6" name="Datumsplatzhalter 3" hidden="0"/>
          <p:cNvSpPr>
            <a:spLocks noAdjustHandles="0" noChangeArrowheads="0"/>
          </p:cNvSpPr>
          <p:nvPr isPhoto="0" userDrawn="0">
            <p:ph type="dt" sz="half" idx="7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7" name="Fußzeilenplatzhalter 4" hidden="0"/>
          <p:cNvSpPr>
            <a:spLocks noAdjustHandles="0" noChangeArrowheads="0"/>
          </p:cNvSpPr>
          <p:nvPr isPhoto="0" userDrawn="0">
            <p:ph type="ftr" sz="quarter" idx="9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8" name="Foliennummernplatzhalter 5" hidden="0"/>
          <p:cNvSpPr>
            <a:spLocks noAdjustHandles="0" noChangeArrowheads="0"/>
          </p:cNvSpPr>
          <p:nvPr isPhoto="0" userDrawn="0">
            <p:ph type="sldNum" sz="quarter" idx="8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fld id="{6E7DC42A-D652-4624-A3A5-ABBB5E9A3A4B}" type="slidenum">
              <a:rPr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el und vertikaler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5" name="Vertikaler Textplatzhalter 2" hidden="0"/>
          <p:cNvSpPr>
            <a:spLocks noAdjustHandles="0" noChangeArrowheads="0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Datumsplatzhalter 3" hidden="0"/>
          <p:cNvSpPr>
            <a:spLocks noAdjustHandles="0" noChangeArrowheads="0"/>
          </p:cNvSpPr>
          <p:nvPr isPhoto="0" userDrawn="0">
            <p:ph type="dt" sz="half" idx="7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7" name="Fußzeilenplatzhalter 4" hidden="0"/>
          <p:cNvSpPr>
            <a:spLocks noAdjustHandles="0" noChangeArrowheads="0"/>
          </p:cNvSpPr>
          <p:nvPr isPhoto="0" userDrawn="0">
            <p:ph type="ftr" sz="quarter" idx="9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8" name="Foliennummernplatzhalter 5" hidden="0"/>
          <p:cNvSpPr>
            <a:spLocks noAdjustHandles="0" noChangeArrowheads="0"/>
          </p:cNvSpPr>
          <p:nvPr isPhoto="0" userDrawn="0">
            <p:ph type="sldNum" sz="quarter" idx="8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fld id="{F1BA72BF-C752-444C-90A8-9D1DAB288871}" type="slidenum">
              <a:rPr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kaler Titel u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kaler Titel 1" hidden="0"/>
          <p:cNvSpPr>
            <a:spLocks noAdjustHandles="0" noChangeArrowheads="0"/>
          </p:cNvSpPr>
          <p:nvPr isPhoto="0" userDrawn="0">
            <p:ph type="title" orient="vert" hasCustomPrompt="0"/>
          </p:nvPr>
        </p:nvSpPr>
        <p:spPr bwMode="auto">
          <a:xfrm>
            <a:off x="7308854" y="301623"/>
            <a:ext cx="2266953" cy="6456358"/>
          </a:xfrm>
        </p:spPr>
        <p:txBody>
          <a:bodyPr vert="eaVert"/>
          <a:lstStyle>
            <a:lvl1pPr>
              <a:defRPr/>
            </a:lvl1pPr>
          </a:lstStyle>
          <a:p>
            <a:pPr lvl="0"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5" name="Vertikaler Textplatzhalter 2" hidden="0"/>
          <p:cNvSpPr>
            <a:spLocks noAdjustHandles="0" noChangeArrowheads="0"/>
          </p:cNvSpPr>
          <p:nvPr isPhoto="0" userDrawn="0">
            <p:ph type="body" orient="vert" idx="1" hasCustomPrompt="0"/>
          </p:nvPr>
        </p:nvSpPr>
        <p:spPr bwMode="auto">
          <a:xfrm>
            <a:off x="503240" y="301623"/>
            <a:ext cx="6653210" cy="645635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Datumsplatzhalter 3" hidden="0"/>
          <p:cNvSpPr>
            <a:spLocks noAdjustHandles="0" noChangeArrowheads="0"/>
          </p:cNvSpPr>
          <p:nvPr isPhoto="0" userDrawn="0">
            <p:ph type="dt" sz="half" idx="7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7" name="Fußzeilenplatzhalter 4" hidden="0"/>
          <p:cNvSpPr>
            <a:spLocks noAdjustHandles="0" noChangeArrowheads="0"/>
          </p:cNvSpPr>
          <p:nvPr isPhoto="0" userDrawn="0">
            <p:ph type="ftr" sz="quarter" idx="9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8" name="Foliennummernplatzhalter 5" hidden="0"/>
          <p:cNvSpPr>
            <a:spLocks noAdjustHandles="0" noChangeArrowheads="0"/>
          </p:cNvSpPr>
          <p:nvPr isPhoto="0" userDrawn="0">
            <p:ph type="sldNum" sz="quarter" idx="8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fld id="{34402E2B-032F-49A0-8A59-F7E78DA862D4}" type="slidenum">
              <a:rPr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elfoli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 hidden="0"/>
          <p:cNvSpPr>
            <a:spLocks noAdjustHandles="0" noChangeArrowheads="0"/>
          </p:cNvSpPr>
          <p:nvPr isPhoto="0" userDrawn="0">
            <p:ph type="ctrTitle" hasCustomPrompt="0"/>
          </p:nvPr>
        </p:nvSpPr>
        <p:spPr bwMode="auto">
          <a:xfrm>
            <a:off x="1260472" y="1236661"/>
            <a:ext cx="7559673" cy="2632072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5" name="Untertitel 2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>
              <a:defRPr/>
            </a:pPr>
            <a:r>
              <a:rPr lang="de-DE"/>
              <a:t>Master-Untertitelformat bearbeiten</a:t>
            </a:r>
            <a:endParaRPr/>
          </a:p>
        </p:txBody>
      </p:sp>
      <p:sp>
        <p:nvSpPr>
          <p:cNvPr id="6" name="Datumsplatzhalter 3" hidden="0"/>
          <p:cNvSpPr>
            <a:spLocks noAdjustHandles="0" noChangeArrowheads="0"/>
          </p:cNvSpPr>
          <p:nvPr isPhoto="0" userDrawn="0">
            <p:ph type="dt" sz="half" idx="7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7" name="Fußzeilenplatzhalter 4" hidden="0"/>
          <p:cNvSpPr>
            <a:spLocks noAdjustHandles="0" noChangeArrowheads="0"/>
          </p:cNvSpPr>
          <p:nvPr isPhoto="0" userDrawn="0">
            <p:ph type="ftr" sz="quarter" idx="9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8" name="Foliennummernplatzhalter 5" hidden="0"/>
          <p:cNvSpPr>
            <a:spLocks noAdjustHandles="0" noChangeArrowheads="0"/>
          </p:cNvSpPr>
          <p:nvPr isPhoto="0" userDrawn="0">
            <p:ph type="sldNum" sz="quarter" idx="8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fld id="{E4CD6D6A-F0B0-4D6D-BE51-6A41B5C83967}" type="slidenum">
              <a:rPr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el und Inhal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5" name="Inhaltsplatzhalter 2" hidden="0"/>
          <p:cNvSpPr>
            <a:spLocks noAdjustHandles="0" noChangeArrowheads="0"/>
          </p:cNvSpPr>
          <p:nvPr isPhoto="0" userDrawn="0">
            <p:ph idx="1" hasCustomPrompt="0"/>
          </p:nvPr>
        </p:nvSpPr>
        <p:spPr bwMode="auto"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Datumsplatzhalter 3" hidden="0"/>
          <p:cNvSpPr>
            <a:spLocks noAdjustHandles="0" noChangeArrowheads="0"/>
          </p:cNvSpPr>
          <p:nvPr isPhoto="0" userDrawn="0">
            <p:ph type="dt" sz="half" idx="7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7" name="Fußzeilenplatzhalter 4" hidden="0"/>
          <p:cNvSpPr>
            <a:spLocks noAdjustHandles="0" noChangeArrowheads="0"/>
          </p:cNvSpPr>
          <p:nvPr isPhoto="0" userDrawn="0">
            <p:ph type="ftr" sz="quarter" idx="9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8" name="Foliennummernplatzhalter 5" hidden="0"/>
          <p:cNvSpPr>
            <a:spLocks noAdjustHandles="0" noChangeArrowheads="0"/>
          </p:cNvSpPr>
          <p:nvPr isPhoto="0" userDrawn="0">
            <p:ph type="sldNum" sz="quarter" idx="8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fld id="{5E4F298E-C904-40B1-B678-4FF240DA02FD}" type="slidenum">
              <a:rPr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Abschnit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687391" y="1884358"/>
            <a:ext cx="8694736" cy="3144841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5" name="Textplatzhalter 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6" name="Datumsplatzhalter 3" hidden="0"/>
          <p:cNvSpPr>
            <a:spLocks noAdjustHandles="0" noChangeArrowheads="0"/>
          </p:cNvSpPr>
          <p:nvPr isPhoto="0" userDrawn="0">
            <p:ph type="dt" sz="half" idx="7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7" name="Fußzeilenplatzhalter 4" hidden="0"/>
          <p:cNvSpPr>
            <a:spLocks noAdjustHandles="0" noChangeArrowheads="0"/>
          </p:cNvSpPr>
          <p:nvPr isPhoto="0" userDrawn="0">
            <p:ph type="ftr" sz="quarter" idx="9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8" name="Foliennummernplatzhalter 5" hidden="0"/>
          <p:cNvSpPr>
            <a:spLocks noAdjustHandles="0" noChangeArrowheads="0"/>
          </p:cNvSpPr>
          <p:nvPr isPhoto="0" userDrawn="0">
            <p:ph type="sldNum" sz="quarter" idx="8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fld id="{6FD4905C-D92B-4A62-8400-EB9F00BF3FE7}" type="slidenum">
              <a:rPr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Zwei Inhalt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5" name="Inhaltsplatzhalter 2" hidden="0"/>
          <p:cNvSpPr>
            <a:spLocks noAdjustHandles="0" noChangeArrowheads="0"/>
          </p:cNvSpPr>
          <p:nvPr isPhoto="0" userDrawn="0">
            <p:ph idx="1" hasCustomPrompt="0"/>
          </p:nvPr>
        </p:nvSpPr>
        <p:spPr bwMode="auto">
          <a:xfrm>
            <a:off x="503240" y="2016123"/>
            <a:ext cx="4459291" cy="474185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Inhaltsplatzhalter 3" hidden="0"/>
          <p:cNvSpPr>
            <a:spLocks noAdjustHandles="0" noChangeArrowheads="0"/>
          </p:cNvSpPr>
          <p:nvPr isPhoto="0" userDrawn="0">
            <p:ph idx="2" hasCustomPrompt="0"/>
          </p:nvPr>
        </p:nvSpPr>
        <p:spPr bwMode="auto">
          <a:xfrm>
            <a:off x="5114925" y="2016123"/>
            <a:ext cx="4460872" cy="474185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7" name="Datumsplatzhalter 4" hidden="0"/>
          <p:cNvSpPr>
            <a:spLocks noAdjustHandles="0" noChangeArrowheads="0"/>
          </p:cNvSpPr>
          <p:nvPr isPhoto="0" userDrawn="0">
            <p:ph type="dt" sz="half" idx="7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8" name="Fußzeilenplatzhalter 5" hidden="0"/>
          <p:cNvSpPr>
            <a:spLocks noAdjustHandles="0" noChangeArrowheads="0"/>
          </p:cNvSpPr>
          <p:nvPr isPhoto="0" userDrawn="0">
            <p:ph type="ftr" sz="quarter" idx="9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9" name="Foliennummernplatzhalter 6" hidden="0"/>
          <p:cNvSpPr>
            <a:spLocks noAdjustHandles="0" noChangeArrowheads="0"/>
          </p:cNvSpPr>
          <p:nvPr isPhoto="0" userDrawn="0">
            <p:ph type="sldNum" sz="quarter" idx="8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fld id="{239FEEBE-7B21-4C98-9B5C-DD0A5088061A}" type="slidenum">
              <a:rPr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Vergleich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693736" y="403222"/>
            <a:ext cx="8694736" cy="1460497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5" name="Textplatzhalter 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6" name="Inhaltsplatzhalter 3" hidden="0"/>
          <p:cNvSpPr>
            <a:spLocks noAdjustHandles="0" noChangeArrowheads="0"/>
          </p:cNvSpPr>
          <p:nvPr isPhoto="0" userDrawn="0">
            <p:ph idx="2" hasCustomPrompt="0"/>
          </p:nvPr>
        </p:nvSpPr>
        <p:spPr bwMode="auto">
          <a:xfrm>
            <a:off x="693736" y="2760665"/>
            <a:ext cx="4265611" cy="406241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7" name="Textplatzhalter 4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8" name="Inhaltsplatzhalter 5" hidden="0"/>
          <p:cNvSpPr>
            <a:spLocks noAdjustHandles="0" noChangeArrowheads="0"/>
          </p:cNvSpPr>
          <p:nvPr isPhoto="0" userDrawn="0">
            <p:ph idx="4" hasCustomPrompt="0"/>
          </p:nvPr>
        </p:nvSpPr>
        <p:spPr bwMode="auto">
          <a:xfrm>
            <a:off x="5103815" y="2760665"/>
            <a:ext cx="4284658" cy="406241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9" name="Datumsplatzhalter 6" hidden="0"/>
          <p:cNvSpPr>
            <a:spLocks noAdjustHandles="0" noChangeArrowheads="0"/>
          </p:cNvSpPr>
          <p:nvPr isPhoto="0" userDrawn="0">
            <p:ph type="dt" sz="half" idx="7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10" name="Fußzeilenplatzhalter 7" hidden="0"/>
          <p:cNvSpPr>
            <a:spLocks noAdjustHandles="0" noChangeArrowheads="0"/>
          </p:cNvSpPr>
          <p:nvPr isPhoto="0" userDrawn="0">
            <p:ph type="ftr" sz="quarter" idx="9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11" name="Foliennummernplatzhalter 8" hidden="0"/>
          <p:cNvSpPr>
            <a:spLocks noAdjustHandles="0" noChangeArrowheads="0"/>
          </p:cNvSpPr>
          <p:nvPr isPhoto="0" userDrawn="0">
            <p:ph type="sldNum" sz="quarter" idx="8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fld id="{C227A146-3412-4E3E-847C-2A77B99B1170}" type="slidenum">
              <a:rPr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Nur Titel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5" name="Datumsplatzhalter 2" hidden="0"/>
          <p:cNvSpPr>
            <a:spLocks noAdjustHandles="0" noChangeArrowheads="0"/>
          </p:cNvSpPr>
          <p:nvPr isPhoto="0" userDrawn="0">
            <p:ph type="dt" sz="half" idx="7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6" name="Fußzeilenplatzhalter 3" hidden="0"/>
          <p:cNvSpPr>
            <a:spLocks noAdjustHandles="0" noChangeArrowheads="0"/>
          </p:cNvSpPr>
          <p:nvPr isPhoto="0" userDrawn="0">
            <p:ph type="ftr" sz="quarter" idx="9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7" name="Foliennummernplatzhalter 4" hidden="0"/>
          <p:cNvSpPr>
            <a:spLocks noAdjustHandles="0" noChangeArrowheads="0"/>
          </p:cNvSpPr>
          <p:nvPr isPhoto="0" userDrawn="0">
            <p:ph type="sldNum" sz="quarter" idx="8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fld id="{F89CEA8A-B3F2-45B7-B1A5-05777186916D}" type="slidenum">
              <a:rPr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Le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umsplatzhalter 1" hidden="0"/>
          <p:cNvSpPr>
            <a:spLocks noAdjustHandles="0" noChangeArrowheads="0"/>
          </p:cNvSpPr>
          <p:nvPr isPhoto="0" userDrawn="0">
            <p:ph type="dt" sz="half" idx="7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5" name="Fußzeilenplatzhalter 2" hidden="0"/>
          <p:cNvSpPr>
            <a:spLocks noAdjustHandles="0" noChangeArrowheads="0"/>
          </p:cNvSpPr>
          <p:nvPr isPhoto="0" userDrawn="0">
            <p:ph type="ftr" sz="quarter" idx="9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6" name="Foliennummernplatzhalter 3" hidden="0"/>
          <p:cNvSpPr>
            <a:spLocks noAdjustHandles="0" noChangeArrowheads="0"/>
          </p:cNvSpPr>
          <p:nvPr isPhoto="0" userDrawn="0">
            <p:ph type="sldNum" sz="quarter" idx="8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fld id="{2EB8BCF7-3C56-4D90-B78C-8B858A848D4B}" type="slidenum">
              <a:rPr/>
              <a:t/>
            </a:fld>
            <a:endParaRPr lang="de-DE"/>
          </a:p>
        </p:txBody>
      </p:sp>
    </p:spTree>
  </p:cSld>
  <p:clrMapOvr>
    <a:masterClrMapping/>
  </p:clrMapOvr>
  <p:hf dt="0" ftr="0" hdr="0" sldNum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Inhalt mit Überschrif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5" name="Inhaltsplatzhalter 2" hidden="0"/>
          <p:cNvSpPr>
            <a:spLocks noAdjustHandles="0" noChangeArrowheads="0"/>
          </p:cNvSpPr>
          <p:nvPr isPhoto="0" userDrawn="0">
            <p:ph idx="1" hasCustomPrompt="0"/>
          </p:nvPr>
        </p:nvSpPr>
        <p:spPr bwMode="auto"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extplatzhalter 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7" name="Datumsplatzhalter 4" hidden="0"/>
          <p:cNvSpPr>
            <a:spLocks noAdjustHandles="0" noChangeArrowheads="0"/>
          </p:cNvSpPr>
          <p:nvPr isPhoto="0" userDrawn="0">
            <p:ph type="dt" sz="half" idx="7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8" name="Fußzeilenplatzhalter 5" hidden="0"/>
          <p:cNvSpPr>
            <a:spLocks noAdjustHandles="0" noChangeArrowheads="0"/>
          </p:cNvSpPr>
          <p:nvPr isPhoto="0" userDrawn="0">
            <p:ph type="ftr" sz="quarter" idx="9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9" name="Foliennummernplatzhalter 6" hidden="0"/>
          <p:cNvSpPr>
            <a:spLocks noAdjustHandles="0" noChangeArrowheads="0"/>
          </p:cNvSpPr>
          <p:nvPr isPhoto="0" userDrawn="0">
            <p:ph type="sldNum" sz="quarter" idx="8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fld id="{EF581DD1-5486-45E9-822B-899098109864}" type="slidenum">
              <a:rPr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el und Inhal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5" name="Inhaltsplatzhalter 2" hidden="0"/>
          <p:cNvSpPr>
            <a:spLocks noAdjustHandles="0" noChangeArrowheads="0"/>
          </p:cNvSpPr>
          <p:nvPr isPhoto="0" userDrawn="0">
            <p:ph idx="1" hasCustomPrompt="0"/>
          </p:nvPr>
        </p:nvSpPr>
        <p:spPr bwMode="auto"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Datumsplatzhalter 3" hidden="0"/>
          <p:cNvSpPr>
            <a:spLocks noAdjustHandles="0" noChangeArrowheads="0"/>
          </p:cNvSpPr>
          <p:nvPr isPhoto="0" userDrawn="0">
            <p:ph type="dt" sz="half" idx="7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7" name="Fußzeilenplatzhalter 4" hidden="0"/>
          <p:cNvSpPr>
            <a:spLocks noAdjustHandles="0" noChangeArrowheads="0"/>
          </p:cNvSpPr>
          <p:nvPr isPhoto="0" userDrawn="0">
            <p:ph type="ftr" sz="quarter" idx="9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8" name="Foliennummernplatzhalter 5" hidden="0"/>
          <p:cNvSpPr>
            <a:spLocks noAdjustHandles="0" noChangeArrowheads="0"/>
          </p:cNvSpPr>
          <p:nvPr isPhoto="0" userDrawn="0">
            <p:ph type="sldNum" sz="quarter" idx="8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fld id="{8AB9D2CB-DC32-4F7A-B3DA-BF90ABA56D3A}" type="slidenum">
              <a:rPr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Bild mit Überschrif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5" name="Bildplatzhalter 2" hidden="0"/>
          <p:cNvSpPr>
            <a:spLocks noAdjustHandles="0" noChangeArrowheads="0"/>
          </p:cNvSpPr>
          <p:nvPr isPhoto="0" userDrawn="0">
            <p:ph type="pic" idx="1" hasCustomPrompt="0"/>
          </p:nvPr>
        </p:nvSpPr>
        <p:spPr bwMode="auto"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6" name="Textplatzhalter 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7" name="Datumsplatzhalter 4" hidden="0"/>
          <p:cNvSpPr>
            <a:spLocks noAdjustHandles="0" noChangeArrowheads="0"/>
          </p:cNvSpPr>
          <p:nvPr isPhoto="0" userDrawn="0">
            <p:ph type="dt" sz="half" idx="7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8" name="Fußzeilenplatzhalter 5" hidden="0"/>
          <p:cNvSpPr>
            <a:spLocks noAdjustHandles="0" noChangeArrowheads="0"/>
          </p:cNvSpPr>
          <p:nvPr isPhoto="0" userDrawn="0">
            <p:ph type="ftr" sz="quarter" idx="9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9" name="Foliennummernplatzhalter 6" hidden="0"/>
          <p:cNvSpPr>
            <a:spLocks noAdjustHandles="0" noChangeArrowheads="0"/>
          </p:cNvSpPr>
          <p:nvPr isPhoto="0" userDrawn="0">
            <p:ph type="sldNum" sz="quarter" idx="8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fld id="{E2124A8C-D7B2-43F5-A2CC-4FC96B0BDE22}" type="slidenum">
              <a:rPr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el und vertikaler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5" name="Vertikaler Textplatzhalter 2" hidden="0"/>
          <p:cNvSpPr>
            <a:spLocks noAdjustHandles="0" noChangeArrowheads="0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Datumsplatzhalter 3" hidden="0"/>
          <p:cNvSpPr>
            <a:spLocks noAdjustHandles="0" noChangeArrowheads="0"/>
          </p:cNvSpPr>
          <p:nvPr isPhoto="0" userDrawn="0">
            <p:ph type="dt" sz="half" idx="7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7" name="Fußzeilenplatzhalter 4" hidden="0"/>
          <p:cNvSpPr>
            <a:spLocks noAdjustHandles="0" noChangeArrowheads="0"/>
          </p:cNvSpPr>
          <p:nvPr isPhoto="0" userDrawn="0">
            <p:ph type="ftr" sz="quarter" idx="9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8" name="Foliennummernplatzhalter 5" hidden="0"/>
          <p:cNvSpPr>
            <a:spLocks noAdjustHandles="0" noChangeArrowheads="0"/>
          </p:cNvSpPr>
          <p:nvPr isPhoto="0" userDrawn="0">
            <p:ph type="sldNum" sz="quarter" idx="8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fld id="{B8DED283-06DC-47F1-B95A-DEF1732087E8}" type="slidenum">
              <a:rPr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kaler Titel u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kaler Titel 1" hidden="0"/>
          <p:cNvSpPr>
            <a:spLocks noAdjustHandles="0" noChangeArrowheads="0"/>
          </p:cNvSpPr>
          <p:nvPr isPhoto="0" userDrawn="0">
            <p:ph type="title" orient="vert" hasCustomPrompt="0"/>
          </p:nvPr>
        </p:nvSpPr>
        <p:spPr bwMode="auto">
          <a:xfrm>
            <a:off x="7308854" y="301623"/>
            <a:ext cx="2266953" cy="6456358"/>
          </a:xfrm>
        </p:spPr>
        <p:txBody>
          <a:bodyPr vert="eaVert"/>
          <a:lstStyle>
            <a:lvl1pPr>
              <a:defRPr/>
            </a:lvl1pPr>
          </a:lstStyle>
          <a:p>
            <a:pPr lvl="0"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5" name="Vertikaler Textplatzhalter 2" hidden="0"/>
          <p:cNvSpPr>
            <a:spLocks noAdjustHandles="0" noChangeArrowheads="0"/>
          </p:cNvSpPr>
          <p:nvPr isPhoto="0" userDrawn="0">
            <p:ph type="body" orient="vert" idx="1" hasCustomPrompt="0"/>
          </p:nvPr>
        </p:nvSpPr>
        <p:spPr bwMode="auto">
          <a:xfrm>
            <a:off x="503240" y="301623"/>
            <a:ext cx="6653210" cy="645635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Datumsplatzhalter 3" hidden="0"/>
          <p:cNvSpPr>
            <a:spLocks noAdjustHandles="0" noChangeArrowheads="0"/>
          </p:cNvSpPr>
          <p:nvPr isPhoto="0" userDrawn="0">
            <p:ph type="dt" sz="half" idx="7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7" name="Fußzeilenplatzhalter 4" hidden="0"/>
          <p:cNvSpPr>
            <a:spLocks noAdjustHandles="0" noChangeArrowheads="0"/>
          </p:cNvSpPr>
          <p:nvPr isPhoto="0" userDrawn="0">
            <p:ph type="ftr" sz="quarter" idx="9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8" name="Foliennummernplatzhalter 5" hidden="0"/>
          <p:cNvSpPr>
            <a:spLocks noAdjustHandles="0" noChangeArrowheads="0"/>
          </p:cNvSpPr>
          <p:nvPr isPhoto="0" userDrawn="0">
            <p:ph type="sldNum" sz="quarter" idx="8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fld id="{3DCF2244-3F87-41AC-942A-3B810672593F}" type="slidenum">
              <a:rPr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Abschnit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687391" y="1884358"/>
            <a:ext cx="8694736" cy="3144841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5" name="Textplatzhalter 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6" name="Datumsplatzhalter 3" hidden="0"/>
          <p:cNvSpPr>
            <a:spLocks noAdjustHandles="0" noChangeArrowheads="0"/>
          </p:cNvSpPr>
          <p:nvPr isPhoto="0" userDrawn="0">
            <p:ph type="dt" sz="half" idx="7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7" name="Fußzeilenplatzhalter 4" hidden="0"/>
          <p:cNvSpPr>
            <a:spLocks noAdjustHandles="0" noChangeArrowheads="0"/>
          </p:cNvSpPr>
          <p:nvPr isPhoto="0" userDrawn="0">
            <p:ph type="ftr" sz="quarter" idx="9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8" name="Foliennummernplatzhalter 5" hidden="0"/>
          <p:cNvSpPr>
            <a:spLocks noAdjustHandles="0" noChangeArrowheads="0"/>
          </p:cNvSpPr>
          <p:nvPr isPhoto="0" userDrawn="0">
            <p:ph type="sldNum" sz="quarter" idx="8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fld id="{4DEEF401-28F8-44E1-983F-2FE61D4E606B}" type="slidenum">
              <a:rPr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Zwei Inhalt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5" name="Inhaltsplatzhalter 2" hidden="0"/>
          <p:cNvSpPr>
            <a:spLocks noAdjustHandles="0" noChangeArrowheads="0"/>
          </p:cNvSpPr>
          <p:nvPr isPhoto="0" userDrawn="0">
            <p:ph idx="1" hasCustomPrompt="0"/>
          </p:nvPr>
        </p:nvSpPr>
        <p:spPr bwMode="auto">
          <a:xfrm>
            <a:off x="503240" y="2016123"/>
            <a:ext cx="4459291" cy="474185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Inhaltsplatzhalter 3" hidden="0"/>
          <p:cNvSpPr>
            <a:spLocks noAdjustHandles="0" noChangeArrowheads="0"/>
          </p:cNvSpPr>
          <p:nvPr isPhoto="0" userDrawn="0">
            <p:ph idx="2" hasCustomPrompt="0"/>
          </p:nvPr>
        </p:nvSpPr>
        <p:spPr bwMode="auto">
          <a:xfrm>
            <a:off x="5114925" y="2016123"/>
            <a:ext cx="4460872" cy="474185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7" name="Datumsplatzhalter 4" hidden="0"/>
          <p:cNvSpPr>
            <a:spLocks noAdjustHandles="0" noChangeArrowheads="0"/>
          </p:cNvSpPr>
          <p:nvPr isPhoto="0" userDrawn="0">
            <p:ph type="dt" sz="half" idx="7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8" name="Fußzeilenplatzhalter 5" hidden="0"/>
          <p:cNvSpPr>
            <a:spLocks noAdjustHandles="0" noChangeArrowheads="0"/>
          </p:cNvSpPr>
          <p:nvPr isPhoto="0" userDrawn="0">
            <p:ph type="ftr" sz="quarter" idx="9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9" name="Foliennummernplatzhalter 6" hidden="0"/>
          <p:cNvSpPr>
            <a:spLocks noAdjustHandles="0" noChangeArrowheads="0"/>
          </p:cNvSpPr>
          <p:nvPr isPhoto="0" userDrawn="0">
            <p:ph type="sldNum" sz="quarter" idx="8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fld id="{62EA3E47-42CE-48F9-8929-D8542E6DA003}" type="slidenum">
              <a:rPr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Vergleich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693736" y="403222"/>
            <a:ext cx="8694736" cy="1460497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5" name="Textplatzhalter 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6" name="Inhaltsplatzhalter 3" hidden="0"/>
          <p:cNvSpPr>
            <a:spLocks noAdjustHandles="0" noChangeArrowheads="0"/>
          </p:cNvSpPr>
          <p:nvPr isPhoto="0" userDrawn="0">
            <p:ph idx="2" hasCustomPrompt="0"/>
          </p:nvPr>
        </p:nvSpPr>
        <p:spPr bwMode="auto">
          <a:xfrm>
            <a:off x="693736" y="2760665"/>
            <a:ext cx="4265611" cy="406241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7" name="Textplatzhalter 4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8" name="Inhaltsplatzhalter 5" hidden="0"/>
          <p:cNvSpPr>
            <a:spLocks noAdjustHandles="0" noChangeArrowheads="0"/>
          </p:cNvSpPr>
          <p:nvPr isPhoto="0" userDrawn="0">
            <p:ph idx="4" hasCustomPrompt="0"/>
          </p:nvPr>
        </p:nvSpPr>
        <p:spPr bwMode="auto">
          <a:xfrm>
            <a:off x="5103815" y="2760665"/>
            <a:ext cx="4284658" cy="406241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9" name="Datumsplatzhalter 6" hidden="0"/>
          <p:cNvSpPr>
            <a:spLocks noAdjustHandles="0" noChangeArrowheads="0"/>
          </p:cNvSpPr>
          <p:nvPr isPhoto="0" userDrawn="0">
            <p:ph type="dt" sz="half" idx="7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10" name="Fußzeilenplatzhalter 7" hidden="0"/>
          <p:cNvSpPr>
            <a:spLocks noAdjustHandles="0" noChangeArrowheads="0"/>
          </p:cNvSpPr>
          <p:nvPr isPhoto="0" userDrawn="0">
            <p:ph type="ftr" sz="quarter" idx="9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11" name="Foliennummernplatzhalter 8" hidden="0"/>
          <p:cNvSpPr>
            <a:spLocks noAdjustHandles="0" noChangeArrowheads="0"/>
          </p:cNvSpPr>
          <p:nvPr isPhoto="0" userDrawn="0">
            <p:ph type="sldNum" sz="quarter" idx="8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fld id="{DC51395C-C122-4068-A36A-95A673ED059F}" type="slidenum">
              <a:rPr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Nur Titel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5" name="Datumsplatzhalter 2" hidden="0"/>
          <p:cNvSpPr>
            <a:spLocks noAdjustHandles="0" noChangeArrowheads="0"/>
          </p:cNvSpPr>
          <p:nvPr isPhoto="0" userDrawn="0">
            <p:ph type="dt" sz="half" idx="7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6" name="Fußzeilenplatzhalter 3" hidden="0"/>
          <p:cNvSpPr>
            <a:spLocks noAdjustHandles="0" noChangeArrowheads="0"/>
          </p:cNvSpPr>
          <p:nvPr isPhoto="0" userDrawn="0">
            <p:ph type="ftr" sz="quarter" idx="9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7" name="Foliennummernplatzhalter 4" hidden="0"/>
          <p:cNvSpPr>
            <a:spLocks noAdjustHandles="0" noChangeArrowheads="0"/>
          </p:cNvSpPr>
          <p:nvPr isPhoto="0" userDrawn="0">
            <p:ph type="sldNum" sz="quarter" idx="8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fld id="{10FFDC32-1570-45CF-83C6-223CC6571B6B}" type="slidenum">
              <a:rPr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Le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umsplatzhalter 1" hidden="0"/>
          <p:cNvSpPr>
            <a:spLocks noAdjustHandles="0" noChangeArrowheads="0"/>
          </p:cNvSpPr>
          <p:nvPr isPhoto="0" userDrawn="0">
            <p:ph type="dt" sz="half" idx="7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5" name="Fußzeilenplatzhalter 2" hidden="0"/>
          <p:cNvSpPr>
            <a:spLocks noAdjustHandles="0" noChangeArrowheads="0"/>
          </p:cNvSpPr>
          <p:nvPr isPhoto="0" userDrawn="0">
            <p:ph type="ftr" sz="quarter" idx="9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6" name="Foliennummernplatzhalter 3" hidden="0"/>
          <p:cNvSpPr>
            <a:spLocks noAdjustHandles="0" noChangeArrowheads="0"/>
          </p:cNvSpPr>
          <p:nvPr isPhoto="0" userDrawn="0">
            <p:ph type="sldNum" sz="quarter" idx="8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fld id="{9292838D-B1EF-4E8A-AE1A-6BA247C4AEB5}" type="slidenum">
              <a:rPr/>
              <a:t/>
            </a:fld>
            <a:endParaRPr lang="de-DE"/>
          </a:p>
        </p:txBody>
      </p:sp>
    </p:spTree>
  </p:cSld>
  <p:clrMapOvr>
    <a:masterClrMapping/>
  </p:clrMapOvr>
  <p:hf dt="0" ftr="0" hdr="0" sldNum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Inhalt mit Überschrif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5" name="Inhaltsplatzhalter 2" hidden="0"/>
          <p:cNvSpPr>
            <a:spLocks noAdjustHandles="0" noChangeArrowheads="0"/>
          </p:cNvSpPr>
          <p:nvPr isPhoto="0" userDrawn="0">
            <p:ph idx="1" hasCustomPrompt="0"/>
          </p:nvPr>
        </p:nvSpPr>
        <p:spPr bwMode="auto"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extplatzhalter 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7" name="Datumsplatzhalter 4" hidden="0"/>
          <p:cNvSpPr>
            <a:spLocks noAdjustHandles="0" noChangeArrowheads="0"/>
          </p:cNvSpPr>
          <p:nvPr isPhoto="0" userDrawn="0">
            <p:ph type="dt" sz="half" idx="7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8" name="Fußzeilenplatzhalter 5" hidden="0"/>
          <p:cNvSpPr>
            <a:spLocks noAdjustHandles="0" noChangeArrowheads="0"/>
          </p:cNvSpPr>
          <p:nvPr isPhoto="0" userDrawn="0">
            <p:ph type="ftr" sz="quarter" idx="9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9" name="Foliennummernplatzhalter 6" hidden="0"/>
          <p:cNvSpPr>
            <a:spLocks noAdjustHandles="0" noChangeArrowheads="0"/>
          </p:cNvSpPr>
          <p:nvPr isPhoto="0" userDrawn="0">
            <p:ph type="sldNum" sz="quarter" idx="8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fld id="{52C531DA-A4D0-42ED-90A1-4541C75E8BEC}" type="slidenum">
              <a:rPr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Bild mit Überschrif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5" name="Bildplatzhalter 2" hidden="0"/>
          <p:cNvSpPr>
            <a:spLocks noAdjustHandles="0" noChangeArrowheads="0"/>
          </p:cNvSpPr>
          <p:nvPr isPhoto="0" userDrawn="0">
            <p:ph type="pic" idx="1" hasCustomPrompt="0"/>
          </p:nvPr>
        </p:nvSpPr>
        <p:spPr bwMode="auto"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6" name="Textplatzhalter 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7" name="Datumsplatzhalter 4" hidden="0"/>
          <p:cNvSpPr>
            <a:spLocks noAdjustHandles="0" noChangeArrowheads="0"/>
          </p:cNvSpPr>
          <p:nvPr isPhoto="0" userDrawn="0">
            <p:ph type="dt" sz="half" idx="7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8" name="Fußzeilenplatzhalter 5" hidden="0"/>
          <p:cNvSpPr>
            <a:spLocks noAdjustHandles="0" noChangeArrowheads="0"/>
          </p:cNvSpPr>
          <p:nvPr isPhoto="0" userDrawn="0">
            <p:ph type="ftr" sz="quarter" idx="9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9" name="Foliennummernplatzhalter 6" hidden="0"/>
          <p:cNvSpPr>
            <a:spLocks noAdjustHandles="0" noChangeArrowheads="0"/>
          </p:cNvSpPr>
          <p:nvPr isPhoto="0" userDrawn="0">
            <p:ph type="sldNum" sz="quarter" idx="8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fld id="{F6A35C77-8C76-4765-B65F-7ED83CE48505}" type="slidenum">
              <a:rPr/>
              <a:t/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jp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noFill/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platzhalter 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03998" y="301322"/>
            <a:ext cx="7200003" cy="171468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>
              <a:defRPr/>
            </a:pPr>
            <a:endParaRPr lang="de-DE"/>
          </a:p>
        </p:txBody>
      </p:sp>
      <p:sp>
        <p:nvSpPr>
          <p:cNvPr id="5" name="Textplatzhalter 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503998" y="2015995"/>
            <a:ext cx="9071643" cy="47422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Datumsplatzhalter 3" hidden="0"/>
          <p:cNvSpPr>
            <a:spLocks noAdjustHandles="0" noChangeArrowheads="0"/>
          </p:cNvSpPr>
          <p:nvPr isPhoto="0" userDrawn="0">
            <p:ph type="dt" sz="half" idx="2" hasCustomPrompt="0"/>
          </p:nvPr>
        </p:nvSpPr>
        <p:spPr bwMode="auto">
          <a:xfrm>
            <a:off x="503998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de-DE" sz="1400" b="0" i="0" u="none" strike="noStrike" cap="none" spc="0">
                <a:solidFill>
                  <a:srgbClr val="000000"/>
                </a:solidFill>
                <a:latin typeface="Times New Roman"/>
                <a:ea typeface="Lucida Sans Unicode"/>
                <a:cs typeface="Tahoma"/>
              </a:defRPr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7" name="Fußzeilenplatzhalter 4" hidden="0"/>
          <p:cNvSpPr>
            <a:spLocks noAdjustHandles="0" noChangeArrowheads="0"/>
          </p:cNvSpPr>
          <p:nvPr isPhoto="0" userDrawn="0">
            <p:ph type="ftr" sz="quarter" idx="3" hasCustomPrompt="0"/>
          </p:nvPr>
        </p:nvSpPr>
        <p:spPr bwMode="auto">
          <a:xfrm>
            <a:off x="3447361" y="6887160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de-DE" sz="1400" b="0" i="0" u="none" strike="noStrike" cap="none" spc="0">
                <a:solidFill>
                  <a:srgbClr val="000000"/>
                </a:solidFill>
                <a:latin typeface="Times New Roman"/>
                <a:ea typeface="Lucida Sans Unicode"/>
                <a:cs typeface="Tahoma"/>
              </a:defRPr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8" name="Foliennummernplatzhalter 5" hidden="0"/>
          <p:cNvSpPr>
            <a:spLocks noAdjustHandles="0" noChangeArrowheads="0"/>
          </p:cNvSpPr>
          <p:nvPr isPhoto="0" userDrawn="0">
            <p:ph type="sldNum" sz="quarter" idx="4" hasCustomPrompt="0"/>
          </p:nvPr>
        </p:nvSpPr>
        <p:spPr bwMode="auto">
          <a:xfrm>
            <a:off x="7227362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de-DE" sz="1400" b="0" i="0" u="none" strike="noStrike" cap="none" spc="0">
                <a:solidFill>
                  <a:srgbClr val="000000"/>
                </a:solidFill>
                <a:latin typeface="Times New Roman"/>
                <a:ea typeface="Lucida Sans Unicode"/>
                <a:cs typeface="Tahoma"/>
              </a:defRPr>
            </a:lvl1pPr>
          </a:lstStyle>
          <a:p>
            <a:pPr lvl="0">
              <a:defRPr/>
            </a:pPr>
            <a:fld id="{9E1CB802-D2F4-4A2A-82FC-FB773C4CA5D9}" type="slidenum">
              <a:rPr/>
              <a:t/>
            </a:fld>
            <a:endParaRPr lang="de-DE"/>
          </a:p>
        </p:txBody>
      </p:sp>
      <p:sp>
        <p:nvSpPr>
          <p:cNvPr id="9" name="Rechteck 6" hidden="0"/>
          <p:cNvSpPr/>
          <p:nvPr isPhoto="0" userDrawn="0"/>
        </p:nvSpPr>
        <p:spPr bwMode="auto">
          <a:xfrm>
            <a:off x="0" y="5472363"/>
            <a:ext cx="10079998" cy="2087995"/>
          </a:xfrm>
          <a:prstGeom prst="rect">
            <a:avLst/>
          </a:prstGeom>
          <a:solidFill>
            <a:srgbClr val="FF9400"/>
          </a:solidFill>
          <a:ln cap="flat">
            <a:noFill/>
            <a:prstDash val="solid"/>
          </a:ln>
        </p:spPr>
        <p:txBody>
          <a:bodyPr vert="horz" wrap="none" lIns="90004" tIns="44996" rIns="90004" bIns="44996" anchor="ctr" anchorCtr="0" compatLnSpc="0">
            <a:no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de-DE" sz="1800" b="0" i="0" u="none" strike="noStrike" cap="none" spc="0">
              <a:solidFill>
                <a:srgbClr val="000000"/>
              </a:solidFill>
              <a:latin typeface="Arial"/>
              <a:ea typeface="SimSun"/>
              <a:cs typeface="Lucida Sans"/>
            </a:endParaRPr>
          </a:p>
        </p:txBody>
      </p:sp>
      <p:pic>
        <p:nvPicPr>
          <p:cNvPr id="10" name="Grafik 7" hidden="0"/>
          <p:cNvPicPr>
            <a:picLocks noChangeAspect="1"/>
          </p:cNvPicPr>
          <p:nvPr isPhoto="0" userDrawn="0"/>
        </p:nvPicPr>
        <p:blipFill>
          <a:blip r:embed="rId13">
            <a:lum/>
            <a:alphaModFix/>
          </a:blip>
          <a:stretch/>
        </p:blipFill>
        <p:spPr bwMode="auto">
          <a:xfrm>
            <a:off x="6119995" y="3095280"/>
            <a:ext cx="3481559" cy="345708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1" name="Grafik 8" hidden="0"/>
          <p:cNvPicPr>
            <a:picLocks noChangeAspect="1"/>
          </p:cNvPicPr>
          <p:nvPr isPhoto="0" userDrawn="0"/>
        </p:nvPicPr>
        <p:blipFill>
          <a:blip r:embed="rId14">
            <a:lum/>
            <a:alphaModFix/>
          </a:blip>
          <a:stretch/>
        </p:blipFill>
        <p:spPr bwMode="auto">
          <a:xfrm>
            <a:off x="7128360" y="504355"/>
            <a:ext cx="2496961" cy="1161004"/>
          </a:xfrm>
          <a:prstGeom prst="rect">
            <a:avLst/>
          </a:prstGeom>
          <a:noFill/>
          <a:ln cap="flat">
            <a:noFill/>
          </a:ln>
        </p:spPr>
      </p:pic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de-DE" sz="4400" b="1" i="0" u="none" strike="noStrike" cap="none" spc="0">
          <a:solidFill>
            <a:srgbClr val="666666"/>
          </a:solidFill>
          <a:latin typeface="Arial"/>
          <a:ea typeface="SimSun"/>
        </a:defRPr>
      </a:lvl1pPr>
    </p:titleStyle>
    <p:bodyStyle>
      <a:lvl1pPr marL="0" marR="0" lvl="0" indent="0" defTabSz="914400">
        <a:lnSpc>
          <a:spcPct val="100000"/>
        </a:lnSpc>
        <a:spcBef>
          <a:spcPts val="0"/>
        </a:spcBef>
        <a:spcAft>
          <a:spcPts val="1415"/>
        </a:spcAft>
        <a:buNone/>
        <a:defRPr lang="de-DE" sz="3200" b="0" i="0" u="none" strike="noStrike" cap="none" spc="0">
          <a:solidFill>
            <a:srgbClr val="000000"/>
          </a:solidFill>
          <a:latin typeface="Arial"/>
          <a:ea typeface="SimSun"/>
        </a:defRPr>
      </a:lvl1pPr>
      <a:lvl2pPr marL="685800" marR="0" lvl="1" indent="-228600" algn="l" defTabSz="914400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/>
        <a:buChar char="•"/>
        <a:defRPr lang="de-DE" sz="2400" b="0" i="0" u="none" strike="noStrike" cap="none" spc="0">
          <a:solidFill>
            <a:srgbClr val="000000"/>
          </a:solidFill>
          <a:latin typeface="Calibri"/>
        </a:defRPr>
      </a:lvl2pPr>
      <a:lvl3pPr marL="1143000" marR="0" lvl="2" indent="-228600" algn="l" defTabSz="914400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/>
        <a:buChar char="•"/>
        <a:defRPr lang="de-DE" sz="2000" b="0" i="0" u="none" strike="noStrike" cap="none" spc="0">
          <a:solidFill>
            <a:srgbClr val="000000"/>
          </a:solidFill>
          <a:latin typeface="Calibri"/>
        </a:defRPr>
      </a:lvl3pPr>
      <a:lvl4pPr marL="1600200" marR="0" lvl="3" indent="-228600" algn="l" defTabSz="914400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/>
        <a:buChar char="•"/>
        <a:defRPr lang="de-DE" sz="1800" b="0" i="0" u="none" strike="noStrike" cap="none" spc="0">
          <a:solidFill>
            <a:srgbClr val="000000"/>
          </a:solidFill>
          <a:latin typeface="Calibri"/>
        </a:defRPr>
      </a:lvl4pPr>
      <a:lvl5pPr marL="2057400" marR="0" lvl="4" indent="-228600" algn="l" defTabSz="914400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/>
        <a:buChar char="•"/>
        <a:defRPr lang="de-DE" sz="1800" b="0" i="0" u="none" strike="noStrike" cap="none" spc="0">
          <a:solidFill>
            <a:srgbClr val="000000"/>
          </a:solidFill>
          <a:latin typeface="Calibri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noFill/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platzhalter 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03998" y="301322"/>
            <a:ext cx="7200003" cy="171468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>
              <a:defRPr/>
            </a:pPr>
            <a:endParaRPr lang="de-DE"/>
          </a:p>
        </p:txBody>
      </p:sp>
      <p:sp>
        <p:nvSpPr>
          <p:cNvPr id="5" name="Textplatzhalter 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503998" y="2015995"/>
            <a:ext cx="9071643" cy="47422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Datumsplatzhalter 3" hidden="0"/>
          <p:cNvSpPr>
            <a:spLocks noAdjustHandles="0" noChangeArrowheads="0"/>
          </p:cNvSpPr>
          <p:nvPr isPhoto="0" userDrawn="0">
            <p:ph type="dt" sz="half" idx="2" hasCustomPrompt="0"/>
          </p:nvPr>
        </p:nvSpPr>
        <p:spPr bwMode="auto">
          <a:xfrm>
            <a:off x="503998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de-DE" sz="1400" b="0" i="0" u="none" strike="noStrike" cap="none" spc="0">
                <a:solidFill>
                  <a:srgbClr val="000000"/>
                </a:solidFill>
                <a:latin typeface="Times New Roman"/>
                <a:ea typeface="Lucida Sans Unicode"/>
                <a:cs typeface="Tahoma"/>
              </a:defRPr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7" name="Fußzeilenplatzhalter 4" hidden="0"/>
          <p:cNvSpPr>
            <a:spLocks noAdjustHandles="0" noChangeArrowheads="0"/>
          </p:cNvSpPr>
          <p:nvPr isPhoto="0" userDrawn="0">
            <p:ph type="ftr" sz="quarter" idx="3" hasCustomPrompt="0"/>
          </p:nvPr>
        </p:nvSpPr>
        <p:spPr bwMode="auto">
          <a:xfrm>
            <a:off x="3447361" y="6887160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de-DE" sz="1400" b="0" i="0" u="none" strike="noStrike" cap="none" spc="0">
                <a:solidFill>
                  <a:srgbClr val="000000"/>
                </a:solidFill>
                <a:latin typeface="Times New Roman"/>
                <a:ea typeface="Lucida Sans Unicode"/>
                <a:cs typeface="Tahoma"/>
              </a:defRPr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8" name="Foliennummernplatzhalter 5" hidden="0"/>
          <p:cNvSpPr>
            <a:spLocks noAdjustHandles="0" noChangeArrowheads="0"/>
          </p:cNvSpPr>
          <p:nvPr isPhoto="0" userDrawn="0">
            <p:ph type="sldNum" sz="quarter" idx="4" hasCustomPrompt="0"/>
          </p:nvPr>
        </p:nvSpPr>
        <p:spPr bwMode="auto">
          <a:xfrm>
            <a:off x="7227362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de-DE" sz="1400" b="0" i="0" u="none" strike="noStrike" cap="none" spc="0">
                <a:solidFill>
                  <a:srgbClr val="000000"/>
                </a:solidFill>
                <a:latin typeface="Times New Roman"/>
                <a:ea typeface="Lucida Sans Unicode"/>
                <a:cs typeface="Tahoma"/>
              </a:defRPr>
            </a:lvl1pPr>
          </a:lstStyle>
          <a:p>
            <a:pPr lvl="0">
              <a:defRPr/>
            </a:pPr>
            <a:fld id="{A510CD8B-862B-41F6-90BF-B7EE68F7692F}" type="slidenum">
              <a:rPr/>
              <a:t/>
            </a:fld>
            <a:endParaRPr lang="de-DE"/>
          </a:p>
        </p:txBody>
      </p:sp>
      <p:pic>
        <p:nvPicPr>
          <p:cNvPr id="9" name="Grafik 6" hidden="0"/>
          <p:cNvPicPr>
            <a:picLocks noChangeAspect="1"/>
          </p:cNvPicPr>
          <p:nvPr isPhoto="0" userDrawn="0"/>
        </p:nvPicPr>
        <p:blipFill>
          <a:blip r:embed="rId13">
            <a:lum/>
            <a:alphaModFix/>
          </a:blip>
          <a:stretch/>
        </p:blipFill>
        <p:spPr bwMode="auto">
          <a:xfrm>
            <a:off x="8172001" y="359999"/>
            <a:ext cx="1428475" cy="663836"/>
          </a:xfrm>
          <a:prstGeom prst="rect">
            <a:avLst/>
          </a:prstGeom>
          <a:noFill/>
          <a:ln cap="flat">
            <a:noFill/>
          </a:ln>
        </p:spPr>
      </p:pic>
    </p:spTree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de-DE" sz="4400" b="1" i="0" u="none" strike="noStrike" cap="none" spc="0">
          <a:solidFill>
            <a:srgbClr val="666666"/>
          </a:solidFill>
          <a:latin typeface="Arial"/>
          <a:ea typeface="SimSun"/>
        </a:defRPr>
      </a:lvl1pPr>
    </p:titleStyle>
    <p:bodyStyle>
      <a:lvl1pPr marL="0" marR="0" lvl="0" indent="0" defTabSz="914400">
        <a:lnSpc>
          <a:spcPct val="100000"/>
        </a:lnSpc>
        <a:spcBef>
          <a:spcPts val="0"/>
        </a:spcBef>
        <a:spcAft>
          <a:spcPts val="1415"/>
        </a:spcAft>
        <a:buNone/>
        <a:defRPr lang="de-DE" sz="3200" b="0" i="0" u="none" strike="noStrike" cap="none" spc="0">
          <a:solidFill>
            <a:srgbClr val="000000"/>
          </a:solidFill>
          <a:latin typeface="Arial"/>
          <a:ea typeface="SimSun"/>
        </a:defRPr>
      </a:lvl1pPr>
      <a:lvl2pPr marL="685800" marR="0" lvl="1" indent="-228600" algn="l" defTabSz="914400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/>
        <a:buChar char="•"/>
        <a:defRPr lang="de-DE" sz="2400" b="0" i="0" u="none" strike="noStrike" cap="none" spc="0">
          <a:solidFill>
            <a:srgbClr val="000000"/>
          </a:solidFill>
          <a:latin typeface="Calibri"/>
        </a:defRPr>
      </a:lvl2pPr>
      <a:lvl3pPr marL="1143000" marR="0" lvl="2" indent="-228600" algn="l" defTabSz="914400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/>
        <a:buChar char="•"/>
        <a:defRPr lang="de-DE" sz="2000" b="0" i="0" u="none" strike="noStrike" cap="none" spc="0">
          <a:solidFill>
            <a:srgbClr val="000000"/>
          </a:solidFill>
          <a:latin typeface="Calibri"/>
        </a:defRPr>
      </a:lvl3pPr>
      <a:lvl4pPr marL="1600200" marR="0" lvl="3" indent="-228600" algn="l" defTabSz="914400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/>
        <a:buChar char="•"/>
        <a:defRPr lang="de-DE" sz="1800" b="0" i="0" u="none" strike="noStrike" cap="none" spc="0">
          <a:solidFill>
            <a:srgbClr val="000000"/>
          </a:solidFill>
          <a:latin typeface="Calibri"/>
        </a:defRPr>
      </a:lvl4pPr>
      <a:lvl5pPr marL="2057400" marR="0" lvl="4" indent="-228600" algn="l" defTabSz="914400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/>
        <a:buChar char="•"/>
        <a:defRPr lang="de-DE" sz="1800" b="0" i="0" u="none" strike="noStrike" cap="none" spc="0">
          <a:solidFill>
            <a:srgbClr val="000000"/>
          </a:solidFill>
          <a:latin typeface="Calibri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hyperlink" Target="mailto:info@isaqb.org" TargetMode="Externa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hyperlink" Target="mailto:info@isaqb.org" TargetMode="External"/><Relationship Id="rId3" Type="http://schemas.openxmlformats.org/officeDocument/2006/relationships/hyperlink" Target="https://github.com/isaqb-org/curriculum-foundation" TargetMode="External"/><Relationship Id="rId4" Type="http://schemas.openxmlformats.org/officeDocument/2006/relationships/hyperlink" Target="https://github.com/isaqb-org/curriculum-foundation/issues" TargetMode="Externa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5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hteck 1" hidden="0"/>
          <p:cNvSpPr/>
          <p:nvPr isPhoto="0" userDrawn="0"/>
        </p:nvSpPr>
        <p:spPr bwMode="auto">
          <a:xfrm>
            <a:off x="0" y="6551995"/>
            <a:ext cx="10079998" cy="1007997"/>
          </a:xfrm>
          <a:prstGeom prst="rect">
            <a:avLst/>
          </a:prstGeom>
          <a:solidFill>
            <a:srgbClr val="FF9400"/>
          </a:solidFill>
          <a:ln cap="flat">
            <a:noFill/>
            <a:prstDash val="solid"/>
          </a:ln>
        </p:spPr>
        <p:txBody>
          <a:bodyPr vert="horz" wrap="none" lIns="90004" tIns="44996" rIns="90004" bIns="44996" anchor="ctr" anchorCtr="0" compatLnSpc="0">
            <a:no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de-DE" sz="1800" b="0" i="0" u="none" strike="noStrike" cap="none" spc="0">
              <a:solidFill>
                <a:srgbClr val="000000"/>
              </a:solidFill>
              <a:latin typeface="Arial"/>
              <a:ea typeface="SimSun"/>
              <a:cs typeface="Lucida Sans"/>
            </a:endParaRPr>
          </a:p>
        </p:txBody>
      </p:sp>
      <p:sp>
        <p:nvSpPr>
          <p:cNvPr id="5" name="Textfeld 2" hidden="0"/>
          <p:cNvSpPr>
            <a:spLocks noAdjustHandles="0" noChangeArrowheads="0"/>
          </p:cNvSpPr>
          <p:nvPr isPhoto="0" userDrawn="0"/>
        </p:nvSpPr>
        <p:spPr bwMode="auto">
          <a:xfrm>
            <a:off x="431999" y="1037051"/>
            <a:ext cx="9648629" cy="496502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4996" rIns="90004" bIns="44996" anchor="t" anchorCtr="0" compatLnSpc="0">
            <a:spAutoFit/>
          </a:bodyPr>
          <a:lstStyle/>
          <a:p>
            <a:pPr marL="0" marR="0" lvl="0" indent="0" algn="l" defTabSz="914400"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en-US" sz="4000" b="1">
                <a:solidFill>
                  <a:srgbClr val="595959"/>
                </a:solidFill>
                <a:latin typeface="Roboto"/>
              </a:rPr>
              <a:t>Examination Guide</a:t>
            </a:r>
            <a:endParaRPr/>
          </a:p>
          <a:p>
            <a:pPr marL="0" marR="0" lvl="0" indent="0" algn="l" defTabSz="914400"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en-US" sz="2800" b="1" i="0" u="none" strike="noStrike" cap="none" spc="0">
              <a:solidFill>
                <a:srgbClr val="595959"/>
              </a:solidFill>
              <a:latin typeface="Roboto"/>
            </a:endParaRPr>
          </a:p>
          <a:p>
            <a:pPr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de-DE" sz="2800" b="1">
                <a:solidFill>
                  <a:srgbClr val="595959"/>
                </a:solidFill>
                <a:latin typeface="Roboto"/>
              </a:rPr>
              <a:t>iSAQB</a:t>
            </a:r>
            <a:r>
              <a:rPr lang="de-DE" sz="2800" b="1" baseline="30000">
                <a:solidFill>
                  <a:srgbClr val="595959"/>
                </a:solidFill>
                <a:latin typeface="Roboto"/>
              </a:rPr>
              <a:t>®</a:t>
            </a:r>
            <a:r>
              <a:rPr lang="de-DE" sz="2800" baseline="30000">
                <a:solidFill>
                  <a:srgbClr val="000000"/>
                </a:solidFill>
              </a:rPr>
              <a:t> </a:t>
            </a:r>
            <a:r>
              <a:rPr lang="en-US" sz="2800" b="1">
                <a:solidFill>
                  <a:srgbClr val="595959"/>
                </a:solidFill>
                <a:latin typeface="Roboto"/>
              </a:rPr>
              <a:t>Certification Program</a:t>
            </a:r>
            <a:endParaRPr/>
          </a:p>
          <a:p>
            <a:pPr lvl="0">
              <a:lnSpc>
                <a:spcPct val="130000"/>
              </a:lnSpc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en-US" sz="2800" b="1">
                <a:solidFill>
                  <a:srgbClr val="595959"/>
                </a:solidFill>
                <a:latin typeface="Roboto"/>
              </a:rPr>
              <a:t>Certified Professional for Software Architecture</a:t>
            </a:r>
            <a:endParaRPr/>
          </a:p>
          <a:p>
            <a:pPr>
              <a:lnSpc>
                <a:spcPct val="130000"/>
              </a:lnSpc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en-US" sz="2800" b="1">
                <a:solidFill>
                  <a:srgbClr val="595959"/>
                </a:solidFill>
                <a:latin typeface="Roboto"/>
              </a:rPr>
              <a:t>Foundation Level (</a:t>
            </a:r>
            <a:r>
              <a:rPr lang="de-DE" sz="2800" b="1">
                <a:solidFill>
                  <a:srgbClr val="595959"/>
                </a:solidFill>
                <a:latin typeface="Roboto"/>
              </a:rPr>
              <a:t>CPSA-F</a:t>
            </a:r>
            <a:r>
              <a:rPr lang="de-DE" sz="2800" b="1" baseline="30000">
                <a:solidFill>
                  <a:srgbClr val="595959"/>
                </a:solidFill>
                <a:latin typeface="Roboto"/>
              </a:rPr>
              <a:t>®</a:t>
            </a:r>
            <a:r>
              <a:rPr lang="en-US" sz="2800" b="1">
                <a:solidFill>
                  <a:srgbClr val="595959"/>
                </a:solidFill>
                <a:latin typeface="Roboto"/>
              </a:rPr>
              <a:t>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en-US" sz="2800" b="1" i="0" u="none" strike="noStrike" cap="none" spc="0">
              <a:solidFill>
                <a:srgbClr val="595959"/>
              </a:solidFill>
              <a:latin typeface="Roboto"/>
            </a:endParaRPr>
          </a:p>
          <a:p>
            <a:pPr marL="0" marR="0" lvl="0" indent="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en-US" sz="2400" b="0" i="0" u="none" strike="noStrike" cap="none" spc="0">
              <a:solidFill>
                <a:srgbClr val="595959"/>
              </a:solidFill>
              <a:latin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en-US" sz="2400" b="0" i="0" u="none" strike="noStrike" cap="none" spc="0">
              <a:solidFill>
                <a:srgbClr val="595959"/>
              </a:solidFill>
              <a:latin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en-US" sz="3600" b="0" i="0" u="none" strike="noStrike" cap="none" spc="0">
              <a:solidFill>
                <a:srgbClr val="000000"/>
              </a:solidFill>
              <a:latin typeface="Times New Roman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de-DE" sz="3600" b="1" i="0" u="none" strike="noStrike" cap="none" spc="0">
              <a:solidFill>
                <a:srgbClr val="666666"/>
              </a:solidFill>
              <a:latin typeface="Arial"/>
              <a:ea typeface="SimSun"/>
              <a:cs typeface="Lucida Sans"/>
            </a:endParaRPr>
          </a:p>
        </p:txBody>
      </p:sp>
      <p:sp>
        <p:nvSpPr>
          <p:cNvPr id="6" name="Textfeld 4" hidden="0"/>
          <p:cNvSpPr>
            <a:spLocks noAdjustHandles="0" noChangeArrowheads="0"/>
          </p:cNvSpPr>
          <p:nvPr isPhoto="0" userDrawn="0"/>
        </p:nvSpPr>
        <p:spPr bwMode="auto">
          <a:xfrm flipH="1">
            <a:off x="431999" y="5832390"/>
            <a:ext cx="57454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en-US" sz="1800" b="0" i="0" u="none" strike="noStrike" cap="none" spc="0">
                <a:solidFill>
                  <a:schemeClr val="bg1"/>
                </a:solidFill>
                <a:latin typeface="Roboto"/>
              </a:rPr>
              <a:t>Based on the CPSA-F Examination Rules 2020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en-US" sz="1800" b="0" i="0" u="none" strike="noStrike" cap="none" spc="0">
                <a:solidFill>
                  <a:schemeClr val="bg1"/>
                </a:solidFill>
                <a:latin typeface="Roboto"/>
              </a:rPr>
              <a:t>Refers to V 5.1 of the CPSA-F curriculum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en-US" sz="2000" b="0" i="0" u="none" strike="noStrike" cap="none" spc="0">
              <a:solidFill>
                <a:srgbClr val="595959"/>
              </a:solidFill>
              <a:latin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1" hidden="0"/>
          <p:cNvSpPr>
            <a:spLocks noChangeArrowheads="1"/>
          </p:cNvSpPr>
          <p:nvPr isPhoto="0" userDrawn="0"/>
        </p:nvSpPr>
        <p:spPr bwMode="auto">
          <a:xfrm>
            <a:off x="572772" y="2136746"/>
            <a:ext cx="7834240" cy="157735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/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1pPr>
            <a:lvl2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5pPr>
            <a:lvl6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6pPr>
            <a:lvl7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7pPr>
            <a:lvl8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8pPr>
            <a:lvl9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r>
              <a:rPr lang="en-GB" sz="2100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Question 1</a:t>
            </a:r>
            <a:r>
              <a:rPr lang="en-GB" sz="2800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	</a:t>
            </a:r>
            <a:r>
              <a:rPr lang="en-GB" b="0" i="1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A-Question: Select one option. – 1 point</a:t>
            </a:r>
            <a:endParaRPr lang="de-DE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r>
              <a:rPr lang="en-GB" sz="2100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­­­­­ID: Q-20-04-01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endParaRPr lang="de-DE" sz="1050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r>
              <a:rPr lang="en-US" b="0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How many definitions of “software architecture” exist?</a:t>
            </a:r>
            <a:endParaRPr lang="de-DE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endParaRPr lang="de-DE" sz="1800" b="0" i="0" u="none" strike="noStrike" cap="none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graphicFrame>
        <p:nvGraphicFramePr>
          <p:cNvPr id="5" name="Tabelle 4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572930" y="3599136"/>
          <a:ext cx="7042512" cy="1305306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{BF7E75CB-FBE1-BEB3-4AE6-39638113799B}</a:tableStyleId>
              </a:tblPr>
              <a:tblGrid>
                <a:gridCol w="387696"/>
                <a:gridCol w="5050556"/>
                <a:gridCol w="1604260"/>
              </a:tblGrid>
              <a:tr h="97008">
                <a:tc>
                  <a:txBody>
                    <a:bodyPr/>
                    <a:p>
                      <a:pPr indent="-142875"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342900" lvl="0" indent="-342900">
                        <a:lnSpc>
                          <a:spcPct val="114999"/>
                        </a:lnSpc>
                        <a:spcAft>
                          <a:spcPts val="300"/>
                        </a:spcAft>
                        <a:buFont typeface="+mj-lt"/>
                        <a:buAutoNum type="alphaLcParenBoth"/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Exactly one for all kinds of systems.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800">
                          <a:latin typeface="Roboto"/>
                          <a:ea typeface="Roboto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noFill/>
                  </a:tcPr>
                </a:tc>
              </a:tr>
              <a:tr h="84895">
                <a:tc>
                  <a:txBody>
                    <a:bodyPr/>
                    <a:p>
                      <a:pPr indent="-142875"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 gridSpan="2">
                  <a:txBody>
                    <a:bodyPr/>
                    <a:p>
                      <a:pPr marL="0" lvl="0" indent="0">
                        <a:lnSpc>
                          <a:spcPct val="114999"/>
                        </a:lnSpc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(b) One for every kind of software system (e.g. “embedded”, “real-time”, “decision support”, “web”, “batch”, …)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270510">
                <a:tc>
                  <a:txBody>
                    <a:bodyPr/>
                    <a:p>
                      <a:pPr indent="-142875"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lnSpc>
                          <a:spcPct val="114999"/>
                        </a:lnSpc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(c) A dozen or more different definitions.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800">
                          <a:latin typeface="Roboto"/>
                          <a:ea typeface="Roboto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noFill/>
                  </a:tcPr>
                </a:tc>
              </a:tr>
            </a:tbl>
          </a:graphicData>
        </a:graphic>
      </p:graphicFrame>
      <p:sp>
        <p:nvSpPr>
          <p:cNvPr id="6" name="Fußzeilenplatzhalter 3" hidden="0"/>
          <p:cNvSpPr/>
          <p:nvPr isPhoto="0" userDrawn="0"/>
        </p:nvSpPr>
        <p:spPr bwMode="auto">
          <a:xfrm>
            <a:off x="-1109697" y="6893222"/>
            <a:ext cx="4114800" cy="36512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R="0" lvl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de-DE" sz="1400" b="0" i="0" u="none" strike="noStrike" cap="none" spc="0">
                <a:solidFill>
                  <a:srgbClr val="898989"/>
                </a:solidFill>
                <a:latin typeface="Roboto"/>
                <a:ea typeface="Roboto"/>
              </a:rPr>
              <a:t>(C) iSAQB e.V.</a:t>
            </a:r>
            <a:endParaRPr/>
          </a:p>
        </p:txBody>
      </p:sp>
      <p:sp>
        <p:nvSpPr>
          <p:cNvPr id="7" name="Titel 1" hidden="0"/>
          <p:cNvSpPr>
            <a:spLocks noAdjustHandles="0" noChangeArrowheads="0"/>
          </p:cNvSpPr>
          <p:nvPr isPhoto="0" userDrawn="0"/>
        </p:nvSpPr>
        <p:spPr bwMode="auto">
          <a:xfrm>
            <a:off x="603750" y="426467"/>
            <a:ext cx="7200003" cy="110799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en-US" sz="3600" b="1">
                <a:solidFill>
                  <a:srgbClr val="666666"/>
                </a:solidFill>
                <a:latin typeface="Roboto"/>
                <a:ea typeface="Roboto"/>
                <a:cs typeface="Roboto"/>
              </a:rPr>
              <a:t>A</a:t>
            </a:r>
            <a:r>
              <a:rPr lang="en-US" sz="3600" b="1" i="0" u="none" strike="noStrike" cap="none" spc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-Question (Single-Choice, Single Correct Answer)</a:t>
            </a:r>
            <a:endParaRPr/>
          </a:p>
        </p:txBody>
      </p:sp>
      <p:sp>
        <p:nvSpPr>
          <p:cNvPr id="8" name="Textfeld 10" hidden="0"/>
          <p:cNvSpPr>
            <a:spLocks noAdjustHandles="0" noChangeArrowheads="0"/>
          </p:cNvSpPr>
          <p:nvPr isPhoto="0" userDrawn="0"/>
        </p:nvSpPr>
        <p:spPr bwMode="auto">
          <a:xfrm>
            <a:off x="590260" y="5084993"/>
            <a:ext cx="7025181" cy="1351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correct choice -&gt; all points</a:t>
            </a:r>
            <a:endParaRPr lang="en-US" sz="2000" b="0">
              <a:latin typeface="Roboto"/>
              <a:ea typeface="Roboto"/>
            </a:endParaRPr>
          </a:p>
          <a:p>
            <a:pPr>
              <a:spcBef>
                <a:spcPts val="690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wrong choice, no choice or to many choices -&gt; 0 points</a:t>
            </a:r>
            <a:endParaRPr lang="en-US" sz="2000" b="0">
              <a:latin typeface="Roboto"/>
              <a:ea typeface="Roboto"/>
            </a:endParaRPr>
          </a:p>
          <a:p>
            <a:pPr>
              <a:defRPr/>
            </a:pPr>
            <a:br>
              <a:rPr lang="en-US"/>
            </a:br>
            <a:endParaRPr lang="de-DE"/>
          </a:p>
        </p:txBody>
      </p:sp>
      <p:sp>
        <p:nvSpPr>
          <p:cNvPr id="9" name="Rechteck 11" hidden="0"/>
          <p:cNvSpPr/>
          <p:nvPr isPhoto="0" userDrawn="0"/>
        </p:nvSpPr>
        <p:spPr bwMode="auto">
          <a:xfrm>
            <a:off x="673355" y="5063022"/>
            <a:ext cx="6287003" cy="901049"/>
          </a:xfrm>
          <a:prstGeom prst="rect">
            <a:avLst/>
          </a:prstGeom>
          <a:solidFill>
            <a:srgbClr val="FFC000">
              <a:alpha val="32941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en-US" sz="1800" b="0" i="0" u="none" strike="noStrike" cap="none" spc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10" name="Textfeld 14" hidden="0"/>
          <p:cNvSpPr>
            <a:spLocks noAdjustHandles="0" noChangeArrowheads="0"/>
          </p:cNvSpPr>
          <p:nvPr isPhoto="0" userDrawn="0"/>
        </p:nvSpPr>
        <p:spPr bwMode="auto">
          <a:xfrm>
            <a:off x="6783015" y="4470700"/>
            <a:ext cx="297512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90"/>
              </a:spcBef>
              <a:spcAft>
                <a:spcPts val="0"/>
              </a:spcAft>
              <a:defRPr/>
            </a:pPr>
            <a:r>
              <a:rPr lang="en-US" sz="2000">
                <a:solidFill>
                  <a:srgbClr val="10B042"/>
                </a:solidFill>
                <a:latin typeface="Roboto"/>
                <a:ea typeface="Roboto"/>
              </a:rPr>
              <a:t>correct</a:t>
            </a:r>
            <a:r>
              <a:rPr lang="en-US" sz="2000" b="0" i="0" u="none" strike="noStrike">
                <a:solidFill>
                  <a:srgbClr val="10B042"/>
                </a:solidFill>
                <a:latin typeface="Roboto"/>
                <a:ea typeface="Roboto"/>
              </a:rPr>
              <a:t> choice -&gt; 1 point</a:t>
            </a:r>
            <a:endParaRPr lang="en-US" sz="2000" b="0">
              <a:solidFill>
                <a:srgbClr val="10B042"/>
              </a:solidFill>
              <a:latin typeface="Roboto"/>
              <a:ea typeface="Roboto"/>
            </a:endParaRPr>
          </a:p>
          <a:p>
            <a:pPr>
              <a:defRPr/>
            </a:pPr>
            <a:br>
              <a:rPr lang="en-US"/>
            </a:br>
            <a:endParaRPr lang="de-DE"/>
          </a:p>
        </p:txBody>
      </p:sp>
      <p:sp>
        <p:nvSpPr>
          <p:cNvPr id="11" name="Textfeld 9" hidden="0"/>
          <p:cNvSpPr>
            <a:spLocks noAdjustHandles="0" noChangeArrowheads="0"/>
          </p:cNvSpPr>
          <p:nvPr isPhoto="0" userDrawn="0"/>
        </p:nvSpPr>
        <p:spPr bwMode="auto">
          <a:xfrm>
            <a:off x="491314" y="4547068"/>
            <a:ext cx="6277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b="1" i="0" u="none" strike="noStrike">
                <a:solidFill>
                  <a:srgbClr val="00B050"/>
                </a:solidFill>
                <a:latin typeface="Calibri"/>
              </a:rPr>
              <a:t> </a:t>
            </a:r>
            <a:r>
              <a:rPr lang="de-DE" sz="1800" b="1" i="0" u="none" strike="noStrike">
                <a:solidFill>
                  <a:srgbClr val="00B050"/>
                </a:solidFill>
                <a:latin typeface="Roboto"/>
                <a:ea typeface="Roboto"/>
              </a:rPr>
              <a:t> X  </a:t>
            </a:r>
            <a:endParaRPr lang="de-DE" b="0">
              <a:latin typeface="Roboto"/>
              <a:ea typeface="Roboto"/>
            </a:endParaRPr>
          </a:p>
          <a:p>
            <a:pPr>
              <a:defRPr/>
            </a:pPr>
            <a:br>
              <a:rPr lang="de-DE"/>
            </a:b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1" hidden="0"/>
          <p:cNvSpPr>
            <a:spLocks noChangeArrowheads="1"/>
          </p:cNvSpPr>
          <p:nvPr isPhoto="0" userDrawn="0"/>
        </p:nvSpPr>
        <p:spPr bwMode="auto">
          <a:xfrm>
            <a:off x="572772" y="2136746"/>
            <a:ext cx="7834240" cy="157735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/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1pPr>
            <a:lvl2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5pPr>
            <a:lvl6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6pPr>
            <a:lvl7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7pPr>
            <a:lvl8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8pPr>
            <a:lvl9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r>
              <a:rPr lang="en-GB" sz="2100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Question 1</a:t>
            </a:r>
            <a:r>
              <a:rPr lang="en-GB" sz="2800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	</a:t>
            </a:r>
            <a:r>
              <a:rPr lang="en-GB" b="0" i="1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A-Question: Select one option. – 1 point</a:t>
            </a:r>
            <a:endParaRPr lang="de-DE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r>
              <a:rPr lang="en-GB" sz="2100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­­­­­ID: Q-20-04-01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endParaRPr lang="de-DE" sz="1050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r>
              <a:rPr lang="en-US" b="0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How many definitions of “software architecture” exist?</a:t>
            </a:r>
            <a:endParaRPr lang="de-DE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endParaRPr lang="de-DE" sz="1800" b="0" i="0" u="none" strike="noStrike" cap="none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graphicFrame>
        <p:nvGraphicFramePr>
          <p:cNvPr id="5" name="Tabelle 4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572930" y="3599136"/>
          <a:ext cx="7042512" cy="1305306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{BF7E75CB-FBE1-BEB3-4AE6-39638113799B}</a:tableStyleId>
              </a:tblPr>
              <a:tblGrid>
                <a:gridCol w="387696"/>
                <a:gridCol w="5050556"/>
                <a:gridCol w="1604260"/>
              </a:tblGrid>
              <a:tr h="97008">
                <a:tc>
                  <a:txBody>
                    <a:bodyPr/>
                    <a:p>
                      <a:pPr indent="-142875"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342900" lvl="0" indent="-342900">
                        <a:lnSpc>
                          <a:spcPct val="114999"/>
                        </a:lnSpc>
                        <a:spcAft>
                          <a:spcPts val="300"/>
                        </a:spcAft>
                        <a:buFont typeface="+mj-lt"/>
                        <a:buAutoNum type="alphaLcParenBoth"/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Exactly one for all kinds of systems.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800">
                          <a:latin typeface="Roboto"/>
                          <a:ea typeface="Roboto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noFill/>
                  </a:tcPr>
                </a:tc>
              </a:tr>
              <a:tr h="84895">
                <a:tc>
                  <a:txBody>
                    <a:bodyPr/>
                    <a:p>
                      <a:pPr indent="-142875"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 gridSpan="2">
                  <a:txBody>
                    <a:bodyPr/>
                    <a:p>
                      <a:pPr marL="0" lvl="0" indent="0">
                        <a:lnSpc>
                          <a:spcPct val="114999"/>
                        </a:lnSpc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(b) One for every kind of software system (e.g. “embedded”, “real-time”, “decision support”, “web”, “batch”, …)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270510">
                <a:tc>
                  <a:txBody>
                    <a:bodyPr/>
                    <a:p>
                      <a:pPr indent="-142875"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lnSpc>
                          <a:spcPct val="114999"/>
                        </a:lnSpc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(c) A dozen or more different definitions.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800">
                          <a:latin typeface="Roboto"/>
                          <a:ea typeface="Roboto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noFill/>
                  </a:tcPr>
                </a:tc>
              </a:tr>
            </a:tbl>
          </a:graphicData>
        </a:graphic>
      </p:graphicFrame>
      <p:sp>
        <p:nvSpPr>
          <p:cNvPr id="6" name="Fußzeilenplatzhalter 3" hidden="0"/>
          <p:cNvSpPr/>
          <p:nvPr isPhoto="0" userDrawn="0"/>
        </p:nvSpPr>
        <p:spPr bwMode="auto">
          <a:xfrm>
            <a:off x="-1109697" y="6893222"/>
            <a:ext cx="4114800" cy="36512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R="0" lvl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de-DE" sz="1400" b="0" i="0" u="none" strike="noStrike" cap="none" spc="0">
                <a:solidFill>
                  <a:srgbClr val="898989"/>
                </a:solidFill>
                <a:latin typeface="Roboto"/>
                <a:ea typeface="Roboto"/>
              </a:rPr>
              <a:t>(C) iSAQB e.V.</a:t>
            </a:r>
            <a:endParaRPr/>
          </a:p>
        </p:txBody>
      </p:sp>
      <p:sp>
        <p:nvSpPr>
          <p:cNvPr id="7" name="Titel 1" hidden="0"/>
          <p:cNvSpPr>
            <a:spLocks noAdjustHandles="0" noChangeArrowheads="0"/>
          </p:cNvSpPr>
          <p:nvPr isPhoto="0" userDrawn="0"/>
        </p:nvSpPr>
        <p:spPr bwMode="auto">
          <a:xfrm>
            <a:off x="603750" y="426467"/>
            <a:ext cx="7200003" cy="110799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en-US" sz="3600" b="1">
                <a:solidFill>
                  <a:srgbClr val="666666"/>
                </a:solidFill>
                <a:latin typeface="Roboto"/>
                <a:ea typeface="Roboto"/>
                <a:cs typeface="Roboto"/>
              </a:rPr>
              <a:t>A</a:t>
            </a:r>
            <a:r>
              <a:rPr lang="en-US" sz="3600" b="1" i="0" u="none" strike="noStrike" cap="none" spc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-Question (Single-Choice, Single Correct Answer)</a:t>
            </a:r>
            <a:endParaRPr/>
          </a:p>
        </p:txBody>
      </p:sp>
      <p:sp>
        <p:nvSpPr>
          <p:cNvPr id="8" name="Textfeld 10" hidden="0"/>
          <p:cNvSpPr>
            <a:spLocks noAdjustHandles="0" noChangeArrowheads="0"/>
          </p:cNvSpPr>
          <p:nvPr isPhoto="0" userDrawn="0"/>
        </p:nvSpPr>
        <p:spPr bwMode="auto">
          <a:xfrm>
            <a:off x="590260" y="5084993"/>
            <a:ext cx="7025181" cy="1351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correct choice -&gt; all points</a:t>
            </a:r>
            <a:endParaRPr lang="en-US" sz="2000" b="0">
              <a:latin typeface="Roboto"/>
              <a:ea typeface="Roboto"/>
            </a:endParaRPr>
          </a:p>
          <a:p>
            <a:pPr>
              <a:spcBef>
                <a:spcPts val="690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wrong choice, no choice or to many choices -&gt; 0 points</a:t>
            </a:r>
            <a:endParaRPr lang="en-US" sz="2000" b="0">
              <a:latin typeface="Roboto"/>
              <a:ea typeface="Roboto"/>
            </a:endParaRPr>
          </a:p>
          <a:p>
            <a:pPr>
              <a:defRPr/>
            </a:pPr>
            <a:br>
              <a:rPr lang="en-US"/>
            </a:br>
            <a:endParaRPr lang="de-DE"/>
          </a:p>
        </p:txBody>
      </p:sp>
      <p:sp>
        <p:nvSpPr>
          <p:cNvPr id="9" name="Rechteck 11" hidden="0"/>
          <p:cNvSpPr/>
          <p:nvPr isPhoto="0" userDrawn="0"/>
        </p:nvSpPr>
        <p:spPr bwMode="auto">
          <a:xfrm>
            <a:off x="673355" y="5063022"/>
            <a:ext cx="6287003" cy="901049"/>
          </a:xfrm>
          <a:prstGeom prst="rect">
            <a:avLst/>
          </a:prstGeom>
          <a:solidFill>
            <a:srgbClr val="FFC000">
              <a:alpha val="32941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en-US" sz="1800" b="0" i="0" u="none" strike="noStrike" cap="none" spc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" name="Textfeld 14" hidden="0"/>
          <p:cNvSpPr>
            <a:spLocks noAdjustHandles="0" noChangeArrowheads="0"/>
          </p:cNvSpPr>
          <p:nvPr isPhoto="0" userDrawn="0"/>
        </p:nvSpPr>
        <p:spPr bwMode="auto">
          <a:xfrm>
            <a:off x="6755721" y="4470700"/>
            <a:ext cx="313383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90"/>
              </a:spcBef>
              <a:spcAft>
                <a:spcPts val="0"/>
              </a:spcAft>
              <a:defRPr/>
            </a:pPr>
            <a:r>
              <a:rPr lang="en-US" sz="2000">
                <a:solidFill>
                  <a:srgbClr val="FF0000"/>
                </a:solidFill>
                <a:latin typeface="Roboto"/>
                <a:ea typeface="Roboto"/>
              </a:rPr>
              <a:t>wrong</a:t>
            </a:r>
            <a:r>
              <a:rPr lang="en-US" sz="2000" b="0" i="0" u="none" strike="noStrike">
                <a:solidFill>
                  <a:srgbClr val="FF0000"/>
                </a:solidFill>
                <a:latin typeface="Roboto"/>
                <a:ea typeface="Roboto"/>
              </a:rPr>
              <a:t> choice -&gt; 0 points</a:t>
            </a:r>
            <a:endParaRPr lang="en-US" sz="2000" b="0">
              <a:solidFill>
                <a:srgbClr val="FF0000"/>
              </a:solidFill>
              <a:latin typeface="Roboto"/>
              <a:ea typeface="Roboto"/>
            </a:endParaRPr>
          </a:p>
          <a:p>
            <a:pPr>
              <a:defRPr/>
            </a:pPr>
            <a:br>
              <a:rPr lang="en-US"/>
            </a:br>
            <a:endParaRPr lang="de-DE"/>
          </a:p>
        </p:txBody>
      </p:sp>
      <p:sp>
        <p:nvSpPr>
          <p:cNvPr id="11" name="Textfeld 1" hidden="0"/>
          <p:cNvSpPr>
            <a:spLocks noAdjustHandles="0" noChangeArrowheads="0"/>
          </p:cNvSpPr>
          <p:nvPr isPhoto="0" userDrawn="0"/>
        </p:nvSpPr>
        <p:spPr bwMode="auto">
          <a:xfrm>
            <a:off x="491314" y="3578067"/>
            <a:ext cx="6277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b="1" i="0" u="none" strike="noStrike">
                <a:solidFill>
                  <a:srgbClr val="00B050"/>
                </a:solidFill>
                <a:latin typeface="Calibri"/>
              </a:rPr>
              <a:t> </a:t>
            </a:r>
            <a:r>
              <a:rPr lang="de-DE" sz="1800" b="1" i="0" u="none" strike="noStrike">
                <a:solidFill>
                  <a:srgbClr val="00B050"/>
                </a:solidFill>
                <a:latin typeface="Roboto"/>
                <a:ea typeface="Roboto"/>
              </a:rPr>
              <a:t> </a:t>
            </a:r>
            <a:r>
              <a:rPr lang="de-DE" sz="1800" b="1" i="0" u="none" strike="noStrike">
                <a:solidFill>
                  <a:srgbClr val="FF0000"/>
                </a:solidFill>
                <a:latin typeface="Roboto"/>
                <a:ea typeface="Roboto"/>
              </a:rPr>
              <a:t>X</a:t>
            </a:r>
            <a:r>
              <a:rPr lang="de-DE" sz="1800" b="1" i="0" u="none" strike="noStrike">
                <a:solidFill>
                  <a:srgbClr val="00B050"/>
                </a:solidFill>
                <a:latin typeface="Roboto"/>
                <a:ea typeface="Roboto"/>
              </a:rPr>
              <a:t>  </a:t>
            </a:r>
            <a:endParaRPr lang="de-DE" b="0">
              <a:latin typeface="Roboto"/>
              <a:ea typeface="Roboto"/>
            </a:endParaRPr>
          </a:p>
          <a:p>
            <a:pPr>
              <a:defRPr/>
            </a:pPr>
            <a:br>
              <a:rPr lang="de-DE"/>
            </a:b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1" hidden="0"/>
          <p:cNvSpPr>
            <a:spLocks noChangeArrowheads="1"/>
          </p:cNvSpPr>
          <p:nvPr isPhoto="0" userDrawn="0"/>
        </p:nvSpPr>
        <p:spPr bwMode="auto">
          <a:xfrm>
            <a:off x="572772" y="2136746"/>
            <a:ext cx="7834240" cy="157735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/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1pPr>
            <a:lvl2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5pPr>
            <a:lvl6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6pPr>
            <a:lvl7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7pPr>
            <a:lvl8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8pPr>
            <a:lvl9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r>
              <a:rPr lang="en-GB" sz="2100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Question 1</a:t>
            </a:r>
            <a:r>
              <a:rPr lang="en-GB" sz="2800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	</a:t>
            </a:r>
            <a:r>
              <a:rPr lang="en-GB" b="0" i="1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A-Question: Select one option. – 1 point</a:t>
            </a:r>
            <a:endParaRPr lang="de-DE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r>
              <a:rPr lang="en-GB" sz="2100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­­­­­ID: Q-20-04-01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endParaRPr lang="de-DE" sz="1050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r>
              <a:rPr lang="en-US" b="0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How many definitions of “software architecture” exist?</a:t>
            </a:r>
            <a:endParaRPr lang="de-DE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endParaRPr lang="de-DE" sz="1800" b="0" i="0" u="none" strike="noStrike" cap="none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graphicFrame>
        <p:nvGraphicFramePr>
          <p:cNvPr id="5" name="Tabelle 4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572930" y="3599136"/>
          <a:ext cx="7042512" cy="1305306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{BF7E75CB-FBE1-BEB3-4AE6-39638113799B}</a:tableStyleId>
              </a:tblPr>
              <a:tblGrid>
                <a:gridCol w="387696"/>
                <a:gridCol w="5050556"/>
                <a:gridCol w="1604260"/>
              </a:tblGrid>
              <a:tr h="97008">
                <a:tc>
                  <a:txBody>
                    <a:bodyPr/>
                    <a:p>
                      <a:pPr indent="-142875"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342900" lvl="0" indent="-342900">
                        <a:lnSpc>
                          <a:spcPct val="114999"/>
                        </a:lnSpc>
                        <a:spcAft>
                          <a:spcPts val="300"/>
                        </a:spcAft>
                        <a:buFont typeface="+mj-lt"/>
                        <a:buAutoNum type="alphaLcParenBoth"/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Exactly one for all kinds of systems.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800">
                          <a:latin typeface="Roboto"/>
                          <a:ea typeface="Roboto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noFill/>
                  </a:tcPr>
                </a:tc>
              </a:tr>
              <a:tr h="84895">
                <a:tc>
                  <a:txBody>
                    <a:bodyPr/>
                    <a:p>
                      <a:pPr indent="-142875"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 gridSpan="2">
                  <a:txBody>
                    <a:bodyPr/>
                    <a:p>
                      <a:pPr marL="0" lvl="0" indent="0">
                        <a:lnSpc>
                          <a:spcPct val="114999"/>
                        </a:lnSpc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(b) One for every kind of software system (e.g. “embedded”, “real-time”, “decision support”, “web”, “batch”, …)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270510">
                <a:tc>
                  <a:txBody>
                    <a:bodyPr/>
                    <a:p>
                      <a:pPr indent="-142875"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lnSpc>
                          <a:spcPct val="114999"/>
                        </a:lnSpc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(c) A dozen or more different definitions.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800">
                          <a:latin typeface="Roboto"/>
                          <a:ea typeface="Roboto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noFill/>
                  </a:tcPr>
                </a:tc>
              </a:tr>
            </a:tbl>
          </a:graphicData>
        </a:graphic>
      </p:graphicFrame>
      <p:sp>
        <p:nvSpPr>
          <p:cNvPr id="6" name="Fußzeilenplatzhalter 3" hidden="0"/>
          <p:cNvSpPr/>
          <p:nvPr isPhoto="0" userDrawn="0"/>
        </p:nvSpPr>
        <p:spPr bwMode="auto">
          <a:xfrm>
            <a:off x="-1109697" y="6893222"/>
            <a:ext cx="4114800" cy="36512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R="0" lvl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de-DE" sz="1400" b="0" i="0" u="none" strike="noStrike" cap="none" spc="0">
                <a:solidFill>
                  <a:srgbClr val="898989"/>
                </a:solidFill>
                <a:latin typeface="Roboto"/>
                <a:ea typeface="Roboto"/>
              </a:rPr>
              <a:t>(C) iSAQB e.V.</a:t>
            </a:r>
            <a:endParaRPr/>
          </a:p>
        </p:txBody>
      </p:sp>
      <p:sp>
        <p:nvSpPr>
          <p:cNvPr id="7" name="Titel 1" hidden="0"/>
          <p:cNvSpPr>
            <a:spLocks noAdjustHandles="0" noChangeArrowheads="0"/>
          </p:cNvSpPr>
          <p:nvPr isPhoto="0" userDrawn="0"/>
        </p:nvSpPr>
        <p:spPr bwMode="auto">
          <a:xfrm>
            <a:off x="603750" y="426467"/>
            <a:ext cx="7200003" cy="110799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en-US" sz="3600" b="1">
                <a:solidFill>
                  <a:srgbClr val="666666"/>
                </a:solidFill>
                <a:latin typeface="Roboto"/>
                <a:ea typeface="Roboto"/>
                <a:cs typeface="Roboto"/>
              </a:rPr>
              <a:t>A</a:t>
            </a:r>
            <a:r>
              <a:rPr lang="en-US" sz="3600" b="1" i="0" u="none" strike="noStrike" cap="none" spc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-Question (Single-Choice, Single Correct Answer)</a:t>
            </a:r>
            <a:endParaRPr/>
          </a:p>
        </p:txBody>
      </p:sp>
      <p:sp>
        <p:nvSpPr>
          <p:cNvPr id="8" name="Textfeld 10" hidden="0"/>
          <p:cNvSpPr>
            <a:spLocks noAdjustHandles="0" noChangeArrowheads="0"/>
          </p:cNvSpPr>
          <p:nvPr isPhoto="0" userDrawn="0"/>
        </p:nvSpPr>
        <p:spPr bwMode="auto">
          <a:xfrm>
            <a:off x="590260" y="5084993"/>
            <a:ext cx="7025181" cy="1351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correct choice -&gt; all points</a:t>
            </a:r>
            <a:endParaRPr lang="en-US" sz="2000" b="0">
              <a:latin typeface="Roboto"/>
              <a:ea typeface="Roboto"/>
            </a:endParaRPr>
          </a:p>
          <a:p>
            <a:pPr>
              <a:spcBef>
                <a:spcPts val="690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wrong choice, no choice or to many choices -&gt; 0 points</a:t>
            </a:r>
            <a:endParaRPr lang="en-US" sz="2000" b="0">
              <a:latin typeface="Roboto"/>
              <a:ea typeface="Roboto"/>
            </a:endParaRPr>
          </a:p>
          <a:p>
            <a:pPr>
              <a:defRPr/>
            </a:pPr>
            <a:br>
              <a:rPr lang="en-US"/>
            </a:br>
            <a:endParaRPr lang="de-DE"/>
          </a:p>
        </p:txBody>
      </p:sp>
      <p:sp>
        <p:nvSpPr>
          <p:cNvPr id="9" name="Rechteck 11" hidden="0"/>
          <p:cNvSpPr/>
          <p:nvPr isPhoto="0" userDrawn="0"/>
        </p:nvSpPr>
        <p:spPr bwMode="auto">
          <a:xfrm>
            <a:off x="673355" y="5063022"/>
            <a:ext cx="6287003" cy="901049"/>
          </a:xfrm>
          <a:prstGeom prst="rect">
            <a:avLst/>
          </a:prstGeom>
          <a:solidFill>
            <a:srgbClr val="FFC000">
              <a:alpha val="32941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en-US" sz="1800" b="0" i="0" u="none" strike="noStrike" cap="none" spc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" name="Textfeld 14" hidden="0"/>
          <p:cNvSpPr>
            <a:spLocks noAdjustHandles="0" noChangeArrowheads="0"/>
          </p:cNvSpPr>
          <p:nvPr isPhoto="0" userDrawn="0"/>
        </p:nvSpPr>
        <p:spPr bwMode="auto">
          <a:xfrm>
            <a:off x="6182436" y="4470700"/>
            <a:ext cx="355472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90"/>
              </a:spcBef>
              <a:spcAft>
                <a:spcPts val="0"/>
              </a:spcAft>
              <a:defRPr/>
            </a:pPr>
            <a:r>
              <a:rPr lang="en-US" sz="2000">
                <a:solidFill>
                  <a:srgbClr val="FF0000"/>
                </a:solidFill>
                <a:latin typeface="Roboto"/>
                <a:ea typeface="Roboto"/>
              </a:rPr>
              <a:t>too many</a:t>
            </a:r>
            <a:r>
              <a:rPr lang="en-US" sz="2000" b="0" i="0" u="none" strike="noStrike">
                <a:solidFill>
                  <a:srgbClr val="FF0000"/>
                </a:solidFill>
                <a:latin typeface="Roboto"/>
                <a:ea typeface="Roboto"/>
              </a:rPr>
              <a:t> </a:t>
            </a:r>
            <a:r>
              <a:rPr lang="en-US" sz="2000">
                <a:solidFill>
                  <a:srgbClr val="FF0000"/>
                </a:solidFill>
                <a:latin typeface="Roboto"/>
                <a:ea typeface="Roboto"/>
              </a:rPr>
              <a:t>selected</a:t>
            </a:r>
            <a:r>
              <a:rPr lang="en-US" sz="2000" b="0" i="0" u="none" strike="noStrike">
                <a:solidFill>
                  <a:srgbClr val="FF0000"/>
                </a:solidFill>
                <a:latin typeface="Roboto"/>
                <a:ea typeface="Roboto"/>
              </a:rPr>
              <a:t> -&gt; 0 points</a:t>
            </a:r>
            <a:endParaRPr lang="en-US" sz="2000" b="0">
              <a:solidFill>
                <a:srgbClr val="FF0000"/>
              </a:solidFill>
              <a:latin typeface="Roboto"/>
              <a:ea typeface="Roboto"/>
            </a:endParaRPr>
          </a:p>
          <a:p>
            <a:pPr>
              <a:defRPr/>
            </a:pPr>
            <a:br>
              <a:rPr lang="en-US"/>
            </a:br>
            <a:endParaRPr lang="de-DE"/>
          </a:p>
        </p:txBody>
      </p:sp>
      <p:sp>
        <p:nvSpPr>
          <p:cNvPr id="11" name="Textfeld 1" hidden="0"/>
          <p:cNvSpPr>
            <a:spLocks noAdjustHandles="0" noChangeArrowheads="0"/>
          </p:cNvSpPr>
          <p:nvPr isPhoto="0" userDrawn="0"/>
        </p:nvSpPr>
        <p:spPr bwMode="auto">
          <a:xfrm>
            <a:off x="491314" y="3578067"/>
            <a:ext cx="6277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b="1" i="0" u="none" strike="noStrike">
                <a:solidFill>
                  <a:srgbClr val="00B050"/>
                </a:solidFill>
                <a:latin typeface="Calibri"/>
              </a:rPr>
              <a:t> </a:t>
            </a:r>
            <a:r>
              <a:rPr lang="de-DE" sz="1800" b="1" i="0" u="none" strike="noStrike">
                <a:solidFill>
                  <a:srgbClr val="00B050"/>
                </a:solidFill>
                <a:latin typeface="Roboto"/>
                <a:ea typeface="Roboto"/>
              </a:rPr>
              <a:t> </a:t>
            </a:r>
            <a:r>
              <a:rPr lang="de-DE" sz="1800" b="1" i="0" u="none" strike="noStrike">
                <a:solidFill>
                  <a:srgbClr val="FF0000"/>
                </a:solidFill>
                <a:latin typeface="Roboto"/>
                <a:ea typeface="Roboto"/>
              </a:rPr>
              <a:t>X</a:t>
            </a:r>
            <a:r>
              <a:rPr lang="de-DE" sz="1800" b="1" i="0" u="none" strike="noStrike">
                <a:solidFill>
                  <a:srgbClr val="00B050"/>
                </a:solidFill>
                <a:latin typeface="Roboto"/>
                <a:ea typeface="Roboto"/>
              </a:rPr>
              <a:t>  </a:t>
            </a:r>
            <a:endParaRPr lang="de-DE" b="0">
              <a:latin typeface="Roboto"/>
              <a:ea typeface="Roboto"/>
            </a:endParaRPr>
          </a:p>
          <a:p>
            <a:pPr>
              <a:defRPr/>
            </a:pPr>
            <a:br>
              <a:rPr lang="de-DE"/>
            </a:br>
            <a:endParaRPr lang="de-DE"/>
          </a:p>
        </p:txBody>
      </p:sp>
      <p:sp>
        <p:nvSpPr>
          <p:cNvPr id="12" name="Textfeld 3" hidden="0"/>
          <p:cNvSpPr>
            <a:spLocks noAdjustHandles="0" noChangeArrowheads="0"/>
          </p:cNvSpPr>
          <p:nvPr isPhoto="0" userDrawn="0"/>
        </p:nvSpPr>
        <p:spPr bwMode="auto">
          <a:xfrm>
            <a:off x="493586" y="4549334"/>
            <a:ext cx="6277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b="1" i="0" u="none" strike="noStrike">
                <a:solidFill>
                  <a:srgbClr val="00B050"/>
                </a:solidFill>
                <a:latin typeface="Calibri"/>
              </a:rPr>
              <a:t> </a:t>
            </a:r>
            <a:r>
              <a:rPr lang="de-DE" sz="1800" b="1" i="0" u="none" strike="noStrike">
                <a:solidFill>
                  <a:srgbClr val="00B050"/>
                </a:solidFill>
                <a:latin typeface="Roboto"/>
                <a:ea typeface="Roboto"/>
              </a:rPr>
              <a:t> </a:t>
            </a:r>
            <a:r>
              <a:rPr lang="de-DE" sz="1800" b="1" i="0" u="none" strike="noStrike">
                <a:solidFill>
                  <a:srgbClr val="10B042"/>
                </a:solidFill>
                <a:latin typeface="Roboto"/>
                <a:ea typeface="Roboto"/>
              </a:rPr>
              <a:t>X</a:t>
            </a:r>
            <a:r>
              <a:rPr lang="de-DE" sz="1800" b="1" i="0" u="none" strike="noStrike">
                <a:solidFill>
                  <a:srgbClr val="00B050"/>
                </a:solidFill>
                <a:latin typeface="Roboto"/>
                <a:ea typeface="Roboto"/>
              </a:rPr>
              <a:t>  </a:t>
            </a:r>
            <a:endParaRPr lang="de-DE" b="0">
              <a:latin typeface="Roboto"/>
              <a:ea typeface="Roboto"/>
            </a:endParaRPr>
          </a:p>
          <a:p>
            <a:pPr>
              <a:defRPr/>
            </a:pPr>
            <a:br>
              <a:rPr lang="de-DE"/>
            </a:b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1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535518" y="3616719"/>
          <a:ext cx="7561875" cy="1810297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{BF7E75CB-FBE1-BEB3-4AE6-39638113799B}</a:tableStyleId>
              </a:tblPr>
              <a:tblGrid>
                <a:gridCol w="549256"/>
                <a:gridCol w="5610197"/>
                <a:gridCol w="620834"/>
                <a:gridCol w="390794"/>
                <a:gridCol w="390794"/>
              </a:tblGrid>
              <a:tr h="371387">
                <a:tc>
                  <a:txBody>
                    <a:bodyPr/>
                    <a:p>
                      <a:pPr indent="-142875"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342900" lvl="0" indent="-342900">
                        <a:lnSpc>
                          <a:spcPct val="114999"/>
                        </a:lnSpc>
                        <a:spcAft>
                          <a:spcPts val="300"/>
                        </a:spcAft>
                        <a:buFont typeface="+mj-lt"/>
                        <a:buAutoNum type="alphaLcParenBoth"/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High coupling of components.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100"/>
                        <a:t> </a:t>
                      </a:r>
                      <a:endParaRPr lang="de-DE" sz="11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lang="de-DE"/>
                    </a:p>
                  </a:txBody>
                  <a:tcPr>
                    <a:noFill/>
                  </a:tcPr>
                </a:tc>
              </a:tr>
              <a:tr h="401828">
                <a:tc>
                  <a:txBody>
                    <a:bodyPr/>
                    <a:p>
                      <a:pPr indent="-142875"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 gridSpan="2">
                  <a:txBody>
                    <a:bodyPr/>
                    <a:p>
                      <a:pPr marL="0" lvl="0" indent="0">
                        <a:lnSpc>
                          <a:spcPct val="114999"/>
                        </a:lnSpc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(b) Inappropriate names of public methods.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>
                  <a:txBody>
                    <a:bodyPr/>
                    <a:p>
                      <a:pPr>
                        <a:defRPr/>
                      </a:pPr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lang="de-DE"/>
                    </a:p>
                  </a:txBody>
                  <a:tcPr>
                    <a:noFill/>
                  </a:tcPr>
                </a:tc>
              </a:tr>
              <a:tr h="905993">
                <a:tc>
                  <a:txBody>
                    <a:bodyPr/>
                    <a:p>
                      <a:pPr indent="-142875"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indent="-142875"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indent="-142875"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lnSpc>
                          <a:spcPct val="114999"/>
                        </a:lnSpc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(c) Missing comments.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marL="0" lvl="0" indent="0">
                        <a:lnSpc>
                          <a:spcPct val="114999"/>
                        </a:lnSpc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(d) Error clusters.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marL="0" lvl="0" indent="0">
                        <a:lnSpc>
                          <a:spcPct val="114999"/>
                        </a:lnSpc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(e) Number of test cases per component.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100"/>
                        <a:t> </a:t>
                      </a:r>
                      <a:endParaRPr lang="de-DE" sz="11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100"/>
                        <a:t> </a:t>
                      </a:r>
                      <a:endParaRPr lang="de-DE" sz="11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100"/>
                        <a:t> </a:t>
                      </a:r>
                      <a:endParaRPr lang="de-DE" sz="11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</a:tr>
            </a:tbl>
          </a:graphicData>
        </a:graphic>
      </p:graphicFrame>
      <p:sp>
        <p:nvSpPr>
          <p:cNvPr id="5" name="Rectangle 1" hidden="0"/>
          <p:cNvSpPr>
            <a:spLocks noChangeArrowheads="1"/>
          </p:cNvSpPr>
          <p:nvPr isPhoto="0" userDrawn="0"/>
        </p:nvSpPr>
        <p:spPr bwMode="auto">
          <a:xfrm>
            <a:off x="547100" y="2179006"/>
            <a:ext cx="9123640" cy="1677358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38088" rIns="36501" bIns="38088" numCol="1" anchor="ctr" anchorCtr="0" compatLnSpc="1">
            <a:prstTxWarp prst="textNoShape"/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1pPr>
            <a:lvl2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5pPr>
            <a:lvl6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2100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Arial"/>
              </a:rPr>
              <a:t>Question 38</a:t>
            </a:r>
            <a:r>
              <a:rPr lang="en-GB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Arial"/>
              </a:rPr>
              <a:t>	</a:t>
            </a:r>
            <a:r>
              <a:rPr lang="en-GB" b="0" i="1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Arial"/>
              </a:rPr>
              <a:t>P-Question: Choose the two most appropriate indicators. – 2 points</a:t>
            </a:r>
            <a:endParaRPr lang="de-DE" b="1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  <a:cs typeface="Arial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2100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ID: Q-20-04-29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de-DE" sz="800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b="0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Times New Roman"/>
              </a:rPr>
              <a:t>You try to analyze your architecture quantitatively. Which are the </a:t>
            </a:r>
            <a:r>
              <a:rPr lang="en-US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Times New Roman"/>
              </a:rPr>
              <a:t>TWO</a:t>
            </a:r>
            <a:r>
              <a:rPr lang="en-US" b="0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Times New Roman"/>
              </a:rPr>
              <a:t> most appropriate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b="0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Times New Roman"/>
              </a:rPr>
              <a:t>indicators for architectural problem areas?</a:t>
            </a:r>
            <a:endParaRPr lang="de-DE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de-DE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</p:txBody>
      </p:sp>
      <p:sp>
        <p:nvSpPr>
          <p:cNvPr id="6" name="Textfeld 4" hidden="0"/>
          <p:cNvSpPr>
            <a:spLocks noAdjustHandles="0" noChangeArrowheads="0"/>
          </p:cNvSpPr>
          <p:nvPr isPhoto="0" userDrawn="0"/>
        </p:nvSpPr>
        <p:spPr bwMode="auto">
          <a:xfrm>
            <a:off x="624381" y="5501835"/>
            <a:ext cx="5042848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correct answer -&gt; add 1</a:t>
            </a: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/n</a:t>
            </a:r>
            <a:r>
              <a:rPr lang="en-US" sz="2000">
                <a:solidFill>
                  <a:srgbClr val="000000"/>
                </a:solidFill>
                <a:latin typeface="Roboto"/>
                <a:ea typeface="Roboto"/>
              </a:rPr>
              <a:t> of </a:t>
            </a: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max points</a:t>
            </a:r>
            <a:endParaRPr lang="en-US" sz="2000" b="0">
              <a:latin typeface="Roboto"/>
              <a:ea typeface="Roboto"/>
            </a:endParaRPr>
          </a:p>
          <a:p>
            <a:pPr>
              <a:spcBef>
                <a:spcPts val="591"/>
              </a:spcBef>
              <a:spcAft>
                <a:spcPts val="0"/>
              </a:spcAft>
              <a:defRPr/>
            </a:pP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wrong answer -&gt; deduct 1/</a:t>
            </a:r>
            <a:r>
              <a:rPr lang="en-US" sz="2000">
                <a:solidFill>
                  <a:srgbClr val="000000"/>
                </a:solidFill>
                <a:latin typeface="Roboto"/>
                <a:ea typeface="Roboto"/>
              </a:rPr>
              <a:t>n</a:t>
            </a: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 of max points</a:t>
            </a:r>
            <a:endParaRPr lang="en-US" sz="2000" b="0">
              <a:latin typeface="Roboto"/>
              <a:ea typeface="Roboto"/>
            </a:endParaRPr>
          </a:p>
          <a:p>
            <a:pPr>
              <a:spcBef>
                <a:spcPts val="591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(but only down to 0 points overall)</a:t>
            </a:r>
            <a:endParaRPr lang="en-US" sz="2000" b="0">
              <a:latin typeface="Roboto"/>
              <a:ea typeface="Roboto"/>
            </a:endParaRPr>
          </a:p>
          <a:p>
            <a:pPr>
              <a:defRPr/>
            </a:pPr>
            <a:br>
              <a:rPr lang="en-US" sz="2000"/>
            </a:br>
            <a:endParaRPr lang="de-DE" sz="2000"/>
          </a:p>
        </p:txBody>
      </p:sp>
      <p:sp>
        <p:nvSpPr>
          <p:cNvPr id="7" name="Rechteck 11" hidden="0"/>
          <p:cNvSpPr/>
          <p:nvPr isPhoto="0" userDrawn="0"/>
        </p:nvSpPr>
        <p:spPr bwMode="auto">
          <a:xfrm>
            <a:off x="673356" y="5515122"/>
            <a:ext cx="4868128" cy="1150084"/>
          </a:xfrm>
          <a:prstGeom prst="rect">
            <a:avLst/>
          </a:prstGeom>
          <a:solidFill>
            <a:srgbClr val="FFC000">
              <a:alpha val="32941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en-US" sz="1800" b="0" i="0" u="none" strike="noStrike" cap="none" spc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" name="Textfeld 8" hidden="0"/>
          <p:cNvSpPr>
            <a:spLocks noAdjustHandles="0" noChangeArrowheads="0"/>
          </p:cNvSpPr>
          <p:nvPr isPhoto="0" userDrawn="0"/>
        </p:nvSpPr>
        <p:spPr bwMode="auto">
          <a:xfrm>
            <a:off x="5654622" y="5501835"/>
            <a:ext cx="4293876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i="0">
                <a:solidFill>
                  <a:srgbClr val="000000"/>
                </a:solidFill>
                <a:latin typeface="Roboto"/>
                <a:ea typeface="Roboto"/>
              </a:rPr>
              <a:t>too many selections -&gt; 0 points        </a:t>
            </a:r>
            <a:endParaRPr lang="en-US" sz="2000" b="0">
              <a:latin typeface="Roboto"/>
              <a:ea typeface="Roboto"/>
            </a:endParaRPr>
          </a:p>
          <a:p>
            <a:pPr>
              <a:spcBef>
                <a:spcPts val="591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fewer selections -&gt; 0 points added/deducted</a:t>
            </a:r>
            <a:endParaRPr lang="en-US" sz="2000" b="0">
              <a:latin typeface="Roboto"/>
              <a:ea typeface="Roboto"/>
            </a:endParaRPr>
          </a:p>
          <a:p>
            <a:pPr>
              <a:spcBef>
                <a:spcPts val="591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worst case is 0 points</a:t>
            </a:r>
            <a:endParaRPr lang="en-US" sz="2000" b="0">
              <a:latin typeface="Roboto"/>
              <a:ea typeface="Roboto"/>
            </a:endParaRPr>
          </a:p>
          <a:p>
            <a:pPr>
              <a:defRPr/>
            </a:pPr>
            <a:br>
              <a:rPr lang="en-US" sz="2000"/>
            </a:br>
            <a:endParaRPr lang="de-DE" sz="2000"/>
          </a:p>
        </p:txBody>
      </p:sp>
      <p:sp>
        <p:nvSpPr>
          <p:cNvPr id="9" name="Rechteck 11" hidden="0"/>
          <p:cNvSpPr/>
          <p:nvPr isPhoto="0" userDrawn="0"/>
        </p:nvSpPr>
        <p:spPr bwMode="auto">
          <a:xfrm>
            <a:off x="5697202" y="5515123"/>
            <a:ext cx="3700188" cy="1378100"/>
          </a:xfrm>
          <a:prstGeom prst="rect">
            <a:avLst/>
          </a:prstGeom>
          <a:solidFill>
            <a:srgbClr val="FFC000">
              <a:alpha val="32941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en-US" sz="1800" b="0" i="0" u="none" strike="noStrike" cap="none" spc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" name="Fußzeilenplatzhalter 3" hidden="0"/>
          <p:cNvSpPr/>
          <p:nvPr isPhoto="0" userDrawn="0"/>
        </p:nvSpPr>
        <p:spPr bwMode="auto">
          <a:xfrm>
            <a:off x="-1109697" y="6893222"/>
            <a:ext cx="4114800" cy="36512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R="0" lvl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de-DE" sz="1400" b="0" i="0" u="none" strike="noStrike" cap="none" spc="0">
                <a:solidFill>
                  <a:srgbClr val="898989"/>
                </a:solidFill>
                <a:latin typeface="Roboto"/>
                <a:ea typeface="Roboto"/>
              </a:rPr>
              <a:t>(C) iSAQB e.V.</a:t>
            </a:r>
            <a:endParaRPr/>
          </a:p>
        </p:txBody>
      </p:sp>
      <p:sp>
        <p:nvSpPr>
          <p:cNvPr id="11" name="Titel 1" hidden="0"/>
          <p:cNvSpPr>
            <a:spLocks noAdjustHandles="0" noChangeArrowheads="0"/>
          </p:cNvSpPr>
          <p:nvPr isPhoto="0" userDrawn="0"/>
        </p:nvSpPr>
        <p:spPr bwMode="auto">
          <a:xfrm>
            <a:off x="537301" y="416975"/>
            <a:ext cx="7200003" cy="116955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de-DE" sz="4400" b="1" i="0" u="none" strike="noStrike" cap="none" spc="0">
                <a:solidFill>
                  <a:srgbClr val="666666"/>
                </a:solidFill>
                <a:latin typeface="Arial"/>
                <a:ea typeface="SimSun"/>
              </a:defRPr>
            </a:lvl1pPr>
          </a:lstStyle>
          <a:p>
            <a:pPr>
              <a:defRPr/>
            </a:pPr>
            <a:r>
              <a:rPr lang="en-US" sz="3600">
                <a:latin typeface="Roboto"/>
              </a:rPr>
              <a:t>P-Question (Pick Multiple)</a:t>
            </a:r>
            <a:br>
              <a:rPr lang="en-US" sz="4000">
                <a:latin typeface="Roboto"/>
              </a:rPr>
            </a:br>
            <a:endParaRPr lang="en-US" sz="4000">
              <a:latin typeface="Roboto"/>
            </a:endParaRPr>
          </a:p>
        </p:txBody>
      </p:sp>
      <p:sp>
        <p:nvSpPr>
          <p:cNvPr id="12" name="Textfeld 3" hidden="0"/>
          <p:cNvSpPr>
            <a:spLocks noAdjustHandles="0" noChangeArrowheads="0"/>
          </p:cNvSpPr>
          <p:nvPr isPhoto="0" userDrawn="0"/>
        </p:nvSpPr>
        <p:spPr bwMode="auto">
          <a:xfrm>
            <a:off x="6905850" y="4470700"/>
            <a:ext cx="283651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90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70C0"/>
                </a:solidFill>
                <a:latin typeface="Roboto"/>
                <a:ea typeface="Roboto"/>
              </a:rPr>
              <a:t>no selection -&gt; 0 points</a:t>
            </a:r>
            <a:endParaRPr lang="en-US" sz="2000" b="0">
              <a:solidFill>
                <a:srgbClr val="0070C0"/>
              </a:solidFill>
              <a:latin typeface="Roboto"/>
              <a:ea typeface="Roboto"/>
            </a:endParaRPr>
          </a:p>
          <a:p>
            <a:pPr>
              <a:defRPr/>
            </a:pPr>
            <a:br>
              <a:rPr lang="en-US"/>
            </a:b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1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535518" y="3616719"/>
          <a:ext cx="7561875" cy="1810297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{BF7E75CB-FBE1-BEB3-4AE6-39638113799B}</a:tableStyleId>
              </a:tblPr>
              <a:tblGrid>
                <a:gridCol w="549256"/>
                <a:gridCol w="5610197"/>
                <a:gridCol w="620834"/>
                <a:gridCol w="390794"/>
                <a:gridCol w="390794"/>
              </a:tblGrid>
              <a:tr h="371387">
                <a:tc>
                  <a:txBody>
                    <a:bodyPr/>
                    <a:p>
                      <a:pPr indent="-142875"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342900" lvl="0" indent="-342900">
                        <a:lnSpc>
                          <a:spcPct val="114999"/>
                        </a:lnSpc>
                        <a:spcAft>
                          <a:spcPts val="300"/>
                        </a:spcAft>
                        <a:buFont typeface="+mj-lt"/>
                        <a:buAutoNum type="alphaLcParenBoth"/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High coupling of components.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100"/>
                        <a:t> </a:t>
                      </a:r>
                      <a:endParaRPr lang="de-DE" sz="11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lang="de-DE"/>
                    </a:p>
                  </a:txBody>
                  <a:tcPr>
                    <a:noFill/>
                  </a:tcPr>
                </a:tc>
              </a:tr>
              <a:tr h="401828">
                <a:tc>
                  <a:txBody>
                    <a:bodyPr/>
                    <a:p>
                      <a:pPr indent="-142875"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 gridSpan="2">
                  <a:txBody>
                    <a:bodyPr/>
                    <a:p>
                      <a:pPr marL="0" lvl="0" indent="0">
                        <a:lnSpc>
                          <a:spcPct val="114999"/>
                        </a:lnSpc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(b) Inappropriate names of public methods.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>
                  <a:txBody>
                    <a:bodyPr/>
                    <a:p>
                      <a:pPr>
                        <a:defRPr/>
                      </a:pPr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lang="de-DE"/>
                    </a:p>
                  </a:txBody>
                  <a:tcPr>
                    <a:noFill/>
                  </a:tcPr>
                </a:tc>
              </a:tr>
              <a:tr h="905993">
                <a:tc>
                  <a:txBody>
                    <a:bodyPr/>
                    <a:p>
                      <a:pPr indent="-142875"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indent="-142875"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indent="-142875"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lnSpc>
                          <a:spcPct val="114999"/>
                        </a:lnSpc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(c) Missing comments.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marL="0" lvl="0" indent="0">
                        <a:lnSpc>
                          <a:spcPct val="114999"/>
                        </a:lnSpc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(d) Error clusters.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marL="0" lvl="0" indent="0">
                        <a:lnSpc>
                          <a:spcPct val="114999"/>
                        </a:lnSpc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(e) Number of test cases per component.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100"/>
                        <a:t> </a:t>
                      </a:r>
                      <a:endParaRPr lang="de-DE" sz="11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100"/>
                        <a:t> </a:t>
                      </a:r>
                      <a:endParaRPr lang="de-DE" sz="11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100"/>
                        <a:t> </a:t>
                      </a:r>
                      <a:endParaRPr lang="de-DE" sz="11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</a:tr>
            </a:tbl>
          </a:graphicData>
        </a:graphic>
      </p:graphicFrame>
      <p:sp>
        <p:nvSpPr>
          <p:cNvPr id="5" name="Rectangle 1" hidden="0"/>
          <p:cNvSpPr>
            <a:spLocks noChangeArrowheads="1"/>
          </p:cNvSpPr>
          <p:nvPr isPhoto="0" userDrawn="0"/>
        </p:nvSpPr>
        <p:spPr bwMode="auto">
          <a:xfrm>
            <a:off x="547100" y="2179006"/>
            <a:ext cx="9123640" cy="1677358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38088" rIns="36501" bIns="38088" numCol="1" anchor="ctr" anchorCtr="0" compatLnSpc="1">
            <a:prstTxWarp prst="textNoShape"/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1pPr>
            <a:lvl2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5pPr>
            <a:lvl6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2100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Arial"/>
              </a:rPr>
              <a:t>Question 38</a:t>
            </a:r>
            <a:r>
              <a:rPr lang="en-GB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Arial"/>
              </a:rPr>
              <a:t>	</a:t>
            </a:r>
            <a:r>
              <a:rPr lang="en-GB" b="0" i="1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Arial"/>
              </a:rPr>
              <a:t>P-Question: Choose the two most appropriate indicators. – 2 points</a:t>
            </a:r>
            <a:endParaRPr lang="de-DE" b="1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  <a:cs typeface="Arial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2100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ID: Q-20-04-29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de-DE" sz="800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b="0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Times New Roman"/>
              </a:rPr>
              <a:t>You try to analyze your architecture quantitatively. Which are the </a:t>
            </a:r>
            <a:r>
              <a:rPr lang="en-US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Times New Roman"/>
              </a:rPr>
              <a:t>TWO</a:t>
            </a:r>
            <a:r>
              <a:rPr lang="en-US" b="0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Times New Roman"/>
              </a:rPr>
              <a:t> most appropriate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b="0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Times New Roman"/>
              </a:rPr>
              <a:t>indicators for architectural problem areas?</a:t>
            </a:r>
            <a:endParaRPr lang="de-DE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de-DE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</p:txBody>
      </p:sp>
      <p:sp>
        <p:nvSpPr>
          <p:cNvPr id="6" name="Fußzeilenplatzhalter 3" hidden="0"/>
          <p:cNvSpPr/>
          <p:nvPr isPhoto="0" userDrawn="0"/>
        </p:nvSpPr>
        <p:spPr bwMode="auto">
          <a:xfrm>
            <a:off x="-1109697" y="6893222"/>
            <a:ext cx="4114800" cy="36512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R="0" lvl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de-DE" sz="1400" b="0" i="0" u="none" strike="noStrike" cap="none" spc="0">
                <a:solidFill>
                  <a:srgbClr val="898989"/>
                </a:solidFill>
                <a:latin typeface="Roboto"/>
                <a:ea typeface="Roboto"/>
              </a:rPr>
              <a:t>(C) iSAQB e.V.</a:t>
            </a:r>
            <a:endParaRPr/>
          </a:p>
        </p:txBody>
      </p:sp>
      <p:sp>
        <p:nvSpPr>
          <p:cNvPr id="7" name="Titel 1" hidden="0"/>
          <p:cNvSpPr>
            <a:spLocks noAdjustHandles="0" noChangeArrowheads="0"/>
          </p:cNvSpPr>
          <p:nvPr isPhoto="0" userDrawn="0"/>
        </p:nvSpPr>
        <p:spPr bwMode="auto">
          <a:xfrm>
            <a:off x="535518" y="418036"/>
            <a:ext cx="7200003" cy="116955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de-DE" sz="4400" b="1" i="0" u="none" strike="noStrike" cap="none" spc="0">
                <a:solidFill>
                  <a:srgbClr val="666666"/>
                </a:solidFill>
                <a:latin typeface="Arial"/>
                <a:ea typeface="SimSun"/>
              </a:defRPr>
            </a:lvl1pPr>
          </a:lstStyle>
          <a:p>
            <a:pPr>
              <a:defRPr/>
            </a:pPr>
            <a:r>
              <a:rPr lang="en-US" sz="3600">
                <a:latin typeface="Roboto"/>
              </a:rPr>
              <a:t>P-Question (Pick Multiple)</a:t>
            </a:r>
            <a:br>
              <a:rPr lang="en-US" sz="4000">
                <a:latin typeface="Roboto"/>
              </a:rPr>
            </a:br>
            <a:endParaRPr lang="en-US" sz="4000">
              <a:latin typeface="Roboto"/>
            </a:endParaRPr>
          </a:p>
        </p:txBody>
      </p:sp>
      <p:sp>
        <p:nvSpPr>
          <p:cNvPr id="8" name="Textfeld 5" hidden="0"/>
          <p:cNvSpPr>
            <a:spLocks noAdjustHandles="0" noChangeArrowheads="0"/>
          </p:cNvSpPr>
          <p:nvPr isPhoto="0" userDrawn="0"/>
        </p:nvSpPr>
        <p:spPr bwMode="auto">
          <a:xfrm>
            <a:off x="6439543" y="4470700"/>
            <a:ext cx="431811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90"/>
              </a:spcBef>
              <a:spcAft>
                <a:spcPts val="0"/>
              </a:spcAft>
              <a:defRPr/>
            </a:pPr>
            <a:r>
              <a:rPr lang="en-US" sz="2000">
                <a:solidFill>
                  <a:srgbClr val="10B042"/>
                </a:solidFill>
                <a:latin typeface="Roboto"/>
                <a:ea typeface="Roboto"/>
              </a:rPr>
              <a:t>2 correct</a:t>
            </a:r>
            <a:r>
              <a:rPr lang="en-US" sz="2000" b="0" i="0" u="none" strike="noStrike">
                <a:solidFill>
                  <a:srgbClr val="10B042"/>
                </a:solidFill>
                <a:latin typeface="Roboto"/>
                <a:ea typeface="Roboto"/>
              </a:rPr>
              <a:t> -&gt; 1 + 1 = </a:t>
            </a:r>
            <a:r>
              <a:rPr lang="en-US" sz="2000">
                <a:solidFill>
                  <a:srgbClr val="10B042"/>
                </a:solidFill>
                <a:latin typeface="Roboto"/>
                <a:ea typeface="Roboto"/>
              </a:rPr>
              <a:t>2</a:t>
            </a:r>
            <a:r>
              <a:rPr lang="en-US" sz="2000" b="0" i="0" u="none" strike="noStrike">
                <a:solidFill>
                  <a:srgbClr val="10B042"/>
                </a:solidFill>
                <a:latin typeface="Roboto"/>
                <a:ea typeface="Roboto"/>
              </a:rPr>
              <a:t> points</a:t>
            </a:r>
            <a:endParaRPr lang="en-US" sz="2000" b="0">
              <a:solidFill>
                <a:srgbClr val="10B042"/>
              </a:solidFill>
              <a:latin typeface="Roboto"/>
              <a:ea typeface="Roboto"/>
            </a:endParaRPr>
          </a:p>
          <a:p>
            <a:pPr>
              <a:defRPr/>
            </a:pPr>
            <a:br>
              <a:rPr lang="en-US"/>
            </a:br>
            <a:endParaRPr lang="de-DE"/>
          </a:p>
        </p:txBody>
      </p:sp>
      <p:sp>
        <p:nvSpPr>
          <p:cNvPr id="9" name="Textfeld 7" hidden="0"/>
          <p:cNvSpPr>
            <a:spLocks noAdjustHandles="0" noChangeArrowheads="0"/>
          </p:cNvSpPr>
          <p:nvPr isPhoto="0" userDrawn="0"/>
        </p:nvSpPr>
        <p:spPr bwMode="auto">
          <a:xfrm>
            <a:off x="528909" y="3603660"/>
            <a:ext cx="6277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b="1" i="0" u="none" strike="noStrike">
                <a:solidFill>
                  <a:srgbClr val="00B050"/>
                </a:solidFill>
                <a:latin typeface="Calibri"/>
              </a:rPr>
              <a:t> </a:t>
            </a:r>
            <a:r>
              <a:rPr lang="de-DE" sz="1800" b="1" i="0" u="none" strike="noStrike">
                <a:solidFill>
                  <a:srgbClr val="00B050"/>
                </a:solidFill>
                <a:latin typeface="Roboto"/>
                <a:ea typeface="Roboto"/>
              </a:rPr>
              <a:t> X  </a:t>
            </a:r>
            <a:endParaRPr lang="de-DE" b="0">
              <a:latin typeface="Roboto"/>
              <a:ea typeface="Roboto"/>
            </a:endParaRPr>
          </a:p>
          <a:p>
            <a:pPr>
              <a:defRPr/>
            </a:pPr>
            <a:br>
              <a:rPr lang="de-DE"/>
            </a:br>
            <a:endParaRPr lang="de-DE"/>
          </a:p>
        </p:txBody>
      </p:sp>
      <p:sp>
        <p:nvSpPr>
          <p:cNvPr id="10" name="Textfeld 9" hidden="0"/>
          <p:cNvSpPr>
            <a:spLocks noAdjustHandles="0" noChangeArrowheads="0"/>
          </p:cNvSpPr>
          <p:nvPr isPhoto="0" userDrawn="0"/>
        </p:nvSpPr>
        <p:spPr bwMode="auto">
          <a:xfrm>
            <a:off x="538088" y="4681476"/>
            <a:ext cx="6277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b="1" i="0" u="none" strike="noStrike">
                <a:solidFill>
                  <a:srgbClr val="00B050"/>
                </a:solidFill>
                <a:latin typeface="Calibri"/>
              </a:rPr>
              <a:t> </a:t>
            </a:r>
            <a:r>
              <a:rPr lang="de-DE" sz="1800" b="1" i="0" u="none" strike="noStrike">
                <a:solidFill>
                  <a:srgbClr val="00B050"/>
                </a:solidFill>
                <a:latin typeface="Roboto"/>
                <a:ea typeface="Roboto"/>
              </a:rPr>
              <a:t> X  </a:t>
            </a:r>
            <a:endParaRPr lang="de-DE" b="0">
              <a:latin typeface="Roboto"/>
              <a:ea typeface="Roboto"/>
            </a:endParaRPr>
          </a:p>
          <a:p>
            <a:pPr>
              <a:defRPr/>
            </a:pPr>
            <a:br>
              <a:rPr lang="de-DE"/>
            </a:br>
            <a:endParaRPr lang="de-DE"/>
          </a:p>
        </p:txBody>
      </p:sp>
      <p:sp>
        <p:nvSpPr>
          <p:cNvPr id="11" name="Textfeld 25" hidden="0"/>
          <p:cNvSpPr>
            <a:spLocks noAdjustHandles="0" noChangeArrowheads="0"/>
          </p:cNvSpPr>
          <p:nvPr isPhoto="0" userDrawn="0"/>
        </p:nvSpPr>
        <p:spPr bwMode="auto">
          <a:xfrm>
            <a:off x="624381" y="5501835"/>
            <a:ext cx="5042848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correct answer -&gt; add 1</a:t>
            </a: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/n</a:t>
            </a:r>
            <a:r>
              <a:rPr lang="en-US" sz="2000">
                <a:solidFill>
                  <a:srgbClr val="000000"/>
                </a:solidFill>
                <a:latin typeface="Roboto"/>
                <a:ea typeface="Roboto"/>
              </a:rPr>
              <a:t> of </a:t>
            </a: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max points</a:t>
            </a:r>
            <a:endParaRPr lang="en-US" sz="2000" b="0">
              <a:latin typeface="Roboto"/>
              <a:ea typeface="Roboto"/>
            </a:endParaRPr>
          </a:p>
          <a:p>
            <a:pPr>
              <a:spcBef>
                <a:spcPts val="591"/>
              </a:spcBef>
              <a:spcAft>
                <a:spcPts val="0"/>
              </a:spcAft>
              <a:defRPr/>
            </a:pP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wrong answer -&gt; deduct 1/</a:t>
            </a:r>
            <a:r>
              <a:rPr lang="en-US" sz="2000">
                <a:solidFill>
                  <a:srgbClr val="000000"/>
                </a:solidFill>
                <a:latin typeface="Roboto"/>
                <a:ea typeface="Roboto"/>
              </a:rPr>
              <a:t>n</a:t>
            </a: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 of max points</a:t>
            </a:r>
            <a:endParaRPr lang="en-US" sz="2000" b="0">
              <a:latin typeface="Roboto"/>
              <a:ea typeface="Roboto"/>
            </a:endParaRPr>
          </a:p>
          <a:p>
            <a:pPr>
              <a:spcBef>
                <a:spcPts val="591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(but only down to 0 points overall)</a:t>
            </a:r>
            <a:endParaRPr lang="en-US" sz="2000" b="0">
              <a:latin typeface="Roboto"/>
              <a:ea typeface="Roboto"/>
            </a:endParaRPr>
          </a:p>
          <a:p>
            <a:pPr>
              <a:defRPr/>
            </a:pPr>
            <a:br>
              <a:rPr lang="en-US" sz="2000"/>
            </a:br>
            <a:endParaRPr lang="de-DE" sz="2000"/>
          </a:p>
        </p:txBody>
      </p:sp>
      <p:sp>
        <p:nvSpPr>
          <p:cNvPr id="12" name="Rechteck 11" hidden="0"/>
          <p:cNvSpPr/>
          <p:nvPr isPhoto="0" userDrawn="0"/>
        </p:nvSpPr>
        <p:spPr bwMode="auto">
          <a:xfrm>
            <a:off x="673356" y="5515122"/>
            <a:ext cx="4868128" cy="1150084"/>
          </a:xfrm>
          <a:prstGeom prst="rect">
            <a:avLst/>
          </a:prstGeom>
          <a:solidFill>
            <a:srgbClr val="FFC000">
              <a:alpha val="32941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en-US" sz="1800" b="0" i="0" u="none" strike="noStrike" cap="none" spc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" name="Textfeld 29" hidden="0"/>
          <p:cNvSpPr>
            <a:spLocks noAdjustHandles="0" noChangeArrowheads="0"/>
          </p:cNvSpPr>
          <p:nvPr isPhoto="0" userDrawn="0"/>
        </p:nvSpPr>
        <p:spPr bwMode="auto">
          <a:xfrm>
            <a:off x="5654622" y="5501835"/>
            <a:ext cx="4293876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i="0">
                <a:solidFill>
                  <a:srgbClr val="000000"/>
                </a:solidFill>
                <a:latin typeface="Roboto"/>
                <a:ea typeface="Roboto"/>
              </a:rPr>
              <a:t>too many selections -&gt; 0 points        </a:t>
            </a:r>
            <a:endParaRPr lang="en-US" sz="2000" b="0">
              <a:latin typeface="Roboto"/>
              <a:ea typeface="Roboto"/>
            </a:endParaRPr>
          </a:p>
          <a:p>
            <a:pPr>
              <a:spcBef>
                <a:spcPts val="591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fewer selections -&gt; 0 points added/deducted</a:t>
            </a:r>
            <a:endParaRPr lang="en-US" sz="2000" b="0">
              <a:latin typeface="Roboto"/>
              <a:ea typeface="Roboto"/>
            </a:endParaRPr>
          </a:p>
          <a:p>
            <a:pPr>
              <a:spcBef>
                <a:spcPts val="591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worst case is 0 points</a:t>
            </a:r>
            <a:endParaRPr lang="en-US" sz="2000" b="0">
              <a:latin typeface="Roboto"/>
              <a:ea typeface="Roboto"/>
            </a:endParaRPr>
          </a:p>
          <a:p>
            <a:pPr>
              <a:defRPr/>
            </a:pPr>
            <a:br>
              <a:rPr lang="en-US" sz="2000"/>
            </a:br>
            <a:endParaRPr lang="de-DE" sz="2000"/>
          </a:p>
        </p:txBody>
      </p:sp>
      <p:sp>
        <p:nvSpPr>
          <p:cNvPr id="14" name="Rechteck 11" hidden="0"/>
          <p:cNvSpPr/>
          <p:nvPr isPhoto="0" userDrawn="0"/>
        </p:nvSpPr>
        <p:spPr bwMode="auto">
          <a:xfrm>
            <a:off x="5697202" y="5515123"/>
            <a:ext cx="3700188" cy="1378100"/>
          </a:xfrm>
          <a:prstGeom prst="rect">
            <a:avLst/>
          </a:prstGeom>
          <a:solidFill>
            <a:srgbClr val="FFC000">
              <a:alpha val="32941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en-US" sz="1800" b="0" i="0" u="none" strike="noStrike" cap="none" spc="0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1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535518" y="3616719"/>
          <a:ext cx="7561875" cy="1810297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{BF7E75CB-FBE1-BEB3-4AE6-39638113799B}</a:tableStyleId>
              </a:tblPr>
              <a:tblGrid>
                <a:gridCol w="549256"/>
                <a:gridCol w="5610197"/>
                <a:gridCol w="620834"/>
                <a:gridCol w="390794"/>
                <a:gridCol w="390794"/>
              </a:tblGrid>
              <a:tr h="371387">
                <a:tc>
                  <a:txBody>
                    <a:bodyPr/>
                    <a:p>
                      <a:pPr indent="-142875"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342900" lvl="0" indent="-342900">
                        <a:lnSpc>
                          <a:spcPct val="114999"/>
                        </a:lnSpc>
                        <a:spcAft>
                          <a:spcPts val="300"/>
                        </a:spcAft>
                        <a:buFont typeface="+mj-lt"/>
                        <a:buAutoNum type="alphaLcParenBoth"/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High coupling of components.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100"/>
                        <a:t> </a:t>
                      </a:r>
                      <a:endParaRPr lang="de-DE" sz="11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lang="de-DE"/>
                    </a:p>
                  </a:txBody>
                  <a:tcPr>
                    <a:noFill/>
                  </a:tcPr>
                </a:tc>
              </a:tr>
              <a:tr h="401828">
                <a:tc>
                  <a:txBody>
                    <a:bodyPr/>
                    <a:p>
                      <a:pPr indent="-142875"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 gridSpan="2">
                  <a:txBody>
                    <a:bodyPr/>
                    <a:p>
                      <a:pPr marL="0" lvl="0" indent="0">
                        <a:lnSpc>
                          <a:spcPct val="114999"/>
                        </a:lnSpc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(b) Inappropriate names of public methods.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>
                  <a:txBody>
                    <a:bodyPr/>
                    <a:p>
                      <a:pPr>
                        <a:defRPr/>
                      </a:pPr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lang="de-DE"/>
                    </a:p>
                  </a:txBody>
                  <a:tcPr>
                    <a:noFill/>
                  </a:tcPr>
                </a:tc>
              </a:tr>
              <a:tr h="905993">
                <a:tc>
                  <a:txBody>
                    <a:bodyPr/>
                    <a:p>
                      <a:pPr indent="-142875"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indent="-142875"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indent="-142875"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lnSpc>
                          <a:spcPct val="114999"/>
                        </a:lnSpc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(c) Missing comments.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marL="0" lvl="0" indent="0">
                        <a:lnSpc>
                          <a:spcPct val="114999"/>
                        </a:lnSpc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(d) Error clusters.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marL="0" lvl="0" indent="0">
                        <a:lnSpc>
                          <a:spcPct val="114999"/>
                        </a:lnSpc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(e) Number of test cases per component.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100"/>
                        <a:t> </a:t>
                      </a:r>
                      <a:endParaRPr lang="de-DE" sz="11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100"/>
                        <a:t> </a:t>
                      </a:r>
                      <a:endParaRPr lang="de-DE" sz="11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100"/>
                        <a:t> </a:t>
                      </a:r>
                      <a:endParaRPr lang="de-DE" sz="11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</a:tr>
            </a:tbl>
          </a:graphicData>
        </a:graphic>
      </p:graphicFrame>
      <p:sp>
        <p:nvSpPr>
          <p:cNvPr id="5" name="Rectangle 1" hidden="0"/>
          <p:cNvSpPr>
            <a:spLocks noChangeArrowheads="1"/>
          </p:cNvSpPr>
          <p:nvPr isPhoto="0" userDrawn="0"/>
        </p:nvSpPr>
        <p:spPr bwMode="auto">
          <a:xfrm>
            <a:off x="547100" y="2179006"/>
            <a:ext cx="9123640" cy="1677358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38088" rIns="36501" bIns="38088" numCol="1" anchor="ctr" anchorCtr="0" compatLnSpc="1">
            <a:prstTxWarp prst="textNoShape"/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1pPr>
            <a:lvl2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5pPr>
            <a:lvl6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2100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Arial"/>
              </a:rPr>
              <a:t>Question 38</a:t>
            </a:r>
            <a:r>
              <a:rPr lang="en-GB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Arial"/>
              </a:rPr>
              <a:t>	</a:t>
            </a:r>
            <a:r>
              <a:rPr lang="en-GB" b="0" i="1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Arial"/>
              </a:rPr>
              <a:t>P-Question: Choose the two most appropriate indicators. – 2 points</a:t>
            </a:r>
            <a:endParaRPr lang="de-DE" b="1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  <a:cs typeface="Arial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2100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ID: Q-20-04-29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de-DE" sz="800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b="0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Times New Roman"/>
              </a:rPr>
              <a:t>You try to analyze your architecture quantitatively. Which are the </a:t>
            </a:r>
            <a:r>
              <a:rPr lang="en-US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Times New Roman"/>
              </a:rPr>
              <a:t>TWO</a:t>
            </a:r>
            <a:r>
              <a:rPr lang="en-US" b="0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Times New Roman"/>
              </a:rPr>
              <a:t> most appropriate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b="0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Times New Roman"/>
              </a:rPr>
              <a:t>indicators for architectural problem areas?</a:t>
            </a:r>
            <a:endParaRPr lang="de-DE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de-DE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</p:txBody>
      </p:sp>
      <p:sp>
        <p:nvSpPr>
          <p:cNvPr id="6" name="Fußzeilenplatzhalter 3" hidden="0"/>
          <p:cNvSpPr/>
          <p:nvPr isPhoto="0" userDrawn="0"/>
        </p:nvSpPr>
        <p:spPr bwMode="auto">
          <a:xfrm>
            <a:off x="-1109697" y="6893222"/>
            <a:ext cx="4114800" cy="36512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R="0" lvl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de-DE" sz="1400" b="0" i="0" u="none" strike="noStrike" cap="none" spc="0">
                <a:solidFill>
                  <a:srgbClr val="898989"/>
                </a:solidFill>
                <a:latin typeface="Roboto"/>
                <a:ea typeface="Roboto"/>
              </a:rPr>
              <a:t>(C) iSAQB e.V.</a:t>
            </a:r>
            <a:endParaRPr/>
          </a:p>
        </p:txBody>
      </p:sp>
      <p:sp>
        <p:nvSpPr>
          <p:cNvPr id="7" name="Textfeld 14" hidden="0"/>
          <p:cNvSpPr>
            <a:spLocks noAdjustHandles="0" noChangeArrowheads="0"/>
          </p:cNvSpPr>
          <p:nvPr isPhoto="0" userDrawn="0"/>
        </p:nvSpPr>
        <p:spPr bwMode="auto">
          <a:xfrm>
            <a:off x="6245744" y="4470700"/>
            <a:ext cx="375216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90"/>
              </a:spcBef>
              <a:spcAft>
                <a:spcPts val="0"/>
              </a:spcAft>
              <a:defRPr/>
            </a:pPr>
            <a:r>
              <a:rPr lang="en-US" sz="2000">
                <a:solidFill>
                  <a:srgbClr val="10B042"/>
                </a:solidFill>
                <a:latin typeface="Roboto"/>
                <a:ea typeface="Roboto"/>
              </a:rPr>
              <a:t>1</a:t>
            </a:r>
            <a:r>
              <a:rPr lang="en-US" sz="2000" b="0" i="0" u="none" strike="noStrike">
                <a:solidFill>
                  <a:srgbClr val="10B042"/>
                </a:solidFill>
                <a:latin typeface="Roboto"/>
                <a:ea typeface="Roboto"/>
              </a:rPr>
              <a:t> correct, </a:t>
            </a:r>
            <a:r>
              <a:rPr lang="en-US" sz="2000" b="0" i="0" u="none" strike="noStrike">
                <a:solidFill>
                  <a:srgbClr val="FF0000"/>
                </a:solidFill>
                <a:latin typeface="Roboto"/>
                <a:ea typeface="Roboto"/>
              </a:rPr>
              <a:t>1 wrong -&gt; </a:t>
            </a:r>
            <a:r>
              <a:rPr lang="en-US" sz="2000">
                <a:solidFill>
                  <a:srgbClr val="FF0000"/>
                </a:solidFill>
                <a:latin typeface="Roboto"/>
                <a:ea typeface="Roboto"/>
              </a:rPr>
              <a:t>0</a:t>
            </a:r>
            <a:r>
              <a:rPr lang="en-US" sz="2000" b="0" i="0" u="none" strike="noStrike">
                <a:solidFill>
                  <a:srgbClr val="FF0000"/>
                </a:solidFill>
                <a:latin typeface="Roboto"/>
                <a:ea typeface="Roboto"/>
              </a:rPr>
              <a:t> points</a:t>
            </a:r>
            <a:endParaRPr lang="en-US" sz="2000" b="0">
              <a:solidFill>
                <a:srgbClr val="FF0000"/>
              </a:solidFill>
              <a:latin typeface="Roboto"/>
              <a:ea typeface="Roboto"/>
            </a:endParaRPr>
          </a:p>
          <a:p>
            <a:pPr>
              <a:defRPr/>
            </a:pPr>
            <a:br>
              <a:rPr lang="en-US"/>
            </a:br>
            <a:endParaRPr lang="de-DE"/>
          </a:p>
        </p:txBody>
      </p:sp>
      <p:sp>
        <p:nvSpPr>
          <p:cNvPr id="8" name="Titel 1" hidden="0"/>
          <p:cNvSpPr>
            <a:spLocks noAdjustHandles="0" noChangeArrowheads="0"/>
          </p:cNvSpPr>
          <p:nvPr isPhoto="0" userDrawn="0"/>
        </p:nvSpPr>
        <p:spPr bwMode="auto">
          <a:xfrm>
            <a:off x="528909" y="403003"/>
            <a:ext cx="7200003" cy="110799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de-DE" sz="4400" b="1" i="0" u="none" strike="noStrike" cap="none" spc="0">
                <a:solidFill>
                  <a:srgbClr val="666666"/>
                </a:solidFill>
                <a:latin typeface="Arial"/>
                <a:ea typeface="SimSun"/>
              </a:defRPr>
            </a:lvl1pPr>
          </a:lstStyle>
          <a:p>
            <a:pPr>
              <a:defRPr/>
            </a:pPr>
            <a:r>
              <a:rPr lang="en-US" sz="3600">
                <a:latin typeface="Roboto"/>
              </a:rPr>
              <a:t>P-Question (Pick Multiple)</a:t>
            </a:r>
            <a:br>
              <a:rPr lang="en-US" sz="3600">
                <a:latin typeface="Roboto"/>
              </a:rPr>
            </a:br>
            <a:endParaRPr lang="en-US" sz="3600">
              <a:latin typeface="Roboto"/>
            </a:endParaRPr>
          </a:p>
        </p:txBody>
      </p:sp>
      <p:sp>
        <p:nvSpPr>
          <p:cNvPr id="9" name="Textfeld 3" hidden="0"/>
          <p:cNvSpPr>
            <a:spLocks noAdjustHandles="0" noChangeArrowheads="0"/>
          </p:cNvSpPr>
          <p:nvPr isPhoto="0" userDrawn="0"/>
        </p:nvSpPr>
        <p:spPr bwMode="auto">
          <a:xfrm>
            <a:off x="528909" y="3603660"/>
            <a:ext cx="6277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b="1" i="0" u="none" strike="noStrike">
                <a:solidFill>
                  <a:srgbClr val="00B050"/>
                </a:solidFill>
                <a:latin typeface="Calibri"/>
              </a:rPr>
              <a:t> </a:t>
            </a:r>
            <a:r>
              <a:rPr lang="de-DE" sz="1800" b="1" i="0" u="none" strike="noStrike">
                <a:solidFill>
                  <a:srgbClr val="00B050"/>
                </a:solidFill>
                <a:latin typeface="Roboto"/>
                <a:ea typeface="Roboto"/>
              </a:rPr>
              <a:t> X  </a:t>
            </a:r>
            <a:endParaRPr lang="de-DE" b="0">
              <a:latin typeface="Roboto"/>
              <a:ea typeface="Roboto"/>
            </a:endParaRPr>
          </a:p>
          <a:p>
            <a:pPr>
              <a:defRPr/>
            </a:pPr>
            <a:br>
              <a:rPr lang="de-DE"/>
            </a:br>
            <a:endParaRPr lang="de-DE"/>
          </a:p>
        </p:txBody>
      </p:sp>
      <p:sp>
        <p:nvSpPr>
          <p:cNvPr id="10" name="Textfeld 5" hidden="0"/>
          <p:cNvSpPr>
            <a:spLocks noAdjustHandles="0" noChangeArrowheads="0"/>
          </p:cNvSpPr>
          <p:nvPr isPhoto="0" userDrawn="0"/>
        </p:nvSpPr>
        <p:spPr bwMode="auto">
          <a:xfrm>
            <a:off x="540897" y="4370747"/>
            <a:ext cx="6775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b="1" i="0" u="none" strike="noStrike">
                <a:solidFill>
                  <a:srgbClr val="00B050"/>
                </a:solidFill>
                <a:latin typeface="Calibri"/>
              </a:rPr>
              <a:t> </a:t>
            </a:r>
            <a:r>
              <a:rPr lang="de-DE" sz="1800" b="1" i="0" u="none" strike="noStrike">
                <a:solidFill>
                  <a:srgbClr val="00B050"/>
                </a:solidFill>
                <a:latin typeface="Roboto"/>
                <a:ea typeface="Roboto"/>
              </a:rPr>
              <a:t> </a:t>
            </a:r>
            <a:r>
              <a:rPr lang="de-DE" sz="1800" b="1" i="0" u="none" strike="noStrike">
                <a:solidFill>
                  <a:srgbClr val="FF0000"/>
                </a:solidFill>
                <a:latin typeface="Roboto"/>
                <a:ea typeface="Roboto"/>
              </a:rPr>
              <a:t>X </a:t>
            </a:r>
            <a:r>
              <a:rPr lang="de-DE" sz="1800" b="1" i="0" u="none" strike="noStrike">
                <a:solidFill>
                  <a:srgbClr val="00B050"/>
                </a:solidFill>
                <a:latin typeface="Roboto"/>
                <a:ea typeface="Roboto"/>
              </a:rPr>
              <a:t> </a:t>
            </a:r>
            <a:endParaRPr lang="de-DE" b="0">
              <a:latin typeface="Roboto"/>
              <a:ea typeface="Roboto"/>
            </a:endParaRPr>
          </a:p>
          <a:p>
            <a:pPr>
              <a:defRPr/>
            </a:pPr>
            <a:br>
              <a:rPr lang="de-DE"/>
            </a:br>
            <a:endParaRPr lang="de-DE"/>
          </a:p>
        </p:txBody>
      </p:sp>
      <p:sp>
        <p:nvSpPr>
          <p:cNvPr id="11" name="Textfeld 7" hidden="0"/>
          <p:cNvSpPr>
            <a:spLocks noAdjustHandles="0" noChangeArrowheads="0"/>
          </p:cNvSpPr>
          <p:nvPr isPhoto="0" userDrawn="0"/>
        </p:nvSpPr>
        <p:spPr bwMode="auto">
          <a:xfrm>
            <a:off x="624381" y="5501835"/>
            <a:ext cx="5042848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correct answer -&gt; add 1</a:t>
            </a: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/n</a:t>
            </a:r>
            <a:r>
              <a:rPr lang="en-US" sz="2000">
                <a:solidFill>
                  <a:srgbClr val="000000"/>
                </a:solidFill>
                <a:latin typeface="Roboto"/>
                <a:ea typeface="Roboto"/>
              </a:rPr>
              <a:t> of </a:t>
            </a: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max points</a:t>
            </a:r>
            <a:endParaRPr lang="en-US" sz="2000" b="0">
              <a:latin typeface="Roboto"/>
              <a:ea typeface="Roboto"/>
            </a:endParaRPr>
          </a:p>
          <a:p>
            <a:pPr>
              <a:spcBef>
                <a:spcPts val="591"/>
              </a:spcBef>
              <a:spcAft>
                <a:spcPts val="0"/>
              </a:spcAft>
              <a:defRPr/>
            </a:pP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wrong answer -&gt; deduct 1/</a:t>
            </a:r>
            <a:r>
              <a:rPr lang="en-US" sz="2000">
                <a:solidFill>
                  <a:srgbClr val="000000"/>
                </a:solidFill>
                <a:latin typeface="Roboto"/>
                <a:ea typeface="Roboto"/>
              </a:rPr>
              <a:t>n</a:t>
            </a: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 of max points</a:t>
            </a:r>
            <a:endParaRPr lang="en-US" sz="2000" b="0">
              <a:latin typeface="Roboto"/>
              <a:ea typeface="Roboto"/>
            </a:endParaRPr>
          </a:p>
          <a:p>
            <a:pPr>
              <a:spcBef>
                <a:spcPts val="591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(but only down to 0 points overall)</a:t>
            </a:r>
            <a:endParaRPr lang="en-US" sz="2000" b="0">
              <a:latin typeface="Roboto"/>
              <a:ea typeface="Roboto"/>
            </a:endParaRPr>
          </a:p>
          <a:p>
            <a:pPr>
              <a:defRPr/>
            </a:pPr>
            <a:br>
              <a:rPr lang="en-US" sz="2000"/>
            </a:br>
            <a:endParaRPr lang="de-DE" sz="2000"/>
          </a:p>
        </p:txBody>
      </p:sp>
      <p:sp>
        <p:nvSpPr>
          <p:cNvPr id="12" name="Rechteck 11" hidden="0"/>
          <p:cNvSpPr/>
          <p:nvPr isPhoto="0" userDrawn="0"/>
        </p:nvSpPr>
        <p:spPr bwMode="auto">
          <a:xfrm>
            <a:off x="673356" y="5515122"/>
            <a:ext cx="4868128" cy="1150084"/>
          </a:xfrm>
          <a:prstGeom prst="rect">
            <a:avLst/>
          </a:prstGeom>
          <a:solidFill>
            <a:srgbClr val="FFC000">
              <a:alpha val="32941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en-US" sz="1800" b="0" i="0" u="none" strike="noStrike" cap="none" spc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" name="Textfeld 19" hidden="0"/>
          <p:cNvSpPr>
            <a:spLocks noAdjustHandles="0" noChangeArrowheads="0"/>
          </p:cNvSpPr>
          <p:nvPr isPhoto="0" userDrawn="0"/>
        </p:nvSpPr>
        <p:spPr bwMode="auto">
          <a:xfrm>
            <a:off x="5654622" y="5501835"/>
            <a:ext cx="4293876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i="0">
                <a:solidFill>
                  <a:srgbClr val="000000"/>
                </a:solidFill>
                <a:latin typeface="Roboto"/>
                <a:ea typeface="Roboto"/>
              </a:rPr>
              <a:t>too many selections -&gt; 0 points        </a:t>
            </a:r>
            <a:endParaRPr lang="en-US" sz="2000" b="0">
              <a:latin typeface="Roboto"/>
              <a:ea typeface="Roboto"/>
            </a:endParaRPr>
          </a:p>
          <a:p>
            <a:pPr>
              <a:spcBef>
                <a:spcPts val="591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fewer selections -&gt; 0 points added/deducted</a:t>
            </a:r>
            <a:endParaRPr lang="en-US" sz="2000" b="0">
              <a:latin typeface="Roboto"/>
              <a:ea typeface="Roboto"/>
            </a:endParaRPr>
          </a:p>
          <a:p>
            <a:pPr>
              <a:spcBef>
                <a:spcPts val="591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worst case is 0 points</a:t>
            </a:r>
            <a:endParaRPr lang="en-US" sz="2000" b="0">
              <a:latin typeface="Roboto"/>
              <a:ea typeface="Roboto"/>
            </a:endParaRPr>
          </a:p>
          <a:p>
            <a:pPr>
              <a:defRPr/>
            </a:pPr>
            <a:br>
              <a:rPr lang="en-US" sz="2000"/>
            </a:br>
            <a:endParaRPr lang="de-DE" sz="2000"/>
          </a:p>
        </p:txBody>
      </p:sp>
      <p:sp>
        <p:nvSpPr>
          <p:cNvPr id="14" name="Rechteck 11" hidden="0"/>
          <p:cNvSpPr/>
          <p:nvPr isPhoto="0" userDrawn="0"/>
        </p:nvSpPr>
        <p:spPr bwMode="auto">
          <a:xfrm>
            <a:off x="5697202" y="5515123"/>
            <a:ext cx="3700188" cy="1378100"/>
          </a:xfrm>
          <a:prstGeom prst="rect">
            <a:avLst/>
          </a:prstGeom>
          <a:solidFill>
            <a:srgbClr val="FFC000">
              <a:alpha val="32941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en-US" sz="1800" b="0" i="0" u="none" strike="noStrike" cap="none" spc="0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1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535518" y="3616719"/>
          <a:ext cx="7561875" cy="1810297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{BF7E75CB-FBE1-BEB3-4AE6-39638113799B}</a:tableStyleId>
              </a:tblPr>
              <a:tblGrid>
                <a:gridCol w="549256"/>
                <a:gridCol w="5610197"/>
                <a:gridCol w="620834"/>
                <a:gridCol w="390794"/>
                <a:gridCol w="390794"/>
              </a:tblGrid>
              <a:tr h="371387">
                <a:tc>
                  <a:txBody>
                    <a:bodyPr/>
                    <a:p>
                      <a:pPr indent="-142875"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342900" lvl="0" indent="-342900">
                        <a:lnSpc>
                          <a:spcPct val="114999"/>
                        </a:lnSpc>
                        <a:spcAft>
                          <a:spcPts val="300"/>
                        </a:spcAft>
                        <a:buFont typeface="+mj-lt"/>
                        <a:buAutoNum type="alphaLcParenBoth"/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High coupling of components.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100"/>
                        <a:t> </a:t>
                      </a:r>
                      <a:endParaRPr lang="de-DE" sz="11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lang="de-DE"/>
                    </a:p>
                  </a:txBody>
                  <a:tcPr>
                    <a:noFill/>
                  </a:tcPr>
                </a:tc>
              </a:tr>
              <a:tr h="401828">
                <a:tc>
                  <a:txBody>
                    <a:bodyPr/>
                    <a:p>
                      <a:pPr indent="-142875"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 gridSpan="2">
                  <a:txBody>
                    <a:bodyPr/>
                    <a:p>
                      <a:pPr marL="0" lvl="0" indent="0">
                        <a:lnSpc>
                          <a:spcPct val="114999"/>
                        </a:lnSpc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(b) Inappropriate names of public methods.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>
                  <a:txBody>
                    <a:bodyPr/>
                    <a:p>
                      <a:pPr>
                        <a:defRPr/>
                      </a:pPr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lang="de-DE"/>
                    </a:p>
                  </a:txBody>
                  <a:tcPr>
                    <a:noFill/>
                  </a:tcPr>
                </a:tc>
              </a:tr>
              <a:tr h="905993">
                <a:tc>
                  <a:txBody>
                    <a:bodyPr/>
                    <a:p>
                      <a:pPr indent="-142875"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indent="-142875"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indent="-142875"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lnSpc>
                          <a:spcPct val="114999"/>
                        </a:lnSpc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(c) Missing comments.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marL="0" lvl="0" indent="0">
                        <a:lnSpc>
                          <a:spcPct val="114999"/>
                        </a:lnSpc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(d) Error clusters.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marL="0" lvl="0" indent="0">
                        <a:lnSpc>
                          <a:spcPct val="114999"/>
                        </a:lnSpc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(e) Number of test cases per component.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100"/>
                        <a:t> </a:t>
                      </a:r>
                      <a:endParaRPr lang="de-DE" sz="11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100"/>
                        <a:t> </a:t>
                      </a:r>
                      <a:endParaRPr lang="de-DE" sz="11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100"/>
                        <a:t> </a:t>
                      </a:r>
                      <a:endParaRPr lang="de-DE" sz="11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</a:tr>
            </a:tbl>
          </a:graphicData>
        </a:graphic>
      </p:graphicFrame>
      <p:sp>
        <p:nvSpPr>
          <p:cNvPr id="5" name="Rectangle 1" hidden="0"/>
          <p:cNvSpPr>
            <a:spLocks noChangeArrowheads="1"/>
          </p:cNvSpPr>
          <p:nvPr isPhoto="0" userDrawn="0"/>
        </p:nvSpPr>
        <p:spPr bwMode="auto">
          <a:xfrm>
            <a:off x="547100" y="2179006"/>
            <a:ext cx="9123640" cy="1677358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38088" rIns="36501" bIns="38088" numCol="1" anchor="ctr" anchorCtr="0" compatLnSpc="1">
            <a:prstTxWarp prst="textNoShape"/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1pPr>
            <a:lvl2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5pPr>
            <a:lvl6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2100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Arial"/>
              </a:rPr>
              <a:t>Question 38</a:t>
            </a:r>
            <a:r>
              <a:rPr lang="en-GB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Arial"/>
              </a:rPr>
              <a:t>	</a:t>
            </a:r>
            <a:r>
              <a:rPr lang="en-GB" b="0" i="1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Arial"/>
              </a:rPr>
              <a:t>P-Question: Choose the two most appropriate indicators. – 2 points</a:t>
            </a:r>
            <a:endParaRPr lang="de-DE" b="1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  <a:cs typeface="Arial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2100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ID: Q-20-04-29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de-DE" sz="800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b="0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Times New Roman"/>
              </a:rPr>
              <a:t>You try to analyze your architecture quantitatively. Which are the </a:t>
            </a:r>
            <a:r>
              <a:rPr lang="en-US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Times New Roman"/>
              </a:rPr>
              <a:t>TWO</a:t>
            </a:r>
            <a:r>
              <a:rPr lang="en-US" b="0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Times New Roman"/>
              </a:rPr>
              <a:t> most appropriate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b="0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Times New Roman"/>
              </a:rPr>
              <a:t>indicators for architectural problem areas?</a:t>
            </a:r>
            <a:endParaRPr lang="de-DE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de-DE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</p:txBody>
      </p:sp>
      <p:sp>
        <p:nvSpPr>
          <p:cNvPr id="6" name="Fußzeilenplatzhalter 3" hidden="0"/>
          <p:cNvSpPr/>
          <p:nvPr isPhoto="0" userDrawn="0"/>
        </p:nvSpPr>
        <p:spPr bwMode="auto">
          <a:xfrm>
            <a:off x="-1109697" y="6893222"/>
            <a:ext cx="4114800" cy="36512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R="0" lvl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de-DE" sz="1400" b="0" i="0" u="none" strike="noStrike" cap="none" spc="0">
                <a:solidFill>
                  <a:srgbClr val="898989"/>
                </a:solidFill>
                <a:latin typeface="Roboto"/>
                <a:ea typeface="Roboto"/>
              </a:rPr>
              <a:t>(C) iSAQB e.V.</a:t>
            </a:r>
            <a:endParaRPr/>
          </a:p>
        </p:txBody>
      </p:sp>
      <p:sp>
        <p:nvSpPr>
          <p:cNvPr id="7" name="Textfeld 14" hidden="0"/>
          <p:cNvSpPr>
            <a:spLocks noAdjustHandles="0" noChangeArrowheads="0"/>
          </p:cNvSpPr>
          <p:nvPr isPhoto="0" userDrawn="0"/>
        </p:nvSpPr>
        <p:spPr bwMode="auto">
          <a:xfrm>
            <a:off x="6220344" y="4470700"/>
            <a:ext cx="375216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90"/>
              </a:spcBef>
              <a:spcAft>
                <a:spcPts val="0"/>
              </a:spcAft>
              <a:defRPr/>
            </a:pPr>
            <a:r>
              <a:rPr lang="en-US" sz="2000">
                <a:solidFill>
                  <a:srgbClr val="10B042"/>
                </a:solidFill>
                <a:latin typeface="Roboto"/>
                <a:ea typeface="Roboto"/>
              </a:rPr>
              <a:t>1</a:t>
            </a:r>
            <a:r>
              <a:rPr lang="en-US" sz="2000" b="0" i="0" u="none" strike="noStrike">
                <a:solidFill>
                  <a:srgbClr val="10B042"/>
                </a:solidFill>
                <a:latin typeface="Roboto"/>
                <a:ea typeface="Roboto"/>
              </a:rPr>
              <a:t> correct,</a:t>
            </a:r>
            <a:r>
              <a:rPr lang="en-US" sz="2000" b="0" i="0" u="none" strike="noStrike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  <a:ea typeface="Roboto"/>
              </a:rPr>
              <a:t> 1 omitted -&gt; </a:t>
            </a:r>
            <a:r>
              <a:rPr lang="en-US" sz="2000">
                <a:solidFill>
                  <a:srgbClr val="10B042"/>
                </a:solidFill>
                <a:latin typeface="Roboto"/>
                <a:ea typeface="Roboto"/>
              </a:rPr>
              <a:t>1</a:t>
            </a:r>
            <a:r>
              <a:rPr lang="en-US" sz="2000" b="0" i="0" u="none" strike="noStrike">
                <a:solidFill>
                  <a:srgbClr val="10B042"/>
                </a:solidFill>
                <a:latin typeface="Roboto"/>
                <a:ea typeface="Roboto"/>
              </a:rPr>
              <a:t> point</a:t>
            </a:r>
            <a:endParaRPr lang="en-US" sz="2000" b="0">
              <a:solidFill>
                <a:srgbClr val="10B042"/>
              </a:solidFill>
              <a:latin typeface="Roboto"/>
              <a:ea typeface="Roboto"/>
            </a:endParaRPr>
          </a:p>
          <a:p>
            <a:pPr>
              <a:defRPr/>
            </a:pPr>
            <a:br>
              <a:rPr lang="en-US"/>
            </a:br>
            <a:endParaRPr lang="de-DE"/>
          </a:p>
        </p:txBody>
      </p:sp>
      <p:sp>
        <p:nvSpPr>
          <p:cNvPr id="8" name="Titel 1" hidden="0"/>
          <p:cNvSpPr>
            <a:spLocks noAdjustHandles="0" noChangeArrowheads="0"/>
          </p:cNvSpPr>
          <p:nvPr isPhoto="0" userDrawn="0"/>
        </p:nvSpPr>
        <p:spPr bwMode="auto">
          <a:xfrm>
            <a:off x="537301" y="416975"/>
            <a:ext cx="7200003" cy="116955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de-DE" sz="4400" b="1" i="0" u="none" strike="noStrike" cap="none" spc="0">
                <a:solidFill>
                  <a:srgbClr val="666666"/>
                </a:solidFill>
                <a:latin typeface="Arial"/>
                <a:ea typeface="SimSun"/>
              </a:defRPr>
            </a:lvl1pPr>
          </a:lstStyle>
          <a:p>
            <a:pPr>
              <a:defRPr/>
            </a:pPr>
            <a:r>
              <a:rPr lang="en-US" sz="3600">
                <a:latin typeface="Roboto"/>
              </a:rPr>
              <a:t>P-Question (Pick Multiple)</a:t>
            </a:r>
            <a:br>
              <a:rPr lang="en-US" sz="4000">
                <a:latin typeface="Roboto"/>
              </a:rPr>
            </a:br>
            <a:endParaRPr lang="en-US" sz="4000">
              <a:latin typeface="Roboto"/>
            </a:endParaRPr>
          </a:p>
        </p:txBody>
      </p:sp>
      <p:sp>
        <p:nvSpPr>
          <p:cNvPr id="9" name="Textfeld 3" hidden="0"/>
          <p:cNvSpPr>
            <a:spLocks noAdjustHandles="0" noChangeArrowheads="0"/>
          </p:cNvSpPr>
          <p:nvPr isPhoto="0" userDrawn="0"/>
        </p:nvSpPr>
        <p:spPr bwMode="auto">
          <a:xfrm>
            <a:off x="528909" y="3603660"/>
            <a:ext cx="6277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b="1" i="0" u="none" strike="noStrike">
                <a:solidFill>
                  <a:srgbClr val="00B050"/>
                </a:solidFill>
                <a:latin typeface="Calibri"/>
              </a:rPr>
              <a:t> </a:t>
            </a:r>
            <a:r>
              <a:rPr lang="de-DE" sz="1800" b="1" i="0" u="none" strike="noStrike">
                <a:solidFill>
                  <a:srgbClr val="00B050"/>
                </a:solidFill>
                <a:latin typeface="Roboto"/>
                <a:ea typeface="Roboto"/>
              </a:rPr>
              <a:t> X  </a:t>
            </a:r>
            <a:endParaRPr lang="de-DE" b="0">
              <a:latin typeface="Roboto"/>
              <a:ea typeface="Roboto"/>
            </a:endParaRPr>
          </a:p>
          <a:p>
            <a:pPr>
              <a:defRPr/>
            </a:pPr>
            <a:br>
              <a:rPr lang="de-DE"/>
            </a:br>
            <a:endParaRPr lang="de-DE"/>
          </a:p>
        </p:txBody>
      </p:sp>
      <p:sp>
        <p:nvSpPr>
          <p:cNvPr id="10" name="Textfeld 7" hidden="0"/>
          <p:cNvSpPr>
            <a:spLocks noAdjustHandles="0" noChangeArrowheads="0"/>
          </p:cNvSpPr>
          <p:nvPr isPhoto="0" userDrawn="0"/>
        </p:nvSpPr>
        <p:spPr bwMode="auto">
          <a:xfrm>
            <a:off x="624381" y="5501835"/>
            <a:ext cx="5042848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correct answer -&gt; add 1</a:t>
            </a: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/n</a:t>
            </a:r>
            <a:r>
              <a:rPr lang="en-US" sz="2000">
                <a:solidFill>
                  <a:srgbClr val="000000"/>
                </a:solidFill>
                <a:latin typeface="Roboto"/>
                <a:ea typeface="Roboto"/>
              </a:rPr>
              <a:t> of </a:t>
            </a: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max points</a:t>
            </a:r>
            <a:endParaRPr lang="en-US" sz="2000" b="0">
              <a:latin typeface="Roboto"/>
              <a:ea typeface="Roboto"/>
            </a:endParaRPr>
          </a:p>
          <a:p>
            <a:pPr>
              <a:spcBef>
                <a:spcPts val="591"/>
              </a:spcBef>
              <a:spcAft>
                <a:spcPts val="0"/>
              </a:spcAft>
              <a:defRPr/>
            </a:pP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wrong answer -&gt; deduct 1/</a:t>
            </a:r>
            <a:r>
              <a:rPr lang="en-US" sz="2000">
                <a:solidFill>
                  <a:srgbClr val="000000"/>
                </a:solidFill>
                <a:latin typeface="Roboto"/>
                <a:ea typeface="Roboto"/>
              </a:rPr>
              <a:t>n</a:t>
            </a: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 of max points</a:t>
            </a:r>
            <a:endParaRPr lang="en-US" sz="2000" b="0">
              <a:latin typeface="Roboto"/>
              <a:ea typeface="Roboto"/>
            </a:endParaRPr>
          </a:p>
          <a:p>
            <a:pPr>
              <a:spcBef>
                <a:spcPts val="591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(but only down to 0 points overall)</a:t>
            </a:r>
            <a:endParaRPr lang="en-US" sz="2000" b="0">
              <a:latin typeface="Roboto"/>
              <a:ea typeface="Roboto"/>
            </a:endParaRPr>
          </a:p>
          <a:p>
            <a:pPr>
              <a:defRPr/>
            </a:pPr>
            <a:br>
              <a:rPr lang="en-US" sz="2000"/>
            </a:br>
            <a:endParaRPr lang="de-DE" sz="2000"/>
          </a:p>
        </p:txBody>
      </p:sp>
      <p:sp>
        <p:nvSpPr>
          <p:cNvPr id="11" name="Rechteck 11" hidden="0"/>
          <p:cNvSpPr/>
          <p:nvPr isPhoto="0" userDrawn="0"/>
        </p:nvSpPr>
        <p:spPr bwMode="auto">
          <a:xfrm>
            <a:off x="673356" y="5515122"/>
            <a:ext cx="4868128" cy="1150084"/>
          </a:xfrm>
          <a:prstGeom prst="rect">
            <a:avLst/>
          </a:prstGeom>
          <a:solidFill>
            <a:srgbClr val="FFC000">
              <a:alpha val="32941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en-US" sz="1800" b="0" i="0" u="none" strike="noStrike" cap="none" spc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" name="Textfeld 11" hidden="0"/>
          <p:cNvSpPr>
            <a:spLocks noAdjustHandles="0" noChangeArrowheads="0"/>
          </p:cNvSpPr>
          <p:nvPr isPhoto="0" userDrawn="0"/>
        </p:nvSpPr>
        <p:spPr bwMode="auto">
          <a:xfrm>
            <a:off x="5654622" y="5501835"/>
            <a:ext cx="4293876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i="0">
                <a:solidFill>
                  <a:srgbClr val="000000"/>
                </a:solidFill>
                <a:latin typeface="Roboto"/>
                <a:ea typeface="Roboto"/>
              </a:rPr>
              <a:t>too many selections -&gt; 0 points        </a:t>
            </a:r>
            <a:endParaRPr lang="en-US" sz="2000" b="0">
              <a:latin typeface="Roboto"/>
              <a:ea typeface="Roboto"/>
            </a:endParaRPr>
          </a:p>
          <a:p>
            <a:pPr>
              <a:spcBef>
                <a:spcPts val="591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fewer selections -&gt; 0 points added/deducted</a:t>
            </a:r>
            <a:endParaRPr lang="en-US" sz="2000" b="0">
              <a:latin typeface="Roboto"/>
              <a:ea typeface="Roboto"/>
            </a:endParaRPr>
          </a:p>
          <a:p>
            <a:pPr>
              <a:spcBef>
                <a:spcPts val="591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worst case is 0 points</a:t>
            </a:r>
            <a:endParaRPr lang="en-US" sz="2000" b="0">
              <a:latin typeface="Roboto"/>
              <a:ea typeface="Roboto"/>
            </a:endParaRPr>
          </a:p>
          <a:p>
            <a:pPr>
              <a:defRPr/>
            </a:pPr>
            <a:br>
              <a:rPr lang="en-US" sz="2000"/>
            </a:br>
            <a:endParaRPr lang="de-DE" sz="2000"/>
          </a:p>
        </p:txBody>
      </p:sp>
      <p:sp>
        <p:nvSpPr>
          <p:cNvPr id="13" name="Rechteck 11" hidden="0"/>
          <p:cNvSpPr/>
          <p:nvPr isPhoto="0" userDrawn="0"/>
        </p:nvSpPr>
        <p:spPr bwMode="auto">
          <a:xfrm>
            <a:off x="5697202" y="5515123"/>
            <a:ext cx="3700188" cy="1378100"/>
          </a:xfrm>
          <a:prstGeom prst="rect">
            <a:avLst/>
          </a:prstGeom>
          <a:solidFill>
            <a:srgbClr val="FFC000">
              <a:alpha val="32941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en-US" sz="1800" b="0" i="0" u="none" strike="noStrike" cap="none" spc="0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1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535518" y="3616719"/>
          <a:ext cx="7561875" cy="1810297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{BF7E75CB-FBE1-BEB3-4AE6-39638113799B}</a:tableStyleId>
              </a:tblPr>
              <a:tblGrid>
                <a:gridCol w="549256"/>
                <a:gridCol w="5610197"/>
                <a:gridCol w="620834"/>
                <a:gridCol w="390794"/>
                <a:gridCol w="390794"/>
              </a:tblGrid>
              <a:tr h="371387">
                <a:tc>
                  <a:txBody>
                    <a:bodyPr/>
                    <a:p>
                      <a:pPr indent="-142875"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342900" lvl="0" indent="-342900">
                        <a:lnSpc>
                          <a:spcPct val="114999"/>
                        </a:lnSpc>
                        <a:spcAft>
                          <a:spcPts val="300"/>
                        </a:spcAft>
                        <a:buFont typeface="+mj-lt"/>
                        <a:buAutoNum type="alphaLcParenBoth"/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High coupling of components.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100"/>
                        <a:t> </a:t>
                      </a:r>
                      <a:endParaRPr lang="de-DE" sz="11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lang="de-DE"/>
                    </a:p>
                  </a:txBody>
                  <a:tcPr>
                    <a:noFill/>
                  </a:tcPr>
                </a:tc>
              </a:tr>
              <a:tr h="401828">
                <a:tc>
                  <a:txBody>
                    <a:bodyPr/>
                    <a:p>
                      <a:pPr indent="-142875"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 gridSpan="2">
                  <a:txBody>
                    <a:bodyPr/>
                    <a:p>
                      <a:pPr marL="0" lvl="0" indent="0">
                        <a:lnSpc>
                          <a:spcPct val="114999"/>
                        </a:lnSpc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(b) Inappropriate names of public methods.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>
                  <a:txBody>
                    <a:bodyPr/>
                    <a:p>
                      <a:pPr>
                        <a:defRPr/>
                      </a:pPr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lang="de-DE"/>
                    </a:p>
                  </a:txBody>
                  <a:tcPr>
                    <a:noFill/>
                  </a:tcPr>
                </a:tc>
              </a:tr>
              <a:tr h="905993">
                <a:tc>
                  <a:txBody>
                    <a:bodyPr/>
                    <a:p>
                      <a:pPr indent="-142875"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indent="-142875"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indent="-142875"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lnSpc>
                          <a:spcPct val="114999"/>
                        </a:lnSpc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(c) Missing comments.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marL="0" lvl="0" indent="0">
                        <a:lnSpc>
                          <a:spcPct val="114999"/>
                        </a:lnSpc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(d) Error clusters.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marL="0" lvl="0" indent="0">
                        <a:lnSpc>
                          <a:spcPct val="114999"/>
                        </a:lnSpc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(e) Number of test cases per component.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100"/>
                        <a:t> </a:t>
                      </a:r>
                      <a:endParaRPr lang="de-DE" sz="11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100"/>
                        <a:t> </a:t>
                      </a:r>
                      <a:endParaRPr lang="de-DE" sz="11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100"/>
                        <a:t> </a:t>
                      </a:r>
                      <a:endParaRPr lang="de-DE" sz="11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</a:tr>
            </a:tbl>
          </a:graphicData>
        </a:graphic>
      </p:graphicFrame>
      <p:sp>
        <p:nvSpPr>
          <p:cNvPr id="5" name="Rectangle 1" hidden="0"/>
          <p:cNvSpPr>
            <a:spLocks noChangeArrowheads="1"/>
          </p:cNvSpPr>
          <p:nvPr isPhoto="0" userDrawn="0"/>
        </p:nvSpPr>
        <p:spPr bwMode="auto">
          <a:xfrm>
            <a:off x="547100" y="2179006"/>
            <a:ext cx="9123640" cy="1677358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38088" rIns="36501" bIns="38088" numCol="1" anchor="ctr" anchorCtr="0" compatLnSpc="1">
            <a:prstTxWarp prst="textNoShape"/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1pPr>
            <a:lvl2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5pPr>
            <a:lvl6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2100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Arial"/>
              </a:rPr>
              <a:t>Question 38</a:t>
            </a:r>
            <a:r>
              <a:rPr lang="en-GB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Arial"/>
              </a:rPr>
              <a:t>	</a:t>
            </a:r>
            <a:r>
              <a:rPr lang="en-GB" b="0" i="1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Arial"/>
              </a:rPr>
              <a:t>P-Question: Choose the two most appropriate indicators. – 2 points</a:t>
            </a:r>
            <a:endParaRPr lang="de-DE" b="1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  <a:cs typeface="Arial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2100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ID: Q-20-04-29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de-DE" sz="800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b="0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Times New Roman"/>
              </a:rPr>
              <a:t>You try to analyze your architecture quantitatively. Which are the </a:t>
            </a:r>
            <a:r>
              <a:rPr lang="en-US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Times New Roman"/>
              </a:rPr>
              <a:t>TWO</a:t>
            </a:r>
            <a:r>
              <a:rPr lang="en-US" b="0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Times New Roman"/>
              </a:rPr>
              <a:t> most appropriate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b="0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Times New Roman"/>
              </a:rPr>
              <a:t>indicators for architectural problem areas?</a:t>
            </a:r>
            <a:endParaRPr lang="de-DE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de-DE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</p:txBody>
      </p:sp>
      <p:sp>
        <p:nvSpPr>
          <p:cNvPr id="6" name="Fußzeilenplatzhalter 3" hidden="0"/>
          <p:cNvSpPr/>
          <p:nvPr isPhoto="0" userDrawn="0"/>
        </p:nvSpPr>
        <p:spPr bwMode="auto">
          <a:xfrm>
            <a:off x="-1109697" y="6893222"/>
            <a:ext cx="4114800" cy="36512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R="0" lvl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de-DE" sz="1400" b="0" i="0" u="none" strike="noStrike" cap="none" spc="0">
                <a:solidFill>
                  <a:srgbClr val="898989"/>
                </a:solidFill>
                <a:latin typeface="Roboto"/>
                <a:ea typeface="Roboto"/>
              </a:rPr>
              <a:t>(C) iSAQB e.V.</a:t>
            </a:r>
            <a:endParaRPr/>
          </a:p>
        </p:txBody>
      </p:sp>
      <p:sp>
        <p:nvSpPr>
          <p:cNvPr id="7" name="Textfeld 14" hidden="0"/>
          <p:cNvSpPr>
            <a:spLocks noAdjustHandles="0" noChangeArrowheads="0"/>
          </p:cNvSpPr>
          <p:nvPr isPhoto="0" userDrawn="0"/>
        </p:nvSpPr>
        <p:spPr bwMode="auto">
          <a:xfrm>
            <a:off x="7007744" y="4470700"/>
            <a:ext cx="375216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90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FF0000"/>
                </a:solidFill>
                <a:latin typeface="Roboto"/>
                <a:ea typeface="Roboto"/>
              </a:rPr>
              <a:t>both wrong -&gt; </a:t>
            </a:r>
            <a:r>
              <a:rPr lang="en-US" sz="2000">
                <a:solidFill>
                  <a:srgbClr val="FF0000"/>
                </a:solidFill>
                <a:latin typeface="Roboto"/>
                <a:ea typeface="Roboto"/>
              </a:rPr>
              <a:t>0</a:t>
            </a:r>
            <a:r>
              <a:rPr lang="en-US" sz="2000" b="0" i="0" u="none" strike="noStrike">
                <a:solidFill>
                  <a:srgbClr val="FF0000"/>
                </a:solidFill>
                <a:latin typeface="Roboto"/>
                <a:ea typeface="Roboto"/>
              </a:rPr>
              <a:t> points</a:t>
            </a:r>
            <a:endParaRPr lang="en-US" sz="2000" b="0">
              <a:solidFill>
                <a:srgbClr val="FF0000"/>
              </a:solidFill>
              <a:latin typeface="Roboto"/>
              <a:ea typeface="Roboto"/>
            </a:endParaRPr>
          </a:p>
          <a:p>
            <a:pPr>
              <a:defRPr/>
            </a:pPr>
            <a:br>
              <a:rPr lang="en-US"/>
            </a:br>
            <a:endParaRPr lang="de-DE"/>
          </a:p>
        </p:txBody>
      </p:sp>
      <p:sp>
        <p:nvSpPr>
          <p:cNvPr id="8" name="Titel 1" hidden="0"/>
          <p:cNvSpPr>
            <a:spLocks noAdjustHandles="0" noChangeArrowheads="0"/>
          </p:cNvSpPr>
          <p:nvPr isPhoto="0" userDrawn="0"/>
        </p:nvSpPr>
        <p:spPr bwMode="auto">
          <a:xfrm>
            <a:off x="537301" y="416975"/>
            <a:ext cx="7200003" cy="116955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de-DE" sz="4400" b="1" i="0" u="none" strike="noStrike" cap="none" spc="0">
                <a:solidFill>
                  <a:srgbClr val="666666"/>
                </a:solidFill>
                <a:latin typeface="Arial"/>
                <a:ea typeface="SimSun"/>
              </a:defRPr>
            </a:lvl1pPr>
          </a:lstStyle>
          <a:p>
            <a:pPr>
              <a:defRPr/>
            </a:pPr>
            <a:r>
              <a:rPr lang="en-US" sz="3600">
                <a:latin typeface="Roboto"/>
              </a:rPr>
              <a:t>P-Question (Pick Multiple)</a:t>
            </a:r>
            <a:br>
              <a:rPr lang="en-US" sz="4000">
                <a:latin typeface="Roboto"/>
              </a:rPr>
            </a:br>
            <a:endParaRPr lang="en-US" sz="4000">
              <a:latin typeface="Roboto"/>
            </a:endParaRPr>
          </a:p>
        </p:txBody>
      </p:sp>
      <p:sp>
        <p:nvSpPr>
          <p:cNvPr id="9" name="Textfeld 3" hidden="0"/>
          <p:cNvSpPr>
            <a:spLocks noAdjustHandles="0" noChangeArrowheads="0"/>
          </p:cNvSpPr>
          <p:nvPr isPhoto="0" userDrawn="0"/>
        </p:nvSpPr>
        <p:spPr bwMode="auto">
          <a:xfrm>
            <a:off x="528909" y="3971960"/>
            <a:ext cx="6277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b="1" i="0" u="none" strike="noStrike">
                <a:solidFill>
                  <a:srgbClr val="00B050"/>
                </a:solidFill>
                <a:latin typeface="Calibri"/>
              </a:rPr>
              <a:t> </a:t>
            </a:r>
            <a:r>
              <a:rPr lang="de-DE" sz="1800" b="1" i="0" u="none" strike="noStrike">
                <a:solidFill>
                  <a:srgbClr val="FF0000"/>
                </a:solidFill>
                <a:latin typeface="Roboto"/>
                <a:ea typeface="Roboto"/>
              </a:rPr>
              <a:t> X  </a:t>
            </a:r>
            <a:endParaRPr lang="de-DE" b="0">
              <a:solidFill>
                <a:srgbClr val="FF0000"/>
              </a:solidFill>
              <a:latin typeface="Roboto"/>
              <a:ea typeface="Roboto"/>
            </a:endParaRPr>
          </a:p>
          <a:p>
            <a:pPr>
              <a:defRPr/>
            </a:pPr>
            <a:br>
              <a:rPr lang="de-DE"/>
            </a:br>
            <a:endParaRPr lang="de-DE"/>
          </a:p>
        </p:txBody>
      </p:sp>
      <p:sp>
        <p:nvSpPr>
          <p:cNvPr id="10" name="Textfeld 5" hidden="0"/>
          <p:cNvSpPr>
            <a:spLocks noAdjustHandles="0" noChangeArrowheads="0"/>
          </p:cNvSpPr>
          <p:nvPr isPhoto="0" userDrawn="0"/>
        </p:nvSpPr>
        <p:spPr bwMode="auto">
          <a:xfrm>
            <a:off x="540897" y="4370747"/>
            <a:ext cx="6775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b="1" i="0" u="none" strike="noStrike">
                <a:solidFill>
                  <a:srgbClr val="00B050"/>
                </a:solidFill>
                <a:latin typeface="Calibri"/>
              </a:rPr>
              <a:t> </a:t>
            </a:r>
            <a:r>
              <a:rPr lang="de-DE" sz="1800" b="1" i="0" u="none" strike="noStrike">
                <a:solidFill>
                  <a:srgbClr val="00B050"/>
                </a:solidFill>
                <a:latin typeface="Roboto"/>
                <a:ea typeface="Roboto"/>
              </a:rPr>
              <a:t> </a:t>
            </a:r>
            <a:r>
              <a:rPr lang="de-DE" sz="1800" b="1" i="0" u="none" strike="noStrike">
                <a:solidFill>
                  <a:srgbClr val="FF0000"/>
                </a:solidFill>
                <a:latin typeface="Roboto"/>
                <a:ea typeface="Roboto"/>
              </a:rPr>
              <a:t>X </a:t>
            </a:r>
            <a:r>
              <a:rPr lang="de-DE" sz="1800" b="1" i="0" u="none" strike="noStrike">
                <a:solidFill>
                  <a:srgbClr val="00B050"/>
                </a:solidFill>
                <a:latin typeface="Roboto"/>
                <a:ea typeface="Roboto"/>
              </a:rPr>
              <a:t> </a:t>
            </a:r>
            <a:endParaRPr lang="de-DE" b="0">
              <a:latin typeface="Roboto"/>
              <a:ea typeface="Roboto"/>
            </a:endParaRPr>
          </a:p>
          <a:p>
            <a:pPr>
              <a:defRPr/>
            </a:pPr>
            <a:br>
              <a:rPr lang="de-DE"/>
            </a:br>
            <a:endParaRPr lang="de-DE"/>
          </a:p>
        </p:txBody>
      </p:sp>
      <p:sp>
        <p:nvSpPr>
          <p:cNvPr id="11" name="Textfeld 7" hidden="0"/>
          <p:cNvSpPr>
            <a:spLocks noAdjustHandles="0" noChangeArrowheads="0"/>
          </p:cNvSpPr>
          <p:nvPr isPhoto="0" userDrawn="0"/>
        </p:nvSpPr>
        <p:spPr bwMode="auto">
          <a:xfrm>
            <a:off x="624381" y="5501835"/>
            <a:ext cx="5042848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correct answer -&gt; add 1</a:t>
            </a: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/n</a:t>
            </a:r>
            <a:r>
              <a:rPr lang="en-US" sz="2000">
                <a:solidFill>
                  <a:srgbClr val="000000"/>
                </a:solidFill>
                <a:latin typeface="Roboto"/>
                <a:ea typeface="Roboto"/>
              </a:rPr>
              <a:t> of </a:t>
            </a: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max points</a:t>
            </a:r>
            <a:endParaRPr lang="en-US" sz="2000" b="0">
              <a:latin typeface="Roboto"/>
              <a:ea typeface="Roboto"/>
            </a:endParaRPr>
          </a:p>
          <a:p>
            <a:pPr>
              <a:spcBef>
                <a:spcPts val="591"/>
              </a:spcBef>
              <a:spcAft>
                <a:spcPts val="0"/>
              </a:spcAft>
              <a:defRPr/>
            </a:pP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wrong answer -&gt; deduct 1/</a:t>
            </a:r>
            <a:r>
              <a:rPr lang="en-US" sz="2000">
                <a:solidFill>
                  <a:srgbClr val="000000"/>
                </a:solidFill>
                <a:latin typeface="Roboto"/>
                <a:ea typeface="Roboto"/>
              </a:rPr>
              <a:t>n</a:t>
            </a: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 of max points</a:t>
            </a:r>
            <a:endParaRPr lang="en-US" sz="2000" b="0">
              <a:latin typeface="Roboto"/>
              <a:ea typeface="Roboto"/>
            </a:endParaRPr>
          </a:p>
          <a:p>
            <a:pPr>
              <a:spcBef>
                <a:spcPts val="591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(but only down to 0 points overall)</a:t>
            </a:r>
            <a:endParaRPr lang="en-US" sz="2000" b="0">
              <a:latin typeface="Roboto"/>
              <a:ea typeface="Roboto"/>
            </a:endParaRPr>
          </a:p>
          <a:p>
            <a:pPr>
              <a:defRPr/>
            </a:pPr>
            <a:br>
              <a:rPr lang="en-US" sz="2000"/>
            </a:br>
            <a:endParaRPr lang="de-DE" sz="2000"/>
          </a:p>
        </p:txBody>
      </p:sp>
      <p:sp>
        <p:nvSpPr>
          <p:cNvPr id="12" name="Rechteck 11" hidden="0"/>
          <p:cNvSpPr/>
          <p:nvPr isPhoto="0" userDrawn="0"/>
        </p:nvSpPr>
        <p:spPr bwMode="auto">
          <a:xfrm>
            <a:off x="673356" y="5515122"/>
            <a:ext cx="4868128" cy="1150084"/>
          </a:xfrm>
          <a:prstGeom prst="rect">
            <a:avLst/>
          </a:prstGeom>
          <a:solidFill>
            <a:srgbClr val="FFC000">
              <a:alpha val="32941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en-US" sz="1800" b="0" i="0" u="none" strike="noStrike" cap="none" spc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" name="Textfeld 11" hidden="0"/>
          <p:cNvSpPr>
            <a:spLocks noAdjustHandles="0" noChangeArrowheads="0"/>
          </p:cNvSpPr>
          <p:nvPr isPhoto="0" userDrawn="0"/>
        </p:nvSpPr>
        <p:spPr bwMode="auto">
          <a:xfrm>
            <a:off x="5654622" y="5501835"/>
            <a:ext cx="4293876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i="0">
                <a:solidFill>
                  <a:srgbClr val="000000"/>
                </a:solidFill>
                <a:latin typeface="Roboto"/>
                <a:ea typeface="Roboto"/>
              </a:rPr>
              <a:t>too many selections -&gt; 0 points        </a:t>
            </a:r>
            <a:endParaRPr lang="en-US" sz="2000" b="0">
              <a:latin typeface="Roboto"/>
              <a:ea typeface="Roboto"/>
            </a:endParaRPr>
          </a:p>
          <a:p>
            <a:pPr>
              <a:spcBef>
                <a:spcPts val="591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fewer selections -&gt; 0 points added/deducted</a:t>
            </a:r>
            <a:endParaRPr lang="en-US" sz="2000" b="0">
              <a:latin typeface="Roboto"/>
              <a:ea typeface="Roboto"/>
            </a:endParaRPr>
          </a:p>
          <a:p>
            <a:pPr>
              <a:spcBef>
                <a:spcPts val="591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worst case is 0 points</a:t>
            </a:r>
            <a:endParaRPr lang="en-US" sz="2000" b="0">
              <a:latin typeface="Roboto"/>
              <a:ea typeface="Roboto"/>
            </a:endParaRPr>
          </a:p>
          <a:p>
            <a:pPr>
              <a:defRPr/>
            </a:pPr>
            <a:br>
              <a:rPr lang="en-US" sz="2000"/>
            </a:br>
            <a:endParaRPr lang="de-DE" sz="2000"/>
          </a:p>
        </p:txBody>
      </p:sp>
      <p:sp>
        <p:nvSpPr>
          <p:cNvPr id="14" name="Rechteck 11" hidden="0"/>
          <p:cNvSpPr/>
          <p:nvPr isPhoto="0" userDrawn="0"/>
        </p:nvSpPr>
        <p:spPr bwMode="auto">
          <a:xfrm>
            <a:off x="5697202" y="5515123"/>
            <a:ext cx="3700188" cy="1378100"/>
          </a:xfrm>
          <a:prstGeom prst="rect">
            <a:avLst/>
          </a:prstGeom>
          <a:solidFill>
            <a:srgbClr val="FFC000">
              <a:alpha val="32941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en-US" sz="1800" b="0" i="0" u="none" strike="noStrike" cap="none" spc="0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1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535518" y="3616719"/>
          <a:ext cx="7561875" cy="1810297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{BF7E75CB-FBE1-BEB3-4AE6-39638113799B}</a:tableStyleId>
              </a:tblPr>
              <a:tblGrid>
                <a:gridCol w="549256"/>
                <a:gridCol w="5610197"/>
                <a:gridCol w="620834"/>
                <a:gridCol w="390794"/>
                <a:gridCol w="390794"/>
              </a:tblGrid>
              <a:tr h="371387">
                <a:tc>
                  <a:txBody>
                    <a:bodyPr/>
                    <a:p>
                      <a:pPr indent="-142875"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342900" lvl="0" indent="-342900">
                        <a:lnSpc>
                          <a:spcPct val="114999"/>
                        </a:lnSpc>
                        <a:spcAft>
                          <a:spcPts val="300"/>
                        </a:spcAft>
                        <a:buFont typeface="+mj-lt"/>
                        <a:buAutoNum type="alphaLcParenBoth"/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High coupling of components.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100"/>
                        <a:t> </a:t>
                      </a:r>
                      <a:endParaRPr lang="de-DE" sz="11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lang="de-DE"/>
                    </a:p>
                  </a:txBody>
                  <a:tcPr>
                    <a:noFill/>
                  </a:tcPr>
                </a:tc>
              </a:tr>
              <a:tr h="401828">
                <a:tc>
                  <a:txBody>
                    <a:bodyPr/>
                    <a:p>
                      <a:pPr indent="-142875"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 gridSpan="2">
                  <a:txBody>
                    <a:bodyPr/>
                    <a:p>
                      <a:pPr marL="0" lvl="0" indent="0">
                        <a:lnSpc>
                          <a:spcPct val="114999"/>
                        </a:lnSpc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(b) Inappropriate names of public methods.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>
                  <a:txBody>
                    <a:bodyPr/>
                    <a:p>
                      <a:pPr>
                        <a:defRPr/>
                      </a:pPr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lang="de-DE"/>
                    </a:p>
                  </a:txBody>
                  <a:tcPr>
                    <a:noFill/>
                  </a:tcPr>
                </a:tc>
              </a:tr>
              <a:tr h="905993">
                <a:tc>
                  <a:txBody>
                    <a:bodyPr/>
                    <a:p>
                      <a:pPr indent="-142875"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indent="-142875"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indent="-142875"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lnSpc>
                          <a:spcPct val="114999"/>
                        </a:lnSpc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(c) Missing comments.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marL="0" lvl="0" indent="0">
                        <a:lnSpc>
                          <a:spcPct val="114999"/>
                        </a:lnSpc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(d) Error clusters.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marL="0" lvl="0" indent="0">
                        <a:lnSpc>
                          <a:spcPct val="114999"/>
                        </a:lnSpc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(e) Number of test cases per component.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100"/>
                        <a:t> </a:t>
                      </a:r>
                      <a:endParaRPr lang="de-DE" sz="11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100"/>
                        <a:t> </a:t>
                      </a:r>
                      <a:endParaRPr lang="de-DE" sz="11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100"/>
                        <a:t> </a:t>
                      </a:r>
                      <a:endParaRPr lang="de-DE" sz="11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</a:tr>
            </a:tbl>
          </a:graphicData>
        </a:graphic>
      </p:graphicFrame>
      <p:sp>
        <p:nvSpPr>
          <p:cNvPr id="5" name="Rectangle 1" hidden="0"/>
          <p:cNvSpPr>
            <a:spLocks noChangeArrowheads="1"/>
          </p:cNvSpPr>
          <p:nvPr isPhoto="0" userDrawn="0"/>
        </p:nvSpPr>
        <p:spPr bwMode="auto">
          <a:xfrm>
            <a:off x="547100" y="2179006"/>
            <a:ext cx="9123640" cy="1677358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38088" rIns="36501" bIns="38088" numCol="1" anchor="ctr" anchorCtr="0" compatLnSpc="1">
            <a:prstTxWarp prst="textNoShape"/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1pPr>
            <a:lvl2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5pPr>
            <a:lvl6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2100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Arial"/>
              </a:rPr>
              <a:t>Question 38</a:t>
            </a:r>
            <a:r>
              <a:rPr lang="en-GB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Arial"/>
              </a:rPr>
              <a:t>	</a:t>
            </a:r>
            <a:r>
              <a:rPr lang="en-GB" b="0" i="1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Arial"/>
              </a:rPr>
              <a:t>P-Question: Choose the two most appropriate indicators. – 2 points</a:t>
            </a:r>
            <a:endParaRPr lang="de-DE" b="1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  <a:cs typeface="Arial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2100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ID: Q-20-04-29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de-DE" sz="800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b="0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Times New Roman"/>
              </a:rPr>
              <a:t>You try to analyze your architecture quantitatively. Which are the </a:t>
            </a:r>
            <a:r>
              <a:rPr lang="en-US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Times New Roman"/>
              </a:rPr>
              <a:t>TWO</a:t>
            </a:r>
            <a:r>
              <a:rPr lang="en-US" b="0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Times New Roman"/>
              </a:rPr>
              <a:t> most appropriate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b="0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Times New Roman"/>
              </a:rPr>
              <a:t>indicators for architectural problem areas?</a:t>
            </a:r>
            <a:endParaRPr lang="de-DE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de-DE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</p:txBody>
      </p:sp>
      <p:sp>
        <p:nvSpPr>
          <p:cNvPr id="6" name="Fußzeilenplatzhalter 3" hidden="0"/>
          <p:cNvSpPr/>
          <p:nvPr isPhoto="0" userDrawn="0"/>
        </p:nvSpPr>
        <p:spPr bwMode="auto">
          <a:xfrm>
            <a:off x="-1109697" y="6893222"/>
            <a:ext cx="4114800" cy="36512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R="0" lvl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de-DE" sz="1400" b="0" i="0" u="none" strike="noStrike" cap="none" spc="0">
                <a:solidFill>
                  <a:srgbClr val="898989"/>
                </a:solidFill>
                <a:latin typeface="Roboto"/>
                <a:ea typeface="Roboto"/>
              </a:rPr>
              <a:t>(C) iSAQB e.V.</a:t>
            </a:r>
            <a:endParaRPr/>
          </a:p>
        </p:txBody>
      </p:sp>
      <p:sp>
        <p:nvSpPr>
          <p:cNvPr id="7" name="Textfeld 14" hidden="0"/>
          <p:cNvSpPr>
            <a:spLocks noAdjustHandles="0" noChangeArrowheads="0"/>
          </p:cNvSpPr>
          <p:nvPr isPhoto="0" userDrawn="0"/>
        </p:nvSpPr>
        <p:spPr bwMode="auto">
          <a:xfrm>
            <a:off x="6360044" y="4472909"/>
            <a:ext cx="375216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90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FF0000"/>
                </a:solidFill>
                <a:latin typeface="Roboto"/>
                <a:ea typeface="Roboto"/>
              </a:rPr>
              <a:t>too many selected -&gt; </a:t>
            </a:r>
            <a:r>
              <a:rPr lang="en-US" sz="2000">
                <a:solidFill>
                  <a:srgbClr val="FF0000"/>
                </a:solidFill>
                <a:latin typeface="Roboto"/>
                <a:ea typeface="Roboto"/>
              </a:rPr>
              <a:t>0</a:t>
            </a:r>
            <a:r>
              <a:rPr lang="en-US" sz="2000" b="0" i="0" u="none" strike="noStrike">
                <a:solidFill>
                  <a:srgbClr val="FF0000"/>
                </a:solidFill>
                <a:latin typeface="Roboto"/>
                <a:ea typeface="Roboto"/>
              </a:rPr>
              <a:t> points</a:t>
            </a:r>
            <a:endParaRPr lang="en-US" sz="2000" b="0">
              <a:solidFill>
                <a:srgbClr val="FF0000"/>
              </a:solidFill>
              <a:latin typeface="Roboto"/>
              <a:ea typeface="Roboto"/>
            </a:endParaRPr>
          </a:p>
          <a:p>
            <a:pPr>
              <a:defRPr/>
            </a:pPr>
            <a:br>
              <a:rPr lang="en-US"/>
            </a:br>
            <a:endParaRPr lang="de-DE"/>
          </a:p>
        </p:txBody>
      </p:sp>
      <p:sp>
        <p:nvSpPr>
          <p:cNvPr id="8" name="Titel 1" hidden="0"/>
          <p:cNvSpPr>
            <a:spLocks noAdjustHandles="0" noChangeArrowheads="0"/>
          </p:cNvSpPr>
          <p:nvPr isPhoto="0" userDrawn="0"/>
        </p:nvSpPr>
        <p:spPr bwMode="auto">
          <a:xfrm>
            <a:off x="537301" y="416975"/>
            <a:ext cx="7200003" cy="116955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de-DE" sz="4400" b="1" i="0" u="none" strike="noStrike" cap="none" spc="0">
                <a:solidFill>
                  <a:srgbClr val="666666"/>
                </a:solidFill>
                <a:latin typeface="Arial"/>
                <a:ea typeface="SimSun"/>
              </a:defRPr>
            </a:lvl1pPr>
          </a:lstStyle>
          <a:p>
            <a:pPr>
              <a:defRPr/>
            </a:pPr>
            <a:r>
              <a:rPr lang="en-US" sz="3600">
                <a:latin typeface="Roboto"/>
              </a:rPr>
              <a:t>P-Question (Pick Multiple)</a:t>
            </a:r>
            <a:br>
              <a:rPr lang="en-US" sz="4000">
                <a:latin typeface="Roboto"/>
              </a:rPr>
            </a:br>
            <a:endParaRPr lang="en-US" sz="4000">
              <a:latin typeface="Roboto"/>
            </a:endParaRPr>
          </a:p>
        </p:txBody>
      </p:sp>
      <p:sp>
        <p:nvSpPr>
          <p:cNvPr id="9" name="Textfeld 3" hidden="0"/>
          <p:cNvSpPr>
            <a:spLocks noAdjustHandles="0" noChangeArrowheads="0"/>
          </p:cNvSpPr>
          <p:nvPr isPhoto="0" userDrawn="0"/>
        </p:nvSpPr>
        <p:spPr bwMode="auto">
          <a:xfrm>
            <a:off x="528909" y="3971960"/>
            <a:ext cx="6277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b="1" i="0" u="none" strike="noStrike">
                <a:solidFill>
                  <a:srgbClr val="00B050"/>
                </a:solidFill>
                <a:latin typeface="Calibri"/>
              </a:rPr>
              <a:t> </a:t>
            </a:r>
            <a:r>
              <a:rPr lang="de-DE" sz="1800" b="1" i="0" u="none" strike="noStrike">
                <a:solidFill>
                  <a:srgbClr val="FF0000"/>
                </a:solidFill>
                <a:latin typeface="Roboto"/>
                <a:ea typeface="Roboto"/>
              </a:rPr>
              <a:t> X  </a:t>
            </a:r>
            <a:endParaRPr lang="de-DE" b="0">
              <a:solidFill>
                <a:srgbClr val="FF0000"/>
              </a:solidFill>
              <a:latin typeface="Roboto"/>
              <a:ea typeface="Roboto"/>
            </a:endParaRPr>
          </a:p>
          <a:p>
            <a:pPr>
              <a:defRPr/>
            </a:pPr>
            <a:br>
              <a:rPr lang="de-DE"/>
            </a:br>
            <a:endParaRPr lang="de-DE"/>
          </a:p>
        </p:txBody>
      </p:sp>
      <p:sp>
        <p:nvSpPr>
          <p:cNvPr id="10" name="Textfeld 5" hidden="0"/>
          <p:cNvSpPr>
            <a:spLocks noAdjustHandles="0" noChangeArrowheads="0"/>
          </p:cNvSpPr>
          <p:nvPr isPhoto="0" userDrawn="0"/>
        </p:nvSpPr>
        <p:spPr bwMode="auto">
          <a:xfrm>
            <a:off x="540897" y="4688247"/>
            <a:ext cx="6775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b="1" i="0" u="none" strike="noStrike">
                <a:solidFill>
                  <a:srgbClr val="10B042"/>
                </a:solidFill>
                <a:latin typeface="Calibri"/>
              </a:rPr>
              <a:t> </a:t>
            </a:r>
            <a:r>
              <a:rPr lang="de-DE" sz="1800" b="1" i="0" u="none" strike="noStrike">
                <a:solidFill>
                  <a:srgbClr val="10B042"/>
                </a:solidFill>
                <a:latin typeface="Roboto"/>
                <a:ea typeface="Roboto"/>
              </a:rPr>
              <a:t> X  </a:t>
            </a:r>
            <a:endParaRPr lang="de-DE" b="0">
              <a:solidFill>
                <a:srgbClr val="10B042"/>
              </a:solidFill>
              <a:latin typeface="Roboto"/>
              <a:ea typeface="Roboto"/>
            </a:endParaRPr>
          </a:p>
          <a:p>
            <a:pPr>
              <a:defRPr/>
            </a:pPr>
            <a:br>
              <a:rPr lang="de-DE"/>
            </a:br>
            <a:endParaRPr lang="de-DE"/>
          </a:p>
        </p:txBody>
      </p:sp>
      <p:sp>
        <p:nvSpPr>
          <p:cNvPr id="11" name="Textfeld 9" hidden="0"/>
          <p:cNvSpPr>
            <a:spLocks noAdjustHandles="0" noChangeArrowheads="0"/>
          </p:cNvSpPr>
          <p:nvPr isPhoto="0" userDrawn="0"/>
        </p:nvSpPr>
        <p:spPr bwMode="auto">
          <a:xfrm>
            <a:off x="528197" y="3596047"/>
            <a:ext cx="6775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b="1" i="0" u="none" strike="noStrike">
                <a:solidFill>
                  <a:srgbClr val="10B042"/>
                </a:solidFill>
                <a:latin typeface="Calibri"/>
              </a:rPr>
              <a:t> </a:t>
            </a:r>
            <a:r>
              <a:rPr lang="de-DE" sz="1800" b="1" i="0" u="none" strike="noStrike">
                <a:solidFill>
                  <a:srgbClr val="10B042"/>
                </a:solidFill>
                <a:latin typeface="Roboto"/>
                <a:ea typeface="Roboto"/>
              </a:rPr>
              <a:t> X  </a:t>
            </a:r>
            <a:endParaRPr lang="de-DE" b="0">
              <a:solidFill>
                <a:srgbClr val="10B042"/>
              </a:solidFill>
              <a:latin typeface="Roboto"/>
              <a:ea typeface="Roboto"/>
            </a:endParaRPr>
          </a:p>
          <a:p>
            <a:pPr>
              <a:defRPr/>
            </a:pPr>
            <a:br>
              <a:rPr lang="de-DE"/>
            </a:br>
            <a:endParaRPr lang="de-DE"/>
          </a:p>
        </p:txBody>
      </p:sp>
      <p:sp>
        <p:nvSpPr>
          <p:cNvPr id="12" name="Textfeld 11" hidden="0"/>
          <p:cNvSpPr>
            <a:spLocks noAdjustHandles="0" noChangeArrowheads="0"/>
          </p:cNvSpPr>
          <p:nvPr isPhoto="0" userDrawn="0"/>
        </p:nvSpPr>
        <p:spPr bwMode="auto">
          <a:xfrm>
            <a:off x="624381" y="5501835"/>
            <a:ext cx="5042848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correct answer -&gt; add 1</a:t>
            </a: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/n</a:t>
            </a:r>
            <a:r>
              <a:rPr lang="en-US" sz="2000">
                <a:solidFill>
                  <a:srgbClr val="000000"/>
                </a:solidFill>
                <a:latin typeface="Roboto"/>
                <a:ea typeface="Roboto"/>
              </a:rPr>
              <a:t> of </a:t>
            </a: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max points</a:t>
            </a:r>
            <a:endParaRPr lang="en-US" sz="2000" b="0">
              <a:latin typeface="Roboto"/>
              <a:ea typeface="Roboto"/>
            </a:endParaRPr>
          </a:p>
          <a:p>
            <a:pPr>
              <a:spcBef>
                <a:spcPts val="591"/>
              </a:spcBef>
              <a:spcAft>
                <a:spcPts val="0"/>
              </a:spcAft>
              <a:defRPr/>
            </a:pP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wrong answer -&gt; deduct 1/</a:t>
            </a:r>
            <a:r>
              <a:rPr lang="en-US" sz="2000">
                <a:solidFill>
                  <a:srgbClr val="000000"/>
                </a:solidFill>
                <a:latin typeface="Roboto"/>
                <a:ea typeface="Roboto"/>
              </a:rPr>
              <a:t>n</a:t>
            </a: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 of max points</a:t>
            </a:r>
            <a:endParaRPr lang="en-US" sz="2000" b="0">
              <a:latin typeface="Roboto"/>
              <a:ea typeface="Roboto"/>
            </a:endParaRPr>
          </a:p>
          <a:p>
            <a:pPr>
              <a:spcBef>
                <a:spcPts val="591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(but only down to 0 points overall)</a:t>
            </a:r>
            <a:endParaRPr lang="en-US" sz="2000" b="0">
              <a:latin typeface="Roboto"/>
              <a:ea typeface="Roboto"/>
            </a:endParaRPr>
          </a:p>
          <a:p>
            <a:pPr>
              <a:defRPr/>
            </a:pPr>
            <a:br>
              <a:rPr lang="en-US" sz="2000"/>
            </a:br>
            <a:endParaRPr lang="de-DE" sz="2000"/>
          </a:p>
        </p:txBody>
      </p:sp>
      <p:sp>
        <p:nvSpPr>
          <p:cNvPr id="13" name="Rechteck 11" hidden="0"/>
          <p:cNvSpPr/>
          <p:nvPr isPhoto="0" userDrawn="0"/>
        </p:nvSpPr>
        <p:spPr bwMode="auto">
          <a:xfrm>
            <a:off x="673356" y="5515122"/>
            <a:ext cx="4868128" cy="1150084"/>
          </a:xfrm>
          <a:prstGeom prst="rect">
            <a:avLst/>
          </a:prstGeom>
          <a:solidFill>
            <a:srgbClr val="FFC000">
              <a:alpha val="32941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en-US" sz="1800" b="0" i="0" u="none" strike="noStrike" cap="none" spc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" name="Textfeld 21" hidden="0"/>
          <p:cNvSpPr>
            <a:spLocks noAdjustHandles="0" noChangeArrowheads="0"/>
          </p:cNvSpPr>
          <p:nvPr isPhoto="0" userDrawn="0"/>
        </p:nvSpPr>
        <p:spPr bwMode="auto">
          <a:xfrm>
            <a:off x="5654622" y="5501835"/>
            <a:ext cx="4293876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i="0">
                <a:solidFill>
                  <a:srgbClr val="000000"/>
                </a:solidFill>
                <a:latin typeface="Roboto"/>
                <a:ea typeface="Roboto"/>
              </a:rPr>
              <a:t>too many selections -&gt; 0 points        </a:t>
            </a:r>
            <a:endParaRPr lang="en-US" sz="2000" b="0">
              <a:latin typeface="Roboto"/>
              <a:ea typeface="Roboto"/>
            </a:endParaRPr>
          </a:p>
          <a:p>
            <a:pPr>
              <a:spcBef>
                <a:spcPts val="591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fewer selections -&gt; 0 points added/deducted</a:t>
            </a:r>
            <a:endParaRPr lang="en-US" sz="2000" b="0">
              <a:latin typeface="Roboto"/>
              <a:ea typeface="Roboto"/>
            </a:endParaRPr>
          </a:p>
          <a:p>
            <a:pPr>
              <a:spcBef>
                <a:spcPts val="591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worst case is 0 points</a:t>
            </a:r>
            <a:endParaRPr lang="en-US" sz="2000" b="0">
              <a:latin typeface="Roboto"/>
              <a:ea typeface="Roboto"/>
            </a:endParaRPr>
          </a:p>
          <a:p>
            <a:pPr>
              <a:defRPr/>
            </a:pPr>
            <a:br>
              <a:rPr lang="en-US" sz="2000"/>
            </a:br>
            <a:endParaRPr lang="de-DE" sz="2000"/>
          </a:p>
        </p:txBody>
      </p:sp>
      <p:sp>
        <p:nvSpPr>
          <p:cNvPr id="15" name="Rechteck 11" hidden="0"/>
          <p:cNvSpPr/>
          <p:nvPr isPhoto="0" userDrawn="0"/>
        </p:nvSpPr>
        <p:spPr bwMode="auto">
          <a:xfrm>
            <a:off x="5697202" y="5515123"/>
            <a:ext cx="3700188" cy="1378100"/>
          </a:xfrm>
          <a:prstGeom prst="rect">
            <a:avLst/>
          </a:prstGeom>
          <a:solidFill>
            <a:srgbClr val="FFC000">
              <a:alpha val="32941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en-US" sz="1800" b="0" i="0" u="none" strike="noStrike" cap="none" spc="0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1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729551" y="4126425"/>
          <a:ext cx="7467600" cy="1375410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{BF7E75CB-FBE1-BEB3-4AE6-39638113799B}</a:tableStyleId>
              </a:tblPr>
              <a:tblGrid>
                <a:gridCol w="939768"/>
                <a:gridCol w="983849"/>
                <a:gridCol w="671331"/>
                <a:gridCol w="4872652"/>
              </a:tblGrid>
              <a:tr h="84895">
                <a:tc>
                  <a:txBody>
                    <a:bodyPr/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(a)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Interfaces.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</a:tr>
              <a:tr h="84895">
                <a:tc>
                  <a:txBody>
                    <a:bodyPr/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(b)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(c)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Responsibility.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Internal structure.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</a:tr>
              <a:tr h="361950">
                <a:tc>
                  <a:txBody>
                    <a:bodyPr/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(d)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Hints for the implementation.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</a:tr>
            </a:tbl>
          </a:graphicData>
        </a:graphic>
      </p:graphicFrame>
      <p:sp>
        <p:nvSpPr>
          <p:cNvPr id="5" name="Rectangle 1" hidden="0"/>
          <p:cNvSpPr>
            <a:spLocks noChangeArrowheads="1"/>
          </p:cNvSpPr>
          <p:nvPr isPhoto="0" userDrawn="0"/>
        </p:nvSpPr>
        <p:spPr bwMode="auto">
          <a:xfrm>
            <a:off x="527729" y="2156655"/>
            <a:ext cx="9211176" cy="196977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numCol="1" anchor="ctr" anchorCtr="0" compatLnSpc="1">
            <a:prstTxWarp prst="textNoShape"/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1pPr>
            <a:lvl2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5pPr>
            <a:lvl6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6pPr>
            <a:lvl7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7pPr>
            <a:lvl8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8pPr>
            <a:lvl9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r>
              <a:rPr lang="en-GB" sz="2100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Question 19</a:t>
            </a:r>
            <a:r>
              <a:rPr lang="en-GB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	</a:t>
            </a:r>
            <a:r>
              <a:rPr lang="en-GB" b="0" i="1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K-Question: Select “Contained” or “Avoided” for each line. – 1 point</a:t>
            </a:r>
            <a:endParaRPr lang="de-DE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r>
              <a:rPr lang="en-GB" b="0" i="1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­­­­­</a:t>
            </a:r>
            <a:r>
              <a:rPr lang="en-GB" sz="2100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ID: Q-20-04-22</a:t>
            </a:r>
            <a:endParaRPr lang="de-DE" sz="2100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endParaRPr lang="en-US" sz="800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  <a:cs typeface="Times New Roman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r>
              <a:rPr lang="en-US" b="0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Times New Roman"/>
              </a:rPr>
              <a:t>You document a component of your software architecture. Which information should be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r>
              <a:rPr lang="en-US" b="0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Times New Roman"/>
              </a:rPr>
              <a:t>contained in your black box description and which information should be avoided?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endParaRPr lang="de-DE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r>
              <a:rPr lang="en-US" b="0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Contained    Avoided</a:t>
            </a:r>
            <a:endParaRPr/>
          </a:p>
        </p:txBody>
      </p:sp>
      <p:sp>
        <p:nvSpPr>
          <p:cNvPr id="6" name="Titel 1" hidden="0"/>
          <p:cNvSpPr>
            <a:spLocks noAdjustHandles="0" noChangeArrowheads="0"/>
          </p:cNvSpPr>
          <p:nvPr isPhoto="0" userDrawn="0"/>
        </p:nvSpPr>
        <p:spPr bwMode="auto">
          <a:xfrm>
            <a:off x="527729" y="419843"/>
            <a:ext cx="7200003" cy="110799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de-DE" sz="4400" b="1" i="0" u="none" strike="noStrike" cap="none" spc="0">
                <a:solidFill>
                  <a:srgbClr val="666666"/>
                </a:solidFill>
                <a:latin typeface="Arial"/>
                <a:ea typeface="SimSun"/>
              </a:defRPr>
            </a:lvl1pPr>
          </a:lstStyle>
          <a:p>
            <a:pPr>
              <a:defRPr/>
            </a:pPr>
            <a:r>
              <a:rPr lang="en-US" sz="3600">
                <a:latin typeface="Roboto"/>
              </a:rPr>
              <a:t>K-Questions (Choose Category, Allocation Questions)</a:t>
            </a:r>
            <a:endParaRPr lang="en-US" sz="3600"/>
          </a:p>
        </p:txBody>
      </p:sp>
      <p:sp>
        <p:nvSpPr>
          <p:cNvPr id="7" name="Textfeld 7" hidden="0"/>
          <p:cNvSpPr>
            <a:spLocks noAdjustHandles="0" noChangeArrowheads="0"/>
          </p:cNvSpPr>
          <p:nvPr isPhoto="0" userDrawn="0"/>
        </p:nvSpPr>
        <p:spPr bwMode="auto">
          <a:xfrm>
            <a:off x="624381" y="5501835"/>
            <a:ext cx="4660550" cy="1451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mark 1 answer per row (or none if 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not sure)</a:t>
            </a:r>
            <a:endParaRPr lang="en-US" sz="2000" b="0">
              <a:latin typeface="Roboto"/>
              <a:ea typeface="Roboto"/>
            </a:endParaRPr>
          </a:p>
          <a:p>
            <a:pPr>
              <a:spcBef>
                <a:spcPts val="525"/>
              </a:spcBef>
              <a:spcAft>
                <a:spcPts val="0"/>
              </a:spcAft>
              <a:defRPr/>
            </a:pPr>
            <a:r>
              <a:rPr lang="en-US" sz="2000" b="0">
                <a:solidFill>
                  <a:srgbClr val="000000"/>
                </a:solidFill>
                <a:latin typeface="Roboto"/>
                <a:ea typeface="Roboto"/>
              </a:rPr>
              <a:t>there is always one correct answer </a:t>
            </a:r>
            <a:endParaRPr/>
          </a:p>
          <a:p>
            <a:pPr>
              <a:spcBef>
                <a:spcPts val="525"/>
              </a:spcBef>
              <a:spcAft>
                <a:spcPts val="0"/>
              </a:spcAft>
              <a:defRPr/>
            </a:pPr>
            <a:r>
              <a:rPr lang="en-US" sz="2000" b="0">
                <a:solidFill>
                  <a:srgbClr val="000000"/>
                </a:solidFill>
                <a:latin typeface="Roboto"/>
                <a:ea typeface="Roboto"/>
              </a:rPr>
              <a:t>in each row</a:t>
            </a:r>
            <a:endParaRPr lang="de-DE" sz="2000">
              <a:latin typeface="Roboto"/>
              <a:ea typeface="Roboto"/>
            </a:endParaRPr>
          </a:p>
        </p:txBody>
      </p:sp>
      <p:sp>
        <p:nvSpPr>
          <p:cNvPr id="8" name="Textfeld 11" hidden="0"/>
          <p:cNvSpPr>
            <a:spLocks noAdjustHandles="0" noChangeArrowheads="0"/>
          </p:cNvSpPr>
          <p:nvPr isPhoto="0" userDrawn="0"/>
        </p:nvSpPr>
        <p:spPr bwMode="auto">
          <a:xfrm>
            <a:off x="5015635" y="5501835"/>
            <a:ext cx="4723270" cy="1451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correct mark -&gt; add 1/n of max points 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wrong mark -&gt; deduct 1</a:t>
            </a: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/</a:t>
            </a:r>
            <a:r>
              <a:rPr lang="en-US" sz="2000">
                <a:solidFill>
                  <a:srgbClr val="000000"/>
                </a:solidFill>
                <a:latin typeface="Roboto"/>
                <a:ea typeface="Roboto"/>
              </a:rPr>
              <a:t>n of max points</a:t>
            </a:r>
            <a:endParaRPr lang="en-US" sz="2000" b="0">
              <a:latin typeface="Roboto"/>
              <a:ea typeface="Roboto"/>
            </a:endParaRPr>
          </a:p>
          <a:p>
            <a:pPr>
              <a:spcBef>
                <a:spcPts val="525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(but only down to 0 points overall)</a:t>
            </a:r>
            <a:endParaRPr lang="en-US" sz="2000" b="0">
              <a:latin typeface="Roboto"/>
              <a:ea typeface="Roboto"/>
            </a:endParaRPr>
          </a:p>
          <a:p>
            <a:pPr>
              <a:spcBef>
                <a:spcPts val="525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worst case is 0 points</a:t>
            </a:r>
            <a:endParaRPr lang="en-US" sz="2000" b="0">
              <a:latin typeface="Roboto"/>
              <a:ea typeface="Roboto"/>
            </a:endParaRPr>
          </a:p>
        </p:txBody>
      </p:sp>
      <p:sp>
        <p:nvSpPr>
          <p:cNvPr id="9" name="Textfeld 15" hidden="0"/>
          <p:cNvSpPr>
            <a:spLocks noAdjustHandles="0" noChangeArrowheads="0"/>
          </p:cNvSpPr>
          <p:nvPr isPhoto="0" userDrawn="0"/>
        </p:nvSpPr>
        <p:spPr bwMode="auto">
          <a:xfrm>
            <a:off x="6937976" y="4472909"/>
            <a:ext cx="37521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90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70C0"/>
                </a:solidFill>
                <a:latin typeface="Roboto"/>
                <a:ea typeface="Roboto"/>
              </a:rPr>
              <a:t>no selection -&gt; 0 points</a:t>
            </a:r>
            <a:endParaRPr lang="en-US" sz="2000" b="0">
              <a:solidFill>
                <a:srgbClr val="0070C0"/>
              </a:solidFill>
              <a:latin typeface="Roboto"/>
              <a:ea typeface="Roboto"/>
            </a:endParaRPr>
          </a:p>
        </p:txBody>
      </p:sp>
      <p:sp>
        <p:nvSpPr>
          <p:cNvPr id="10" name="Fußzeilenplatzhalter 3" hidden="0"/>
          <p:cNvSpPr/>
          <p:nvPr isPhoto="0" userDrawn="0"/>
        </p:nvSpPr>
        <p:spPr bwMode="auto">
          <a:xfrm>
            <a:off x="-1109697" y="6893222"/>
            <a:ext cx="4114800" cy="36512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R="0" lvl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de-DE" sz="1400" b="0" i="0" u="none" strike="noStrike" cap="none" spc="0">
                <a:solidFill>
                  <a:srgbClr val="898989"/>
                </a:solidFill>
                <a:latin typeface="Roboto"/>
                <a:ea typeface="Roboto"/>
              </a:rPr>
              <a:t>(C) iSAQB e.V.</a:t>
            </a:r>
            <a:endParaRPr/>
          </a:p>
        </p:txBody>
      </p:sp>
      <p:sp>
        <p:nvSpPr>
          <p:cNvPr id="11" name="Rechteck 11" hidden="0"/>
          <p:cNvSpPr/>
          <p:nvPr isPhoto="0" userDrawn="0"/>
        </p:nvSpPr>
        <p:spPr bwMode="auto">
          <a:xfrm>
            <a:off x="698353" y="5515122"/>
            <a:ext cx="3974280" cy="1364813"/>
          </a:xfrm>
          <a:prstGeom prst="rect">
            <a:avLst/>
          </a:prstGeom>
          <a:solidFill>
            <a:srgbClr val="FFC000">
              <a:alpha val="32941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en-US" sz="1800" b="0" i="0" u="none" strike="noStrike" cap="none" spc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" name="Rechteck 11" hidden="0"/>
          <p:cNvSpPr/>
          <p:nvPr isPhoto="0" userDrawn="0"/>
        </p:nvSpPr>
        <p:spPr bwMode="auto">
          <a:xfrm>
            <a:off x="5080249" y="5515123"/>
            <a:ext cx="4595935" cy="1378099"/>
          </a:xfrm>
          <a:prstGeom prst="rect">
            <a:avLst/>
          </a:prstGeom>
          <a:solidFill>
            <a:srgbClr val="FFC000">
              <a:alpha val="32941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en-US" sz="1800" b="0" i="0" u="none" strike="noStrike" cap="none" spc="0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2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 hidden="0"/>
          <p:cNvSpPr>
            <a:spLocks noAdjustHandles="0" noChangeArrowheads="0"/>
          </p:cNvSpPr>
          <p:nvPr isPhoto="0" userDrawn="0">
            <p:ph type="title" idx="4294967295" hasCustomPrompt="0"/>
          </p:nvPr>
        </p:nvSpPr>
        <p:spPr bwMode="auto">
          <a:xfrm>
            <a:off x="579299" y="430417"/>
            <a:ext cx="7200003" cy="1169551"/>
          </a:xfrm>
        </p:spPr>
        <p:txBody>
          <a:bodyPr>
            <a:spAutoFit/>
          </a:bodyPr>
          <a:lstStyle/>
          <a:p>
            <a:pPr lvl="0">
              <a:defRPr/>
            </a:pPr>
            <a:r>
              <a:rPr lang="de-DE" sz="3600">
                <a:latin typeface="Roboto"/>
              </a:rPr>
              <a:t>Copyright </a:t>
            </a:r>
            <a:r>
              <a:rPr lang="de-DE" sz="3600">
                <a:latin typeface="Roboto"/>
              </a:rPr>
              <a:t>Notice</a:t>
            </a:r>
            <a:br>
              <a:rPr lang="de-DE" sz="4000"/>
            </a:br>
            <a:endParaRPr lang="de-DE" sz="4000">
              <a:latin typeface="Roboto"/>
            </a:endParaRPr>
          </a:p>
        </p:txBody>
      </p:sp>
      <p:sp>
        <p:nvSpPr>
          <p:cNvPr id="5" name="Textplatzhalter 2" hidden="0"/>
          <p:cNvSpPr>
            <a:spLocks noAdjustHandles="0" noChangeArrowheads="0"/>
          </p:cNvSpPr>
          <p:nvPr isPhoto="0" userDrawn="0">
            <p:ph type="body" idx="4294967295" hasCustomPrompt="0"/>
          </p:nvPr>
        </p:nvSpPr>
        <p:spPr bwMode="auto">
          <a:xfrm>
            <a:off x="579299" y="1246802"/>
            <a:ext cx="9071643" cy="4742279"/>
          </a:xfrm>
        </p:spPr>
        <p:txBody>
          <a:bodyPr/>
          <a:lstStyle/>
          <a:p>
            <a:pPr lvl="0">
              <a:lnSpc>
                <a:spcPct val="120000"/>
              </a:lnSpc>
              <a:defRPr/>
            </a:pPr>
            <a:r>
              <a:rPr lang="en-US" sz="2000">
                <a:latin typeface="Roboto"/>
              </a:rPr>
              <a:t>© (Copyright), International Software Architecture Qualification Board </a:t>
            </a:r>
            <a:r>
              <a:rPr lang="en-US" sz="2000">
                <a:latin typeface="Roboto"/>
              </a:rPr>
              <a:t>e.V</a:t>
            </a:r>
            <a:r>
              <a:rPr lang="en-US" sz="2000">
                <a:latin typeface="Roboto"/>
              </a:rPr>
              <a:t>. (iSAQB</a:t>
            </a:r>
            <a:r>
              <a:rPr lang="en-US" sz="2000" baseline="30000">
                <a:latin typeface="Roboto"/>
              </a:rPr>
              <a:t>®</a:t>
            </a:r>
            <a:r>
              <a:rPr lang="en-US" sz="2000">
                <a:latin typeface="Roboto"/>
              </a:rPr>
              <a:t> </a:t>
            </a:r>
            <a:r>
              <a:rPr lang="en-US" sz="2000">
                <a:latin typeface="Roboto"/>
              </a:rPr>
              <a:t>e.V</a:t>
            </a:r>
            <a:r>
              <a:rPr lang="en-US" sz="2000">
                <a:latin typeface="Roboto"/>
              </a:rPr>
              <a:t>.) 2020</a:t>
            </a:r>
            <a:endParaRPr/>
          </a:p>
          <a:p>
            <a:pPr lvl="0">
              <a:lnSpc>
                <a:spcPct val="120000"/>
              </a:lnSpc>
              <a:defRPr/>
            </a:pPr>
            <a:r>
              <a:rPr lang="en-US" sz="2000">
                <a:latin typeface="Roboto"/>
              </a:rPr>
              <a:t>This Guide may only be used subject to the conditions stated in the iSAQB Foundation Level Curriculum, especially:</a:t>
            </a:r>
            <a:endParaRPr/>
          </a:p>
          <a:p>
            <a:pPr lvl="0">
              <a:lnSpc>
                <a:spcPct val="120000"/>
              </a:lnSpc>
              <a:defRPr/>
            </a:pPr>
            <a:r>
              <a:rPr lang="en-US" sz="2000">
                <a:latin typeface="Roboto"/>
              </a:rPr>
              <a:t>If you are a trainer or training provider, it shall be possible for you to use the documents and/or curricula once you have obtained a usage license. Please address any enquiries to </a:t>
            </a:r>
            <a:r>
              <a:rPr lang="en-US" sz="2000" u="sng">
                <a:latin typeface="Roboto"/>
                <a:hlinkClick r:id="rId2" tooltip="mailto:info@isaqb.org"/>
              </a:rPr>
              <a:t>info@isaqb.org</a:t>
            </a:r>
            <a:r>
              <a:rPr lang="en-US" sz="2000">
                <a:latin typeface="Roboto"/>
              </a:rPr>
              <a:t>.</a:t>
            </a:r>
            <a:endParaRPr/>
          </a:p>
          <a:p>
            <a:pPr lvl="0">
              <a:lnSpc>
                <a:spcPct val="120000"/>
              </a:lnSpc>
              <a:defRPr/>
            </a:pPr>
            <a:r>
              <a:rPr lang="en-US" sz="2000">
                <a:latin typeface="Roboto"/>
              </a:rPr>
              <a:t>The International Software Architecture Qualification Board </a:t>
            </a:r>
            <a:r>
              <a:rPr lang="en-US" sz="2000">
                <a:latin typeface="Roboto"/>
              </a:rPr>
              <a:t>e.V</a:t>
            </a:r>
            <a:r>
              <a:rPr lang="en-US" sz="2000">
                <a:latin typeface="Roboto"/>
              </a:rPr>
              <a:t>. (iSAQB </a:t>
            </a:r>
            <a:r>
              <a:rPr lang="en-US" sz="2000">
                <a:latin typeface="Roboto"/>
              </a:rPr>
              <a:t>e.V</a:t>
            </a:r>
            <a:r>
              <a:rPr lang="en-US" sz="2000">
                <a:latin typeface="Roboto"/>
              </a:rPr>
              <a:t>.) has exclusive entitlement to these copyrights. The abbreviation "</a:t>
            </a:r>
            <a:r>
              <a:rPr lang="en-US" sz="2000">
                <a:latin typeface="Roboto"/>
              </a:rPr>
              <a:t>e.V</a:t>
            </a:r>
            <a:r>
              <a:rPr lang="en-US" sz="2000">
                <a:latin typeface="Roboto"/>
              </a:rPr>
              <a:t>." is part of the </a:t>
            </a:r>
            <a:r>
              <a:rPr lang="en-US" sz="2000">
                <a:latin typeface="Roboto"/>
              </a:rPr>
              <a:t>iSAQB’s</a:t>
            </a:r>
            <a:r>
              <a:rPr lang="en-US" sz="2000">
                <a:latin typeface="Roboto"/>
              </a:rPr>
              <a:t> official name and stands for registered association, which describes its status as a legal entity according to German law. For the purpose of simplicity, iSAQB </a:t>
            </a:r>
            <a:r>
              <a:rPr lang="en-US" sz="2000">
                <a:latin typeface="Roboto"/>
              </a:rPr>
              <a:t>e.V</a:t>
            </a:r>
            <a:r>
              <a:rPr lang="en-US" sz="2000">
                <a:latin typeface="Roboto"/>
              </a:rPr>
              <a:t>. shall hereafter be referred to as iSAQB without the use of said abbreviation.</a:t>
            </a:r>
            <a:endParaRPr lang="de-DE" sz="2000">
              <a:latin typeface="Roboto"/>
            </a:endParaRPr>
          </a:p>
          <a:p>
            <a:pPr lvl="0">
              <a:defRPr/>
            </a:pPr>
            <a:endParaRPr lang="de-DE" sz="2000">
              <a:latin typeface="Roboto"/>
            </a:endParaRPr>
          </a:p>
        </p:txBody>
      </p:sp>
      <p:sp>
        <p:nvSpPr>
          <p:cNvPr id="6" name="Fußzeilenplatzhalter 3" hidden="0"/>
          <p:cNvSpPr/>
          <p:nvPr isPhoto="0" userDrawn="0"/>
        </p:nvSpPr>
        <p:spPr bwMode="auto">
          <a:xfrm>
            <a:off x="-1099465" y="6893222"/>
            <a:ext cx="4114800" cy="36512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de-DE" sz="1400" b="0" i="0" u="none" strike="noStrike" cap="none" spc="0">
                <a:solidFill>
                  <a:srgbClr val="898989"/>
                </a:solidFill>
                <a:latin typeface="Roboto"/>
                <a:ea typeface="Roboto"/>
              </a:rPr>
              <a:t>(C) iSAQB e.V.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1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726986" y="4132841"/>
          <a:ext cx="7467600" cy="1375410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{BF7E75CB-FBE1-BEB3-4AE6-39638113799B}</a:tableStyleId>
              </a:tblPr>
              <a:tblGrid>
                <a:gridCol w="939768"/>
                <a:gridCol w="983849"/>
                <a:gridCol w="671331"/>
                <a:gridCol w="4872652"/>
              </a:tblGrid>
              <a:tr h="84895">
                <a:tc>
                  <a:txBody>
                    <a:bodyPr/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(a)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Interfaces.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</a:tr>
              <a:tr h="84895">
                <a:tc>
                  <a:txBody>
                    <a:bodyPr/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(b)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(c)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Responsibility.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Internal structure.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</a:tr>
              <a:tr h="361950">
                <a:tc>
                  <a:txBody>
                    <a:bodyPr/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(d)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Hints for the implementation.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</a:tr>
            </a:tbl>
          </a:graphicData>
        </a:graphic>
      </p:graphicFrame>
      <p:sp>
        <p:nvSpPr>
          <p:cNvPr id="5" name="Rectangle 1" hidden="0"/>
          <p:cNvSpPr>
            <a:spLocks noChangeArrowheads="1"/>
          </p:cNvSpPr>
          <p:nvPr isPhoto="0" userDrawn="0"/>
        </p:nvSpPr>
        <p:spPr bwMode="auto">
          <a:xfrm>
            <a:off x="538124" y="2181862"/>
            <a:ext cx="9211176" cy="196977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numCol="1" anchor="ctr" anchorCtr="0" compatLnSpc="1">
            <a:prstTxWarp prst="textNoShape"/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1pPr>
            <a:lvl2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5pPr>
            <a:lvl6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6pPr>
            <a:lvl7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7pPr>
            <a:lvl8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8pPr>
            <a:lvl9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r>
              <a:rPr lang="en-GB" sz="2100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Question 19</a:t>
            </a:r>
            <a:r>
              <a:rPr lang="en-GB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	</a:t>
            </a:r>
            <a:r>
              <a:rPr lang="en-GB" b="0" i="1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K-Question: Select “Contained” or “Avoided” for each line. – 1 point</a:t>
            </a:r>
            <a:endParaRPr lang="de-DE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r>
              <a:rPr lang="en-GB" b="0" i="1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­­­­­</a:t>
            </a:r>
            <a:r>
              <a:rPr lang="en-GB" sz="2100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ID: Q-20-04-22</a:t>
            </a:r>
            <a:endParaRPr lang="de-DE" sz="2100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endParaRPr lang="en-US" sz="800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  <a:cs typeface="Times New Roman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r>
              <a:rPr lang="en-US" b="0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Times New Roman"/>
              </a:rPr>
              <a:t>You document a component of your software architecture. Which information should be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r>
              <a:rPr lang="en-US" b="0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Times New Roman"/>
              </a:rPr>
              <a:t>contained in your black box description and which information should be avoided?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endParaRPr lang="de-DE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r>
              <a:rPr lang="en-US" b="0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Contained    Avoided</a:t>
            </a:r>
            <a:endParaRPr/>
          </a:p>
        </p:txBody>
      </p:sp>
      <p:sp>
        <p:nvSpPr>
          <p:cNvPr id="6" name="Titel 1" hidden="0"/>
          <p:cNvSpPr>
            <a:spLocks noAdjustHandles="0" noChangeArrowheads="0"/>
          </p:cNvSpPr>
          <p:nvPr isPhoto="0" userDrawn="0"/>
        </p:nvSpPr>
        <p:spPr bwMode="auto">
          <a:xfrm>
            <a:off x="538124" y="445050"/>
            <a:ext cx="7691490" cy="110799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de-DE" sz="4400" b="1" i="0" u="none" strike="noStrike" cap="none" spc="0">
                <a:solidFill>
                  <a:srgbClr val="666666"/>
                </a:solidFill>
                <a:latin typeface="Arial"/>
                <a:ea typeface="SimSun"/>
              </a:defRPr>
            </a:lvl1pPr>
          </a:lstStyle>
          <a:p>
            <a:pPr>
              <a:defRPr/>
            </a:pPr>
            <a:r>
              <a:rPr lang="en-US" sz="3600">
                <a:latin typeface="Roboto"/>
              </a:rPr>
              <a:t>K-Questions (Choose Category, Allocation Questions)</a:t>
            </a:r>
            <a:endParaRPr lang="en-US" sz="3600"/>
          </a:p>
        </p:txBody>
      </p:sp>
      <p:sp>
        <p:nvSpPr>
          <p:cNvPr id="7" name="Textfeld 7" hidden="0"/>
          <p:cNvSpPr>
            <a:spLocks noAdjustHandles="0" noChangeArrowheads="0"/>
          </p:cNvSpPr>
          <p:nvPr isPhoto="0" userDrawn="0"/>
        </p:nvSpPr>
        <p:spPr bwMode="auto">
          <a:xfrm>
            <a:off x="624381" y="5501835"/>
            <a:ext cx="4660550" cy="1451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mark 1 answer per row (or none if 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not sure)</a:t>
            </a:r>
            <a:endParaRPr lang="en-US" sz="2000" b="0">
              <a:latin typeface="Roboto"/>
              <a:ea typeface="Roboto"/>
            </a:endParaRPr>
          </a:p>
          <a:p>
            <a:pPr>
              <a:spcBef>
                <a:spcPts val="525"/>
              </a:spcBef>
              <a:spcAft>
                <a:spcPts val="0"/>
              </a:spcAft>
              <a:defRPr/>
            </a:pPr>
            <a:r>
              <a:rPr lang="en-US" sz="2000" b="0">
                <a:solidFill>
                  <a:srgbClr val="000000"/>
                </a:solidFill>
                <a:latin typeface="Roboto"/>
                <a:ea typeface="Roboto"/>
              </a:rPr>
              <a:t>there is always one correct answer </a:t>
            </a:r>
            <a:endParaRPr/>
          </a:p>
          <a:p>
            <a:pPr>
              <a:spcBef>
                <a:spcPts val="525"/>
              </a:spcBef>
              <a:spcAft>
                <a:spcPts val="0"/>
              </a:spcAft>
              <a:defRPr/>
            </a:pPr>
            <a:r>
              <a:rPr lang="en-US" sz="2000" b="0">
                <a:solidFill>
                  <a:srgbClr val="000000"/>
                </a:solidFill>
                <a:latin typeface="Roboto"/>
                <a:ea typeface="Roboto"/>
              </a:rPr>
              <a:t>in each row</a:t>
            </a:r>
            <a:endParaRPr lang="de-DE" sz="2000">
              <a:latin typeface="Roboto"/>
              <a:ea typeface="Roboto"/>
            </a:endParaRPr>
          </a:p>
        </p:txBody>
      </p:sp>
      <p:sp>
        <p:nvSpPr>
          <p:cNvPr id="8" name="Rechteck 11" hidden="0"/>
          <p:cNvSpPr/>
          <p:nvPr isPhoto="0" userDrawn="0"/>
        </p:nvSpPr>
        <p:spPr bwMode="auto">
          <a:xfrm>
            <a:off x="698353" y="5515122"/>
            <a:ext cx="3974280" cy="1364813"/>
          </a:xfrm>
          <a:prstGeom prst="rect">
            <a:avLst/>
          </a:prstGeom>
          <a:solidFill>
            <a:srgbClr val="FFC000">
              <a:alpha val="32941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en-US" sz="1800" b="0" i="0" u="none" strike="noStrike" cap="none" spc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Textfeld 11" hidden="0"/>
          <p:cNvSpPr>
            <a:spLocks noAdjustHandles="0" noChangeArrowheads="0"/>
          </p:cNvSpPr>
          <p:nvPr isPhoto="0" userDrawn="0"/>
        </p:nvSpPr>
        <p:spPr bwMode="auto">
          <a:xfrm>
            <a:off x="5015635" y="5501835"/>
            <a:ext cx="4723270" cy="1451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correct mark -&gt; add 1/n of max points 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wrong mark -&gt; deduct 1</a:t>
            </a: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/</a:t>
            </a:r>
            <a:r>
              <a:rPr lang="en-US" sz="2000">
                <a:solidFill>
                  <a:srgbClr val="000000"/>
                </a:solidFill>
                <a:latin typeface="Roboto"/>
                <a:ea typeface="Roboto"/>
              </a:rPr>
              <a:t>n of max points</a:t>
            </a:r>
            <a:endParaRPr lang="en-US" sz="2000" b="0">
              <a:latin typeface="Roboto"/>
              <a:ea typeface="Roboto"/>
            </a:endParaRPr>
          </a:p>
          <a:p>
            <a:pPr>
              <a:spcBef>
                <a:spcPts val="525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(but only down to 0 points overall)</a:t>
            </a:r>
            <a:endParaRPr lang="en-US" sz="2000" b="0">
              <a:latin typeface="Roboto"/>
              <a:ea typeface="Roboto"/>
            </a:endParaRPr>
          </a:p>
          <a:p>
            <a:pPr>
              <a:spcBef>
                <a:spcPts val="525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worst case is 0 points</a:t>
            </a:r>
            <a:endParaRPr lang="en-US" sz="2000" b="0">
              <a:latin typeface="Roboto"/>
              <a:ea typeface="Roboto"/>
            </a:endParaRPr>
          </a:p>
        </p:txBody>
      </p:sp>
      <p:sp>
        <p:nvSpPr>
          <p:cNvPr id="10" name="Rechteck 11" hidden="0"/>
          <p:cNvSpPr/>
          <p:nvPr isPhoto="0" userDrawn="0"/>
        </p:nvSpPr>
        <p:spPr bwMode="auto">
          <a:xfrm>
            <a:off x="5080249" y="5515123"/>
            <a:ext cx="4595935" cy="1378099"/>
          </a:xfrm>
          <a:prstGeom prst="rect">
            <a:avLst/>
          </a:prstGeom>
          <a:solidFill>
            <a:srgbClr val="FFC000">
              <a:alpha val="32941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en-US" sz="1800" b="0" i="0" u="none" strike="noStrike" cap="none" spc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Textfeld 15" hidden="0"/>
          <p:cNvSpPr>
            <a:spLocks noAdjustHandles="0" noChangeArrowheads="0"/>
          </p:cNvSpPr>
          <p:nvPr isPhoto="0" userDrawn="0"/>
        </p:nvSpPr>
        <p:spPr bwMode="auto">
          <a:xfrm>
            <a:off x="6277576" y="4472909"/>
            <a:ext cx="37521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90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10B042"/>
                </a:solidFill>
                <a:latin typeface="Roboto"/>
                <a:ea typeface="Roboto"/>
              </a:rPr>
              <a:t>4 correct -&gt; 4 x 0,25 = 1 point</a:t>
            </a:r>
            <a:endParaRPr lang="en-US" sz="2000" b="0">
              <a:solidFill>
                <a:srgbClr val="10B042"/>
              </a:solidFill>
              <a:latin typeface="Roboto"/>
              <a:ea typeface="Roboto"/>
            </a:endParaRPr>
          </a:p>
        </p:txBody>
      </p:sp>
      <p:sp>
        <p:nvSpPr>
          <p:cNvPr id="12" name="Textfeld 4" hidden="0"/>
          <p:cNvSpPr>
            <a:spLocks noAdjustHandles="0" noChangeArrowheads="0"/>
          </p:cNvSpPr>
          <p:nvPr isPhoto="0" userDrawn="0"/>
        </p:nvSpPr>
        <p:spPr bwMode="auto">
          <a:xfrm>
            <a:off x="921897" y="4116747"/>
            <a:ext cx="6775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b="1" i="0" u="none" strike="noStrike">
                <a:solidFill>
                  <a:srgbClr val="10B042"/>
                </a:solidFill>
                <a:latin typeface="Calibri"/>
              </a:rPr>
              <a:t> </a:t>
            </a:r>
            <a:r>
              <a:rPr lang="de-DE" sz="1800" b="1" i="0" u="none" strike="noStrike">
                <a:solidFill>
                  <a:srgbClr val="10B042"/>
                </a:solidFill>
                <a:latin typeface="Roboto"/>
                <a:ea typeface="Roboto"/>
              </a:rPr>
              <a:t> X  </a:t>
            </a:r>
            <a:endParaRPr lang="de-DE" b="0">
              <a:solidFill>
                <a:srgbClr val="10B042"/>
              </a:solidFill>
              <a:latin typeface="Roboto"/>
              <a:ea typeface="Roboto"/>
            </a:endParaRPr>
          </a:p>
          <a:p>
            <a:pPr>
              <a:defRPr/>
            </a:pPr>
            <a:br>
              <a:rPr lang="de-DE"/>
            </a:br>
            <a:endParaRPr lang="de-DE"/>
          </a:p>
        </p:txBody>
      </p:sp>
      <p:sp>
        <p:nvSpPr>
          <p:cNvPr id="13" name="Textfeld 5" hidden="0"/>
          <p:cNvSpPr>
            <a:spLocks noAdjustHandles="0" noChangeArrowheads="0"/>
          </p:cNvSpPr>
          <p:nvPr isPhoto="0" userDrawn="0"/>
        </p:nvSpPr>
        <p:spPr bwMode="auto">
          <a:xfrm>
            <a:off x="921897" y="4434247"/>
            <a:ext cx="6775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b="1" i="0" u="none" strike="noStrike">
                <a:solidFill>
                  <a:srgbClr val="10B042"/>
                </a:solidFill>
                <a:latin typeface="Calibri"/>
              </a:rPr>
              <a:t> </a:t>
            </a:r>
            <a:r>
              <a:rPr lang="de-DE" sz="1800" b="1" i="0" u="none" strike="noStrike">
                <a:solidFill>
                  <a:srgbClr val="10B042"/>
                </a:solidFill>
                <a:latin typeface="Roboto"/>
                <a:ea typeface="Roboto"/>
              </a:rPr>
              <a:t> X  </a:t>
            </a:r>
            <a:endParaRPr lang="de-DE" b="0">
              <a:solidFill>
                <a:srgbClr val="10B042"/>
              </a:solidFill>
              <a:latin typeface="Roboto"/>
              <a:ea typeface="Roboto"/>
            </a:endParaRPr>
          </a:p>
          <a:p>
            <a:pPr>
              <a:defRPr/>
            </a:pPr>
            <a:br>
              <a:rPr lang="de-DE"/>
            </a:br>
            <a:endParaRPr lang="de-DE"/>
          </a:p>
        </p:txBody>
      </p:sp>
      <p:sp>
        <p:nvSpPr>
          <p:cNvPr id="14" name="Textfeld 6" hidden="0"/>
          <p:cNvSpPr>
            <a:spLocks noAdjustHandles="0" noChangeArrowheads="0"/>
          </p:cNvSpPr>
          <p:nvPr isPhoto="0" userDrawn="0"/>
        </p:nvSpPr>
        <p:spPr bwMode="auto">
          <a:xfrm>
            <a:off x="1887097" y="4739047"/>
            <a:ext cx="6775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b="1" i="0" u="none" strike="noStrike">
                <a:solidFill>
                  <a:srgbClr val="10B042"/>
                </a:solidFill>
                <a:latin typeface="Calibri"/>
              </a:rPr>
              <a:t> </a:t>
            </a:r>
            <a:r>
              <a:rPr lang="de-DE" sz="1800" b="1" i="0" u="none" strike="noStrike">
                <a:solidFill>
                  <a:srgbClr val="10B042"/>
                </a:solidFill>
                <a:latin typeface="Roboto"/>
                <a:ea typeface="Roboto"/>
              </a:rPr>
              <a:t> X  </a:t>
            </a:r>
            <a:endParaRPr lang="de-DE" b="0">
              <a:solidFill>
                <a:srgbClr val="10B042"/>
              </a:solidFill>
              <a:latin typeface="Roboto"/>
              <a:ea typeface="Roboto"/>
            </a:endParaRPr>
          </a:p>
          <a:p>
            <a:pPr>
              <a:defRPr/>
            </a:pPr>
            <a:br>
              <a:rPr lang="de-DE"/>
            </a:br>
            <a:endParaRPr lang="de-DE"/>
          </a:p>
        </p:txBody>
      </p:sp>
      <p:sp>
        <p:nvSpPr>
          <p:cNvPr id="15" name="Textfeld 8" hidden="0"/>
          <p:cNvSpPr>
            <a:spLocks noAdjustHandles="0" noChangeArrowheads="0"/>
          </p:cNvSpPr>
          <p:nvPr isPhoto="0" userDrawn="0"/>
        </p:nvSpPr>
        <p:spPr bwMode="auto">
          <a:xfrm>
            <a:off x="1887097" y="5120047"/>
            <a:ext cx="6775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b="1" i="0" u="none" strike="noStrike">
                <a:solidFill>
                  <a:srgbClr val="10B042"/>
                </a:solidFill>
                <a:latin typeface="Calibri"/>
              </a:rPr>
              <a:t> </a:t>
            </a:r>
            <a:r>
              <a:rPr lang="de-DE" sz="1800" b="1" i="0" u="none" strike="noStrike">
                <a:solidFill>
                  <a:srgbClr val="10B042"/>
                </a:solidFill>
                <a:latin typeface="Roboto"/>
                <a:ea typeface="Roboto"/>
              </a:rPr>
              <a:t> X  </a:t>
            </a:r>
            <a:endParaRPr lang="de-DE" b="0">
              <a:solidFill>
                <a:srgbClr val="10B042"/>
              </a:solidFill>
              <a:latin typeface="Roboto"/>
              <a:ea typeface="Roboto"/>
            </a:endParaRPr>
          </a:p>
          <a:p>
            <a:pPr>
              <a:defRPr/>
            </a:pPr>
            <a:br>
              <a:rPr lang="de-DE"/>
            </a:br>
            <a:endParaRPr lang="de-DE"/>
          </a:p>
        </p:txBody>
      </p:sp>
      <p:sp>
        <p:nvSpPr>
          <p:cNvPr id="16" name="Fußzeilenplatzhalter 3" hidden="0"/>
          <p:cNvSpPr/>
          <p:nvPr isPhoto="0" userDrawn="0"/>
        </p:nvSpPr>
        <p:spPr bwMode="auto">
          <a:xfrm>
            <a:off x="-1109697" y="6893222"/>
            <a:ext cx="4114800" cy="36512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R="0" lvl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de-DE" sz="1400" b="0" i="0" u="none" strike="noStrike" cap="none" spc="0">
                <a:solidFill>
                  <a:srgbClr val="898989"/>
                </a:solidFill>
                <a:latin typeface="Roboto"/>
                <a:ea typeface="Roboto"/>
              </a:rPr>
              <a:t>(C) iSAQB e.V.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1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726986" y="4132841"/>
          <a:ext cx="7467600" cy="1375410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{BF7E75CB-FBE1-BEB3-4AE6-39638113799B}</a:tableStyleId>
              </a:tblPr>
              <a:tblGrid>
                <a:gridCol w="939768"/>
                <a:gridCol w="983849"/>
                <a:gridCol w="671331"/>
                <a:gridCol w="4872652"/>
              </a:tblGrid>
              <a:tr h="84895">
                <a:tc>
                  <a:txBody>
                    <a:bodyPr/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(a)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Interfaces.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</a:tr>
              <a:tr h="84895">
                <a:tc>
                  <a:txBody>
                    <a:bodyPr/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(b)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(c)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Responsibility.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Internal structure.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</a:tr>
              <a:tr h="361950">
                <a:tc>
                  <a:txBody>
                    <a:bodyPr/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(d)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Hints for the implementation.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</a:tr>
            </a:tbl>
          </a:graphicData>
        </a:graphic>
      </p:graphicFrame>
      <p:sp>
        <p:nvSpPr>
          <p:cNvPr id="5" name="Rectangle 1" hidden="0"/>
          <p:cNvSpPr>
            <a:spLocks noChangeArrowheads="1"/>
          </p:cNvSpPr>
          <p:nvPr isPhoto="0" userDrawn="0"/>
        </p:nvSpPr>
        <p:spPr bwMode="auto">
          <a:xfrm>
            <a:off x="538124" y="2182099"/>
            <a:ext cx="9211176" cy="196977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numCol="1" anchor="ctr" anchorCtr="0" compatLnSpc="1">
            <a:prstTxWarp prst="textNoShape"/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1pPr>
            <a:lvl2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5pPr>
            <a:lvl6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6pPr>
            <a:lvl7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7pPr>
            <a:lvl8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8pPr>
            <a:lvl9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r>
              <a:rPr lang="en-GB" sz="2100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Question 19</a:t>
            </a:r>
            <a:r>
              <a:rPr lang="en-GB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	</a:t>
            </a:r>
            <a:r>
              <a:rPr lang="en-GB" b="0" i="1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K-Question: Select “Contained” or “Avoided” for each line. – 1 point</a:t>
            </a:r>
            <a:endParaRPr lang="de-DE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r>
              <a:rPr lang="en-GB" b="0" i="1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­­­­­</a:t>
            </a:r>
            <a:r>
              <a:rPr lang="en-GB" sz="2100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ID: Q-20-04-22</a:t>
            </a:r>
            <a:endParaRPr lang="de-DE" sz="2100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endParaRPr lang="en-US" sz="800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  <a:cs typeface="Times New Roman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r>
              <a:rPr lang="en-US" b="0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Times New Roman"/>
              </a:rPr>
              <a:t>You document a component of your software architecture. Which information should be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r>
              <a:rPr lang="en-US" b="0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Times New Roman"/>
              </a:rPr>
              <a:t>contained in your black box description and which information should be avoided?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endParaRPr lang="de-DE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r>
              <a:rPr lang="en-US" b="0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Contained    Avoided</a:t>
            </a:r>
            <a:endParaRPr/>
          </a:p>
        </p:txBody>
      </p:sp>
      <p:sp>
        <p:nvSpPr>
          <p:cNvPr id="6" name="Titel 1" hidden="0"/>
          <p:cNvSpPr>
            <a:spLocks noAdjustHandles="0" noChangeArrowheads="0"/>
          </p:cNvSpPr>
          <p:nvPr isPhoto="0" userDrawn="0"/>
        </p:nvSpPr>
        <p:spPr bwMode="auto">
          <a:xfrm>
            <a:off x="538124" y="445050"/>
            <a:ext cx="7200003" cy="110799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de-DE" sz="4400" b="1" i="0" u="none" strike="noStrike" cap="none" spc="0">
                <a:solidFill>
                  <a:srgbClr val="666666"/>
                </a:solidFill>
                <a:latin typeface="Arial"/>
                <a:ea typeface="SimSun"/>
              </a:defRPr>
            </a:lvl1pPr>
          </a:lstStyle>
          <a:p>
            <a:pPr>
              <a:defRPr/>
            </a:pPr>
            <a:r>
              <a:rPr lang="en-US" sz="3600">
                <a:latin typeface="Roboto"/>
              </a:rPr>
              <a:t>K-Questions (Choose Category, Allocation Questions)</a:t>
            </a:r>
            <a:endParaRPr lang="en-US" sz="3600"/>
          </a:p>
        </p:txBody>
      </p:sp>
      <p:sp>
        <p:nvSpPr>
          <p:cNvPr id="7" name="Textfeld 7" hidden="0"/>
          <p:cNvSpPr>
            <a:spLocks noAdjustHandles="0" noChangeArrowheads="0"/>
          </p:cNvSpPr>
          <p:nvPr isPhoto="0" userDrawn="0"/>
        </p:nvSpPr>
        <p:spPr bwMode="auto">
          <a:xfrm>
            <a:off x="624381" y="5501835"/>
            <a:ext cx="4660550" cy="1451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mark 1 answer per row (or none if 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not sure)</a:t>
            </a:r>
            <a:endParaRPr lang="en-US" sz="2000" b="0">
              <a:latin typeface="Roboto"/>
              <a:ea typeface="Roboto"/>
            </a:endParaRPr>
          </a:p>
          <a:p>
            <a:pPr>
              <a:spcBef>
                <a:spcPts val="525"/>
              </a:spcBef>
              <a:spcAft>
                <a:spcPts val="0"/>
              </a:spcAft>
              <a:defRPr/>
            </a:pPr>
            <a:r>
              <a:rPr lang="en-US" sz="2000" b="0">
                <a:solidFill>
                  <a:srgbClr val="000000"/>
                </a:solidFill>
                <a:latin typeface="Roboto"/>
                <a:ea typeface="Roboto"/>
              </a:rPr>
              <a:t>there is always one correct answer </a:t>
            </a:r>
            <a:endParaRPr/>
          </a:p>
          <a:p>
            <a:pPr>
              <a:spcBef>
                <a:spcPts val="525"/>
              </a:spcBef>
              <a:spcAft>
                <a:spcPts val="0"/>
              </a:spcAft>
              <a:defRPr/>
            </a:pPr>
            <a:r>
              <a:rPr lang="en-US" sz="2000" b="0">
                <a:solidFill>
                  <a:srgbClr val="000000"/>
                </a:solidFill>
                <a:latin typeface="Roboto"/>
                <a:ea typeface="Roboto"/>
              </a:rPr>
              <a:t>in each row</a:t>
            </a:r>
            <a:endParaRPr lang="de-DE" sz="2000">
              <a:latin typeface="Roboto"/>
              <a:ea typeface="Roboto"/>
            </a:endParaRPr>
          </a:p>
        </p:txBody>
      </p:sp>
      <p:sp>
        <p:nvSpPr>
          <p:cNvPr id="8" name="Rechteck 11" hidden="0"/>
          <p:cNvSpPr/>
          <p:nvPr isPhoto="0" userDrawn="0"/>
        </p:nvSpPr>
        <p:spPr bwMode="auto">
          <a:xfrm>
            <a:off x="698353" y="5515121"/>
            <a:ext cx="3974280" cy="1374357"/>
          </a:xfrm>
          <a:prstGeom prst="rect">
            <a:avLst/>
          </a:prstGeom>
          <a:solidFill>
            <a:srgbClr val="FFC000">
              <a:alpha val="32941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en-US" sz="1800" b="0" i="0" u="none" strike="noStrike" cap="none" spc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Textfeld 11" hidden="0"/>
          <p:cNvSpPr>
            <a:spLocks noAdjustHandles="0" noChangeArrowheads="0"/>
          </p:cNvSpPr>
          <p:nvPr isPhoto="0" userDrawn="0"/>
        </p:nvSpPr>
        <p:spPr bwMode="auto">
          <a:xfrm>
            <a:off x="5015635" y="5501835"/>
            <a:ext cx="4723270" cy="1451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correct mark -&gt; add 1/n of max points 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wrong mark -&gt; deduct 1</a:t>
            </a: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/</a:t>
            </a:r>
            <a:r>
              <a:rPr lang="en-US" sz="2000">
                <a:solidFill>
                  <a:srgbClr val="000000"/>
                </a:solidFill>
                <a:latin typeface="Roboto"/>
                <a:ea typeface="Roboto"/>
              </a:rPr>
              <a:t>n of max points</a:t>
            </a:r>
            <a:endParaRPr lang="en-US" sz="2000" b="0">
              <a:latin typeface="Roboto"/>
              <a:ea typeface="Roboto"/>
            </a:endParaRPr>
          </a:p>
          <a:p>
            <a:pPr>
              <a:spcBef>
                <a:spcPts val="525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(but only down to 0 points overall)</a:t>
            </a:r>
            <a:endParaRPr lang="en-US" sz="2000" b="0">
              <a:latin typeface="Roboto"/>
              <a:ea typeface="Roboto"/>
            </a:endParaRPr>
          </a:p>
          <a:p>
            <a:pPr>
              <a:spcBef>
                <a:spcPts val="525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worst case is 0 points</a:t>
            </a:r>
            <a:endParaRPr lang="en-US" sz="2000" b="0">
              <a:latin typeface="Roboto"/>
              <a:ea typeface="Roboto"/>
            </a:endParaRPr>
          </a:p>
        </p:txBody>
      </p:sp>
      <p:sp>
        <p:nvSpPr>
          <p:cNvPr id="10" name="Rechteck 11" hidden="0"/>
          <p:cNvSpPr/>
          <p:nvPr isPhoto="0" userDrawn="0"/>
        </p:nvSpPr>
        <p:spPr bwMode="auto">
          <a:xfrm>
            <a:off x="5080249" y="5515123"/>
            <a:ext cx="4595935" cy="1374355"/>
          </a:xfrm>
          <a:prstGeom prst="rect">
            <a:avLst/>
          </a:prstGeom>
          <a:solidFill>
            <a:srgbClr val="FFC000">
              <a:alpha val="32941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en-US" sz="1800" b="0" i="0" u="none" strike="noStrike" cap="none" spc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Textfeld 15" hidden="0"/>
          <p:cNvSpPr>
            <a:spLocks noAdjustHandles="0" noChangeArrowheads="0"/>
          </p:cNvSpPr>
          <p:nvPr isPhoto="0" userDrawn="0"/>
        </p:nvSpPr>
        <p:spPr bwMode="auto">
          <a:xfrm>
            <a:off x="6314299" y="4472909"/>
            <a:ext cx="35795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90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10B042"/>
                </a:solidFill>
                <a:latin typeface="Roboto"/>
                <a:ea typeface="Roboto"/>
              </a:rPr>
              <a:t>3 correct, </a:t>
            </a:r>
            <a:r>
              <a:rPr lang="en-US" sz="2000" b="0" i="0" u="none" strike="noStrike">
                <a:solidFill>
                  <a:srgbClr val="FF0000"/>
                </a:solidFill>
                <a:latin typeface="Roboto"/>
                <a:ea typeface="Roboto"/>
              </a:rPr>
              <a:t>1 wrong </a:t>
            </a:r>
            <a:r>
              <a:rPr lang="en-US" sz="2000" b="0" i="0" u="none" strike="noStrike">
                <a:latin typeface="Roboto"/>
                <a:ea typeface="Roboto"/>
              </a:rPr>
              <a:t>-&gt; 3 x 0,25 – 0,25 = </a:t>
            </a:r>
            <a:r>
              <a:rPr lang="en-US" sz="2000">
                <a:latin typeface="Roboto"/>
                <a:ea typeface="Roboto"/>
              </a:rPr>
              <a:t>0,5</a:t>
            </a:r>
            <a:r>
              <a:rPr lang="en-US" sz="2000" b="0" i="0" u="none" strike="noStrike">
                <a:latin typeface="Roboto"/>
                <a:ea typeface="Roboto"/>
              </a:rPr>
              <a:t> points</a:t>
            </a:r>
            <a:endParaRPr lang="en-US" sz="2000" b="0">
              <a:latin typeface="Roboto"/>
              <a:ea typeface="Roboto"/>
            </a:endParaRPr>
          </a:p>
        </p:txBody>
      </p:sp>
      <p:sp>
        <p:nvSpPr>
          <p:cNvPr id="12" name="Textfeld 4" hidden="0"/>
          <p:cNvSpPr>
            <a:spLocks noAdjustHandles="0" noChangeArrowheads="0"/>
          </p:cNvSpPr>
          <p:nvPr isPhoto="0" userDrawn="0"/>
        </p:nvSpPr>
        <p:spPr bwMode="auto">
          <a:xfrm>
            <a:off x="921897" y="4116747"/>
            <a:ext cx="6775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b="1" i="0" u="none" strike="noStrike">
                <a:solidFill>
                  <a:srgbClr val="10B042"/>
                </a:solidFill>
                <a:latin typeface="Calibri"/>
              </a:rPr>
              <a:t> </a:t>
            </a:r>
            <a:r>
              <a:rPr lang="de-DE" sz="1800" b="1" i="0" u="none" strike="noStrike">
                <a:solidFill>
                  <a:srgbClr val="10B042"/>
                </a:solidFill>
                <a:latin typeface="Roboto"/>
                <a:ea typeface="Roboto"/>
              </a:rPr>
              <a:t> X  </a:t>
            </a:r>
            <a:endParaRPr lang="de-DE" b="0">
              <a:solidFill>
                <a:srgbClr val="10B042"/>
              </a:solidFill>
              <a:latin typeface="Roboto"/>
              <a:ea typeface="Roboto"/>
            </a:endParaRPr>
          </a:p>
          <a:p>
            <a:pPr>
              <a:defRPr/>
            </a:pPr>
            <a:br>
              <a:rPr lang="de-DE"/>
            </a:br>
            <a:endParaRPr lang="de-DE"/>
          </a:p>
        </p:txBody>
      </p:sp>
      <p:sp>
        <p:nvSpPr>
          <p:cNvPr id="13" name="Textfeld 5" hidden="0"/>
          <p:cNvSpPr>
            <a:spLocks noAdjustHandles="0" noChangeArrowheads="0"/>
          </p:cNvSpPr>
          <p:nvPr isPhoto="0" userDrawn="0"/>
        </p:nvSpPr>
        <p:spPr bwMode="auto">
          <a:xfrm>
            <a:off x="921897" y="4434247"/>
            <a:ext cx="6775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b="1" i="0" u="none" strike="noStrike">
                <a:solidFill>
                  <a:srgbClr val="10B042"/>
                </a:solidFill>
                <a:latin typeface="Calibri"/>
              </a:rPr>
              <a:t> </a:t>
            </a:r>
            <a:r>
              <a:rPr lang="de-DE" sz="1800" b="1" i="0" u="none" strike="noStrike">
                <a:solidFill>
                  <a:srgbClr val="10B042"/>
                </a:solidFill>
                <a:latin typeface="Roboto"/>
                <a:ea typeface="Roboto"/>
              </a:rPr>
              <a:t> X  </a:t>
            </a:r>
            <a:endParaRPr lang="de-DE" b="0">
              <a:solidFill>
                <a:srgbClr val="10B042"/>
              </a:solidFill>
              <a:latin typeface="Roboto"/>
              <a:ea typeface="Roboto"/>
            </a:endParaRPr>
          </a:p>
          <a:p>
            <a:pPr>
              <a:defRPr/>
            </a:pPr>
            <a:br>
              <a:rPr lang="de-DE"/>
            </a:br>
            <a:endParaRPr lang="de-DE"/>
          </a:p>
        </p:txBody>
      </p:sp>
      <p:sp>
        <p:nvSpPr>
          <p:cNvPr id="14" name="Textfeld 6" hidden="0"/>
          <p:cNvSpPr>
            <a:spLocks noAdjustHandles="0" noChangeArrowheads="0"/>
          </p:cNvSpPr>
          <p:nvPr isPhoto="0" userDrawn="0"/>
        </p:nvSpPr>
        <p:spPr bwMode="auto">
          <a:xfrm>
            <a:off x="1887097" y="4739047"/>
            <a:ext cx="6775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b="1" i="0" u="none" strike="noStrike">
                <a:solidFill>
                  <a:srgbClr val="10B042"/>
                </a:solidFill>
                <a:latin typeface="Calibri"/>
              </a:rPr>
              <a:t> </a:t>
            </a:r>
            <a:r>
              <a:rPr lang="de-DE" sz="1800" b="1" i="0" u="none" strike="noStrike">
                <a:solidFill>
                  <a:srgbClr val="10B042"/>
                </a:solidFill>
                <a:latin typeface="Roboto"/>
                <a:ea typeface="Roboto"/>
              </a:rPr>
              <a:t> X  </a:t>
            </a:r>
            <a:endParaRPr lang="de-DE" b="0">
              <a:solidFill>
                <a:srgbClr val="10B042"/>
              </a:solidFill>
              <a:latin typeface="Roboto"/>
              <a:ea typeface="Roboto"/>
            </a:endParaRPr>
          </a:p>
          <a:p>
            <a:pPr>
              <a:defRPr/>
            </a:pPr>
            <a:br>
              <a:rPr lang="de-DE"/>
            </a:br>
            <a:endParaRPr lang="de-DE"/>
          </a:p>
        </p:txBody>
      </p:sp>
      <p:sp>
        <p:nvSpPr>
          <p:cNvPr id="15" name="Textfeld 8" hidden="0"/>
          <p:cNvSpPr>
            <a:spLocks noAdjustHandles="0" noChangeArrowheads="0"/>
          </p:cNvSpPr>
          <p:nvPr isPhoto="0" userDrawn="0"/>
        </p:nvSpPr>
        <p:spPr bwMode="auto">
          <a:xfrm>
            <a:off x="923260" y="5120047"/>
            <a:ext cx="6775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b="1" i="0" u="none" strike="noStrike">
                <a:solidFill>
                  <a:srgbClr val="10B042"/>
                </a:solidFill>
                <a:latin typeface="Calibri"/>
              </a:rPr>
              <a:t> </a:t>
            </a:r>
            <a:r>
              <a:rPr lang="de-DE" sz="1800" b="1" i="0" u="none" strike="noStrike">
                <a:solidFill>
                  <a:srgbClr val="FF0000"/>
                </a:solidFill>
                <a:latin typeface="Roboto"/>
                <a:ea typeface="Roboto"/>
              </a:rPr>
              <a:t> X </a:t>
            </a:r>
            <a:r>
              <a:rPr lang="de-DE" sz="1800" b="1" i="0" u="none" strike="noStrike">
                <a:solidFill>
                  <a:srgbClr val="10B042"/>
                </a:solidFill>
                <a:latin typeface="Roboto"/>
                <a:ea typeface="Roboto"/>
              </a:rPr>
              <a:t> </a:t>
            </a:r>
            <a:endParaRPr lang="de-DE" b="0">
              <a:solidFill>
                <a:srgbClr val="10B042"/>
              </a:solidFill>
              <a:latin typeface="Roboto"/>
              <a:ea typeface="Roboto"/>
            </a:endParaRPr>
          </a:p>
          <a:p>
            <a:pPr>
              <a:defRPr/>
            </a:pPr>
            <a:br>
              <a:rPr lang="de-DE"/>
            </a:br>
            <a:endParaRPr lang="de-DE"/>
          </a:p>
        </p:txBody>
      </p:sp>
      <p:sp>
        <p:nvSpPr>
          <p:cNvPr id="16" name="Fußzeilenplatzhalter 3" hidden="0"/>
          <p:cNvSpPr/>
          <p:nvPr isPhoto="0" userDrawn="0"/>
        </p:nvSpPr>
        <p:spPr bwMode="auto">
          <a:xfrm>
            <a:off x="-1109697" y="6893222"/>
            <a:ext cx="4114800" cy="36512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R="0" lvl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de-DE" sz="1400" b="0" i="0" u="none" strike="noStrike" cap="none" spc="0">
                <a:solidFill>
                  <a:srgbClr val="898989"/>
                </a:solidFill>
                <a:latin typeface="Roboto"/>
                <a:ea typeface="Roboto"/>
              </a:rPr>
              <a:t>(C) iSAQB e.V.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1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726986" y="4132841"/>
          <a:ext cx="7467600" cy="1375410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{BF7E75CB-FBE1-BEB3-4AE6-39638113799B}</a:tableStyleId>
              </a:tblPr>
              <a:tblGrid>
                <a:gridCol w="939768"/>
                <a:gridCol w="983849"/>
                <a:gridCol w="671331"/>
                <a:gridCol w="4872652"/>
              </a:tblGrid>
              <a:tr h="84895">
                <a:tc>
                  <a:txBody>
                    <a:bodyPr/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(a)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Interfaces.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</a:tr>
              <a:tr h="84895">
                <a:tc>
                  <a:txBody>
                    <a:bodyPr/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(b)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(c)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Responsibility.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Internal structure.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</a:tr>
              <a:tr h="361950">
                <a:tc>
                  <a:txBody>
                    <a:bodyPr/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(d)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Hints for the implementation.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</a:tr>
            </a:tbl>
          </a:graphicData>
        </a:graphic>
      </p:graphicFrame>
      <p:sp>
        <p:nvSpPr>
          <p:cNvPr id="5" name="Rectangle 1" hidden="0"/>
          <p:cNvSpPr>
            <a:spLocks noChangeArrowheads="1"/>
          </p:cNvSpPr>
          <p:nvPr isPhoto="0" userDrawn="0"/>
        </p:nvSpPr>
        <p:spPr bwMode="auto">
          <a:xfrm>
            <a:off x="538124" y="2179527"/>
            <a:ext cx="9211176" cy="196977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numCol="1" anchor="ctr" anchorCtr="0" compatLnSpc="1">
            <a:prstTxWarp prst="textNoShape"/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1pPr>
            <a:lvl2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5pPr>
            <a:lvl6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6pPr>
            <a:lvl7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7pPr>
            <a:lvl8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8pPr>
            <a:lvl9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r>
              <a:rPr lang="en-GB" sz="2100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Question 19</a:t>
            </a:r>
            <a:r>
              <a:rPr lang="en-GB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	</a:t>
            </a:r>
            <a:r>
              <a:rPr lang="en-GB" b="0" i="1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K-Question: Select “Contained” or “Avoided” for each line. – 1 point</a:t>
            </a:r>
            <a:endParaRPr lang="de-DE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r>
              <a:rPr lang="en-GB" b="0" i="1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­­­­­</a:t>
            </a:r>
            <a:r>
              <a:rPr lang="en-GB" sz="2100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ID: Q-20-04-22</a:t>
            </a:r>
            <a:endParaRPr lang="de-DE" sz="2100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endParaRPr lang="en-US" sz="800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  <a:cs typeface="Times New Roman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r>
              <a:rPr lang="en-US" b="0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Times New Roman"/>
              </a:rPr>
              <a:t>You document a component of your software architecture. Which information should be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r>
              <a:rPr lang="en-US" b="0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Times New Roman"/>
              </a:rPr>
              <a:t>contained in your black box description and which information should be avoided?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endParaRPr lang="de-DE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r>
              <a:rPr lang="en-US" b="0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Contained    Avoided</a:t>
            </a:r>
            <a:endParaRPr/>
          </a:p>
        </p:txBody>
      </p:sp>
      <p:sp>
        <p:nvSpPr>
          <p:cNvPr id="6" name="Titel 1" hidden="0"/>
          <p:cNvSpPr>
            <a:spLocks noAdjustHandles="0" noChangeArrowheads="0"/>
          </p:cNvSpPr>
          <p:nvPr isPhoto="0" userDrawn="0"/>
        </p:nvSpPr>
        <p:spPr bwMode="auto">
          <a:xfrm>
            <a:off x="538124" y="445404"/>
            <a:ext cx="7200003" cy="110799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de-DE" sz="4400" b="1" i="0" u="none" strike="noStrike" cap="none" spc="0">
                <a:solidFill>
                  <a:srgbClr val="666666"/>
                </a:solidFill>
                <a:latin typeface="Arial"/>
                <a:ea typeface="SimSun"/>
              </a:defRPr>
            </a:lvl1pPr>
          </a:lstStyle>
          <a:p>
            <a:pPr>
              <a:defRPr/>
            </a:pPr>
            <a:r>
              <a:rPr lang="en-US" sz="3600">
                <a:latin typeface="Roboto"/>
              </a:rPr>
              <a:t>K-Questions (Choose Category, Allocation Questions)</a:t>
            </a:r>
            <a:endParaRPr lang="en-US" sz="3600"/>
          </a:p>
        </p:txBody>
      </p:sp>
      <p:sp>
        <p:nvSpPr>
          <p:cNvPr id="7" name="Textfeld 7" hidden="0"/>
          <p:cNvSpPr>
            <a:spLocks noAdjustHandles="0" noChangeArrowheads="0"/>
          </p:cNvSpPr>
          <p:nvPr isPhoto="0" userDrawn="0"/>
        </p:nvSpPr>
        <p:spPr bwMode="auto">
          <a:xfrm>
            <a:off x="624381" y="5501835"/>
            <a:ext cx="4660550" cy="1451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mark 1 answer per row (or none if 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not sure)</a:t>
            </a:r>
            <a:endParaRPr lang="en-US" sz="2000" b="0">
              <a:latin typeface="Roboto"/>
              <a:ea typeface="Roboto"/>
            </a:endParaRPr>
          </a:p>
          <a:p>
            <a:pPr>
              <a:spcBef>
                <a:spcPts val="525"/>
              </a:spcBef>
              <a:spcAft>
                <a:spcPts val="0"/>
              </a:spcAft>
              <a:defRPr/>
            </a:pPr>
            <a:r>
              <a:rPr lang="en-US" sz="2000" b="0">
                <a:solidFill>
                  <a:srgbClr val="000000"/>
                </a:solidFill>
                <a:latin typeface="Roboto"/>
                <a:ea typeface="Roboto"/>
              </a:rPr>
              <a:t>there is always one correct answer </a:t>
            </a:r>
            <a:endParaRPr/>
          </a:p>
          <a:p>
            <a:pPr>
              <a:spcBef>
                <a:spcPts val="525"/>
              </a:spcBef>
              <a:spcAft>
                <a:spcPts val="0"/>
              </a:spcAft>
              <a:defRPr/>
            </a:pPr>
            <a:r>
              <a:rPr lang="en-US" sz="2000" b="0">
                <a:solidFill>
                  <a:srgbClr val="000000"/>
                </a:solidFill>
                <a:latin typeface="Roboto"/>
                <a:ea typeface="Roboto"/>
              </a:rPr>
              <a:t>in each row</a:t>
            </a:r>
            <a:endParaRPr lang="de-DE" sz="2000">
              <a:latin typeface="Roboto"/>
              <a:ea typeface="Roboto"/>
            </a:endParaRPr>
          </a:p>
        </p:txBody>
      </p:sp>
      <p:sp>
        <p:nvSpPr>
          <p:cNvPr id="8" name="Rechteck 11" hidden="0"/>
          <p:cNvSpPr/>
          <p:nvPr isPhoto="0" userDrawn="0"/>
        </p:nvSpPr>
        <p:spPr bwMode="auto">
          <a:xfrm>
            <a:off x="698353" y="5515121"/>
            <a:ext cx="3974280" cy="1374357"/>
          </a:xfrm>
          <a:prstGeom prst="rect">
            <a:avLst/>
          </a:prstGeom>
          <a:solidFill>
            <a:srgbClr val="FFC000">
              <a:alpha val="32941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en-US" sz="1800" b="0" i="0" u="none" strike="noStrike" cap="none" spc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Textfeld 11" hidden="0"/>
          <p:cNvSpPr>
            <a:spLocks noAdjustHandles="0" noChangeArrowheads="0"/>
          </p:cNvSpPr>
          <p:nvPr isPhoto="0" userDrawn="0"/>
        </p:nvSpPr>
        <p:spPr bwMode="auto">
          <a:xfrm>
            <a:off x="5015635" y="5501835"/>
            <a:ext cx="4723270" cy="1451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correct mark -&gt; add 1/n of max points 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wrong mark -&gt; deduct 1</a:t>
            </a: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/</a:t>
            </a:r>
            <a:r>
              <a:rPr lang="en-US" sz="2000">
                <a:solidFill>
                  <a:srgbClr val="000000"/>
                </a:solidFill>
                <a:latin typeface="Roboto"/>
                <a:ea typeface="Roboto"/>
              </a:rPr>
              <a:t>n of max points</a:t>
            </a:r>
            <a:endParaRPr lang="en-US" sz="2000" b="0">
              <a:latin typeface="Roboto"/>
              <a:ea typeface="Roboto"/>
            </a:endParaRPr>
          </a:p>
          <a:p>
            <a:pPr>
              <a:spcBef>
                <a:spcPts val="525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(but only down to 0 points overall)</a:t>
            </a:r>
            <a:endParaRPr lang="en-US" sz="2000" b="0">
              <a:latin typeface="Roboto"/>
              <a:ea typeface="Roboto"/>
            </a:endParaRPr>
          </a:p>
          <a:p>
            <a:pPr>
              <a:spcBef>
                <a:spcPts val="525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worst case is 0 points</a:t>
            </a:r>
            <a:endParaRPr lang="en-US" sz="2000" b="0">
              <a:latin typeface="Roboto"/>
              <a:ea typeface="Roboto"/>
            </a:endParaRPr>
          </a:p>
        </p:txBody>
      </p:sp>
      <p:sp>
        <p:nvSpPr>
          <p:cNvPr id="10" name="Rechteck 11" hidden="0"/>
          <p:cNvSpPr/>
          <p:nvPr isPhoto="0" userDrawn="0"/>
        </p:nvSpPr>
        <p:spPr bwMode="auto">
          <a:xfrm>
            <a:off x="5080249" y="5515123"/>
            <a:ext cx="4595935" cy="1374355"/>
          </a:xfrm>
          <a:prstGeom prst="rect">
            <a:avLst/>
          </a:prstGeom>
          <a:solidFill>
            <a:srgbClr val="FFC000">
              <a:alpha val="32941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en-US" sz="1800" b="0" i="0" u="none" strike="noStrike" cap="none" spc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Textfeld 15" hidden="0"/>
          <p:cNvSpPr>
            <a:spLocks noAdjustHandles="0" noChangeArrowheads="0"/>
          </p:cNvSpPr>
          <p:nvPr isPhoto="0" userDrawn="0"/>
        </p:nvSpPr>
        <p:spPr bwMode="auto">
          <a:xfrm>
            <a:off x="6314299" y="4472909"/>
            <a:ext cx="35795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90"/>
              </a:spcBef>
              <a:spcAft>
                <a:spcPts val="0"/>
              </a:spcAft>
              <a:defRPr/>
            </a:pPr>
            <a:r>
              <a:rPr lang="en-US" sz="2000">
                <a:solidFill>
                  <a:srgbClr val="10B042"/>
                </a:solidFill>
                <a:latin typeface="Roboto"/>
                <a:ea typeface="Roboto"/>
              </a:rPr>
              <a:t>2</a:t>
            </a:r>
            <a:r>
              <a:rPr lang="en-US" sz="2000" b="0" i="0" u="none" strike="noStrike">
                <a:solidFill>
                  <a:srgbClr val="10B042"/>
                </a:solidFill>
                <a:latin typeface="Roboto"/>
                <a:ea typeface="Roboto"/>
              </a:rPr>
              <a:t> correct, </a:t>
            </a:r>
            <a:r>
              <a:rPr lang="en-US" sz="2000" b="0" i="0" u="none" strike="noStrike">
                <a:solidFill>
                  <a:srgbClr val="FF0000"/>
                </a:solidFill>
                <a:latin typeface="Roboto"/>
                <a:ea typeface="Roboto"/>
              </a:rPr>
              <a:t>2 wrong </a:t>
            </a:r>
            <a:r>
              <a:rPr lang="en-US" sz="2000" b="0" i="0" u="none" strike="noStrike">
                <a:latin typeface="Roboto"/>
                <a:ea typeface="Roboto"/>
              </a:rPr>
              <a:t>-&gt; 2 x 0,25 – (2 x 0,25) = </a:t>
            </a:r>
            <a:r>
              <a:rPr lang="en-US" sz="2000">
                <a:solidFill>
                  <a:srgbClr val="FF0000"/>
                </a:solidFill>
                <a:latin typeface="Roboto"/>
                <a:ea typeface="Roboto"/>
              </a:rPr>
              <a:t>0</a:t>
            </a:r>
            <a:r>
              <a:rPr lang="en-US" sz="2000" b="0" i="0" u="none" strike="noStrike">
                <a:solidFill>
                  <a:srgbClr val="FF0000"/>
                </a:solidFill>
                <a:latin typeface="Roboto"/>
                <a:ea typeface="Roboto"/>
              </a:rPr>
              <a:t> points</a:t>
            </a:r>
            <a:endParaRPr lang="en-US" sz="2000" b="0">
              <a:solidFill>
                <a:srgbClr val="FF0000"/>
              </a:solidFill>
              <a:latin typeface="Roboto"/>
              <a:ea typeface="Roboto"/>
            </a:endParaRPr>
          </a:p>
        </p:txBody>
      </p:sp>
      <p:sp>
        <p:nvSpPr>
          <p:cNvPr id="12" name="Textfeld 4" hidden="0"/>
          <p:cNvSpPr>
            <a:spLocks noAdjustHandles="0" noChangeArrowheads="0"/>
          </p:cNvSpPr>
          <p:nvPr isPhoto="0" userDrawn="0"/>
        </p:nvSpPr>
        <p:spPr bwMode="auto">
          <a:xfrm>
            <a:off x="921897" y="4116747"/>
            <a:ext cx="6775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b="1" i="0" u="none" strike="noStrike">
                <a:solidFill>
                  <a:srgbClr val="10B042"/>
                </a:solidFill>
                <a:latin typeface="Calibri"/>
              </a:rPr>
              <a:t> </a:t>
            </a:r>
            <a:r>
              <a:rPr lang="de-DE" sz="1800" b="1" i="0" u="none" strike="noStrike">
                <a:solidFill>
                  <a:srgbClr val="10B042"/>
                </a:solidFill>
                <a:latin typeface="Roboto"/>
                <a:ea typeface="Roboto"/>
              </a:rPr>
              <a:t> X  </a:t>
            </a:r>
            <a:endParaRPr lang="de-DE" b="0">
              <a:solidFill>
                <a:srgbClr val="10B042"/>
              </a:solidFill>
              <a:latin typeface="Roboto"/>
              <a:ea typeface="Roboto"/>
            </a:endParaRPr>
          </a:p>
          <a:p>
            <a:pPr>
              <a:defRPr/>
            </a:pPr>
            <a:br>
              <a:rPr lang="de-DE"/>
            </a:br>
            <a:endParaRPr lang="de-DE"/>
          </a:p>
        </p:txBody>
      </p:sp>
      <p:sp>
        <p:nvSpPr>
          <p:cNvPr id="13" name="Textfeld 5" hidden="0"/>
          <p:cNvSpPr>
            <a:spLocks noAdjustHandles="0" noChangeArrowheads="0"/>
          </p:cNvSpPr>
          <p:nvPr isPhoto="0" userDrawn="0"/>
        </p:nvSpPr>
        <p:spPr bwMode="auto">
          <a:xfrm>
            <a:off x="921897" y="4434247"/>
            <a:ext cx="6775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b="1" i="0" u="none" strike="noStrike">
                <a:solidFill>
                  <a:srgbClr val="10B042"/>
                </a:solidFill>
                <a:latin typeface="Calibri"/>
              </a:rPr>
              <a:t> </a:t>
            </a:r>
            <a:r>
              <a:rPr lang="de-DE" sz="1800" b="1" i="0" u="none" strike="noStrike">
                <a:solidFill>
                  <a:srgbClr val="10B042"/>
                </a:solidFill>
                <a:latin typeface="Roboto"/>
                <a:ea typeface="Roboto"/>
              </a:rPr>
              <a:t> X  </a:t>
            </a:r>
            <a:endParaRPr lang="de-DE" b="0">
              <a:solidFill>
                <a:srgbClr val="10B042"/>
              </a:solidFill>
              <a:latin typeface="Roboto"/>
              <a:ea typeface="Roboto"/>
            </a:endParaRPr>
          </a:p>
          <a:p>
            <a:pPr>
              <a:defRPr/>
            </a:pPr>
            <a:br>
              <a:rPr lang="de-DE"/>
            </a:br>
            <a:endParaRPr lang="de-DE"/>
          </a:p>
        </p:txBody>
      </p:sp>
      <p:sp>
        <p:nvSpPr>
          <p:cNvPr id="14" name="Textfeld 6" hidden="0"/>
          <p:cNvSpPr>
            <a:spLocks noAdjustHandles="0" noChangeArrowheads="0"/>
          </p:cNvSpPr>
          <p:nvPr isPhoto="0" userDrawn="0"/>
        </p:nvSpPr>
        <p:spPr bwMode="auto">
          <a:xfrm>
            <a:off x="923264" y="4763761"/>
            <a:ext cx="6775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b="1" i="0" u="none" strike="noStrike">
                <a:solidFill>
                  <a:srgbClr val="10B042"/>
                </a:solidFill>
                <a:latin typeface="Calibri"/>
              </a:rPr>
              <a:t> </a:t>
            </a:r>
            <a:r>
              <a:rPr lang="de-DE" sz="1800" b="1" i="0" u="none" strike="noStrike">
                <a:solidFill>
                  <a:srgbClr val="10B042"/>
                </a:solidFill>
                <a:latin typeface="Roboto"/>
                <a:ea typeface="Roboto"/>
              </a:rPr>
              <a:t> </a:t>
            </a:r>
            <a:r>
              <a:rPr lang="de-DE" sz="1800" b="1" i="0" u="none" strike="noStrike">
                <a:solidFill>
                  <a:srgbClr val="FF0000"/>
                </a:solidFill>
                <a:latin typeface="Roboto"/>
                <a:ea typeface="Roboto"/>
              </a:rPr>
              <a:t>X</a:t>
            </a:r>
            <a:r>
              <a:rPr lang="de-DE" sz="1800" b="1" i="0" u="none" strike="noStrike">
                <a:solidFill>
                  <a:srgbClr val="10B042"/>
                </a:solidFill>
                <a:latin typeface="Roboto"/>
                <a:ea typeface="Roboto"/>
              </a:rPr>
              <a:t>  </a:t>
            </a:r>
            <a:endParaRPr lang="de-DE" b="0">
              <a:solidFill>
                <a:srgbClr val="10B042"/>
              </a:solidFill>
              <a:latin typeface="Roboto"/>
              <a:ea typeface="Roboto"/>
            </a:endParaRPr>
          </a:p>
          <a:p>
            <a:pPr>
              <a:defRPr/>
            </a:pPr>
            <a:br>
              <a:rPr lang="de-DE"/>
            </a:br>
            <a:endParaRPr lang="de-DE"/>
          </a:p>
        </p:txBody>
      </p:sp>
      <p:sp>
        <p:nvSpPr>
          <p:cNvPr id="15" name="Textfeld 8" hidden="0"/>
          <p:cNvSpPr>
            <a:spLocks noAdjustHandles="0" noChangeArrowheads="0"/>
          </p:cNvSpPr>
          <p:nvPr isPhoto="0" userDrawn="0"/>
        </p:nvSpPr>
        <p:spPr bwMode="auto">
          <a:xfrm>
            <a:off x="923260" y="5120047"/>
            <a:ext cx="6775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b="1" i="0" u="none" strike="noStrike">
                <a:solidFill>
                  <a:srgbClr val="10B042"/>
                </a:solidFill>
                <a:latin typeface="Calibri"/>
              </a:rPr>
              <a:t> </a:t>
            </a:r>
            <a:r>
              <a:rPr lang="de-DE" sz="1800" b="1" i="0" u="none" strike="noStrike">
                <a:solidFill>
                  <a:srgbClr val="FF0000"/>
                </a:solidFill>
                <a:latin typeface="Roboto"/>
                <a:ea typeface="Roboto"/>
              </a:rPr>
              <a:t> X </a:t>
            </a:r>
            <a:r>
              <a:rPr lang="de-DE" sz="1800" b="1" i="0" u="none" strike="noStrike">
                <a:solidFill>
                  <a:srgbClr val="10B042"/>
                </a:solidFill>
                <a:latin typeface="Roboto"/>
                <a:ea typeface="Roboto"/>
              </a:rPr>
              <a:t> </a:t>
            </a:r>
            <a:endParaRPr lang="de-DE" b="0">
              <a:solidFill>
                <a:srgbClr val="10B042"/>
              </a:solidFill>
              <a:latin typeface="Roboto"/>
              <a:ea typeface="Roboto"/>
            </a:endParaRPr>
          </a:p>
          <a:p>
            <a:pPr>
              <a:defRPr/>
            </a:pPr>
            <a:br>
              <a:rPr lang="de-DE"/>
            </a:br>
            <a:endParaRPr lang="de-DE"/>
          </a:p>
        </p:txBody>
      </p:sp>
      <p:sp>
        <p:nvSpPr>
          <p:cNvPr id="16" name="Fußzeilenplatzhalter 3" hidden="0"/>
          <p:cNvSpPr/>
          <p:nvPr isPhoto="0" userDrawn="0"/>
        </p:nvSpPr>
        <p:spPr bwMode="auto">
          <a:xfrm>
            <a:off x="-1109697" y="6893222"/>
            <a:ext cx="4114800" cy="36512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R="0" lvl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de-DE" sz="1400" b="0" i="0" u="none" strike="noStrike" cap="none" spc="0">
                <a:solidFill>
                  <a:srgbClr val="898989"/>
                </a:solidFill>
                <a:latin typeface="Roboto"/>
                <a:ea typeface="Roboto"/>
              </a:rPr>
              <a:t>(C) iSAQB e.V.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1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726986" y="4132841"/>
          <a:ext cx="7467600" cy="1375410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{BF7E75CB-FBE1-BEB3-4AE6-39638113799B}</a:tableStyleId>
              </a:tblPr>
              <a:tblGrid>
                <a:gridCol w="939768"/>
                <a:gridCol w="983849"/>
                <a:gridCol w="671331"/>
                <a:gridCol w="4872652"/>
              </a:tblGrid>
              <a:tr h="84895">
                <a:tc>
                  <a:txBody>
                    <a:bodyPr/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(a)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Interfaces.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</a:tr>
              <a:tr h="84895">
                <a:tc>
                  <a:txBody>
                    <a:bodyPr/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(b)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(c)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Responsibility.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Internal structure.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</a:tr>
              <a:tr h="361950">
                <a:tc>
                  <a:txBody>
                    <a:bodyPr/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(d)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Hints for the implementation.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</a:tr>
            </a:tbl>
          </a:graphicData>
        </a:graphic>
      </p:graphicFrame>
      <p:sp>
        <p:nvSpPr>
          <p:cNvPr id="5" name="Rectangle 1" hidden="0"/>
          <p:cNvSpPr>
            <a:spLocks noChangeArrowheads="1"/>
          </p:cNvSpPr>
          <p:nvPr isPhoto="0" userDrawn="0"/>
        </p:nvSpPr>
        <p:spPr bwMode="auto">
          <a:xfrm>
            <a:off x="538124" y="2179527"/>
            <a:ext cx="9211176" cy="196977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numCol="1" anchor="ctr" anchorCtr="0" compatLnSpc="1">
            <a:prstTxWarp prst="textNoShape"/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1pPr>
            <a:lvl2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5pPr>
            <a:lvl6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6pPr>
            <a:lvl7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7pPr>
            <a:lvl8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8pPr>
            <a:lvl9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r>
              <a:rPr lang="en-GB" sz="2100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Question 19</a:t>
            </a:r>
            <a:r>
              <a:rPr lang="en-GB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	</a:t>
            </a:r>
            <a:r>
              <a:rPr lang="en-GB" b="0" i="1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K-Question: Select “Contained” or “Avoided” for each line. – 1 point</a:t>
            </a:r>
            <a:endParaRPr lang="de-DE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r>
              <a:rPr lang="en-GB" b="0" i="1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­­­­­</a:t>
            </a:r>
            <a:r>
              <a:rPr lang="en-GB" sz="2100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ID: Q-20-04-22</a:t>
            </a:r>
            <a:endParaRPr lang="de-DE" sz="2100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endParaRPr lang="en-US" sz="800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  <a:cs typeface="Times New Roman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r>
              <a:rPr lang="en-US" b="0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Times New Roman"/>
              </a:rPr>
              <a:t>You document a component of your software architecture. Which information should be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r>
              <a:rPr lang="en-US" b="0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Times New Roman"/>
              </a:rPr>
              <a:t>contained in your black box description and which information should be avoided?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endParaRPr lang="de-DE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r>
              <a:rPr lang="en-US" b="0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Contained    Avoided</a:t>
            </a:r>
            <a:endParaRPr/>
          </a:p>
        </p:txBody>
      </p:sp>
      <p:sp>
        <p:nvSpPr>
          <p:cNvPr id="6" name="Titel 1" hidden="0"/>
          <p:cNvSpPr>
            <a:spLocks noAdjustHandles="0" noChangeArrowheads="0"/>
          </p:cNvSpPr>
          <p:nvPr isPhoto="0" userDrawn="0"/>
        </p:nvSpPr>
        <p:spPr bwMode="auto">
          <a:xfrm>
            <a:off x="538124" y="445404"/>
            <a:ext cx="7200003" cy="110799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de-DE" sz="4400" b="1" i="0" u="none" strike="noStrike" cap="none" spc="0">
                <a:solidFill>
                  <a:srgbClr val="666666"/>
                </a:solidFill>
                <a:latin typeface="Arial"/>
                <a:ea typeface="SimSun"/>
              </a:defRPr>
            </a:lvl1pPr>
          </a:lstStyle>
          <a:p>
            <a:pPr>
              <a:defRPr/>
            </a:pPr>
            <a:r>
              <a:rPr lang="en-US" sz="3600">
                <a:latin typeface="Roboto"/>
              </a:rPr>
              <a:t>K-Questions (Choose Category, Allocation Questions)</a:t>
            </a:r>
            <a:endParaRPr lang="en-US" sz="3600"/>
          </a:p>
        </p:txBody>
      </p:sp>
      <p:sp>
        <p:nvSpPr>
          <p:cNvPr id="7" name="Textfeld 7" hidden="0"/>
          <p:cNvSpPr>
            <a:spLocks noAdjustHandles="0" noChangeArrowheads="0"/>
          </p:cNvSpPr>
          <p:nvPr isPhoto="0" userDrawn="0"/>
        </p:nvSpPr>
        <p:spPr bwMode="auto">
          <a:xfrm>
            <a:off x="624381" y="5501835"/>
            <a:ext cx="4660550" cy="1451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mark 1 answer per row (or none if 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not sure)</a:t>
            </a:r>
            <a:endParaRPr lang="en-US" sz="2000" b="0">
              <a:latin typeface="Roboto"/>
              <a:ea typeface="Roboto"/>
            </a:endParaRPr>
          </a:p>
          <a:p>
            <a:pPr>
              <a:spcBef>
                <a:spcPts val="525"/>
              </a:spcBef>
              <a:spcAft>
                <a:spcPts val="0"/>
              </a:spcAft>
              <a:defRPr/>
            </a:pPr>
            <a:r>
              <a:rPr lang="en-US" sz="2000" b="0">
                <a:solidFill>
                  <a:srgbClr val="000000"/>
                </a:solidFill>
                <a:latin typeface="Roboto"/>
                <a:ea typeface="Roboto"/>
              </a:rPr>
              <a:t>there is always one correct answer </a:t>
            </a:r>
            <a:endParaRPr/>
          </a:p>
          <a:p>
            <a:pPr>
              <a:spcBef>
                <a:spcPts val="525"/>
              </a:spcBef>
              <a:spcAft>
                <a:spcPts val="0"/>
              </a:spcAft>
              <a:defRPr/>
            </a:pPr>
            <a:r>
              <a:rPr lang="en-US" sz="2000" b="0">
                <a:solidFill>
                  <a:srgbClr val="000000"/>
                </a:solidFill>
                <a:latin typeface="Roboto"/>
                <a:ea typeface="Roboto"/>
              </a:rPr>
              <a:t>in each row</a:t>
            </a:r>
            <a:endParaRPr lang="de-DE" sz="2000">
              <a:latin typeface="Roboto"/>
              <a:ea typeface="Roboto"/>
            </a:endParaRPr>
          </a:p>
        </p:txBody>
      </p:sp>
      <p:sp>
        <p:nvSpPr>
          <p:cNvPr id="8" name="Rechteck 11" hidden="0"/>
          <p:cNvSpPr/>
          <p:nvPr isPhoto="0" userDrawn="0"/>
        </p:nvSpPr>
        <p:spPr bwMode="auto">
          <a:xfrm>
            <a:off x="698353" y="5515122"/>
            <a:ext cx="3974280" cy="1364813"/>
          </a:xfrm>
          <a:prstGeom prst="rect">
            <a:avLst/>
          </a:prstGeom>
          <a:solidFill>
            <a:srgbClr val="FFC000">
              <a:alpha val="32941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en-US" sz="1800" b="0" i="0" u="none" strike="noStrike" cap="none" spc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Textfeld 11" hidden="0"/>
          <p:cNvSpPr>
            <a:spLocks noAdjustHandles="0" noChangeArrowheads="0"/>
          </p:cNvSpPr>
          <p:nvPr isPhoto="0" userDrawn="0"/>
        </p:nvSpPr>
        <p:spPr bwMode="auto">
          <a:xfrm>
            <a:off x="5015635" y="5501835"/>
            <a:ext cx="4723270" cy="1451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correct mark -&gt; add 1/n of max points 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wrong mark -&gt; deduct 1</a:t>
            </a: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/</a:t>
            </a:r>
            <a:r>
              <a:rPr lang="en-US" sz="2000">
                <a:solidFill>
                  <a:srgbClr val="000000"/>
                </a:solidFill>
                <a:latin typeface="Roboto"/>
                <a:ea typeface="Roboto"/>
              </a:rPr>
              <a:t>n of max points</a:t>
            </a:r>
            <a:endParaRPr lang="en-US" sz="2000" b="0">
              <a:latin typeface="Roboto"/>
              <a:ea typeface="Roboto"/>
            </a:endParaRPr>
          </a:p>
          <a:p>
            <a:pPr>
              <a:spcBef>
                <a:spcPts val="525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(but only down to 0 points overall)</a:t>
            </a:r>
            <a:endParaRPr lang="en-US" sz="2000" b="0">
              <a:latin typeface="Roboto"/>
              <a:ea typeface="Roboto"/>
            </a:endParaRPr>
          </a:p>
          <a:p>
            <a:pPr>
              <a:spcBef>
                <a:spcPts val="525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worst case is 0 points</a:t>
            </a:r>
            <a:endParaRPr lang="en-US" sz="2000" b="0">
              <a:latin typeface="Roboto"/>
              <a:ea typeface="Roboto"/>
            </a:endParaRPr>
          </a:p>
        </p:txBody>
      </p:sp>
      <p:sp>
        <p:nvSpPr>
          <p:cNvPr id="10" name="Rechteck 11" hidden="0"/>
          <p:cNvSpPr/>
          <p:nvPr isPhoto="0" userDrawn="0"/>
        </p:nvSpPr>
        <p:spPr bwMode="auto">
          <a:xfrm>
            <a:off x="5080249" y="5515123"/>
            <a:ext cx="4595935" cy="1378099"/>
          </a:xfrm>
          <a:prstGeom prst="rect">
            <a:avLst/>
          </a:prstGeom>
          <a:solidFill>
            <a:srgbClr val="FFC000">
              <a:alpha val="32941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en-US" sz="1800" b="0" i="0" u="none" strike="noStrike" cap="none" spc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Textfeld 15" hidden="0"/>
          <p:cNvSpPr>
            <a:spLocks noAdjustHandles="0" noChangeArrowheads="0"/>
          </p:cNvSpPr>
          <p:nvPr isPhoto="0" userDrawn="0"/>
        </p:nvSpPr>
        <p:spPr bwMode="auto">
          <a:xfrm>
            <a:off x="6697362" y="4472909"/>
            <a:ext cx="35795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90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10B042"/>
                </a:solidFill>
                <a:latin typeface="Roboto"/>
                <a:ea typeface="Roboto"/>
              </a:rPr>
              <a:t>1 correct, </a:t>
            </a:r>
            <a:r>
              <a:rPr lang="en-US" sz="2000">
                <a:solidFill>
                  <a:srgbClr val="FF0000"/>
                </a:solidFill>
                <a:latin typeface="Roboto"/>
                <a:ea typeface="Roboto"/>
              </a:rPr>
              <a:t>3 wrong</a:t>
            </a:r>
            <a:r>
              <a:rPr lang="en-US" sz="2000" b="0" i="0" u="none" strike="noStrike">
                <a:solidFill>
                  <a:srgbClr val="FF0000"/>
                </a:solidFill>
                <a:latin typeface="Roboto"/>
                <a:ea typeface="Roboto"/>
              </a:rPr>
              <a:t> </a:t>
            </a:r>
            <a:r>
              <a:rPr lang="en-US" sz="2000" b="0" i="0" u="none" strike="noStrike">
                <a:latin typeface="Roboto"/>
                <a:ea typeface="Roboto"/>
              </a:rPr>
              <a:t>-&gt; 0,25       – 3 x 0,25 = </a:t>
            </a:r>
            <a:r>
              <a:rPr lang="en-US" sz="2000">
                <a:solidFill>
                  <a:srgbClr val="FF0000"/>
                </a:solidFill>
                <a:latin typeface="Roboto"/>
                <a:ea typeface="Roboto"/>
              </a:rPr>
              <a:t>0 </a:t>
            </a:r>
            <a:r>
              <a:rPr lang="en-US" sz="2000" b="0" i="0" u="none" strike="noStrike">
                <a:solidFill>
                  <a:srgbClr val="FF0000"/>
                </a:solidFill>
                <a:latin typeface="Roboto"/>
                <a:ea typeface="Roboto"/>
              </a:rPr>
              <a:t>points</a:t>
            </a:r>
            <a:endParaRPr lang="en-US" sz="2000" b="0">
              <a:solidFill>
                <a:srgbClr val="FF0000"/>
              </a:solidFill>
              <a:latin typeface="Roboto"/>
              <a:ea typeface="Roboto"/>
            </a:endParaRPr>
          </a:p>
        </p:txBody>
      </p:sp>
      <p:sp>
        <p:nvSpPr>
          <p:cNvPr id="12" name="Textfeld 4" hidden="0"/>
          <p:cNvSpPr>
            <a:spLocks noAdjustHandles="0" noChangeArrowheads="0"/>
          </p:cNvSpPr>
          <p:nvPr isPhoto="0" userDrawn="0"/>
        </p:nvSpPr>
        <p:spPr bwMode="auto">
          <a:xfrm>
            <a:off x="921897" y="4116747"/>
            <a:ext cx="6775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b="1" i="0" u="none" strike="noStrike">
                <a:solidFill>
                  <a:srgbClr val="10B042"/>
                </a:solidFill>
                <a:latin typeface="Calibri"/>
              </a:rPr>
              <a:t> </a:t>
            </a:r>
            <a:r>
              <a:rPr lang="de-DE" sz="1800" b="1" i="0" u="none" strike="noStrike">
                <a:solidFill>
                  <a:srgbClr val="10B042"/>
                </a:solidFill>
                <a:latin typeface="Roboto"/>
                <a:ea typeface="Roboto"/>
              </a:rPr>
              <a:t> X  </a:t>
            </a:r>
            <a:endParaRPr lang="de-DE" b="0">
              <a:solidFill>
                <a:srgbClr val="10B042"/>
              </a:solidFill>
              <a:latin typeface="Roboto"/>
              <a:ea typeface="Roboto"/>
            </a:endParaRPr>
          </a:p>
          <a:p>
            <a:pPr>
              <a:defRPr/>
            </a:pPr>
            <a:br>
              <a:rPr lang="de-DE"/>
            </a:br>
            <a:endParaRPr lang="de-DE"/>
          </a:p>
        </p:txBody>
      </p:sp>
      <p:sp>
        <p:nvSpPr>
          <p:cNvPr id="13" name="Textfeld 5" hidden="0"/>
          <p:cNvSpPr>
            <a:spLocks noAdjustHandles="0" noChangeArrowheads="0"/>
          </p:cNvSpPr>
          <p:nvPr isPhoto="0" userDrawn="0"/>
        </p:nvSpPr>
        <p:spPr bwMode="auto">
          <a:xfrm>
            <a:off x="1885732" y="4434247"/>
            <a:ext cx="6775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b="1" i="0" u="none" strike="noStrike">
                <a:solidFill>
                  <a:srgbClr val="FF0000"/>
                </a:solidFill>
                <a:latin typeface="Calibri"/>
              </a:rPr>
              <a:t> </a:t>
            </a:r>
            <a:r>
              <a:rPr lang="de-DE" sz="1800" b="1" i="0" u="none" strike="noStrike">
                <a:solidFill>
                  <a:srgbClr val="FF0000"/>
                </a:solidFill>
                <a:latin typeface="Roboto"/>
                <a:ea typeface="Roboto"/>
              </a:rPr>
              <a:t> X  </a:t>
            </a:r>
            <a:endParaRPr lang="de-DE" b="0">
              <a:solidFill>
                <a:srgbClr val="FF0000"/>
              </a:solidFill>
              <a:latin typeface="Roboto"/>
              <a:ea typeface="Roboto"/>
            </a:endParaRPr>
          </a:p>
          <a:p>
            <a:pPr>
              <a:defRPr/>
            </a:pPr>
            <a:br>
              <a:rPr lang="de-DE"/>
            </a:br>
            <a:endParaRPr lang="de-DE"/>
          </a:p>
        </p:txBody>
      </p:sp>
      <p:sp>
        <p:nvSpPr>
          <p:cNvPr id="14" name="Fußzeilenplatzhalter 3" hidden="0"/>
          <p:cNvSpPr/>
          <p:nvPr isPhoto="0" userDrawn="0"/>
        </p:nvSpPr>
        <p:spPr bwMode="auto">
          <a:xfrm>
            <a:off x="-1109697" y="6893222"/>
            <a:ext cx="4114800" cy="36512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R="0" lvl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de-DE" sz="1400" b="0" i="0" u="none" strike="noStrike" cap="none" spc="0">
                <a:solidFill>
                  <a:srgbClr val="898989"/>
                </a:solidFill>
                <a:latin typeface="Roboto"/>
                <a:ea typeface="Roboto"/>
              </a:rPr>
              <a:t>(C) iSAQB e.V.</a:t>
            </a:r>
            <a:endParaRPr/>
          </a:p>
        </p:txBody>
      </p:sp>
      <p:sp>
        <p:nvSpPr>
          <p:cNvPr id="15" name="Textfeld 10" hidden="0"/>
          <p:cNvSpPr>
            <a:spLocks noAdjustHandles="0" noChangeArrowheads="0"/>
          </p:cNvSpPr>
          <p:nvPr isPhoto="0" userDrawn="0"/>
        </p:nvSpPr>
        <p:spPr bwMode="auto">
          <a:xfrm>
            <a:off x="926016" y="4759645"/>
            <a:ext cx="6775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b="1" i="0" u="none" strike="noStrike">
                <a:solidFill>
                  <a:srgbClr val="FF0000"/>
                </a:solidFill>
                <a:latin typeface="Calibri"/>
              </a:rPr>
              <a:t> </a:t>
            </a:r>
            <a:r>
              <a:rPr lang="de-DE" sz="1800" b="1" i="0" u="none" strike="noStrike">
                <a:solidFill>
                  <a:srgbClr val="FF0000"/>
                </a:solidFill>
                <a:latin typeface="Roboto"/>
                <a:ea typeface="Roboto"/>
              </a:rPr>
              <a:t> X  </a:t>
            </a:r>
            <a:endParaRPr lang="de-DE" b="0">
              <a:solidFill>
                <a:srgbClr val="FF0000"/>
              </a:solidFill>
              <a:latin typeface="Roboto"/>
              <a:ea typeface="Roboto"/>
            </a:endParaRPr>
          </a:p>
          <a:p>
            <a:pPr>
              <a:defRPr/>
            </a:pPr>
            <a:br>
              <a:rPr lang="de-DE"/>
            </a:br>
            <a:endParaRPr lang="de-DE"/>
          </a:p>
        </p:txBody>
      </p:sp>
      <p:sp>
        <p:nvSpPr>
          <p:cNvPr id="16" name="Textfeld 12" hidden="0"/>
          <p:cNvSpPr>
            <a:spLocks noAdjustHandles="0" noChangeArrowheads="0"/>
          </p:cNvSpPr>
          <p:nvPr isPhoto="0" userDrawn="0"/>
        </p:nvSpPr>
        <p:spPr bwMode="auto">
          <a:xfrm>
            <a:off x="930132" y="5134470"/>
            <a:ext cx="6775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b="1" i="0" u="none" strike="noStrike">
                <a:solidFill>
                  <a:srgbClr val="FF0000"/>
                </a:solidFill>
                <a:latin typeface="Calibri"/>
              </a:rPr>
              <a:t> </a:t>
            </a:r>
            <a:r>
              <a:rPr lang="de-DE" sz="1800" b="1" i="0" u="none" strike="noStrike">
                <a:solidFill>
                  <a:srgbClr val="FF0000"/>
                </a:solidFill>
                <a:latin typeface="Roboto"/>
                <a:ea typeface="Roboto"/>
              </a:rPr>
              <a:t> X  </a:t>
            </a:r>
            <a:endParaRPr lang="de-DE" b="0">
              <a:solidFill>
                <a:srgbClr val="FF0000"/>
              </a:solidFill>
              <a:latin typeface="Roboto"/>
              <a:ea typeface="Roboto"/>
            </a:endParaRPr>
          </a:p>
          <a:p>
            <a:pPr>
              <a:defRPr/>
            </a:pPr>
            <a:br>
              <a:rPr lang="de-DE"/>
            </a:b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1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726986" y="4132841"/>
          <a:ext cx="7467600" cy="1375410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{BF7E75CB-FBE1-BEB3-4AE6-39638113799B}</a:tableStyleId>
              </a:tblPr>
              <a:tblGrid>
                <a:gridCol w="939768"/>
                <a:gridCol w="983849"/>
                <a:gridCol w="671331"/>
                <a:gridCol w="4872652"/>
              </a:tblGrid>
              <a:tr h="84895">
                <a:tc>
                  <a:txBody>
                    <a:bodyPr/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(a)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Interfaces.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</a:tr>
              <a:tr h="84895">
                <a:tc>
                  <a:txBody>
                    <a:bodyPr/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(b)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(c)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Responsibility.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Internal structure.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</a:tr>
              <a:tr h="361950">
                <a:tc>
                  <a:txBody>
                    <a:bodyPr/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(d)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Hints for the implementation.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</a:tr>
            </a:tbl>
          </a:graphicData>
        </a:graphic>
      </p:graphicFrame>
      <p:sp>
        <p:nvSpPr>
          <p:cNvPr id="5" name="Rectangle 1" hidden="0"/>
          <p:cNvSpPr>
            <a:spLocks noChangeArrowheads="1"/>
          </p:cNvSpPr>
          <p:nvPr isPhoto="0" userDrawn="0"/>
        </p:nvSpPr>
        <p:spPr bwMode="auto">
          <a:xfrm>
            <a:off x="538124" y="2179527"/>
            <a:ext cx="9211176" cy="196977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numCol="1" anchor="ctr" anchorCtr="0" compatLnSpc="1">
            <a:prstTxWarp prst="textNoShape"/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1pPr>
            <a:lvl2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5pPr>
            <a:lvl6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6pPr>
            <a:lvl7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7pPr>
            <a:lvl8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8pPr>
            <a:lvl9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r>
              <a:rPr lang="en-GB" sz="2100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Question 19</a:t>
            </a:r>
            <a:r>
              <a:rPr lang="en-GB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	</a:t>
            </a:r>
            <a:r>
              <a:rPr lang="en-GB" b="0" i="1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K-Question: Select “Contained” or “Avoided” for each line. – 1 point</a:t>
            </a:r>
            <a:endParaRPr lang="de-DE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r>
              <a:rPr lang="en-GB" b="0" i="1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­­­­­</a:t>
            </a:r>
            <a:r>
              <a:rPr lang="en-GB" sz="2100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ID: Q-20-04-22</a:t>
            </a:r>
            <a:endParaRPr lang="de-DE" sz="2100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endParaRPr lang="en-US" sz="800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  <a:cs typeface="Times New Roman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r>
              <a:rPr lang="en-US" b="0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Times New Roman"/>
              </a:rPr>
              <a:t>You document a component of your software architecture. Which information should be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r>
              <a:rPr lang="en-US" b="0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Times New Roman"/>
              </a:rPr>
              <a:t>contained in your black box description and which information should be avoided?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endParaRPr lang="de-DE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r>
              <a:rPr lang="en-US" b="0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Contained    Avoided</a:t>
            </a:r>
            <a:endParaRPr/>
          </a:p>
        </p:txBody>
      </p:sp>
      <p:sp>
        <p:nvSpPr>
          <p:cNvPr id="6" name="Titel 1" hidden="0"/>
          <p:cNvSpPr>
            <a:spLocks noAdjustHandles="0" noChangeArrowheads="0"/>
          </p:cNvSpPr>
          <p:nvPr isPhoto="0" userDrawn="0"/>
        </p:nvSpPr>
        <p:spPr bwMode="auto">
          <a:xfrm>
            <a:off x="538124" y="445404"/>
            <a:ext cx="7200003" cy="110799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de-DE" sz="4400" b="1" i="0" u="none" strike="noStrike" cap="none" spc="0">
                <a:solidFill>
                  <a:srgbClr val="666666"/>
                </a:solidFill>
                <a:latin typeface="Arial"/>
                <a:ea typeface="SimSun"/>
              </a:defRPr>
            </a:lvl1pPr>
          </a:lstStyle>
          <a:p>
            <a:pPr>
              <a:defRPr/>
            </a:pPr>
            <a:r>
              <a:rPr lang="en-US" sz="3600">
                <a:latin typeface="Roboto"/>
              </a:rPr>
              <a:t>K-Questions (Choose Category, Allocation Questions)</a:t>
            </a:r>
            <a:endParaRPr lang="en-US" sz="3600"/>
          </a:p>
        </p:txBody>
      </p:sp>
      <p:sp>
        <p:nvSpPr>
          <p:cNvPr id="7" name="Textfeld 7" hidden="0"/>
          <p:cNvSpPr>
            <a:spLocks noAdjustHandles="0" noChangeArrowheads="0"/>
          </p:cNvSpPr>
          <p:nvPr isPhoto="0" userDrawn="0"/>
        </p:nvSpPr>
        <p:spPr bwMode="auto">
          <a:xfrm>
            <a:off x="624381" y="5501835"/>
            <a:ext cx="4660550" cy="1451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mark 1 answer per row (or none if 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not sure)</a:t>
            </a:r>
            <a:endParaRPr lang="en-US" sz="2000" b="0">
              <a:latin typeface="Roboto"/>
              <a:ea typeface="Roboto"/>
            </a:endParaRPr>
          </a:p>
          <a:p>
            <a:pPr>
              <a:spcBef>
                <a:spcPts val="525"/>
              </a:spcBef>
              <a:spcAft>
                <a:spcPts val="0"/>
              </a:spcAft>
              <a:defRPr/>
            </a:pPr>
            <a:r>
              <a:rPr lang="en-US" sz="2000" b="0">
                <a:solidFill>
                  <a:srgbClr val="000000"/>
                </a:solidFill>
                <a:latin typeface="Roboto"/>
                <a:ea typeface="Roboto"/>
              </a:rPr>
              <a:t>there is always one correct answer </a:t>
            </a:r>
            <a:endParaRPr/>
          </a:p>
          <a:p>
            <a:pPr>
              <a:spcBef>
                <a:spcPts val="525"/>
              </a:spcBef>
              <a:spcAft>
                <a:spcPts val="0"/>
              </a:spcAft>
              <a:defRPr/>
            </a:pPr>
            <a:r>
              <a:rPr lang="en-US" sz="2000" b="0">
                <a:solidFill>
                  <a:srgbClr val="000000"/>
                </a:solidFill>
                <a:latin typeface="Roboto"/>
                <a:ea typeface="Roboto"/>
              </a:rPr>
              <a:t>in each row</a:t>
            </a:r>
            <a:endParaRPr lang="de-DE" sz="2000">
              <a:latin typeface="Roboto"/>
              <a:ea typeface="Roboto"/>
            </a:endParaRPr>
          </a:p>
        </p:txBody>
      </p:sp>
      <p:sp>
        <p:nvSpPr>
          <p:cNvPr id="8" name="Textfeld 11" hidden="0"/>
          <p:cNvSpPr>
            <a:spLocks noAdjustHandles="0" noChangeArrowheads="0"/>
          </p:cNvSpPr>
          <p:nvPr isPhoto="0" userDrawn="0"/>
        </p:nvSpPr>
        <p:spPr bwMode="auto">
          <a:xfrm>
            <a:off x="5015635" y="5501835"/>
            <a:ext cx="4723270" cy="1451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correct mark -&gt; add 1/n of max points 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wrong mark -&gt; deduct 1</a:t>
            </a: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/</a:t>
            </a:r>
            <a:r>
              <a:rPr lang="en-US" sz="2000">
                <a:solidFill>
                  <a:srgbClr val="000000"/>
                </a:solidFill>
                <a:latin typeface="Roboto"/>
                <a:ea typeface="Roboto"/>
              </a:rPr>
              <a:t>n of max points</a:t>
            </a:r>
            <a:endParaRPr lang="en-US" sz="2000" b="0">
              <a:latin typeface="Roboto"/>
              <a:ea typeface="Roboto"/>
            </a:endParaRPr>
          </a:p>
          <a:p>
            <a:pPr>
              <a:spcBef>
                <a:spcPts val="525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(but only down to 0 points overall)</a:t>
            </a:r>
            <a:endParaRPr lang="en-US" sz="2000" b="0">
              <a:latin typeface="Roboto"/>
              <a:ea typeface="Roboto"/>
            </a:endParaRPr>
          </a:p>
          <a:p>
            <a:pPr>
              <a:spcBef>
                <a:spcPts val="525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worst case is 0 points</a:t>
            </a:r>
            <a:endParaRPr lang="en-US" sz="2000" b="0">
              <a:latin typeface="Roboto"/>
              <a:ea typeface="Roboto"/>
            </a:endParaRPr>
          </a:p>
        </p:txBody>
      </p:sp>
      <p:sp>
        <p:nvSpPr>
          <p:cNvPr id="9" name="Rechteck 11" hidden="0"/>
          <p:cNvSpPr/>
          <p:nvPr isPhoto="0" userDrawn="0"/>
        </p:nvSpPr>
        <p:spPr bwMode="auto">
          <a:xfrm>
            <a:off x="5080249" y="5515123"/>
            <a:ext cx="4595935" cy="1374355"/>
          </a:xfrm>
          <a:prstGeom prst="rect">
            <a:avLst/>
          </a:prstGeom>
          <a:solidFill>
            <a:srgbClr val="FFC000">
              <a:alpha val="32941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en-US" sz="1800" b="0" i="0" u="none" strike="noStrike" cap="none" spc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" name="Textfeld 15" hidden="0"/>
          <p:cNvSpPr>
            <a:spLocks noAdjustHandles="0" noChangeArrowheads="0"/>
          </p:cNvSpPr>
          <p:nvPr isPhoto="0" userDrawn="0"/>
        </p:nvSpPr>
        <p:spPr bwMode="auto">
          <a:xfrm>
            <a:off x="6672649" y="4472909"/>
            <a:ext cx="35795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90"/>
              </a:spcBef>
              <a:spcAft>
                <a:spcPts val="0"/>
              </a:spcAft>
              <a:defRPr/>
            </a:pPr>
            <a:r>
              <a:rPr lang="en-US" sz="2000">
                <a:solidFill>
                  <a:srgbClr val="10B042"/>
                </a:solidFill>
                <a:latin typeface="Roboto"/>
                <a:ea typeface="Roboto"/>
              </a:rPr>
              <a:t>2</a:t>
            </a:r>
            <a:r>
              <a:rPr lang="en-US" sz="2000" b="0" i="0" u="none" strike="noStrike">
                <a:solidFill>
                  <a:srgbClr val="10B042"/>
                </a:solidFill>
                <a:latin typeface="Roboto"/>
                <a:ea typeface="Roboto"/>
              </a:rPr>
              <a:t> correct</a:t>
            </a:r>
            <a:r>
              <a:rPr lang="en-US" sz="2000" b="0" i="0" u="none" strike="noStrike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  <a:ea typeface="Roboto"/>
              </a:rPr>
              <a:t>, 2 </a:t>
            </a: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  <a:ea typeface="Roboto"/>
              </a:rPr>
              <a:t>omitted</a:t>
            </a:r>
            <a:r>
              <a:rPr lang="en-US" sz="2000" b="0" i="0" u="none" strike="noStrike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  <a:ea typeface="Roboto"/>
              </a:rPr>
              <a:t> </a:t>
            </a:r>
            <a:r>
              <a:rPr lang="en-US" sz="2000" b="0" i="0" u="none" strike="noStrike">
                <a:solidFill>
                  <a:srgbClr val="10B042"/>
                </a:solidFill>
                <a:latin typeface="Roboto"/>
                <a:ea typeface="Roboto"/>
              </a:rPr>
              <a:t>-&gt; 2 x 0,25 = </a:t>
            </a:r>
            <a:r>
              <a:rPr lang="en-US" sz="2000">
                <a:solidFill>
                  <a:srgbClr val="10B042"/>
                </a:solidFill>
                <a:latin typeface="Roboto"/>
                <a:ea typeface="Roboto"/>
              </a:rPr>
              <a:t>0,5</a:t>
            </a:r>
            <a:r>
              <a:rPr lang="en-US" sz="2000" b="0" i="0" u="none" strike="noStrike">
                <a:solidFill>
                  <a:srgbClr val="10B042"/>
                </a:solidFill>
                <a:latin typeface="Roboto"/>
                <a:ea typeface="Roboto"/>
              </a:rPr>
              <a:t> points</a:t>
            </a:r>
            <a:endParaRPr lang="en-US" sz="2000" b="0">
              <a:solidFill>
                <a:srgbClr val="10B042"/>
              </a:solidFill>
              <a:latin typeface="Roboto"/>
              <a:ea typeface="Roboto"/>
            </a:endParaRPr>
          </a:p>
        </p:txBody>
      </p:sp>
      <p:sp>
        <p:nvSpPr>
          <p:cNvPr id="11" name="Textfeld 4" hidden="0"/>
          <p:cNvSpPr>
            <a:spLocks noAdjustHandles="0" noChangeArrowheads="0"/>
          </p:cNvSpPr>
          <p:nvPr isPhoto="0" userDrawn="0"/>
        </p:nvSpPr>
        <p:spPr bwMode="auto">
          <a:xfrm>
            <a:off x="921897" y="4116747"/>
            <a:ext cx="6775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b="1" i="0" u="none" strike="noStrike">
                <a:solidFill>
                  <a:srgbClr val="10B042"/>
                </a:solidFill>
                <a:latin typeface="Calibri"/>
              </a:rPr>
              <a:t> </a:t>
            </a:r>
            <a:r>
              <a:rPr lang="de-DE" sz="1800" b="1" i="0" u="none" strike="noStrike">
                <a:solidFill>
                  <a:srgbClr val="10B042"/>
                </a:solidFill>
                <a:latin typeface="Roboto"/>
                <a:ea typeface="Roboto"/>
              </a:rPr>
              <a:t> X  </a:t>
            </a:r>
            <a:endParaRPr lang="de-DE" b="0">
              <a:solidFill>
                <a:srgbClr val="10B042"/>
              </a:solidFill>
              <a:latin typeface="Roboto"/>
              <a:ea typeface="Roboto"/>
            </a:endParaRPr>
          </a:p>
          <a:p>
            <a:pPr>
              <a:defRPr/>
            </a:pPr>
            <a:br>
              <a:rPr lang="de-DE"/>
            </a:br>
            <a:endParaRPr lang="de-DE"/>
          </a:p>
        </p:txBody>
      </p:sp>
      <p:sp>
        <p:nvSpPr>
          <p:cNvPr id="12" name="Textfeld 5" hidden="0"/>
          <p:cNvSpPr>
            <a:spLocks noAdjustHandles="0" noChangeArrowheads="0"/>
          </p:cNvSpPr>
          <p:nvPr isPhoto="0" userDrawn="0"/>
        </p:nvSpPr>
        <p:spPr bwMode="auto">
          <a:xfrm>
            <a:off x="921897" y="4434247"/>
            <a:ext cx="6775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b="1" i="0" u="none" strike="noStrike">
                <a:solidFill>
                  <a:srgbClr val="10B042"/>
                </a:solidFill>
                <a:latin typeface="Calibri"/>
              </a:rPr>
              <a:t> </a:t>
            </a:r>
            <a:r>
              <a:rPr lang="de-DE" sz="1800" b="1" i="0" u="none" strike="noStrike">
                <a:solidFill>
                  <a:srgbClr val="10B042"/>
                </a:solidFill>
                <a:latin typeface="Roboto"/>
                <a:ea typeface="Roboto"/>
              </a:rPr>
              <a:t> X  </a:t>
            </a:r>
            <a:endParaRPr lang="de-DE" b="0">
              <a:solidFill>
                <a:srgbClr val="10B042"/>
              </a:solidFill>
              <a:latin typeface="Roboto"/>
              <a:ea typeface="Roboto"/>
            </a:endParaRPr>
          </a:p>
          <a:p>
            <a:pPr>
              <a:defRPr/>
            </a:pPr>
            <a:br>
              <a:rPr lang="de-DE"/>
            </a:br>
            <a:endParaRPr lang="de-DE"/>
          </a:p>
        </p:txBody>
      </p:sp>
      <p:sp>
        <p:nvSpPr>
          <p:cNvPr id="13" name="Fußzeilenplatzhalter 3" hidden="0"/>
          <p:cNvSpPr/>
          <p:nvPr isPhoto="0" userDrawn="0"/>
        </p:nvSpPr>
        <p:spPr bwMode="auto">
          <a:xfrm>
            <a:off x="-1109697" y="6893222"/>
            <a:ext cx="4114800" cy="36512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R="0" lvl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de-DE" sz="1400" b="0" i="0" u="none" strike="noStrike" cap="none" spc="0">
                <a:solidFill>
                  <a:srgbClr val="898989"/>
                </a:solidFill>
                <a:latin typeface="Roboto"/>
                <a:ea typeface="Roboto"/>
              </a:rPr>
              <a:t>(C) iSAQB e.V.</a:t>
            </a:r>
            <a:endParaRPr/>
          </a:p>
        </p:txBody>
      </p:sp>
      <p:sp>
        <p:nvSpPr>
          <p:cNvPr id="14" name="Rechteck 11" hidden="0"/>
          <p:cNvSpPr/>
          <p:nvPr isPhoto="0" userDrawn="0"/>
        </p:nvSpPr>
        <p:spPr bwMode="auto">
          <a:xfrm>
            <a:off x="698353" y="5515122"/>
            <a:ext cx="3974280" cy="1364813"/>
          </a:xfrm>
          <a:prstGeom prst="rect">
            <a:avLst/>
          </a:prstGeom>
          <a:solidFill>
            <a:srgbClr val="FFC000">
              <a:alpha val="32941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en-US" sz="1800" b="0" i="0" u="none" strike="noStrike" cap="none" spc="0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Slide20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 hidden="0"/>
          <p:cNvSpPr/>
          <p:nvPr isPhoto="0" userDrawn="0"/>
        </p:nvSpPr>
        <p:spPr bwMode="auto">
          <a:xfrm>
            <a:off x="490319" y="-116476"/>
            <a:ext cx="10515600" cy="115815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b" anchorCtr="0" compatLnSpc="1"/>
          <a:lstStyle/>
          <a:p>
            <a:pPr marL="0" marR="0" lvl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de-DE" sz="4000" b="1" i="0" u="none" strike="noStrike" cap="none" spc="0">
                <a:solidFill>
                  <a:srgbClr val="595959"/>
                </a:solidFill>
                <a:latin typeface="Roboto"/>
              </a:rPr>
              <a:t>Thank you for your interest</a:t>
            </a:r>
            <a:r>
              <a:rPr lang="de-DE" sz="4000" b="1" i="0" u="none" strike="noStrike" cap="none" spc="0">
                <a:solidFill>
                  <a:srgbClr val="595959"/>
                </a:solidFill>
                <a:latin typeface="Roboto"/>
              </a:rPr>
              <a:t>!</a:t>
            </a:r>
            <a:endParaRPr lang="de-DE" sz="4000" b="1" i="0" u="none" strike="noStrike" cap="none" spc="0">
              <a:solidFill>
                <a:srgbClr val="595959"/>
              </a:solidFill>
              <a:latin typeface="Roboto"/>
            </a:endParaRPr>
          </a:p>
        </p:txBody>
      </p:sp>
      <p:sp>
        <p:nvSpPr>
          <p:cNvPr id="5" name="Inhaltsplatzhalter 2" hidden="0"/>
          <p:cNvSpPr/>
          <p:nvPr isPhoto="0" userDrawn="0"/>
        </p:nvSpPr>
        <p:spPr bwMode="auto">
          <a:xfrm>
            <a:off x="628421" y="1641366"/>
            <a:ext cx="8038060" cy="366272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 spc="0">
                <a:solidFill>
                  <a:srgbClr val="000000"/>
                </a:solidFill>
              </a:defRPr>
            </a:pP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If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 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you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 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have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 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any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 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questions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, 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please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 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contact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 </a:t>
            </a:r>
            <a:r>
              <a:rPr lang="de-DE" sz="2000" b="0" i="0" u="sng" strike="noStrike" cap="none" spc="0">
                <a:solidFill>
                  <a:srgbClr val="000000"/>
                </a:solidFill>
                <a:latin typeface="Roboto"/>
                <a:hlinkClick r:id="rId2" tooltip="mailto:info@isaqb.org"/>
              </a:rPr>
              <a:t>info@isaqb.org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 and 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ask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 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for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 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the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 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Foundation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 Level Working Group (FLWG).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 spc="0">
                <a:solidFill>
                  <a:srgbClr val="000000"/>
                </a:solidFill>
              </a:defRPr>
            </a:pPr>
            <a:endParaRPr lang="de-DE" sz="1000" b="0" i="0" u="none" strike="noStrike" cap="none" spc="0">
              <a:solidFill>
                <a:srgbClr val="000000"/>
              </a:solidFill>
              <a:latin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 spc="0">
                <a:solidFill>
                  <a:srgbClr val="000000"/>
                </a:solidFill>
              </a:defRPr>
            </a:pP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Remarks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 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or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 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questions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 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concerning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 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specific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 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learning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 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goals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 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can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 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be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 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left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 in 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our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 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public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 GitHub 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repository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, 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where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 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the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 FLWG 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maintains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 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the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 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curriculum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:</a:t>
            </a:r>
            <a:endParaRPr/>
          </a:p>
          <a:p>
            <a:pPr marL="0" marR="0" lvl="0" indent="0" algn="l" defTabSz="91440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  <a:defRPr sz="1300" b="0" i="0" u="none" strike="noStrike" cap="none" spc="0">
                <a:solidFill>
                  <a:srgbClr val="000000"/>
                </a:solidFill>
              </a:defRPr>
            </a:pPr>
            <a:r>
              <a:rPr lang="de-DE" sz="2000" b="0" i="0" u="sng" strike="noStrike" cap="none" spc="0">
                <a:solidFill>
                  <a:srgbClr val="898989"/>
                </a:solidFill>
                <a:latin typeface="Roboto"/>
                <a:hlinkClick r:id="rId3" tooltip="https://github.com/isaqb-org/curriculum-foundation"/>
              </a:rPr>
              <a:t>https://github.com/isaqb-org/curriculum-foundation</a:t>
            </a:r>
            <a:r>
              <a:rPr lang="de-DE" sz="2000" b="0" i="0" u="none" strike="noStrike" cap="none" spc="0">
                <a:solidFill>
                  <a:srgbClr val="898989"/>
                </a:solidFill>
                <a:latin typeface="Roboto"/>
              </a:rPr>
              <a:t>.</a:t>
            </a:r>
            <a:endParaRPr/>
          </a:p>
          <a:p>
            <a:pPr marL="0" marR="0" lvl="0" indent="0" algn="l" defTabSz="91440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  <a:defRPr sz="1300" b="0" i="0" u="none" strike="noStrike" cap="none" spc="0">
                <a:solidFill>
                  <a:srgbClr val="000000"/>
                </a:solidFill>
              </a:defRPr>
            </a:pPr>
            <a:endParaRPr lang="de-DE" sz="1000" b="0" i="0" u="none" strike="noStrike" cap="none" spc="0">
              <a:solidFill>
                <a:srgbClr val="898989"/>
              </a:solidFill>
              <a:latin typeface="Roboto"/>
            </a:endParaRPr>
          </a:p>
          <a:p>
            <a:pPr marL="0" marR="0" lvl="0" indent="0" algn="l" defTabSz="91440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  <a:defRPr sz="1300" b="0" i="0" u="none" strike="noStrike" cap="none" spc="0">
                <a:solidFill>
                  <a:srgbClr val="000000"/>
                </a:solidFill>
              </a:defRPr>
            </a:pP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You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 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may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 open an 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issue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 in 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our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 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public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 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issue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 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tracker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:</a:t>
            </a:r>
            <a:endParaRPr/>
          </a:p>
          <a:p>
            <a:pPr marL="0" marR="0" lvl="0" indent="0" algn="l" defTabSz="91440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  <a:defRPr sz="1300" b="0" i="0" u="none" strike="noStrike" cap="none" spc="0">
                <a:solidFill>
                  <a:srgbClr val="000000"/>
                </a:solidFill>
              </a:defRPr>
            </a:pPr>
            <a:r>
              <a:rPr lang="de-DE" sz="2000" b="0" i="0" u="sng" strike="noStrike" cap="none" spc="0">
                <a:solidFill>
                  <a:srgbClr val="898989"/>
                </a:solidFill>
                <a:latin typeface="Roboto"/>
                <a:hlinkClick r:id="rId4" tooltip="https://github.com/isaqb-org/curriculum-foundation/issues"/>
              </a:rPr>
              <a:t>https://github.com/isaqb-org/curriculum-foundation/issues</a:t>
            </a:r>
            <a:r>
              <a:rPr lang="de-DE" sz="2000" b="0" i="0" u="none" strike="noStrike" cap="none" spc="0">
                <a:solidFill>
                  <a:srgbClr val="898989"/>
                </a:solidFill>
                <a:latin typeface="Roboto"/>
              </a:rPr>
              <a:t>.</a:t>
            </a:r>
            <a:endParaRPr/>
          </a:p>
          <a:p>
            <a:pPr marL="0" marR="0" lvl="0" indent="0" algn="l" defTabSz="91440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  <a:defRPr sz="1300" b="0" i="0" u="none" strike="noStrike" cap="none" spc="0">
                <a:solidFill>
                  <a:srgbClr val="000000"/>
                </a:solidFill>
              </a:defRPr>
            </a:pPr>
            <a:endParaRPr lang="de-DE" sz="1700" b="0" i="0" u="none" strike="noStrike" cap="none" spc="0">
              <a:solidFill>
                <a:srgbClr val="898989"/>
              </a:solidFill>
              <a:latin typeface="Calibri"/>
            </a:endParaRPr>
          </a:p>
        </p:txBody>
      </p:sp>
      <p:sp>
        <p:nvSpPr>
          <p:cNvPr id="6" name="Textfeld 3" hidden="0"/>
          <p:cNvSpPr>
            <a:spLocks noAdjustHandles="0" noChangeArrowheads="0"/>
          </p:cNvSpPr>
          <p:nvPr isPhoto="0" userDrawn="0"/>
        </p:nvSpPr>
        <p:spPr bwMode="auto">
          <a:xfrm>
            <a:off x="311973" y="6944118"/>
            <a:ext cx="1559856" cy="55399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de-DE" sz="1400" b="0" i="0" u="none" strike="noStrike" cap="none" spc="0">
                <a:solidFill>
                  <a:srgbClr val="898989"/>
                </a:solidFill>
                <a:latin typeface="Roboto"/>
                <a:ea typeface="Roboto"/>
              </a:rPr>
              <a:t>(C) iSAQB e.V.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de-DE" sz="1600" b="0" i="0" u="none" strike="noStrike" cap="none" spc="0">
              <a:solidFill>
                <a:srgbClr val="000000"/>
              </a:solidFill>
              <a:latin typeface="Roboto"/>
              <a:ea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Slide12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 hidden="0"/>
          <p:cNvSpPr>
            <a:spLocks noAdjustHandles="0" noChangeArrowheads="0"/>
          </p:cNvSpPr>
          <p:nvPr isPhoto="0" userDrawn="0">
            <p:ph type="title" idx="4294967295" hasCustomPrompt="0"/>
          </p:nvPr>
        </p:nvSpPr>
        <p:spPr bwMode="auto">
          <a:xfrm>
            <a:off x="562593" y="388793"/>
            <a:ext cx="7200003" cy="1169551"/>
          </a:xfrm>
        </p:spPr>
        <p:txBody>
          <a:bodyPr>
            <a:spAutoFit/>
          </a:bodyPr>
          <a:lstStyle/>
          <a:p>
            <a:pPr lvl="0">
              <a:defRPr/>
            </a:pPr>
            <a:r>
              <a:rPr lang="de-DE" sz="3600">
                <a:solidFill>
                  <a:srgbClr val="595959"/>
                </a:solidFill>
                <a:latin typeface="Roboto"/>
              </a:rPr>
              <a:t>About </a:t>
            </a:r>
            <a:r>
              <a:rPr lang="de-DE" sz="3600">
                <a:solidFill>
                  <a:srgbClr val="595959"/>
                </a:solidFill>
                <a:latin typeface="Roboto"/>
              </a:rPr>
              <a:t>this</a:t>
            </a:r>
            <a:r>
              <a:rPr lang="de-DE" sz="3600">
                <a:solidFill>
                  <a:srgbClr val="595959"/>
                </a:solidFill>
                <a:latin typeface="Roboto"/>
              </a:rPr>
              <a:t> Guide</a:t>
            </a:r>
            <a:br>
              <a:rPr lang="de-DE" sz="4000">
                <a:solidFill>
                  <a:srgbClr val="595959"/>
                </a:solidFill>
                <a:latin typeface="Roboto"/>
              </a:rPr>
            </a:br>
            <a:endParaRPr lang="de-DE" sz="4000">
              <a:solidFill>
                <a:srgbClr val="595959"/>
              </a:solidFill>
              <a:latin typeface="Roboto"/>
            </a:endParaRPr>
          </a:p>
        </p:txBody>
      </p:sp>
      <p:sp>
        <p:nvSpPr>
          <p:cNvPr id="5" name="Titel 1" hidden="0"/>
          <p:cNvSpPr/>
          <p:nvPr isPhoto="0" userDrawn="0"/>
        </p:nvSpPr>
        <p:spPr bwMode="auto">
          <a:xfrm>
            <a:off x="-217490" y="601666"/>
            <a:ext cx="10515600" cy="13255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/>
          <a:lstStyle/>
          <a:p>
            <a:pPr marL="0" marR="0" lvl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de-DE" sz="4400" b="0" i="0" u="none" strike="noStrike" cap="none" spc="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6" name="Inhaltsplatzhalter 2" hidden="0"/>
          <p:cNvSpPr/>
          <p:nvPr isPhoto="0" userDrawn="0"/>
        </p:nvSpPr>
        <p:spPr bwMode="auto">
          <a:xfrm>
            <a:off x="455500" y="1820260"/>
            <a:ext cx="8922056" cy="435133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/>
          <a:lstStyle/>
          <a:p>
            <a:pPr marL="228600" marR="0" lvl="0" indent="-228600" algn="l" defTabSz="914400">
              <a:lnSpc>
                <a:spcPct val="120000"/>
              </a:lnSpc>
              <a:spcAft>
                <a:spcPts val="1415"/>
              </a:spcAft>
              <a:buSzPct val="100000"/>
              <a:buFont typeface="Arial"/>
              <a:buChar char="•"/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en-US" sz="2000" b="0" i="0" u="none" strike="noStrike" cap="none" spc="0">
                <a:solidFill>
                  <a:srgbClr val="000000"/>
                </a:solidFill>
                <a:latin typeface="Roboto"/>
              </a:rPr>
              <a:t>This Guide adds information to the examination rules as published by iSAQB. </a:t>
            </a:r>
            <a:endParaRPr/>
          </a:p>
          <a:p>
            <a:pPr marL="228600" marR="0" lvl="0" indent="-228600" algn="l" defTabSz="914400">
              <a:lnSpc>
                <a:spcPct val="120000"/>
              </a:lnSpc>
              <a:spcAft>
                <a:spcPts val="1415"/>
              </a:spcAft>
              <a:buSzPct val="100000"/>
              <a:buFont typeface="Arial"/>
              <a:buChar char="•"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en-US" sz="1000" b="0" i="0" u="none" strike="noStrike" cap="none" spc="0">
              <a:solidFill>
                <a:srgbClr val="000000"/>
              </a:solidFill>
              <a:latin typeface="Roboto"/>
            </a:endParaRPr>
          </a:p>
          <a:p>
            <a:pPr marL="228600" marR="0" lvl="0" indent="-228600" algn="l" defTabSz="914400">
              <a:lnSpc>
                <a:spcPct val="120000"/>
              </a:lnSpc>
              <a:spcAft>
                <a:spcPts val="1415"/>
              </a:spcAft>
              <a:buSzPct val="100000"/>
              <a:buFont typeface="Arial"/>
              <a:buChar char="•"/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en-US" sz="2000" b="0" i="0" u="none" strike="noStrike" cap="none" spc="0">
                <a:solidFill>
                  <a:srgbClr val="000000"/>
                </a:solidFill>
                <a:latin typeface="Roboto"/>
              </a:rPr>
              <a:t>This guide only provides explanation – and does NOT replace or overrule the official examination rules.</a:t>
            </a:r>
            <a:endParaRPr/>
          </a:p>
          <a:p>
            <a:pPr marL="228600" marR="0" lvl="0" indent="-228600" algn="l" defTabSz="914400">
              <a:lnSpc>
                <a:spcPct val="120000"/>
              </a:lnSpc>
              <a:spcAft>
                <a:spcPts val="1415"/>
              </a:spcAft>
              <a:buSzPct val="100000"/>
              <a:buFont typeface="Arial"/>
              <a:buChar char="•"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en-US" sz="1000" b="0" i="0" u="none" strike="noStrike" cap="none" spc="0">
              <a:solidFill>
                <a:srgbClr val="000000"/>
              </a:solidFill>
              <a:latin typeface="Roboto"/>
            </a:endParaRPr>
          </a:p>
          <a:p>
            <a:pPr marL="228600" marR="0" lvl="0" indent="-228600" algn="l" defTabSz="914400">
              <a:lnSpc>
                <a:spcPct val="120000"/>
              </a:lnSpc>
              <a:spcAft>
                <a:spcPts val="1415"/>
              </a:spcAft>
              <a:buSzPct val="100000"/>
              <a:buFont typeface="Arial"/>
              <a:buChar char="•"/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en-US" sz="2000" b="0" i="0" u="none" strike="noStrike" cap="none" spc="0">
                <a:solidFill>
                  <a:srgbClr val="000000"/>
                </a:solidFill>
                <a:latin typeface="Roboto"/>
              </a:rPr>
              <a:t>The official examination rules have precedence over everything stated here.</a:t>
            </a:r>
            <a:endParaRPr/>
          </a:p>
        </p:txBody>
      </p:sp>
      <p:sp>
        <p:nvSpPr>
          <p:cNvPr id="7" name="Fußzeilenplatzhalter 3" hidden="0"/>
          <p:cNvSpPr/>
          <p:nvPr isPhoto="0" userDrawn="0"/>
        </p:nvSpPr>
        <p:spPr bwMode="auto">
          <a:xfrm>
            <a:off x="-1109697" y="6893222"/>
            <a:ext cx="4114800" cy="36512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de-DE" sz="1400" b="0" i="0" u="none" strike="noStrike" cap="none" spc="0">
                <a:solidFill>
                  <a:srgbClr val="898989"/>
                </a:solidFill>
                <a:latin typeface="Roboto"/>
                <a:ea typeface="Roboto"/>
              </a:rPr>
              <a:t>(C) iSAQB e.V.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Slide1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 hidden="0"/>
          <p:cNvSpPr>
            <a:spLocks noAdjustHandles="0" noChangeArrowheads="0"/>
          </p:cNvSpPr>
          <p:nvPr isPhoto="0" userDrawn="0">
            <p:ph type="title" idx="4294967295" hasCustomPrompt="0"/>
          </p:nvPr>
        </p:nvSpPr>
        <p:spPr bwMode="auto">
          <a:xfrm>
            <a:off x="572780" y="419499"/>
            <a:ext cx="7200003" cy="553998"/>
          </a:xfrm>
        </p:spPr>
        <p:txBody>
          <a:bodyPr>
            <a:spAutoFit/>
          </a:bodyPr>
          <a:lstStyle/>
          <a:p>
            <a:pPr lvl="0">
              <a:defRPr/>
            </a:pPr>
            <a:r>
              <a:rPr lang="de-DE" sz="3600">
                <a:latin typeface="Roboto"/>
              </a:rPr>
              <a:t>The Curriculum</a:t>
            </a:r>
            <a:endParaRPr/>
          </a:p>
        </p:txBody>
      </p:sp>
      <p:sp>
        <p:nvSpPr>
          <p:cNvPr id="5" name="Titel 1" hidden="0"/>
          <p:cNvSpPr/>
          <p:nvPr isPhoto="0" userDrawn="0"/>
        </p:nvSpPr>
        <p:spPr bwMode="auto">
          <a:xfrm>
            <a:off x="-217490" y="601666"/>
            <a:ext cx="10515600" cy="13255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/>
          <a:lstStyle/>
          <a:p>
            <a:pPr marL="0" marR="0" lvl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de-DE" sz="4400" b="0" i="0" u="none" strike="noStrike" cap="none" spc="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6" name="Inhaltsplatzhalter 2" hidden="0"/>
          <p:cNvSpPr/>
          <p:nvPr isPhoto="0" userDrawn="0"/>
        </p:nvSpPr>
        <p:spPr bwMode="auto">
          <a:xfrm>
            <a:off x="572780" y="1809926"/>
            <a:ext cx="9604665" cy="435133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/>
          <a:lstStyle/>
          <a:p>
            <a:pPr marL="228600" marR="0" lvl="0" indent="-228600" algn="l" defTabSz="91440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en-US" sz="2000" b="0" i="0" u="none" strike="noStrike" cap="none" spc="0">
                <a:solidFill>
                  <a:srgbClr val="000000"/>
                </a:solidFill>
                <a:latin typeface="Roboto"/>
              </a:rPr>
              <a:t>The curriculum standardizes the contents and their relative priorities </a:t>
            </a:r>
            <a:endParaRPr sz="1500"/>
          </a:p>
          <a:p>
            <a:pPr marR="0" lvl="0" algn="l" defTabSz="91440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ct val="100000"/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en-US" sz="2000" b="0" i="0" u="none" strike="noStrike" cap="none" spc="0">
                <a:solidFill>
                  <a:srgbClr val="000000"/>
                </a:solidFill>
                <a:latin typeface="Roboto"/>
              </a:rPr>
              <a:t>    for all Accredited CPSA-F </a:t>
            </a:r>
            <a:r>
              <a:rPr lang="en-US" sz="2000" b="0" i="0" u="none" strike="noStrike" cap="none" spc="0">
                <a:solidFill>
                  <a:srgbClr val="000000"/>
                </a:solidFill>
                <a:latin typeface="Roboto"/>
              </a:rPr>
              <a:t>T</a:t>
            </a:r>
            <a:r>
              <a:rPr lang="en-US" sz="2000" b="0" i="0" u="none" strike="noStrike" cap="none" spc="0">
                <a:solidFill>
                  <a:srgbClr val="000000"/>
                </a:solidFill>
                <a:latin typeface="Roboto"/>
              </a:rPr>
              <a:t>rainings. </a:t>
            </a:r>
            <a:endParaRPr sz="1500"/>
          </a:p>
          <a:p>
            <a:pPr marL="228600" marR="0" lvl="0" indent="-228600" algn="l" defTabSz="91440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en-US" sz="1000" b="0" i="0" u="none" strike="noStrike" cap="none" spc="0">
              <a:solidFill>
                <a:srgbClr val="000000"/>
              </a:solidFill>
              <a:latin typeface="Roboto"/>
            </a:endParaRPr>
          </a:p>
          <a:p>
            <a:pPr marL="228600" marR="0" lvl="0" indent="-228600" algn="l" defTabSz="91440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en-US" sz="2000" b="0" i="0" u="none" strike="noStrike" cap="none" spc="0">
                <a:solidFill>
                  <a:srgbClr val="000000"/>
                </a:solidFill>
                <a:latin typeface="Roboto"/>
              </a:rPr>
              <a:t>iSAQB </a:t>
            </a:r>
            <a:r>
              <a:rPr lang="en-US" sz="2000" b="0" i="0" u="none" strike="noStrike" cap="none" spc="0">
                <a:solidFill>
                  <a:srgbClr val="000000"/>
                </a:solidFill>
                <a:latin typeface="Roboto"/>
              </a:rPr>
              <a:t>Accredited</a:t>
            </a:r>
            <a:r>
              <a:rPr lang="en-US" sz="2000" b="0" i="0" u="none" strike="noStrike" cap="none" spc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2000" b="0" i="0" u="none" strike="noStrike" cap="none" spc="0">
                <a:solidFill>
                  <a:srgbClr val="000000"/>
                </a:solidFill>
                <a:latin typeface="Roboto"/>
              </a:rPr>
              <a:t>T</a:t>
            </a:r>
            <a:r>
              <a:rPr lang="en-US" sz="2000" b="0" i="0" u="none" strike="noStrike" cap="none" spc="0">
                <a:solidFill>
                  <a:srgbClr val="000000"/>
                </a:solidFill>
                <a:latin typeface="Roboto"/>
              </a:rPr>
              <a:t>rainers must know and understand the curriculum, </a:t>
            </a:r>
            <a:endParaRPr sz="1500"/>
          </a:p>
          <a:p>
            <a:pPr marR="0" lvl="0" algn="l" defTabSz="91440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ct val="100000"/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en-US" sz="2000">
                <a:solidFill>
                  <a:srgbClr val="000000"/>
                </a:solidFill>
                <a:latin typeface="Roboto"/>
              </a:rPr>
              <a:t>    </a:t>
            </a:r>
            <a:r>
              <a:rPr lang="en-US" sz="2000" b="0" i="0" u="none" strike="noStrike" cap="none" spc="0">
                <a:solidFill>
                  <a:srgbClr val="000000"/>
                </a:solidFill>
                <a:latin typeface="Roboto"/>
              </a:rPr>
              <a:t>especially all R1 and R2 learning goals.</a:t>
            </a:r>
            <a:endParaRPr sz="1500"/>
          </a:p>
          <a:p>
            <a:pPr marL="228600" marR="0" lvl="0" indent="-228600" algn="l" defTabSz="91440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en-US" sz="1000" b="0" i="0" u="none" strike="noStrike" cap="none" spc="0">
              <a:solidFill>
                <a:srgbClr val="000000"/>
              </a:solidFill>
              <a:latin typeface="Roboto"/>
            </a:endParaRPr>
          </a:p>
          <a:p>
            <a:pPr marL="228600" marR="0" lvl="0" indent="-228600" algn="l" defTabSz="91440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en-US" sz="2000" b="0" i="0" u="none" strike="noStrike" cap="none" spc="0">
                <a:solidFill>
                  <a:srgbClr val="000000"/>
                </a:solidFill>
                <a:latin typeface="Roboto"/>
              </a:rPr>
              <a:t>Individuals</a:t>
            </a:r>
            <a:r>
              <a:rPr lang="en-US" sz="2000" b="0" i="0" u="none" strike="noStrike" cap="none" spc="0">
                <a:solidFill>
                  <a:srgbClr val="000000"/>
                </a:solidFill>
                <a:latin typeface="Roboto"/>
              </a:rPr>
              <a:t> who want to obtain the CPSA-F certificate should read </a:t>
            </a:r>
            <a:endParaRPr sz="1500"/>
          </a:p>
          <a:p>
            <a:pPr marR="0" lvl="0" algn="l" defTabSz="91440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ct val="100000"/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en-US" sz="2000" b="0" i="0" u="none" strike="noStrike" cap="none" spc="0">
                <a:solidFill>
                  <a:srgbClr val="000000"/>
                </a:solidFill>
                <a:latin typeface="Roboto"/>
              </a:rPr>
              <a:t>   through it.</a:t>
            </a:r>
            <a:endParaRPr sz="1500"/>
          </a:p>
          <a:p>
            <a:pPr marL="228600" marR="0" lvl="0" indent="-228600" algn="l" defTabSz="91440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en-US" sz="1000" b="0" i="0" u="none" strike="noStrike" cap="none" spc="0">
              <a:solidFill>
                <a:srgbClr val="000000"/>
              </a:solidFill>
              <a:latin typeface="Roboto"/>
            </a:endParaRPr>
          </a:p>
          <a:p>
            <a:pPr marL="228600" marR="0" lvl="0" indent="-228600" algn="l" defTabSz="91440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en-US" sz="2000" b="0" i="0" u="none" strike="noStrike" cap="none" spc="0">
                <a:solidFill>
                  <a:srgbClr val="000000"/>
                </a:solidFill>
                <a:latin typeface="Roboto"/>
              </a:rPr>
              <a:t>The learning goals listed in the curriculum are grouped into chapters </a:t>
            </a:r>
            <a:endParaRPr sz="1500"/>
          </a:p>
          <a:p>
            <a:pPr marR="0" lvl="0" algn="l" defTabSz="91440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ct val="100000"/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en-US" sz="2000">
                <a:solidFill>
                  <a:srgbClr val="000000"/>
                </a:solidFill>
                <a:latin typeface="Roboto"/>
              </a:rPr>
              <a:t>   </a:t>
            </a:r>
            <a:r>
              <a:rPr lang="en-US" sz="2000" b="0" i="0" u="none" strike="noStrike" cap="none" spc="0">
                <a:solidFill>
                  <a:srgbClr val="000000"/>
                </a:solidFill>
                <a:latin typeface="Roboto"/>
              </a:rPr>
              <a:t>and detailed with learning items.  </a:t>
            </a:r>
            <a:endParaRPr sz="1500"/>
          </a:p>
          <a:p>
            <a:pPr marL="228600" marR="0" lvl="0" indent="-228600" algn="l" defTabSz="91440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en-US" sz="1000" b="0" i="0" u="none" strike="noStrike" cap="none" spc="0">
              <a:solidFill>
                <a:srgbClr val="000000"/>
              </a:solidFill>
              <a:latin typeface="Roboto"/>
            </a:endParaRPr>
          </a:p>
          <a:p>
            <a:pPr marL="228600" marR="0" lvl="0" indent="-228600" algn="l" defTabSz="91440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en-US" sz="2000" b="0" i="0" u="none" strike="noStrike" cap="none" spc="0">
                <a:solidFill>
                  <a:srgbClr val="000000"/>
                </a:solidFill>
                <a:latin typeface="Roboto"/>
              </a:rPr>
              <a:t>The curriculum informs about the relevance of learning goals and </a:t>
            </a:r>
            <a:endParaRPr sz="1500"/>
          </a:p>
          <a:p>
            <a:pPr marR="0" lvl="0" algn="l" defTabSz="91440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ct val="100000"/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en-US" sz="2000">
                <a:solidFill>
                  <a:srgbClr val="000000"/>
                </a:solidFill>
                <a:latin typeface="Roboto"/>
              </a:rPr>
              <a:t>   </a:t>
            </a:r>
            <a:r>
              <a:rPr lang="en-US" sz="2000" b="0" i="0" u="none" strike="noStrike" cap="none" spc="0">
                <a:solidFill>
                  <a:srgbClr val="000000"/>
                </a:solidFill>
                <a:latin typeface="Roboto"/>
              </a:rPr>
              <a:t>learning items with respect to the examination.</a:t>
            </a:r>
            <a:endParaRPr sz="1500"/>
          </a:p>
        </p:txBody>
      </p:sp>
      <p:sp>
        <p:nvSpPr>
          <p:cNvPr id="7" name="Fußzeilenplatzhalter 3" hidden="0"/>
          <p:cNvSpPr/>
          <p:nvPr isPhoto="0" userDrawn="0"/>
        </p:nvSpPr>
        <p:spPr bwMode="auto">
          <a:xfrm>
            <a:off x="-1109697" y="6893222"/>
            <a:ext cx="4114800" cy="36512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de-DE" sz="1400" b="0" i="0" u="none" strike="noStrike" cap="none" spc="0">
                <a:solidFill>
                  <a:srgbClr val="898989"/>
                </a:solidFill>
                <a:latin typeface="Roboto"/>
                <a:ea typeface="Roboto"/>
              </a:rPr>
              <a:t>(C) iSAQB e.V.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Slide22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 hidden="0"/>
          <p:cNvSpPr>
            <a:spLocks noAdjustHandles="0" noChangeArrowheads="0"/>
          </p:cNvSpPr>
          <p:nvPr isPhoto="0" userDrawn="0">
            <p:ph type="title" idx="4294967295" hasCustomPrompt="0"/>
          </p:nvPr>
        </p:nvSpPr>
        <p:spPr bwMode="auto">
          <a:xfrm>
            <a:off x="561505" y="419654"/>
            <a:ext cx="7858765" cy="2339102"/>
          </a:xfrm>
        </p:spPr>
        <p:txBody>
          <a:bodyPr>
            <a:spAutoFit/>
          </a:bodyPr>
          <a:lstStyle/>
          <a:p>
            <a:pPr lvl="0">
              <a:defRPr/>
            </a:pPr>
            <a:r>
              <a:rPr lang="en-US" sz="3600">
                <a:solidFill>
                  <a:srgbClr val="595959"/>
                </a:solidFill>
                <a:latin typeface="Roboto"/>
              </a:rPr>
              <a:t>Structure and Relative Size in </a:t>
            </a:r>
            <a:br>
              <a:rPr lang="en-US" sz="3600">
                <a:solidFill>
                  <a:srgbClr val="595959"/>
                </a:solidFill>
                <a:latin typeface="Roboto"/>
              </a:rPr>
            </a:br>
            <a:r>
              <a:rPr lang="en-US" sz="3600">
                <a:solidFill>
                  <a:srgbClr val="595959"/>
                </a:solidFill>
                <a:latin typeface="Roboto"/>
              </a:rPr>
              <a:t>the iSAQB</a:t>
            </a:r>
            <a:r>
              <a:rPr lang="en-US" sz="3600" b="1" i="0" u="none" strike="noStrike" cap="none" spc="0" baseline="30000">
                <a:solidFill>
                  <a:srgbClr val="595959"/>
                </a:solidFill>
                <a:latin typeface="Roboto"/>
              </a:rPr>
              <a:t>®</a:t>
            </a:r>
            <a:r>
              <a:rPr lang="en-US" sz="3600">
                <a:solidFill>
                  <a:srgbClr val="595959"/>
                </a:solidFill>
                <a:latin typeface="Roboto"/>
              </a:rPr>
              <a:t> Foundation Level Curriculum</a:t>
            </a:r>
            <a:br>
              <a:rPr lang="en-US" b="0">
                <a:solidFill>
                  <a:srgbClr val="595959"/>
                </a:solidFill>
                <a:latin typeface="Calibri Light"/>
              </a:rPr>
            </a:br>
            <a:endParaRPr lang="de-DE">
              <a:solidFill>
                <a:srgbClr val="595959"/>
              </a:solidFill>
            </a:endParaRPr>
          </a:p>
        </p:txBody>
      </p:sp>
      <p:sp>
        <p:nvSpPr>
          <p:cNvPr id="5" name="Titel 1" hidden="0"/>
          <p:cNvSpPr/>
          <p:nvPr isPhoto="0" userDrawn="0"/>
        </p:nvSpPr>
        <p:spPr bwMode="auto">
          <a:xfrm>
            <a:off x="-217490" y="601666"/>
            <a:ext cx="10515600" cy="13255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/>
          <a:lstStyle/>
          <a:p>
            <a:pPr marL="0" marR="0" lvl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de-DE" sz="4400" b="0" i="0" u="none" strike="noStrike" cap="none" spc="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6" name="Fußzeilenplatzhalter 3" hidden="0"/>
          <p:cNvSpPr/>
          <p:nvPr isPhoto="0" userDrawn="0"/>
        </p:nvSpPr>
        <p:spPr bwMode="auto">
          <a:xfrm>
            <a:off x="-1109697" y="6893222"/>
            <a:ext cx="4114800" cy="36512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de-DE" sz="1400" b="0" i="0" u="none" strike="noStrike" cap="none" spc="0">
                <a:solidFill>
                  <a:srgbClr val="898989"/>
                </a:solidFill>
                <a:latin typeface="Roboto"/>
                <a:ea typeface="Roboto"/>
              </a:rPr>
              <a:t>(C) iSAQB e.V.</a:t>
            </a:r>
            <a:endParaRPr/>
          </a:p>
        </p:txBody>
      </p:sp>
      <p:pic>
        <p:nvPicPr>
          <p:cNvPr id="7" name="Inhaltsplatzhalter 4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3104182" y="2306244"/>
            <a:ext cx="6770491" cy="420795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Inhaltsplatzhalter 2" hidden="0"/>
          <p:cNvSpPr/>
          <p:nvPr isPhoto="0" userDrawn="0"/>
        </p:nvSpPr>
        <p:spPr bwMode="auto">
          <a:xfrm>
            <a:off x="561505" y="3046223"/>
            <a:ext cx="2860636" cy="3911784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>
              <a:lnSpc>
                <a:spcPct val="120000"/>
              </a:lnSpc>
              <a:spcBef>
                <a:spcPts val="1000"/>
              </a:spcBef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en-US" sz="2000" b="0" i="0" u="none" strike="noStrike" cap="none" spc="0">
                <a:solidFill>
                  <a:srgbClr val="000000"/>
                </a:solidFill>
                <a:latin typeface="Roboto"/>
              </a:rPr>
              <a:t>The sizes of segments indicate the relative proposed duration of the topics in CPSA-F trainings.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Slide14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 hidden="0"/>
          <p:cNvSpPr>
            <a:spLocks noAdjustHandles="0" noChangeArrowheads="0"/>
          </p:cNvSpPr>
          <p:nvPr isPhoto="0" userDrawn="0">
            <p:ph type="title" idx="4294967295" hasCustomPrompt="0"/>
          </p:nvPr>
        </p:nvSpPr>
        <p:spPr bwMode="auto">
          <a:xfrm>
            <a:off x="568546" y="430417"/>
            <a:ext cx="7200003" cy="1169551"/>
          </a:xfrm>
        </p:spPr>
        <p:txBody>
          <a:bodyPr>
            <a:spAutoFit/>
          </a:bodyPr>
          <a:lstStyle/>
          <a:p>
            <a:pPr lvl="0">
              <a:defRPr/>
            </a:pPr>
            <a:r>
              <a:rPr lang="en-US" sz="3600">
                <a:solidFill>
                  <a:srgbClr val="595959"/>
                </a:solidFill>
                <a:latin typeface="Roboto"/>
              </a:rPr>
              <a:t>Explanation of Relevance Levels</a:t>
            </a:r>
            <a:br>
              <a:rPr lang="en-US" sz="4000">
                <a:solidFill>
                  <a:srgbClr val="595959"/>
                </a:solidFill>
                <a:latin typeface="Roboto"/>
              </a:rPr>
            </a:br>
            <a:endParaRPr lang="de-DE" sz="4000">
              <a:solidFill>
                <a:srgbClr val="595959"/>
              </a:solidFill>
              <a:latin typeface="Roboto"/>
            </a:endParaRPr>
          </a:p>
        </p:txBody>
      </p:sp>
      <p:sp>
        <p:nvSpPr>
          <p:cNvPr id="5" name="Titel 1" hidden="0"/>
          <p:cNvSpPr/>
          <p:nvPr isPhoto="0" userDrawn="0"/>
        </p:nvSpPr>
        <p:spPr bwMode="auto">
          <a:xfrm>
            <a:off x="-407072" y="601666"/>
            <a:ext cx="10515600" cy="13255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/>
          <a:lstStyle/>
          <a:p>
            <a:pPr marL="0" marR="0" lvl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en-US" sz="4400" b="0" i="0" u="none" strike="noStrike" cap="none" spc="0">
              <a:solidFill>
                <a:srgbClr val="000000"/>
              </a:solidFill>
              <a:latin typeface="Calibri Light"/>
            </a:endParaRPr>
          </a:p>
        </p:txBody>
      </p:sp>
      <p:pic>
        <p:nvPicPr>
          <p:cNvPr id="6" name="table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318540" y="2147980"/>
            <a:ext cx="9406368" cy="399463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Fußzeilenplatzhalter 3" hidden="0"/>
          <p:cNvSpPr/>
          <p:nvPr isPhoto="0" userDrawn="0"/>
        </p:nvSpPr>
        <p:spPr bwMode="auto">
          <a:xfrm>
            <a:off x="-1109697" y="6893222"/>
            <a:ext cx="4114800" cy="36512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de-DE" sz="1400" b="0" i="0" u="none" strike="noStrike" cap="none" spc="0">
                <a:solidFill>
                  <a:srgbClr val="898989"/>
                </a:solidFill>
                <a:latin typeface="Roboto"/>
                <a:ea typeface="Roboto"/>
              </a:rPr>
              <a:t>(C) iSAQB e.V.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Slide10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 hidden="0"/>
          <p:cNvSpPr>
            <a:spLocks noAdjustHandles="0" noChangeArrowheads="0"/>
          </p:cNvSpPr>
          <p:nvPr isPhoto="0" userDrawn="0">
            <p:ph type="title" idx="4294967295" hasCustomPrompt="0"/>
          </p:nvPr>
        </p:nvSpPr>
        <p:spPr bwMode="auto">
          <a:xfrm>
            <a:off x="590546" y="414406"/>
            <a:ext cx="8932395" cy="1107996"/>
          </a:xfr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3600">
                <a:latin typeface="Roboto"/>
              </a:rPr>
              <a:t>Formalities of CPSA-F</a:t>
            </a:r>
            <a:r>
              <a:rPr lang="en-US" sz="3600" b="1" i="0" u="none" strike="noStrike" cap="none" spc="0" baseline="30000">
                <a:solidFill>
                  <a:srgbClr val="595959"/>
                </a:solidFill>
                <a:latin typeface="Roboto"/>
              </a:rPr>
              <a:t>® </a:t>
            </a:r>
            <a:br>
              <a:rPr lang="en-US" sz="3600" b="1" i="0" u="none" strike="noStrike" cap="none" spc="0" baseline="30000">
                <a:solidFill>
                  <a:srgbClr val="595959"/>
                </a:solidFill>
                <a:latin typeface="Roboto"/>
              </a:rPr>
            </a:br>
            <a:r>
              <a:rPr lang="en-US" sz="3600">
                <a:latin typeface="Roboto"/>
              </a:rPr>
              <a:t>Examination</a:t>
            </a:r>
            <a:endParaRPr lang="de-DE" sz="3600">
              <a:latin typeface="Roboto"/>
            </a:endParaRPr>
          </a:p>
        </p:txBody>
      </p:sp>
      <p:sp>
        <p:nvSpPr>
          <p:cNvPr id="5" name="Textplatzhalter 2" hidden="0"/>
          <p:cNvSpPr>
            <a:spLocks noAdjustHandles="0" noChangeArrowheads="0"/>
          </p:cNvSpPr>
          <p:nvPr isPhoto="0" userDrawn="0">
            <p:ph type="body" idx="4294967295" hasCustomPrompt="0"/>
          </p:nvPr>
        </p:nvSpPr>
        <p:spPr bwMode="auto">
          <a:xfrm>
            <a:off x="520884" y="1867972"/>
            <a:ext cx="9576136" cy="5121654"/>
          </a:xfrm>
        </p:spPr>
        <p:txBody>
          <a:bodyPr/>
          <a:lstStyle/>
          <a:p>
            <a:pPr marL="266703" lvl="0" indent="-266703" algn="l">
              <a:lnSpc>
                <a:spcPct val="110000"/>
              </a:lnSpc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2000" b="1">
                <a:latin typeface="Roboto"/>
              </a:rPr>
              <a:t>Required: </a:t>
            </a:r>
            <a:endParaRPr/>
          </a:p>
          <a:p>
            <a:pPr marL="608013" lvl="1" indent="-342900">
              <a:lnSpc>
                <a:spcPct val="110000"/>
              </a:lnSpc>
              <a:buFont typeface="Courier New"/>
              <a:buChar char="o"/>
              <a:defRPr/>
            </a:pPr>
            <a:r>
              <a:rPr lang="en-US" sz="2000">
                <a:latin typeface="Roboto"/>
              </a:rPr>
              <a:t>Be there 10 minutes in advance.</a:t>
            </a:r>
            <a:endParaRPr/>
          </a:p>
          <a:p>
            <a:pPr marL="608013" lvl="1" indent="-342900">
              <a:lnSpc>
                <a:spcPct val="110000"/>
              </a:lnSpc>
              <a:buFont typeface="Courier New"/>
              <a:buChar char="o"/>
              <a:defRPr/>
            </a:pPr>
            <a:r>
              <a:rPr lang="en-US" sz="2000">
                <a:latin typeface="Roboto"/>
              </a:rPr>
              <a:t>Passport or any other official document with participants name and image on it. </a:t>
            </a:r>
            <a:endParaRPr lang="en-US" b="0"/>
          </a:p>
          <a:p>
            <a:pPr marL="266703" lvl="0" indent="-266703" algn="l">
              <a:lnSpc>
                <a:spcPct val="110000"/>
              </a:lnSpc>
              <a:spcAft>
                <a:spcPts val="0"/>
              </a:spcAft>
              <a:defRPr/>
            </a:pPr>
            <a:endParaRPr lang="en-US" sz="1000">
              <a:latin typeface="Roboto"/>
            </a:endParaRPr>
          </a:p>
          <a:p>
            <a:pPr lvl="0" indent="-266703" algn="l">
              <a:lnSpc>
                <a:spcPct val="110000"/>
              </a:lnSpc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2000" b="1">
                <a:latin typeface="Roboto"/>
              </a:rPr>
              <a:t>Multiple Choice:</a:t>
            </a:r>
            <a:endParaRPr/>
          </a:p>
          <a:p>
            <a:pPr marL="609603" lvl="1" indent="-342900">
              <a:lnSpc>
                <a:spcPct val="110000"/>
              </a:lnSpc>
              <a:spcBef>
                <a:spcPts val="0"/>
              </a:spcBef>
              <a:buFont typeface="Courier New"/>
              <a:buChar char="o"/>
              <a:defRPr/>
            </a:pPr>
            <a:r>
              <a:rPr lang="en-US" sz="2000">
                <a:latin typeface="Roboto"/>
              </a:rPr>
              <a:t>75 min (plus 15 min extra, if examination taken in foreign language)</a:t>
            </a:r>
            <a:endParaRPr/>
          </a:p>
          <a:p>
            <a:pPr marL="609603" lvl="1" indent="-342900">
              <a:lnSpc>
                <a:spcPct val="110000"/>
              </a:lnSpc>
              <a:spcBef>
                <a:spcPts val="0"/>
              </a:spcBef>
              <a:buFont typeface="Courier New"/>
              <a:buChar char="o"/>
              <a:defRPr/>
            </a:pPr>
            <a:r>
              <a:rPr lang="en-US" sz="2000">
                <a:latin typeface="Roboto"/>
              </a:rPr>
              <a:t>About 40 questions – depending on the exam sheet you‘ll get</a:t>
            </a:r>
            <a:endParaRPr/>
          </a:p>
          <a:p>
            <a:pPr marL="609603" lvl="1" indent="-342900">
              <a:lnSpc>
                <a:spcPct val="110000"/>
              </a:lnSpc>
              <a:spcBef>
                <a:spcPts val="0"/>
              </a:spcBef>
              <a:buFont typeface="Courier New"/>
              <a:buChar char="o"/>
              <a:defRPr/>
            </a:pPr>
            <a:r>
              <a:rPr lang="en-US" sz="2000">
                <a:latin typeface="Roboto"/>
              </a:rPr>
              <a:t>Each question has max 1-2 points</a:t>
            </a:r>
            <a:endParaRPr/>
          </a:p>
          <a:p>
            <a:pPr marL="609603" lvl="1" indent="-342900">
              <a:lnSpc>
                <a:spcPct val="110000"/>
              </a:lnSpc>
              <a:spcBef>
                <a:spcPts val="0"/>
              </a:spcBef>
              <a:buFont typeface="Courier New"/>
              <a:buChar char="o"/>
              <a:defRPr/>
            </a:pPr>
            <a:r>
              <a:rPr lang="en-US" sz="2000">
                <a:latin typeface="Roboto"/>
              </a:rPr>
              <a:t>At least 60% of the achievable points required for passing</a:t>
            </a:r>
            <a:endParaRPr/>
          </a:p>
          <a:p>
            <a:pPr marL="0" lvl="1" indent="-266703">
              <a:lnSpc>
                <a:spcPct val="110000"/>
              </a:lnSpc>
              <a:spcBef>
                <a:spcPts val="0"/>
              </a:spcBef>
              <a:buNone/>
              <a:defRPr/>
            </a:pPr>
            <a:endParaRPr lang="en-US" sz="1000">
              <a:latin typeface="Roboto"/>
            </a:endParaRPr>
          </a:p>
          <a:p>
            <a:pPr lvl="0" indent="-266703" algn="l">
              <a:lnSpc>
                <a:spcPct val="110000"/>
              </a:lnSpc>
              <a:spcAft>
                <a:spcPts val="0"/>
              </a:spcAft>
              <a:buSzPct val="100000"/>
              <a:buFont typeface="Arial"/>
              <a:buChar char="•"/>
              <a:defRPr/>
              <a:tabLst>
                <a:tab pos="266703" algn="l"/>
              </a:tabLst>
            </a:pPr>
            <a:r>
              <a:rPr lang="en-US" sz="2000" b="1">
                <a:latin typeface="Roboto"/>
              </a:rPr>
              <a:t>During examination:</a:t>
            </a:r>
            <a:endParaRPr/>
          </a:p>
          <a:p>
            <a:pPr marL="609603" lvl="1" indent="-342900">
              <a:lnSpc>
                <a:spcPct val="110000"/>
              </a:lnSpc>
              <a:spcBef>
                <a:spcPts val="0"/>
              </a:spcBef>
              <a:buFont typeface="Courier New"/>
              <a:buChar char="o"/>
              <a:defRPr/>
            </a:pPr>
            <a:r>
              <a:rPr lang="en-US" sz="2000">
                <a:latin typeface="Roboto"/>
              </a:rPr>
              <a:t>Don't ask questions</a:t>
            </a:r>
            <a:endParaRPr/>
          </a:p>
          <a:p>
            <a:pPr marL="609603" lvl="1" indent="-342900">
              <a:lnSpc>
                <a:spcPct val="110000"/>
              </a:lnSpc>
              <a:spcBef>
                <a:spcPts val="0"/>
              </a:spcBef>
              <a:buFont typeface="Courier New"/>
              <a:buChar char="o"/>
              <a:defRPr/>
            </a:pPr>
            <a:r>
              <a:rPr lang="en-US" sz="2000">
                <a:latin typeface="Roboto"/>
              </a:rPr>
              <a:t>No use of notes, books, mobile devices etc.</a:t>
            </a:r>
            <a:endParaRPr/>
          </a:p>
          <a:p>
            <a:pPr marL="609603" lvl="1" indent="-342900">
              <a:lnSpc>
                <a:spcPct val="110000"/>
              </a:lnSpc>
              <a:spcBef>
                <a:spcPts val="0"/>
              </a:spcBef>
              <a:buFont typeface="Courier New"/>
              <a:buChar char="o"/>
              <a:defRPr/>
            </a:pPr>
            <a:r>
              <a:rPr lang="en-US" sz="2000">
                <a:latin typeface="Roboto"/>
              </a:rPr>
              <a:t>The room is not to be left</a:t>
            </a:r>
            <a:endParaRPr/>
          </a:p>
          <a:p>
            <a:pPr marL="609603" lvl="1" indent="-342900">
              <a:lnSpc>
                <a:spcPct val="110000"/>
              </a:lnSpc>
              <a:spcBef>
                <a:spcPts val="0"/>
              </a:spcBef>
              <a:buFont typeface="Courier New"/>
              <a:buChar char="o"/>
              <a:defRPr/>
            </a:pPr>
            <a:r>
              <a:rPr lang="en-US" sz="2000">
                <a:latin typeface="Roboto"/>
              </a:rPr>
              <a:t>No talk about examination topics</a:t>
            </a:r>
            <a:endParaRPr/>
          </a:p>
          <a:p>
            <a:pPr marL="444498" lvl="1" indent="-177795">
              <a:spcBef>
                <a:spcPts val="0"/>
              </a:spcBef>
              <a:defRPr/>
            </a:pPr>
            <a:endParaRPr lang="en-US" sz="2000">
              <a:latin typeface="Roboto"/>
            </a:endParaRPr>
          </a:p>
          <a:p>
            <a:pPr lvl="0">
              <a:defRPr/>
            </a:pPr>
            <a:endParaRPr lang="de-DE" sz="2800">
              <a:latin typeface="Roboto"/>
            </a:endParaRPr>
          </a:p>
        </p:txBody>
      </p:sp>
      <p:sp>
        <p:nvSpPr>
          <p:cNvPr id="6" name="Fußzeilenplatzhalter 3" hidden="0"/>
          <p:cNvSpPr/>
          <p:nvPr isPhoto="0" userDrawn="0"/>
        </p:nvSpPr>
        <p:spPr bwMode="auto">
          <a:xfrm>
            <a:off x="-1109697" y="6893222"/>
            <a:ext cx="4114800" cy="36512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de-DE" sz="1400" b="0" i="0" u="none" strike="noStrike" cap="none" spc="0">
                <a:solidFill>
                  <a:srgbClr val="898989"/>
                </a:solidFill>
                <a:latin typeface="Roboto"/>
                <a:ea typeface="Roboto"/>
              </a:rPr>
              <a:t>(C) iSAQB e.V.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1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2429034" y="4772851"/>
          <a:ext cx="7042512" cy="1290066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{BF7E75CB-FBE1-BEB3-4AE6-39638113799B}</a:tableStyleId>
              </a:tblPr>
              <a:tblGrid>
                <a:gridCol w="387696"/>
                <a:gridCol w="5050556"/>
                <a:gridCol w="1604260"/>
              </a:tblGrid>
              <a:tr h="84895">
                <a:tc>
                  <a:txBody>
                    <a:bodyPr/>
                    <a:p>
                      <a:pPr indent="-142875"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342900" lvl="0" indent="-342900">
                        <a:lnSpc>
                          <a:spcPct val="114999"/>
                        </a:lnSpc>
                        <a:spcAft>
                          <a:spcPts val="300"/>
                        </a:spcAft>
                        <a:buFont typeface="+mj-lt"/>
                        <a:buAutoNum type="alphaLcParenBoth"/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Exactly one for all kinds of systems.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800">
                          <a:latin typeface="Roboto"/>
                          <a:ea typeface="Roboto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noFill/>
                  </a:tcPr>
                </a:tc>
              </a:tr>
              <a:tr h="84895">
                <a:tc>
                  <a:txBody>
                    <a:bodyPr/>
                    <a:p>
                      <a:pPr indent="-142875"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 gridSpan="2">
                  <a:txBody>
                    <a:bodyPr/>
                    <a:p>
                      <a:pPr marL="0" lvl="0" indent="0">
                        <a:lnSpc>
                          <a:spcPct val="114999"/>
                        </a:lnSpc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(b) One for every kind of software system (e.g. “embedded”, “real-time”, “decision support”, “web”, “batch”, …)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270510">
                <a:tc>
                  <a:txBody>
                    <a:bodyPr/>
                    <a:p>
                      <a:pPr indent="-142875"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lnSpc>
                          <a:spcPct val="114999"/>
                        </a:lnSpc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(c) A dozen or more different definitions.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800">
                          <a:latin typeface="Roboto"/>
                          <a:ea typeface="Roboto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noFill/>
                  </a:tcPr>
                </a:tc>
              </a:tr>
            </a:tbl>
          </a:graphicData>
        </a:graphic>
      </p:graphicFrame>
      <p:sp>
        <p:nvSpPr>
          <p:cNvPr id="5" name="Rectangle 1" hidden="0"/>
          <p:cNvSpPr>
            <a:spLocks noChangeArrowheads="1"/>
          </p:cNvSpPr>
          <p:nvPr isPhoto="0" userDrawn="0"/>
        </p:nvSpPr>
        <p:spPr bwMode="auto">
          <a:xfrm>
            <a:off x="2428876" y="3337762"/>
            <a:ext cx="7834240" cy="157735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/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1pPr>
            <a:lvl2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5pPr>
            <a:lvl6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6pPr>
            <a:lvl7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7pPr>
            <a:lvl8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8pPr>
            <a:lvl9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r>
              <a:rPr lang="en-GB" sz="2100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Question 1</a:t>
            </a:r>
            <a:r>
              <a:rPr lang="en-GB" sz="2800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	</a:t>
            </a:r>
            <a:r>
              <a:rPr lang="en-GB" b="0" i="1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A-Question: Select one option. – 1 point</a:t>
            </a:r>
            <a:endParaRPr lang="de-DE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r>
              <a:rPr lang="en-GB" sz="2100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­­­­­ID: Q-20-04-01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endParaRPr lang="de-DE" sz="1050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r>
              <a:rPr lang="en-US" b="0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How many definitions of “software architecture” exist?</a:t>
            </a:r>
            <a:endParaRPr lang="de-DE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endParaRPr lang="de-DE" sz="1800" b="0" i="0" u="none" strike="noStrike" cap="none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sp>
        <p:nvSpPr>
          <p:cNvPr id="6" name="Textfeld 4" hidden="0"/>
          <p:cNvSpPr>
            <a:spLocks noAdjustHandles="0" noChangeArrowheads="0"/>
          </p:cNvSpPr>
          <p:nvPr isPhoto="0" userDrawn="0"/>
        </p:nvSpPr>
        <p:spPr bwMode="auto">
          <a:xfrm>
            <a:off x="229049" y="3598553"/>
            <a:ext cx="2226892" cy="40011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en-US" sz="2000" b="0" i="0" u="none" strike="noStrike" cap="none" spc="0">
                <a:solidFill>
                  <a:schemeClr val="accent5">
                    <a:lumMod val="75000"/>
                  </a:schemeClr>
                </a:solidFill>
                <a:latin typeface="Roboto"/>
                <a:ea typeface="Roboto"/>
                <a:cs typeface="Roboto"/>
              </a:rPr>
              <a:t>Question No. + ID</a:t>
            </a:r>
            <a:endParaRPr/>
          </a:p>
        </p:txBody>
      </p:sp>
      <p:sp>
        <p:nvSpPr>
          <p:cNvPr id="7" name="Textfeld 6" hidden="0"/>
          <p:cNvSpPr>
            <a:spLocks noAdjustHandles="0" noChangeArrowheads="0"/>
          </p:cNvSpPr>
          <p:nvPr isPhoto="0" userDrawn="0"/>
        </p:nvSpPr>
        <p:spPr bwMode="auto">
          <a:xfrm>
            <a:off x="3845025" y="2159524"/>
            <a:ext cx="2351925" cy="132343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R="0" lvl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en-US" sz="2000" b="0" i="0" u="none" strike="noStrike" cap="none" spc="0">
                <a:solidFill>
                  <a:schemeClr val="accent5">
                    <a:lumMod val="75000"/>
                  </a:schemeClr>
                </a:solidFill>
                <a:latin typeface="Roboto"/>
                <a:ea typeface="Roboto"/>
                <a:cs typeface="Roboto"/>
              </a:rPr>
              <a:t>Type of questions: </a:t>
            </a:r>
            <a:endParaRPr lang="en-US" sz="2000">
              <a:solidFill>
                <a:schemeClr val="accent5">
                  <a:lumMod val="75000"/>
                </a:schemeClr>
              </a:solidFill>
              <a:latin typeface="Roboto"/>
              <a:ea typeface="Roboto"/>
              <a:cs typeface="Roboto"/>
            </a:endParaRPr>
          </a:p>
          <a:p>
            <a:pPr marL="176213" marR="0" lvl="0" indent="-176213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en-US" sz="2000" b="0" i="0" u="none" strike="noStrike" cap="none" spc="0">
                <a:solidFill>
                  <a:schemeClr val="accent5">
                    <a:lumMod val="75000"/>
                  </a:schemeClr>
                </a:solidFill>
                <a:latin typeface="Roboto"/>
                <a:ea typeface="Roboto"/>
                <a:cs typeface="Roboto"/>
              </a:rPr>
              <a:t>Single-Choice, </a:t>
            </a:r>
            <a:endParaRPr/>
          </a:p>
          <a:p>
            <a:pPr marL="176213" marR="0" lvl="0" indent="-176213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en-US" sz="2000" b="0" i="0" u="none" strike="noStrike" cap="none" spc="0">
                <a:solidFill>
                  <a:schemeClr val="accent5">
                    <a:lumMod val="75000"/>
                  </a:schemeClr>
                </a:solidFill>
                <a:latin typeface="Roboto"/>
                <a:ea typeface="Roboto"/>
                <a:cs typeface="Roboto"/>
              </a:rPr>
              <a:t>Pick Multiple, </a:t>
            </a:r>
            <a:endParaRPr/>
          </a:p>
          <a:p>
            <a:pPr marL="176213" marR="0" lvl="0" indent="-176213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en-US" sz="2000" b="0" i="0" u="none" strike="noStrike" cap="none" spc="0">
                <a:solidFill>
                  <a:schemeClr val="accent5">
                    <a:lumMod val="75000"/>
                  </a:schemeClr>
                </a:solidFill>
                <a:latin typeface="Roboto"/>
                <a:ea typeface="Roboto"/>
                <a:cs typeface="Roboto"/>
              </a:rPr>
              <a:t>Choose Category</a:t>
            </a:r>
            <a:endParaRPr/>
          </a:p>
        </p:txBody>
      </p:sp>
      <p:sp>
        <p:nvSpPr>
          <p:cNvPr id="8" name="Textfeld 8" hidden="0"/>
          <p:cNvSpPr>
            <a:spLocks noAdjustHandles="0" noChangeArrowheads="0"/>
          </p:cNvSpPr>
          <p:nvPr isPhoto="0" userDrawn="0"/>
        </p:nvSpPr>
        <p:spPr bwMode="auto">
          <a:xfrm>
            <a:off x="2414595" y="6171455"/>
            <a:ext cx="5091458" cy="70788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en-US" sz="2000" b="0" i="0" u="none" strike="noStrike" cap="none" spc="0">
                <a:solidFill>
                  <a:schemeClr val="accent5">
                    <a:lumMod val="75000"/>
                  </a:schemeClr>
                </a:solidFill>
                <a:latin typeface="Roboto"/>
                <a:ea typeface="Roboto"/>
                <a:cs typeface="Roboto"/>
              </a:rPr>
              <a:t>Answer options to choose from according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en-US" sz="2000" b="0" i="0" u="none" strike="noStrike" cap="none" spc="0">
                <a:solidFill>
                  <a:schemeClr val="accent5">
                    <a:lumMod val="75000"/>
                  </a:schemeClr>
                </a:solidFill>
                <a:latin typeface="Roboto"/>
                <a:ea typeface="Roboto"/>
                <a:cs typeface="Roboto"/>
              </a:rPr>
              <a:t>to the type of the question.</a:t>
            </a:r>
            <a:endParaRPr/>
          </a:p>
        </p:txBody>
      </p:sp>
      <p:sp>
        <p:nvSpPr>
          <p:cNvPr id="9" name="Textfeld 10" hidden="0"/>
          <p:cNvSpPr>
            <a:spLocks noAdjustHandles="0" noChangeArrowheads="0"/>
          </p:cNvSpPr>
          <p:nvPr isPhoto="0" userDrawn="0"/>
        </p:nvSpPr>
        <p:spPr bwMode="auto">
          <a:xfrm>
            <a:off x="1202075" y="4258208"/>
            <a:ext cx="1210588" cy="40011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de-DE" sz="2000" b="0" i="0" u="none" strike="noStrike" cap="none" spc="0">
                <a:solidFill>
                  <a:schemeClr val="accent5">
                    <a:lumMod val="75000"/>
                  </a:schemeClr>
                </a:solidFill>
                <a:latin typeface="Roboto"/>
                <a:ea typeface="Roboto"/>
                <a:cs typeface="Roboto"/>
              </a:rPr>
              <a:t>Question</a:t>
            </a:r>
            <a:endParaRPr/>
          </a:p>
        </p:txBody>
      </p:sp>
      <p:sp>
        <p:nvSpPr>
          <p:cNvPr id="10" name="Textfeld 5" hidden="0"/>
          <p:cNvSpPr>
            <a:spLocks noAdjustHandles="0" noChangeArrowheads="0"/>
          </p:cNvSpPr>
          <p:nvPr isPhoto="0" userDrawn="0"/>
        </p:nvSpPr>
        <p:spPr bwMode="auto">
          <a:xfrm>
            <a:off x="7266279" y="2726442"/>
            <a:ext cx="1933544" cy="70788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en-US" sz="2000" b="0" i="0" u="none" strike="noStrike" cap="none" spc="0">
                <a:solidFill>
                  <a:schemeClr val="accent5">
                    <a:lumMod val="75000"/>
                  </a:schemeClr>
                </a:solidFill>
                <a:latin typeface="Roboto"/>
                <a:ea typeface="Roboto"/>
                <a:cs typeface="Roboto"/>
              </a:rPr>
              <a:t>M</a:t>
            </a:r>
            <a:r>
              <a:rPr lang="en-US" sz="2000" b="0" i="0" u="none" strike="noStrike" cap="none" spc="0">
                <a:solidFill>
                  <a:schemeClr val="accent5">
                    <a:lumMod val="75000"/>
                  </a:schemeClr>
                </a:solidFill>
                <a:latin typeface="Roboto"/>
                <a:ea typeface="Roboto"/>
                <a:cs typeface="Roboto"/>
              </a:rPr>
              <a:t>ax. points for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en-US" sz="2000" b="0" i="0" u="none" strike="noStrike" cap="none" spc="0">
                <a:solidFill>
                  <a:schemeClr val="accent5">
                    <a:lumMod val="75000"/>
                  </a:schemeClr>
                </a:solidFill>
                <a:latin typeface="Roboto"/>
                <a:ea typeface="Roboto"/>
                <a:cs typeface="Roboto"/>
              </a:rPr>
              <a:t>this question</a:t>
            </a:r>
            <a:endParaRPr/>
          </a:p>
        </p:txBody>
      </p:sp>
      <p:sp>
        <p:nvSpPr>
          <p:cNvPr id="11" name="Rechteck 20" hidden="0"/>
          <p:cNvSpPr/>
          <p:nvPr isPhoto="0" userDrawn="0"/>
        </p:nvSpPr>
        <p:spPr bwMode="auto">
          <a:xfrm>
            <a:off x="7682662" y="3499240"/>
            <a:ext cx="851738" cy="298403"/>
          </a:xfrm>
          <a:prstGeom prst="rect">
            <a:avLst/>
          </a:prstGeom>
          <a:solidFill>
            <a:srgbClr val="FFC000">
              <a:alpha val="32941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en-US" sz="1800" b="0" i="0" u="none" strike="noStrike" cap="none" spc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" name="Rechteck 20" hidden="0"/>
          <p:cNvSpPr/>
          <p:nvPr isPhoto="0" userDrawn="0"/>
        </p:nvSpPr>
        <p:spPr bwMode="auto">
          <a:xfrm>
            <a:off x="2442524" y="3844975"/>
            <a:ext cx="1924760" cy="331111"/>
          </a:xfrm>
          <a:prstGeom prst="rect">
            <a:avLst/>
          </a:prstGeom>
          <a:solidFill>
            <a:srgbClr val="FFC000">
              <a:alpha val="32941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en-US" sz="1800" b="0" i="0" u="none" strike="noStrike" cap="none" spc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" name="Titel 1" hidden="0"/>
          <p:cNvSpPr>
            <a:spLocks noAdjustHandles="0" noChangeArrowheads="0"/>
          </p:cNvSpPr>
          <p:nvPr isPhoto="0" userDrawn="0"/>
        </p:nvSpPr>
        <p:spPr bwMode="auto">
          <a:xfrm>
            <a:off x="568546" y="403195"/>
            <a:ext cx="7200003" cy="110799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de-DE" sz="4400" b="1" i="0" u="none" strike="noStrike" cap="none" spc="0">
                <a:solidFill>
                  <a:srgbClr val="666666"/>
                </a:solidFill>
                <a:latin typeface="Arial"/>
                <a:ea typeface="SimSun"/>
              </a:defRPr>
            </a:lvl1pPr>
          </a:lstStyle>
          <a:p>
            <a:pPr>
              <a:defRPr/>
            </a:pPr>
            <a:r>
              <a:rPr lang="en-US" sz="3600">
                <a:latin typeface="Roboto"/>
              </a:rPr>
              <a:t>The Structure of Examination Questions</a:t>
            </a:r>
            <a:endParaRPr/>
          </a:p>
        </p:txBody>
      </p:sp>
      <p:sp>
        <p:nvSpPr>
          <p:cNvPr id="14" name="Fußzeilenplatzhalter 3" hidden="0"/>
          <p:cNvSpPr/>
          <p:nvPr isPhoto="0" userDrawn="0"/>
        </p:nvSpPr>
        <p:spPr bwMode="auto">
          <a:xfrm>
            <a:off x="-1109697" y="6893222"/>
            <a:ext cx="4114800" cy="36512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R="0" lvl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de-DE" sz="1400" b="0" i="0" u="none" strike="noStrike" cap="none" spc="0">
                <a:solidFill>
                  <a:srgbClr val="898989"/>
                </a:solidFill>
                <a:latin typeface="Roboto"/>
                <a:ea typeface="Roboto"/>
              </a:rPr>
              <a:t>(C) iSAQB e.V.</a:t>
            </a:r>
            <a:endParaRPr/>
          </a:p>
        </p:txBody>
      </p:sp>
      <p:sp>
        <p:nvSpPr>
          <p:cNvPr id="15" name="Rechteck 11" hidden="0"/>
          <p:cNvSpPr/>
          <p:nvPr isPhoto="0" userDrawn="0"/>
        </p:nvSpPr>
        <p:spPr bwMode="auto">
          <a:xfrm>
            <a:off x="2447569" y="4776418"/>
            <a:ext cx="6491714" cy="1323439"/>
          </a:xfrm>
          <a:prstGeom prst="rect">
            <a:avLst/>
          </a:prstGeom>
          <a:solidFill>
            <a:srgbClr val="FFC000">
              <a:alpha val="32941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en-US" sz="1800" b="0" i="0" u="none" strike="noStrike" cap="none" spc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Rechteck 16" hidden="0"/>
          <p:cNvSpPr/>
          <p:nvPr isPhoto="0" userDrawn="0"/>
        </p:nvSpPr>
        <p:spPr bwMode="auto">
          <a:xfrm>
            <a:off x="4337194" y="3499240"/>
            <a:ext cx="3101214" cy="323829"/>
          </a:xfrm>
          <a:prstGeom prst="rect">
            <a:avLst/>
          </a:prstGeom>
          <a:solidFill>
            <a:srgbClr val="FFC000">
              <a:alpha val="32941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en-US" sz="1800" b="0" i="0" u="none" strike="noStrike" cap="none" spc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" name="Rechteck 20" hidden="0"/>
          <p:cNvSpPr/>
          <p:nvPr isPhoto="0" userDrawn="0"/>
        </p:nvSpPr>
        <p:spPr bwMode="auto">
          <a:xfrm>
            <a:off x="2444795" y="4256684"/>
            <a:ext cx="5702917" cy="328963"/>
          </a:xfrm>
          <a:prstGeom prst="rect">
            <a:avLst/>
          </a:prstGeom>
          <a:solidFill>
            <a:srgbClr val="FFC000">
              <a:alpha val="32941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en-US" sz="1800" b="0" i="0" u="none" strike="noStrike" cap="none" spc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" name="Rechteck 16" hidden="0"/>
          <p:cNvSpPr/>
          <p:nvPr isPhoto="0" userDrawn="0"/>
        </p:nvSpPr>
        <p:spPr bwMode="auto">
          <a:xfrm>
            <a:off x="2442051" y="3488070"/>
            <a:ext cx="1487397" cy="319965"/>
          </a:xfrm>
          <a:prstGeom prst="rect">
            <a:avLst/>
          </a:prstGeom>
          <a:solidFill>
            <a:srgbClr val="FFC000">
              <a:alpha val="32941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en-US" sz="1800" b="0" i="0" u="none" strike="noStrike" cap="none" spc="0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1" hidden="0"/>
          <p:cNvSpPr>
            <a:spLocks noChangeArrowheads="1"/>
          </p:cNvSpPr>
          <p:nvPr isPhoto="0" userDrawn="0"/>
        </p:nvSpPr>
        <p:spPr bwMode="auto">
          <a:xfrm>
            <a:off x="572772" y="2136746"/>
            <a:ext cx="7834240" cy="157735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/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1pPr>
            <a:lvl2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5pPr>
            <a:lvl6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6pPr>
            <a:lvl7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7pPr>
            <a:lvl8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8pPr>
            <a:lvl9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r>
              <a:rPr lang="en-GB" sz="2100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Question 1</a:t>
            </a:r>
            <a:r>
              <a:rPr lang="en-GB" sz="2800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	</a:t>
            </a:r>
            <a:r>
              <a:rPr lang="en-GB" b="0" i="1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A-Question: Select one option. – 1 point</a:t>
            </a:r>
            <a:endParaRPr lang="de-DE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r>
              <a:rPr lang="en-GB" sz="2100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­­­­­ID: Q-20-04-01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endParaRPr lang="de-DE" sz="1050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r>
              <a:rPr lang="en-US" b="0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How many definitions of “software architecture” exist?</a:t>
            </a:r>
            <a:endParaRPr lang="de-DE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endParaRPr lang="de-DE" sz="1800" b="0" i="0" u="none" strike="noStrike" cap="none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graphicFrame>
        <p:nvGraphicFramePr>
          <p:cNvPr id="5" name="Tabelle 4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572930" y="3599136"/>
          <a:ext cx="7042512" cy="1290066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{BF7E75CB-FBE1-BEB3-4AE6-39638113799B}</a:tableStyleId>
              </a:tblPr>
              <a:tblGrid>
                <a:gridCol w="387696"/>
                <a:gridCol w="5050556"/>
                <a:gridCol w="1604260"/>
              </a:tblGrid>
              <a:tr h="97008">
                <a:tc>
                  <a:txBody>
                    <a:bodyPr/>
                    <a:p>
                      <a:pPr indent="-142875"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342900" lvl="0" indent="-342900">
                        <a:lnSpc>
                          <a:spcPct val="114999"/>
                        </a:lnSpc>
                        <a:spcAft>
                          <a:spcPts val="300"/>
                        </a:spcAft>
                        <a:buFont typeface="+mj-lt"/>
                        <a:buAutoNum type="alphaLcParenBoth"/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Exactly one for all kinds of systems.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800">
                          <a:latin typeface="Roboto"/>
                          <a:ea typeface="Roboto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noFill/>
                  </a:tcPr>
                </a:tc>
              </a:tr>
              <a:tr h="84895">
                <a:tc>
                  <a:txBody>
                    <a:bodyPr/>
                    <a:p>
                      <a:pPr indent="-142875"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 gridSpan="2">
                  <a:txBody>
                    <a:bodyPr/>
                    <a:p>
                      <a:pPr marL="0" lvl="0" indent="0">
                        <a:lnSpc>
                          <a:spcPct val="114999"/>
                        </a:lnSpc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(b) One for every kind of software system (e.g. “embedded”, “real-time”, “decision support”, “web”, “batch”, …)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270510">
                <a:tc>
                  <a:txBody>
                    <a:bodyPr/>
                    <a:p>
                      <a:pPr indent="-142875"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lnSpc>
                          <a:spcPct val="114999"/>
                        </a:lnSpc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(c) A dozen or more different definitions.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800">
                          <a:latin typeface="Roboto"/>
                          <a:ea typeface="Roboto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noFill/>
                  </a:tcPr>
                </a:tc>
              </a:tr>
            </a:tbl>
          </a:graphicData>
        </a:graphic>
      </p:graphicFrame>
      <p:sp>
        <p:nvSpPr>
          <p:cNvPr id="6" name="Fußzeilenplatzhalter 3" hidden="0"/>
          <p:cNvSpPr/>
          <p:nvPr isPhoto="0" userDrawn="0"/>
        </p:nvSpPr>
        <p:spPr bwMode="auto">
          <a:xfrm>
            <a:off x="-1109697" y="6893222"/>
            <a:ext cx="4114800" cy="36512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R="0" lvl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de-DE" sz="1400" b="0" i="0" u="none" strike="noStrike" cap="none" spc="0">
                <a:solidFill>
                  <a:srgbClr val="898989"/>
                </a:solidFill>
                <a:latin typeface="Roboto"/>
                <a:ea typeface="Roboto"/>
              </a:rPr>
              <a:t>(C) iSAQB e.V.</a:t>
            </a:r>
            <a:endParaRPr/>
          </a:p>
        </p:txBody>
      </p:sp>
      <p:sp>
        <p:nvSpPr>
          <p:cNvPr id="7" name="Titel 1" hidden="0"/>
          <p:cNvSpPr>
            <a:spLocks noAdjustHandles="0" noChangeArrowheads="0"/>
          </p:cNvSpPr>
          <p:nvPr isPhoto="0" userDrawn="0"/>
        </p:nvSpPr>
        <p:spPr bwMode="auto">
          <a:xfrm>
            <a:off x="603750" y="426467"/>
            <a:ext cx="7200003" cy="110799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en-US" sz="3600" b="1">
                <a:solidFill>
                  <a:srgbClr val="666666"/>
                </a:solidFill>
                <a:latin typeface="Roboto"/>
                <a:ea typeface="Roboto"/>
                <a:cs typeface="Roboto"/>
              </a:rPr>
              <a:t>A</a:t>
            </a:r>
            <a:r>
              <a:rPr lang="en-US" sz="3600" b="1" i="0" u="none" strike="noStrike" cap="none" spc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-Question (Single-Choice, Single Correct Answer)</a:t>
            </a:r>
            <a:endParaRPr/>
          </a:p>
        </p:txBody>
      </p:sp>
      <p:sp>
        <p:nvSpPr>
          <p:cNvPr id="8" name="Textfeld 10" hidden="0"/>
          <p:cNvSpPr>
            <a:spLocks noAdjustHandles="0" noChangeArrowheads="0"/>
          </p:cNvSpPr>
          <p:nvPr isPhoto="0" userDrawn="0"/>
        </p:nvSpPr>
        <p:spPr bwMode="auto">
          <a:xfrm>
            <a:off x="590260" y="5084993"/>
            <a:ext cx="7025181" cy="1351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correct choice -&gt; all points</a:t>
            </a:r>
            <a:endParaRPr lang="en-US" sz="2000" b="0">
              <a:latin typeface="Roboto"/>
              <a:ea typeface="Roboto"/>
            </a:endParaRPr>
          </a:p>
          <a:p>
            <a:pPr>
              <a:spcBef>
                <a:spcPts val="690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wrong choice, no choice or to many choices -&gt; 0 points</a:t>
            </a:r>
            <a:endParaRPr lang="en-US" sz="2000" b="0">
              <a:latin typeface="Roboto"/>
              <a:ea typeface="Roboto"/>
            </a:endParaRPr>
          </a:p>
          <a:p>
            <a:pPr>
              <a:defRPr/>
            </a:pPr>
            <a:br>
              <a:rPr lang="en-US"/>
            </a:br>
            <a:endParaRPr lang="de-DE"/>
          </a:p>
        </p:txBody>
      </p:sp>
      <p:sp>
        <p:nvSpPr>
          <p:cNvPr id="9" name="Rechteck 11" hidden="0"/>
          <p:cNvSpPr/>
          <p:nvPr isPhoto="0" userDrawn="0"/>
        </p:nvSpPr>
        <p:spPr bwMode="auto">
          <a:xfrm>
            <a:off x="675503" y="5063022"/>
            <a:ext cx="6284855" cy="876459"/>
          </a:xfrm>
          <a:prstGeom prst="rect">
            <a:avLst/>
          </a:prstGeom>
          <a:solidFill>
            <a:srgbClr val="FFC000">
              <a:alpha val="32941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en-US" sz="1800" b="0" i="0" u="none" strike="noStrike" cap="none" spc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10" name="Textfeld 14" hidden="0"/>
          <p:cNvSpPr>
            <a:spLocks noAdjustHandles="0" noChangeArrowheads="0"/>
          </p:cNvSpPr>
          <p:nvPr isPhoto="0" userDrawn="0"/>
        </p:nvSpPr>
        <p:spPr bwMode="auto">
          <a:xfrm>
            <a:off x="7151512" y="4470700"/>
            <a:ext cx="28386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90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70C0"/>
                </a:solidFill>
                <a:latin typeface="Roboto"/>
                <a:ea typeface="Roboto"/>
              </a:rPr>
              <a:t>no choice -&gt; 0 points</a:t>
            </a:r>
            <a:endParaRPr lang="en-US" sz="2000" b="0">
              <a:solidFill>
                <a:srgbClr val="0070C0"/>
              </a:solidFill>
              <a:latin typeface="Roboto"/>
              <a:ea typeface="Roboto"/>
            </a:endParaRPr>
          </a:p>
          <a:p>
            <a:pPr>
              <a:defRPr/>
            </a:pPr>
            <a:br>
              <a:rPr lang="en-US"/>
            </a:b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iSAQB_Präsentation_TemplateOO_v1b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iSAQB_Präsentation_TemplateOO_v1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ONLYOFFICE/5.6.3.2</Application>
  <DocSecurity>0</DocSecurity>
  <PresentationFormat>Benutzerdefiniert</PresentationFormat>
  <Paragraphs>0</Paragraphs>
  <Slides>25</Slides>
  <Notes>25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Petra Rüth</dc:creator>
  <cp:keywords/>
  <dc:description/>
  <dc:identifier/>
  <dc:language/>
  <cp:lastModifiedBy>Anonymous</cp:lastModifiedBy>
  <cp:revision>65</cp:revision>
  <dcterms:created xsi:type="dcterms:W3CDTF">2019-04-08T14:23:42Z</dcterms:created>
  <dcterms:modified xsi:type="dcterms:W3CDTF">2020-09-07T15:44:15Z</dcterms:modified>
  <cp:category/>
  <cp:contentStatus/>
  <cp:version/>
</cp:coreProperties>
</file>