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58" r:id="rId5"/>
    <p:sldId id="272" r:id="rId6"/>
    <p:sldId id="259" r:id="rId7"/>
    <p:sldId id="275" r:id="rId8"/>
    <p:sldId id="274"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C322D08-FB37-4FBE-988A-8DA4EC692EFC}" type="datetimeFigureOut">
              <a:rPr lang="en-IN" smtClean="0"/>
              <a:t>29-05-2014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F6D5A5-7251-4FED-BFCD-5075159B738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322D08-FB37-4FBE-988A-8DA4EC692EFC}" type="datetimeFigureOut">
              <a:rPr lang="en-IN" smtClean="0"/>
              <a:t>29-05-2014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F6D5A5-7251-4FED-BFCD-5075159B738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322D08-FB37-4FBE-988A-8DA4EC692EFC}" type="datetimeFigureOut">
              <a:rPr lang="en-IN" smtClean="0"/>
              <a:t>29-05-2014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F6D5A5-7251-4FED-BFCD-5075159B738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322D08-FB37-4FBE-988A-8DA4EC692EFC}" type="datetimeFigureOut">
              <a:rPr lang="en-IN" smtClean="0"/>
              <a:t>29-05-2014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F6D5A5-7251-4FED-BFCD-5075159B738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322D08-FB37-4FBE-988A-8DA4EC692EFC}" type="datetimeFigureOut">
              <a:rPr lang="en-IN" smtClean="0"/>
              <a:t>29-05-2014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F6D5A5-7251-4FED-BFCD-5075159B738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C322D08-FB37-4FBE-988A-8DA4EC692EFC}" type="datetimeFigureOut">
              <a:rPr lang="en-IN" smtClean="0"/>
              <a:t>29-05-2014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F6D5A5-7251-4FED-BFCD-5075159B738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C322D08-FB37-4FBE-988A-8DA4EC692EFC}" type="datetimeFigureOut">
              <a:rPr lang="en-IN" smtClean="0"/>
              <a:t>29-05-2014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F6D5A5-7251-4FED-BFCD-5075159B738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C322D08-FB37-4FBE-988A-8DA4EC692EFC}" type="datetimeFigureOut">
              <a:rPr lang="en-IN" smtClean="0"/>
              <a:t>29-05-2014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3F6D5A5-7251-4FED-BFCD-5075159B738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322D08-FB37-4FBE-988A-8DA4EC692EFC}" type="datetimeFigureOut">
              <a:rPr lang="en-IN" smtClean="0"/>
              <a:t>29-05-2014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3F6D5A5-7251-4FED-BFCD-5075159B738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322D08-FB37-4FBE-988A-8DA4EC692EFC}" type="datetimeFigureOut">
              <a:rPr lang="en-IN" smtClean="0"/>
              <a:t>29-05-2014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F6D5A5-7251-4FED-BFCD-5075159B738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322D08-FB37-4FBE-988A-8DA4EC692EFC}" type="datetimeFigureOut">
              <a:rPr lang="en-IN" smtClean="0"/>
              <a:t>29-05-2014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F6D5A5-7251-4FED-BFCD-5075159B738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322D08-FB37-4FBE-988A-8DA4EC692EFC}" type="datetimeFigureOut">
              <a:rPr lang="en-IN" smtClean="0"/>
              <a:t>29-05-2014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F6D5A5-7251-4FED-BFCD-5075159B738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bharti\Desktop\ecom.jpg"/>
          <p:cNvPicPr>
            <a:picLocks noChangeAspect="1" noChangeArrowheads="1"/>
          </p:cNvPicPr>
          <p:nvPr/>
        </p:nvPicPr>
        <p:blipFill>
          <a:blip r:embed="rId2" cstate="print"/>
          <a:srcRect/>
          <a:stretch>
            <a:fillRect/>
          </a:stretch>
        </p:blipFill>
        <p:spPr bwMode="auto">
          <a:xfrm>
            <a:off x="1115616" y="1124744"/>
            <a:ext cx="7212346" cy="4636868"/>
          </a:xfrm>
          <a:prstGeom prst="rect">
            <a:avLst/>
          </a:prstGeom>
          <a:noFill/>
        </p:spPr>
      </p:pic>
      <p:sp>
        <p:nvSpPr>
          <p:cNvPr id="6" name="Rectangle 5"/>
          <p:cNvSpPr/>
          <p:nvPr/>
        </p:nvSpPr>
        <p:spPr>
          <a:xfrm>
            <a:off x="860584" y="0"/>
            <a:ext cx="7865551" cy="1354217"/>
          </a:xfrm>
          <a:prstGeom prst="rect">
            <a:avLst/>
          </a:prstGeom>
          <a:noFill/>
        </p:spPr>
        <p:txBody>
          <a:bodyPr wrap="non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LetsGift.com</a:t>
            </a:r>
          </a:p>
          <a:p>
            <a:pPr algn="ctr"/>
            <a:r>
              <a:rPr lang="en-US" sz="28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(E-Commerce Website Implemented using Megento</a:t>
            </a:r>
            <a:endParaRPr lang="en-US" sz="28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7" name="Rectangle 6"/>
          <p:cNvSpPr/>
          <p:nvPr/>
        </p:nvSpPr>
        <p:spPr>
          <a:xfrm>
            <a:off x="5096097" y="5661248"/>
            <a:ext cx="4047903" cy="954107"/>
          </a:xfrm>
          <a:prstGeom prst="rect">
            <a:avLst/>
          </a:prstGeom>
          <a:noFill/>
        </p:spPr>
        <p:txBody>
          <a:bodyPr wrap="none" lIns="91440" tIns="45720" rIns="91440" bIns="45720">
            <a:spAutoFit/>
          </a:bodyPr>
          <a:lstStyle/>
          <a:p>
            <a:pPr algn="ctr"/>
            <a:r>
              <a:rPr lang="en-US" sz="28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Bharti Bachani(10103518)</a:t>
            </a:r>
          </a:p>
          <a:p>
            <a:pPr algn="ctr"/>
            <a:r>
              <a:rPr lang="en-US" sz="28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Bharat Issar(10103548)</a:t>
            </a:r>
            <a:endParaRPr lang="en-US" sz="28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bharti\Desktop\ecom.jpg"/>
          <p:cNvPicPr>
            <a:picLocks noChangeAspect="1" noChangeArrowheads="1"/>
          </p:cNvPicPr>
          <p:nvPr/>
        </p:nvPicPr>
        <p:blipFill>
          <a:blip r:embed="rId2" cstate="print"/>
          <a:srcRect/>
          <a:stretch>
            <a:fillRect/>
          </a:stretch>
        </p:blipFill>
        <p:spPr bwMode="auto">
          <a:xfrm>
            <a:off x="3203848" y="0"/>
            <a:ext cx="5940152" cy="6858000"/>
          </a:xfrm>
          <a:prstGeom prst="rect">
            <a:avLst/>
          </a:prstGeom>
          <a:noFill/>
        </p:spPr>
      </p:pic>
      <p:sp>
        <p:nvSpPr>
          <p:cNvPr id="2" name="TextBox 1"/>
          <p:cNvSpPr txBox="1"/>
          <p:nvPr/>
        </p:nvSpPr>
        <p:spPr>
          <a:xfrm>
            <a:off x="539552" y="476672"/>
            <a:ext cx="8280920" cy="6063198"/>
          </a:xfrm>
          <a:prstGeom prst="rect">
            <a:avLst/>
          </a:prstGeom>
          <a:noFill/>
        </p:spPr>
        <p:txBody>
          <a:bodyPr wrap="square" rtlCol="0">
            <a:spAutoFit/>
          </a:bodyPr>
          <a:lstStyle/>
          <a:p>
            <a:pPr lvl="0">
              <a:buFont typeface="Arial" pitchFamily="34" charset="0"/>
              <a:buChar char="•"/>
            </a:pPr>
            <a:r>
              <a:rPr lang="en-IN" sz="1600" b="1" i="1" dirty="0">
                <a:solidFill>
                  <a:srgbClr val="FF0000"/>
                </a:solidFill>
              </a:rPr>
              <a:t>Product Browsing</a:t>
            </a:r>
            <a:endParaRPr lang="en-IN" sz="1600" dirty="0">
              <a:solidFill>
                <a:srgbClr val="FF0000"/>
              </a:solidFill>
            </a:endParaRPr>
          </a:p>
          <a:p>
            <a:pPr lvl="0"/>
            <a:r>
              <a:rPr lang="en-IN" sz="1600" dirty="0">
                <a:solidFill>
                  <a:srgbClr val="FF0000"/>
                </a:solidFill>
              </a:rPr>
              <a:t>Multiple Images Per Product</a:t>
            </a:r>
          </a:p>
          <a:p>
            <a:pPr lvl="0"/>
            <a:r>
              <a:rPr lang="en-IN" sz="1600" dirty="0">
                <a:solidFill>
                  <a:srgbClr val="FF0000"/>
                </a:solidFill>
              </a:rPr>
              <a:t>Product Image Zoom-in </a:t>
            </a:r>
            <a:r>
              <a:rPr lang="en-IN" sz="1600" dirty="0" smtClean="0">
                <a:solidFill>
                  <a:srgbClr val="FF0000"/>
                </a:solidFill>
              </a:rPr>
              <a:t>Capability</a:t>
            </a:r>
          </a:p>
          <a:p>
            <a:pPr lvl="0"/>
            <a:endParaRPr lang="en-IN" sz="1600" dirty="0">
              <a:solidFill>
                <a:srgbClr val="FF0000"/>
              </a:solidFill>
            </a:endParaRPr>
          </a:p>
          <a:p>
            <a:pPr lvl="0">
              <a:buFont typeface="Arial" pitchFamily="34" charset="0"/>
              <a:buChar char="•"/>
            </a:pPr>
            <a:r>
              <a:rPr lang="en-IN" sz="1600" b="1" i="1" dirty="0" smtClean="0">
                <a:solidFill>
                  <a:srgbClr val="FF0000"/>
                </a:solidFill>
              </a:rPr>
              <a:t>Checkout</a:t>
            </a:r>
            <a:r>
              <a:rPr lang="en-IN" sz="1600" b="1" i="1" dirty="0">
                <a:solidFill>
                  <a:srgbClr val="FF0000"/>
                </a:solidFill>
              </a:rPr>
              <a:t> </a:t>
            </a:r>
            <a:endParaRPr lang="en-IN" sz="1600" dirty="0">
              <a:solidFill>
                <a:srgbClr val="FF0000"/>
              </a:solidFill>
            </a:endParaRPr>
          </a:p>
          <a:p>
            <a:pPr lvl="0"/>
            <a:r>
              <a:rPr lang="en-IN" sz="1600" dirty="0">
                <a:solidFill>
                  <a:srgbClr val="FF0000"/>
                </a:solidFill>
              </a:rPr>
              <a:t>One-Page Checkout</a:t>
            </a:r>
          </a:p>
          <a:p>
            <a:pPr lvl="0"/>
            <a:r>
              <a:rPr lang="en-IN" sz="1600" dirty="0">
                <a:solidFill>
                  <a:srgbClr val="FF0000"/>
                </a:solidFill>
              </a:rPr>
              <a:t>Checkout without account/Guest Checkout</a:t>
            </a:r>
          </a:p>
          <a:p>
            <a:pPr lvl="0"/>
            <a:r>
              <a:rPr lang="en-IN" sz="1600" dirty="0">
                <a:solidFill>
                  <a:srgbClr val="FF0000"/>
                </a:solidFill>
              </a:rPr>
              <a:t>Shipping to multiple addresses in one order</a:t>
            </a:r>
          </a:p>
          <a:p>
            <a:r>
              <a:rPr lang="en-IN" sz="1600" dirty="0">
                <a:solidFill>
                  <a:srgbClr val="FF0000"/>
                </a:solidFill>
              </a:rPr>
              <a:t> </a:t>
            </a:r>
          </a:p>
          <a:p>
            <a:pPr lvl="0">
              <a:buFont typeface="Arial" pitchFamily="34" charset="0"/>
              <a:buChar char="•"/>
            </a:pPr>
            <a:r>
              <a:rPr lang="en-IN" sz="1600" b="1" i="1" dirty="0" smtClean="0">
                <a:solidFill>
                  <a:srgbClr val="FF0000"/>
                </a:solidFill>
              </a:rPr>
              <a:t>Shipping</a:t>
            </a:r>
            <a:endParaRPr lang="en-IN" sz="1600" dirty="0">
              <a:solidFill>
                <a:srgbClr val="FF0000"/>
              </a:solidFill>
            </a:endParaRPr>
          </a:p>
          <a:p>
            <a:pPr lvl="0"/>
            <a:r>
              <a:rPr lang="en-IN" sz="1600" dirty="0">
                <a:solidFill>
                  <a:srgbClr val="FF0000"/>
                </a:solidFill>
              </a:rPr>
              <a:t>Shipping to multiple addresses in one order</a:t>
            </a:r>
          </a:p>
          <a:p>
            <a:pPr lvl="0"/>
            <a:r>
              <a:rPr lang="en-IN" sz="1600" dirty="0">
                <a:solidFill>
                  <a:srgbClr val="FF0000"/>
                </a:solidFill>
              </a:rPr>
              <a:t>Multiple shipments per order</a:t>
            </a:r>
          </a:p>
          <a:p>
            <a:pPr lvl="0"/>
            <a:r>
              <a:rPr lang="en-IN" sz="1600" dirty="0">
                <a:solidFill>
                  <a:srgbClr val="FF0000"/>
                </a:solidFill>
              </a:rPr>
              <a:t>Free Shipping</a:t>
            </a:r>
          </a:p>
          <a:p>
            <a:r>
              <a:rPr lang="en-IN" sz="1600" dirty="0">
                <a:solidFill>
                  <a:srgbClr val="FF0000"/>
                </a:solidFill>
              </a:rPr>
              <a:t> </a:t>
            </a:r>
          </a:p>
          <a:p>
            <a:pPr lvl="0">
              <a:buFont typeface="Arial" pitchFamily="34" charset="0"/>
              <a:buChar char="•"/>
            </a:pPr>
            <a:r>
              <a:rPr lang="en-IN" sz="1600" b="1" i="1" dirty="0">
                <a:solidFill>
                  <a:srgbClr val="FF0000"/>
                </a:solidFill>
              </a:rPr>
              <a:t>Customer </a:t>
            </a:r>
            <a:r>
              <a:rPr lang="en-IN" sz="1600" b="1" i="1" dirty="0" smtClean="0">
                <a:solidFill>
                  <a:srgbClr val="FF0000"/>
                </a:solidFill>
              </a:rPr>
              <a:t>Service</a:t>
            </a:r>
            <a:endParaRPr lang="en-IN" sz="1600" dirty="0">
              <a:solidFill>
                <a:srgbClr val="FF0000"/>
              </a:solidFill>
            </a:endParaRPr>
          </a:p>
          <a:p>
            <a:pPr lvl="0"/>
            <a:r>
              <a:rPr lang="en-IN" sz="1600" dirty="0">
                <a:solidFill>
                  <a:srgbClr val="FF0000"/>
                </a:solidFill>
              </a:rPr>
              <a:t>Feature-rich Customer Accounts</a:t>
            </a:r>
          </a:p>
          <a:p>
            <a:pPr lvl="0"/>
            <a:r>
              <a:rPr lang="en-IN" sz="1600" dirty="0">
                <a:solidFill>
                  <a:srgbClr val="FF0000"/>
                </a:solidFill>
              </a:rPr>
              <a:t>Order Tracking from Account</a:t>
            </a:r>
          </a:p>
          <a:p>
            <a:r>
              <a:rPr lang="en-IN" sz="1600" dirty="0">
                <a:solidFill>
                  <a:srgbClr val="FF0000"/>
                </a:solidFill>
              </a:rPr>
              <a:t> </a:t>
            </a:r>
          </a:p>
          <a:p>
            <a:pPr lvl="0">
              <a:buFont typeface="Arial" pitchFamily="34" charset="0"/>
              <a:buChar char="•"/>
            </a:pPr>
            <a:r>
              <a:rPr lang="en-IN" sz="1600" b="1" i="1" dirty="0">
                <a:solidFill>
                  <a:srgbClr val="FF0000"/>
                </a:solidFill>
              </a:rPr>
              <a:t>Customer </a:t>
            </a:r>
            <a:r>
              <a:rPr lang="en-IN" sz="1600" b="1" i="1" dirty="0" smtClean="0">
                <a:solidFill>
                  <a:srgbClr val="FF0000"/>
                </a:solidFill>
              </a:rPr>
              <a:t>Accounts</a:t>
            </a:r>
            <a:endParaRPr lang="en-IN" sz="1600" dirty="0">
              <a:solidFill>
                <a:srgbClr val="FF0000"/>
              </a:solidFill>
            </a:endParaRPr>
          </a:p>
          <a:p>
            <a:pPr lvl="0"/>
            <a:r>
              <a:rPr lang="en-IN" sz="1600" dirty="0">
                <a:solidFill>
                  <a:srgbClr val="FF0000"/>
                </a:solidFill>
              </a:rPr>
              <a:t>Re-orders from account</a:t>
            </a:r>
          </a:p>
          <a:p>
            <a:pPr lvl="0"/>
            <a:r>
              <a:rPr lang="en-IN" sz="1600" dirty="0">
                <a:solidFill>
                  <a:srgbClr val="FF0000"/>
                </a:solidFill>
              </a:rPr>
              <a:t>Downloadable Products</a:t>
            </a:r>
          </a:p>
          <a:p>
            <a:pPr lvl="0"/>
            <a:r>
              <a:rPr lang="en-IN" sz="1600" dirty="0">
                <a:solidFill>
                  <a:srgbClr val="FF0000"/>
                </a:solidFill>
              </a:rPr>
              <a:t>Recently ordered items</a:t>
            </a:r>
          </a:p>
          <a:p>
            <a:r>
              <a:rPr lang="en-IN" dirty="0"/>
              <a:t> </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bharti\Desktop\ecom.jpg"/>
          <p:cNvPicPr>
            <a:picLocks noChangeAspect="1" noChangeArrowheads="1"/>
          </p:cNvPicPr>
          <p:nvPr/>
        </p:nvPicPr>
        <p:blipFill>
          <a:blip r:embed="rId2" cstate="print"/>
          <a:srcRect/>
          <a:stretch>
            <a:fillRect/>
          </a:stretch>
        </p:blipFill>
        <p:spPr bwMode="auto">
          <a:xfrm>
            <a:off x="2123728" y="0"/>
            <a:ext cx="7020272" cy="6858000"/>
          </a:xfrm>
          <a:prstGeom prst="rect">
            <a:avLst/>
          </a:prstGeom>
          <a:noFill/>
        </p:spPr>
      </p:pic>
      <p:sp>
        <p:nvSpPr>
          <p:cNvPr id="2" name="TextBox 1"/>
          <p:cNvSpPr txBox="1"/>
          <p:nvPr/>
        </p:nvSpPr>
        <p:spPr>
          <a:xfrm>
            <a:off x="683568" y="548680"/>
            <a:ext cx="8136904" cy="5970865"/>
          </a:xfrm>
          <a:prstGeom prst="rect">
            <a:avLst/>
          </a:prstGeom>
          <a:noFill/>
        </p:spPr>
        <p:txBody>
          <a:bodyPr wrap="square" rtlCol="0">
            <a:spAutoFit/>
          </a:bodyPr>
          <a:lstStyle/>
          <a:p>
            <a:pPr fontAlgn="base"/>
            <a:r>
              <a:rPr lang="en-IN" sz="2800" b="1" u="sng" dirty="0">
                <a:solidFill>
                  <a:srgbClr val="00B050"/>
                </a:solidFill>
                <a:latin typeface="Agency FB" pitchFamily="34" charset="0"/>
              </a:rPr>
              <a:t>Top 10 </a:t>
            </a:r>
            <a:r>
              <a:rPr lang="en-IN" sz="2800" b="1" u="sng" dirty="0" smtClean="0">
                <a:solidFill>
                  <a:srgbClr val="00B050"/>
                </a:solidFill>
                <a:latin typeface="Agency FB" pitchFamily="34" charset="0"/>
              </a:rPr>
              <a:t>Ecommerce in India: </a:t>
            </a:r>
            <a:endParaRPr lang="en-IN" sz="2800" dirty="0">
              <a:solidFill>
                <a:srgbClr val="00B050"/>
              </a:solidFill>
              <a:latin typeface="Agency FB" pitchFamily="34" charset="0"/>
            </a:endParaRPr>
          </a:p>
          <a:p>
            <a:pPr fontAlgn="base"/>
            <a:r>
              <a:rPr lang="en-IN" sz="2800" dirty="0">
                <a:solidFill>
                  <a:srgbClr val="00B050"/>
                </a:solidFill>
                <a:latin typeface="Agency FB" pitchFamily="34" charset="0"/>
              </a:rPr>
              <a:t> </a:t>
            </a:r>
            <a:endParaRPr lang="en-IN" sz="2800" dirty="0" smtClean="0">
              <a:solidFill>
                <a:srgbClr val="00B050"/>
              </a:solidFill>
              <a:latin typeface="Agency FB" pitchFamily="34" charset="0"/>
            </a:endParaRPr>
          </a:p>
          <a:p>
            <a:pPr fontAlgn="base">
              <a:buFont typeface="Arial" pitchFamily="34" charset="0"/>
              <a:buChar char="•"/>
            </a:pPr>
            <a:r>
              <a:rPr lang="en-IN" sz="2800" dirty="0" smtClean="0">
                <a:solidFill>
                  <a:srgbClr val="00B050"/>
                </a:solidFill>
                <a:latin typeface="Agency FB" pitchFamily="34" charset="0"/>
              </a:rPr>
              <a:t>Flipkart</a:t>
            </a:r>
          </a:p>
          <a:p>
            <a:pPr lvl="0" fontAlgn="base">
              <a:buFont typeface="Arial" pitchFamily="34" charset="0"/>
              <a:buChar char="•"/>
            </a:pPr>
            <a:r>
              <a:rPr lang="en-IN" sz="2800" dirty="0" smtClean="0">
                <a:solidFill>
                  <a:srgbClr val="00B050"/>
                </a:solidFill>
                <a:latin typeface="Agency FB" pitchFamily="34" charset="0"/>
              </a:rPr>
              <a:t>eBay India</a:t>
            </a:r>
          </a:p>
          <a:p>
            <a:pPr lvl="0" fontAlgn="base">
              <a:buFont typeface="Arial" pitchFamily="34" charset="0"/>
              <a:buChar char="•"/>
            </a:pPr>
            <a:r>
              <a:rPr lang="en-IN" sz="2800" dirty="0" smtClean="0">
                <a:solidFill>
                  <a:srgbClr val="00B050"/>
                </a:solidFill>
                <a:latin typeface="Agency FB" pitchFamily="34" charset="0"/>
              </a:rPr>
              <a:t>Snapdeal</a:t>
            </a:r>
          </a:p>
          <a:p>
            <a:pPr lvl="0" fontAlgn="base">
              <a:buFont typeface="Arial" pitchFamily="34" charset="0"/>
              <a:buChar char="•"/>
            </a:pPr>
            <a:r>
              <a:rPr lang="en-IN" sz="2800" dirty="0" smtClean="0">
                <a:solidFill>
                  <a:srgbClr val="00B050"/>
                </a:solidFill>
                <a:latin typeface="Agency FB" pitchFamily="34" charset="0"/>
              </a:rPr>
              <a:t>Amazon India</a:t>
            </a:r>
          </a:p>
          <a:p>
            <a:pPr lvl="0" fontAlgn="base">
              <a:buFont typeface="Arial" pitchFamily="34" charset="0"/>
              <a:buChar char="•"/>
            </a:pPr>
            <a:r>
              <a:rPr lang="en-IN" sz="2800" dirty="0" smtClean="0">
                <a:solidFill>
                  <a:srgbClr val="00B050"/>
                </a:solidFill>
                <a:latin typeface="Agency FB" pitchFamily="34" charset="0"/>
              </a:rPr>
              <a:t>Myntra</a:t>
            </a:r>
          </a:p>
          <a:p>
            <a:pPr lvl="0" fontAlgn="base">
              <a:buFont typeface="Arial" pitchFamily="34" charset="0"/>
              <a:buChar char="•"/>
            </a:pPr>
            <a:r>
              <a:rPr lang="en-IN" sz="2800" dirty="0" smtClean="0">
                <a:solidFill>
                  <a:srgbClr val="00B050"/>
                </a:solidFill>
                <a:latin typeface="Agency FB" pitchFamily="34" charset="0"/>
              </a:rPr>
              <a:t>Shopclues</a:t>
            </a:r>
          </a:p>
          <a:p>
            <a:pPr lvl="0" fontAlgn="base">
              <a:buFont typeface="Arial" pitchFamily="34" charset="0"/>
              <a:buChar char="•"/>
            </a:pPr>
            <a:r>
              <a:rPr lang="en-IN" sz="2800" dirty="0" smtClean="0">
                <a:solidFill>
                  <a:srgbClr val="00B050"/>
                </a:solidFill>
                <a:latin typeface="Agency FB" pitchFamily="34" charset="0"/>
              </a:rPr>
              <a:t>Dominos</a:t>
            </a:r>
          </a:p>
          <a:p>
            <a:pPr lvl="0" fontAlgn="base">
              <a:buFont typeface="Arial" pitchFamily="34" charset="0"/>
              <a:buChar char="•"/>
            </a:pPr>
            <a:r>
              <a:rPr lang="en-IN" sz="2800" dirty="0" smtClean="0">
                <a:solidFill>
                  <a:srgbClr val="00B050"/>
                </a:solidFill>
                <a:latin typeface="Agency FB" pitchFamily="34" charset="0"/>
              </a:rPr>
              <a:t>freecharge</a:t>
            </a:r>
          </a:p>
          <a:p>
            <a:pPr lvl="0" fontAlgn="base">
              <a:buFont typeface="Arial" pitchFamily="34" charset="0"/>
              <a:buChar char="•"/>
            </a:pPr>
            <a:r>
              <a:rPr lang="en-IN" sz="2800" dirty="0" smtClean="0">
                <a:solidFill>
                  <a:srgbClr val="00B050"/>
                </a:solidFill>
                <a:latin typeface="Agency FB" pitchFamily="34" charset="0"/>
              </a:rPr>
              <a:t>Jabong</a:t>
            </a:r>
          </a:p>
          <a:p>
            <a:pPr lvl="0" fontAlgn="base">
              <a:buFont typeface="Arial" pitchFamily="34" charset="0"/>
              <a:buChar char="•"/>
            </a:pPr>
            <a:r>
              <a:rPr lang="en-IN" sz="2800" dirty="0" smtClean="0">
                <a:solidFill>
                  <a:srgbClr val="00B050"/>
                </a:solidFill>
                <a:latin typeface="Agency FB" pitchFamily="34" charset="0"/>
              </a:rPr>
              <a:t>Tradus</a:t>
            </a:r>
          </a:p>
          <a:p>
            <a:pPr fontAlgn="base"/>
            <a:r>
              <a:rPr lang="en-IN" sz="2800" dirty="0">
                <a:latin typeface="Agency FB" pitchFamily="34" charset="0"/>
              </a:rPr>
              <a:t> </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Users\bharti\Desktop\ecom.jpg"/>
          <p:cNvPicPr>
            <a:picLocks noChangeAspect="1" noChangeArrowheads="1"/>
          </p:cNvPicPr>
          <p:nvPr/>
        </p:nvPicPr>
        <p:blipFill>
          <a:blip r:embed="rId2" cstate="print"/>
          <a:srcRect/>
          <a:stretch>
            <a:fillRect/>
          </a:stretch>
        </p:blipFill>
        <p:spPr bwMode="auto">
          <a:xfrm>
            <a:off x="0" y="188640"/>
            <a:ext cx="9144000" cy="4248472"/>
          </a:xfrm>
          <a:prstGeom prst="rect">
            <a:avLst/>
          </a:prstGeom>
          <a:noFill/>
        </p:spPr>
      </p:pic>
      <p:pic>
        <p:nvPicPr>
          <p:cNvPr id="2" name="Picture 1" descr="https://lh5.googleusercontent.com/2tt4IwB7SXo5G0W83jn0aQFCbFFXMQcBjKTNaaH3pvpmp-gsR7hpKAXrjHu3-xqsxL12p9w-NwcVLmAnZnL8d-GoBFnnzNbbXoAJ_m0ZOCCeR3Zm_gb5rNYR"/>
          <p:cNvPicPr/>
          <p:nvPr/>
        </p:nvPicPr>
        <p:blipFill>
          <a:blip r:embed="rId3" cstate="print"/>
          <a:srcRect/>
          <a:stretch>
            <a:fillRect/>
          </a:stretch>
        </p:blipFill>
        <p:spPr bwMode="auto">
          <a:xfrm>
            <a:off x="0" y="0"/>
            <a:ext cx="2853690" cy="1899285"/>
          </a:xfrm>
          <a:prstGeom prst="rect">
            <a:avLst/>
          </a:prstGeom>
          <a:noFill/>
          <a:ln w="9525">
            <a:noFill/>
            <a:miter lim="800000"/>
            <a:headEnd/>
            <a:tailEnd/>
          </a:ln>
        </p:spPr>
      </p:pic>
      <p:sp>
        <p:nvSpPr>
          <p:cNvPr id="4" name="Rectangle 3"/>
          <p:cNvSpPr/>
          <p:nvPr/>
        </p:nvSpPr>
        <p:spPr>
          <a:xfrm>
            <a:off x="3131840" y="476672"/>
            <a:ext cx="288032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Flipkart</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TextBox 4"/>
          <p:cNvSpPr txBox="1"/>
          <p:nvPr/>
        </p:nvSpPr>
        <p:spPr>
          <a:xfrm>
            <a:off x="971600" y="4005064"/>
            <a:ext cx="7344816" cy="923330"/>
          </a:xfrm>
          <a:prstGeom prst="rect">
            <a:avLst/>
          </a:prstGeom>
          <a:noFill/>
        </p:spPr>
        <p:txBody>
          <a:bodyPr wrap="square" rtlCol="0">
            <a:spAutoFit/>
          </a:bodyPr>
          <a:lstStyle/>
          <a:p>
            <a:r>
              <a:rPr lang="en-IN" dirty="0">
                <a:solidFill>
                  <a:srgbClr val="00B050"/>
                </a:solidFill>
              </a:rPr>
              <a:t>Flipkart is the most popular Indian e-commerce company. They are  headquartered in Bangalore, Karnataka. It was founded by Sachin Bansal and Binny Bansal in 2007. </a:t>
            </a:r>
          </a:p>
        </p:txBody>
      </p:sp>
      <p:pic>
        <p:nvPicPr>
          <p:cNvPr id="6" name="Picture 5" descr="http://image.slidesharecdn.com/detailedbusinessmodelsoftopecommercewebsitesofindia-120609055116-phpapp02/95/slide-7-728.jpg?cb=1339239163"/>
          <p:cNvPicPr/>
          <p:nvPr/>
        </p:nvPicPr>
        <p:blipFill>
          <a:blip r:embed="rId4" cstate="print"/>
          <a:srcRect/>
          <a:stretch>
            <a:fillRect/>
          </a:stretch>
        </p:blipFill>
        <p:spPr bwMode="auto">
          <a:xfrm>
            <a:off x="6156176" y="4758197"/>
            <a:ext cx="2798284" cy="209980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Users\bharti\Desktop\ecom.jpg"/>
          <p:cNvPicPr>
            <a:picLocks noChangeAspect="1" noChangeArrowheads="1"/>
          </p:cNvPicPr>
          <p:nvPr/>
        </p:nvPicPr>
        <p:blipFill>
          <a:blip r:embed="rId2" cstate="print"/>
          <a:srcRect/>
          <a:stretch>
            <a:fillRect/>
          </a:stretch>
        </p:blipFill>
        <p:spPr bwMode="auto">
          <a:xfrm>
            <a:off x="0" y="188640"/>
            <a:ext cx="9144000" cy="4248472"/>
          </a:xfrm>
          <a:prstGeom prst="rect">
            <a:avLst/>
          </a:prstGeom>
          <a:noFill/>
        </p:spPr>
      </p:pic>
      <p:pic>
        <p:nvPicPr>
          <p:cNvPr id="2" name="Picture 1" descr="https://lh5.googleusercontent.com/ct4H_Qu6Ity14Ofjh4BmwbSTjbMO7uU-EdoWrdny0aaAdTXSRGq2w3kG7wFvlkw7DKJiYKu2acQiaaCGLI6uY9xgphlIZ0CB8DJALGh7mI2_l0KgfrltMEZcPQ"/>
          <p:cNvPicPr/>
          <p:nvPr/>
        </p:nvPicPr>
        <p:blipFill>
          <a:blip r:embed="rId3" cstate="print"/>
          <a:srcRect/>
          <a:stretch>
            <a:fillRect/>
          </a:stretch>
        </p:blipFill>
        <p:spPr bwMode="auto">
          <a:xfrm>
            <a:off x="1" y="260648"/>
            <a:ext cx="3131840" cy="1728192"/>
          </a:xfrm>
          <a:prstGeom prst="rect">
            <a:avLst/>
          </a:prstGeom>
          <a:noFill/>
          <a:ln w="9525">
            <a:noFill/>
            <a:miter lim="800000"/>
            <a:headEnd/>
            <a:tailEnd/>
          </a:ln>
        </p:spPr>
      </p:pic>
      <p:sp>
        <p:nvSpPr>
          <p:cNvPr id="3" name="Rectangle 2"/>
          <p:cNvSpPr/>
          <p:nvPr/>
        </p:nvSpPr>
        <p:spPr>
          <a:xfrm>
            <a:off x="3563888" y="404664"/>
            <a:ext cx="2828018"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Snapdeal</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TextBox 3"/>
          <p:cNvSpPr txBox="1"/>
          <p:nvPr/>
        </p:nvSpPr>
        <p:spPr>
          <a:xfrm>
            <a:off x="0" y="4437112"/>
            <a:ext cx="5364088" cy="1200329"/>
          </a:xfrm>
          <a:prstGeom prst="rect">
            <a:avLst/>
          </a:prstGeom>
          <a:noFill/>
        </p:spPr>
        <p:txBody>
          <a:bodyPr wrap="square" rtlCol="0">
            <a:spAutoFit/>
          </a:bodyPr>
          <a:lstStyle/>
          <a:p>
            <a:r>
              <a:rPr lang="en-IN" dirty="0">
                <a:solidFill>
                  <a:srgbClr val="00B050"/>
                </a:solidFill>
              </a:rPr>
              <a:t>Snapdeal is one of the leading online shopping website, headquartered in New Delhi, India. The company was started by Kunal Bahl, a wharton graduate and Rohit Bansal an alumnus of IIT Delhi in February 2010</a:t>
            </a:r>
            <a:r>
              <a:rPr lang="en-IN" dirty="0"/>
              <a:t>. </a:t>
            </a:r>
          </a:p>
        </p:txBody>
      </p:sp>
      <p:pic>
        <p:nvPicPr>
          <p:cNvPr id="5" name="Picture 4" descr="http://image.slidesharecdn.com/detailedbusinessmodelsoftopecommercewebsitesofindia-120609055116-phpapp02/95/slide-21-728.jpg?cb=1339239163"/>
          <p:cNvPicPr/>
          <p:nvPr/>
        </p:nvPicPr>
        <p:blipFill>
          <a:blip r:embed="rId4" cstate="print"/>
          <a:srcRect/>
          <a:stretch>
            <a:fillRect/>
          </a:stretch>
        </p:blipFill>
        <p:spPr bwMode="auto">
          <a:xfrm>
            <a:off x="5561705" y="4221088"/>
            <a:ext cx="3582295" cy="221439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Users\bharti\Desktop\ecom.jpg"/>
          <p:cNvPicPr>
            <a:picLocks noChangeAspect="1" noChangeArrowheads="1"/>
          </p:cNvPicPr>
          <p:nvPr/>
        </p:nvPicPr>
        <p:blipFill>
          <a:blip r:embed="rId2" cstate="print"/>
          <a:srcRect/>
          <a:stretch>
            <a:fillRect/>
          </a:stretch>
        </p:blipFill>
        <p:spPr bwMode="auto">
          <a:xfrm>
            <a:off x="4427984" y="0"/>
            <a:ext cx="4716016" cy="6858000"/>
          </a:xfrm>
          <a:prstGeom prst="rect">
            <a:avLst/>
          </a:prstGeom>
          <a:noFill/>
        </p:spPr>
      </p:pic>
      <p:pic>
        <p:nvPicPr>
          <p:cNvPr id="2" name="Picture 1" descr="https://lh3.googleusercontent.com/lLXYsquBkriTqNGLzaBSTVkNbR__-KmsVS4nLOcWDgeDYB5Jgyaa5p9OV1TsMThcR87pC8guMo_eGi66oCIJtSXpgr6GhfjJbYZZTcLrguotLygF_tOMvm5d"/>
          <p:cNvPicPr/>
          <p:nvPr/>
        </p:nvPicPr>
        <p:blipFill>
          <a:blip r:embed="rId3" cstate="print"/>
          <a:srcRect/>
          <a:stretch>
            <a:fillRect/>
          </a:stretch>
        </p:blipFill>
        <p:spPr bwMode="auto">
          <a:xfrm>
            <a:off x="2915816" y="1196752"/>
            <a:ext cx="2843530" cy="2044809"/>
          </a:xfrm>
          <a:prstGeom prst="rect">
            <a:avLst/>
          </a:prstGeom>
          <a:noFill/>
          <a:ln w="9525">
            <a:noFill/>
            <a:miter lim="800000"/>
            <a:headEnd/>
            <a:tailEnd/>
          </a:ln>
        </p:spPr>
      </p:pic>
      <p:sp>
        <p:nvSpPr>
          <p:cNvPr id="3" name="Rectangle 2"/>
          <p:cNvSpPr/>
          <p:nvPr/>
        </p:nvSpPr>
        <p:spPr>
          <a:xfrm>
            <a:off x="3635896" y="332656"/>
            <a:ext cx="155234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Ebay</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Rectangle 3"/>
          <p:cNvSpPr/>
          <p:nvPr/>
        </p:nvSpPr>
        <p:spPr>
          <a:xfrm>
            <a:off x="251520" y="3429000"/>
            <a:ext cx="4572000" cy="2308324"/>
          </a:xfrm>
          <a:prstGeom prst="rect">
            <a:avLst/>
          </a:prstGeom>
        </p:spPr>
        <p:txBody>
          <a:bodyPr>
            <a:spAutoFit/>
          </a:bodyPr>
          <a:lstStyle/>
          <a:p>
            <a:pPr algn="just"/>
            <a:r>
              <a:rPr lang="en-IN" dirty="0">
                <a:solidFill>
                  <a:srgbClr val="00B050"/>
                </a:solidFill>
              </a:rPr>
              <a:t>Ebay india is the indian version of the internationally accepted American multinational internet consumer-to-consumer corporation. It was founded in 1995, and became a notable success story of E-commerce; it is now a multi-billion dollar business with operations localized in over thirty countries.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Users\bharti\Desktop\ecom.jpg"/>
          <p:cNvPicPr>
            <a:picLocks noChangeAspect="1" noChangeArrowheads="1"/>
          </p:cNvPicPr>
          <p:nvPr/>
        </p:nvPicPr>
        <p:blipFill>
          <a:blip r:embed="rId2" cstate="print"/>
          <a:srcRect/>
          <a:stretch>
            <a:fillRect/>
          </a:stretch>
        </p:blipFill>
        <p:spPr bwMode="auto">
          <a:xfrm>
            <a:off x="0" y="3717032"/>
            <a:ext cx="9144000" cy="3140968"/>
          </a:xfrm>
          <a:prstGeom prst="rect">
            <a:avLst/>
          </a:prstGeom>
          <a:noFill/>
        </p:spPr>
      </p:pic>
      <p:pic>
        <p:nvPicPr>
          <p:cNvPr id="2" name="Picture 1" descr="https://lh3.googleusercontent.com/cEZx7NTAp_IaoK-T9METLrFxOKSy-g166_ttF7gMVzdvWHGzLz83dIXkC9lNhvhL9bJVG4pJdLKx5tbhZQ_diCAOISW7ZqFHNcBFGKIpLts4ZEgNwJk-zYMJ"/>
          <p:cNvPicPr/>
          <p:nvPr/>
        </p:nvPicPr>
        <p:blipFill>
          <a:blip r:embed="rId3" cstate="print"/>
          <a:srcRect/>
          <a:stretch>
            <a:fillRect/>
          </a:stretch>
        </p:blipFill>
        <p:spPr bwMode="auto">
          <a:xfrm>
            <a:off x="2843808" y="1052736"/>
            <a:ext cx="3185324" cy="1788586"/>
          </a:xfrm>
          <a:prstGeom prst="rect">
            <a:avLst/>
          </a:prstGeom>
          <a:noFill/>
          <a:ln w="9525">
            <a:noFill/>
            <a:miter lim="800000"/>
            <a:headEnd/>
            <a:tailEnd/>
          </a:ln>
        </p:spPr>
      </p:pic>
      <p:sp>
        <p:nvSpPr>
          <p:cNvPr id="3" name="Rectangle 2"/>
          <p:cNvSpPr/>
          <p:nvPr/>
        </p:nvSpPr>
        <p:spPr>
          <a:xfrm>
            <a:off x="2627784" y="0"/>
            <a:ext cx="3605282"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Jabong.com</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TextBox 3"/>
          <p:cNvSpPr txBox="1"/>
          <p:nvPr/>
        </p:nvSpPr>
        <p:spPr>
          <a:xfrm>
            <a:off x="251520" y="2780928"/>
            <a:ext cx="8892480" cy="923330"/>
          </a:xfrm>
          <a:prstGeom prst="rect">
            <a:avLst/>
          </a:prstGeom>
          <a:noFill/>
        </p:spPr>
        <p:txBody>
          <a:bodyPr wrap="square" rtlCol="0">
            <a:spAutoFit/>
          </a:bodyPr>
          <a:lstStyle/>
          <a:p>
            <a:pPr algn="just"/>
            <a:r>
              <a:rPr lang="en-IN" dirty="0">
                <a:solidFill>
                  <a:srgbClr val="00B050"/>
                </a:solidFill>
              </a:rPr>
              <a:t>Jabong.com is an indian fashion and lifestyle online store,it retails apparel, sneakers, gadgets, beauty products, fragrances, house gadgets along with style and also life style products.Jabong has made a huge progress in a very short time period.  </a:t>
            </a:r>
          </a:p>
        </p:txBody>
      </p:sp>
      <p:pic>
        <p:nvPicPr>
          <p:cNvPr id="5" name="Picture 4" descr="http://image.slidesharecdn.com/detailedbusinessmodelsoftopecommercewebsitesofindia-120609055116-phpapp02/95/slide-23-728.jpg?cb=1339239163"/>
          <p:cNvPicPr/>
          <p:nvPr/>
        </p:nvPicPr>
        <p:blipFill>
          <a:blip r:embed="rId4" cstate="print"/>
          <a:srcRect/>
          <a:stretch>
            <a:fillRect/>
          </a:stretch>
        </p:blipFill>
        <p:spPr bwMode="auto">
          <a:xfrm>
            <a:off x="6281100" y="3645024"/>
            <a:ext cx="2862900" cy="17882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Users\bharti\Desktop\ecom.jpg"/>
          <p:cNvPicPr>
            <a:picLocks noChangeAspect="1" noChangeArrowheads="1"/>
          </p:cNvPicPr>
          <p:nvPr/>
        </p:nvPicPr>
        <p:blipFill>
          <a:blip r:embed="rId2" cstate="print"/>
          <a:srcRect/>
          <a:stretch>
            <a:fillRect/>
          </a:stretch>
        </p:blipFill>
        <p:spPr bwMode="auto">
          <a:xfrm>
            <a:off x="0" y="3284984"/>
            <a:ext cx="9144000" cy="3573016"/>
          </a:xfrm>
          <a:prstGeom prst="rect">
            <a:avLst/>
          </a:prstGeom>
          <a:noFill/>
        </p:spPr>
      </p:pic>
      <p:pic>
        <p:nvPicPr>
          <p:cNvPr id="2" name="Picture 1" descr="https://lh4.googleusercontent.com/oQfuS3icI1P27DEPIlghPociF7nx1dXqgHvB8hP6GyEkjCfyzZYqxX41r8DmWhKTq47mA1bPxp-zWGbadrR_Jfah7SjPXar4E1HwD-TkjyLIxlVRNUFWgei6"/>
          <p:cNvPicPr/>
          <p:nvPr/>
        </p:nvPicPr>
        <p:blipFill>
          <a:blip r:embed="rId3" cstate="print"/>
          <a:srcRect/>
          <a:stretch>
            <a:fillRect/>
          </a:stretch>
        </p:blipFill>
        <p:spPr bwMode="auto">
          <a:xfrm>
            <a:off x="2915816" y="692696"/>
            <a:ext cx="2860209" cy="1574279"/>
          </a:xfrm>
          <a:prstGeom prst="rect">
            <a:avLst/>
          </a:prstGeom>
          <a:noFill/>
          <a:ln w="9525">
            <a:noFill/>
            <a:miter lim="800000"/>
            <a:headEnd/>
            <a:tailEnd/>
          </a:ln>
        </p:spPr>
      </p:pic>
      <p:sp>
        <p:nvSpPr>
          <p:cNvPr id="3" name="Rectangle 2"/>
          <p:cNvSpPr/>
          <p:nvPr/>
        </p:nvSpPr>
        <p:spPr>
          <a:xfrm>
            <a:off x="2483768" y="188640"/>
            <a:ext cx="370389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Myntra.com</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TextBox 3"/>
          <p:cNvSpPr txBox="1"/>
          <p:nvPr/>
        </p:nvSpPr>
        <p:spPr>
          <a:xfrm>
            <a:off x="251520" y="2420888"/>
            <a:ext cx="8352928" cy="923330"/>
          </a:xfrm>
          <a:prstGeom prst="rect">
            <a:avLst/>
          </a:prstGeom>
          <a:noFill/>
        </p:spPr>
        <p:txBody>
          <a:bodyPr wrap="square" rtlCol="0">
            <a:spAutoFit/>
          </a:bodyPr>
          <a:lstStyle/>
          <a:p>
            <a:r>
              <a:rPr lang="en-IN" dirty="0">
                <a:solidFill>
                  <a:srgbClr val="00B050"/>
                </a:solidFill>
              </a:rPr>
              <a:t>Myntra.com is an Indian online shopping store of fashion and casual lifestyle products, headquartered in Bangalore. Myntra was established by Mukesh Bansal, Ashutosh Lawania, and Vineet Saxena in February 2007. All three are IIT alumni. </a:t>
            </a:r>
          </a:p>
        </p:txBody>
      </p:sp>
      <p:pic>
        <p:nvPicPr>
          <p:cNvPr id="5" name="Picture 4" descr="http://image.slidesharecdn.com/detailedbusinessmodelsoftopecommercewebsitesofindia-120609055116-phpapp02/95/slide-34-728.jpg?cb=1339239163"/>
          <p:cNvPicPr/>
          <p:nvPr/>
        </p:nvPicPr>
        <p:blipFill>
          <a:blip r:embed="rId4" cstate="print"/>
          <a:srcRect/>
          <a:stretch>
            <a:fillRect/>
          </a:stretch>
        </p:blipFill>
        <p:spPr bwMode="auto">
          <a:xfrm>
            <a:off x="6474935" y="3645024"/>
            <a:ext cx="2669065" cy="2002838"/>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bharti\Desktop\ecom.jpg"/>
          <p:cNvPicPr>
            <a:picLocks noChangeAspect="1" noChangeArrowheads="1"/>
          </p:cNvPicPr>
          <p:nvPr/>
        </p:nvPicPr>
        <p:blipFill>
          <a:blip r:embed="rId2" cstate="print"/>
          <a:srcRect/>
          <a:stretch>
            <a:fillRect/>
          </a:stretch>
        </p:blipFill>
        <p:spPr bwMode="auto">
          <a:xfrm>
            <a:off x="0" y="3717032"/>
            <a:ext cx="9144000" cy="3140968"/>
          </a:xfrm>
          <a:prstGeom prst="rect">
            <a:avLst/>
          </a:prstGeom>
          <a:noFill/>
        </p:spPr>
      </p:pic>
      <p:pic>
        <p:nvPicPr>
          <p:cNvPr id="2" name="Picture 1" descr="https://lh5.googleusercontent.com/OuQ0PfkrVVWnEpuW-V9A5JEBSdQHFLkqGML_QrLH7xetye5gU1u1BK9X-2Lbl3c_oaT5vXfuwu_Z8A92xVon40gv4Q6ywZNR8Tr7jcuOOSRP60KCMGmoWjsV"/>
          <p:cNvPicPr/>
          <p:nvPr/>
        </p:nvPicPr>
        <p:blipFill>
          <a:blip r:embed="rId3" cstate="print"/>
          <a:srcRect/>
          <a:stretch>
            <a:fillRect/>
          </a:stretch>
        </p:blipFill>
        <p:spPr bwMode="auto">
          <a:xfrm>
            <a:off x="2915816" y="908720"/>
            <a:ext cx="2990825" cy="1285875"/>
          </a:xfrm>
          <a:prstGeom prst="rect">
            <a:avLst/>
          </a:prstGeom>
          <a:noFill/>
          <a:ln w="9525">
            <a:noFill/>
            <a:miter lim="800000"/>
            <a:headEnd/>
            <a:tailEnd/>
          </a:ln>
        </p:spPr>
      </p:pic>
      <p:sp>
        <p:nvSpPr>
          <p:cNvPr id="3" name="Rectangle 2"/>
          <p:cNvSpPr/>
          <p:nvPr/>
        </p:nvSpPr>
        <p:spPr>
          <a:xfrm>
            <a:off x="2771800" y="188640"/>
            <a:ext cx="3242554"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Amazon.in</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TextBox 3"/>
          <p:cNvSpPr txBox="1"/>
          <p:nvPr/>
        </p:nvSpPr>
        <p:spPr>
          <a:xfrm>
            <a:off x="323528" y="2132856"/>
            <a:ext cx="8640960" cy="2031325"/>
          </a:xfrm>
          <a:prstGeom prst="rect">
            <a:avLst/>
          </a:prstGeom>
          <a:noFill/>
        </p:spPr>
        <p:txBody>
          <a:bodyPr wrap="square" rtlCol="0">
            <a:spAutoFit/>
          </a:bodyPr>
          <a:lstStyle/>
          <a:p>
            <a:pPr algn="just"/>
            <a:r>
              <a:rPr lang="en-IN" dirty="0">
                <a:solidFill>
                  <a:srgbClr val="00B050"/>
                </a:solidFill>
              </a:rPr>
              <a:t>Amazon.in is the indian version of internationally accepeted online retailer giant amazon.com. They are the largest online retailer, having the biggest collection in earth. Their headquarters in india is situated at Bangalore, Karnataka. They started their operations in india since 2012 february. Amazon launched with books and movies &amp; TV and then expanded their offerings to include kindle of E-readers,Tablets and ebooks; computer accessories; Mobiles &amp; accessories; Cameras &amp; Photography And portable media players.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Users\bharti\Desktop\ecom.jpg"/>
          <p:cNvPicPr>
            <a:picLocks noChangeAspect="1" noChangeArrowheads="1"/>
          </p:cNvPicPr>
          <p:nvPr/>
        </p:nvPicPr>
        <p:blipFill>
          <a:blip r:embed="rId2" cstate="print"/>
          <a:srcRect/>
          <a:stretch>
            <a:fillRect/>
          </a:stretch>
        </p:blipFill>
        <p:spPr bwMode="auto">
          <a:xfrm>
            <a:off x="0" y="3717032"/>
            <a:ext cx="9144000" cy="3140968"/>
          </a:xfrm>
          <a:prstGeom prst="rect">
            <a:avLst/>
          </a:prstGeom>
          <a:noFill/>
        </p:spPr>
      </p:pic>
      <p:pic>
        <p:nvPicPr>
          <p:cNvPr id="2" name="Picture 1" descr="https://lh6.googleusercontent.com/RJw0B1e1ltLYhLDNJsEQLFe5u_OdtHQgwCGYYHy0wudAfKyqe1D6z-dRtr-0yb_AcmKJIyNmLogNiBpU8NCgubaQqSmYiSIFspKns0XRoXPI1m5RMXsLQkrNPA"/>
          <p:cNvPicPr/>
          <p:nvPr/>
        </p:nvPicPr>
        <p:blipFill>
          <a:blip r:embed="rId3" cstate="print"/>
          <a:srcRect/>
          <a:stretch>
            <a:fillRect/>
          </a:stretch>
        </p:blipFill>
        <p:spPr bwMode="auto">
          <a:xfrm>
            <a:off x="3131840" y="1412776"/>
            <a:ext cx="2858740" cy="1177404"/>
          </a:xfrm>
          <a:prstGeom prst="rect">
            <a:avLst/>
          </a:prstGeom>
          <a:noFill/>
          <a:ln w="9525">
            <a:noFill/>
            <a:miter lim="800000"/>
            <a:headEnd/>
            <a:tailEnd/>
          </a:ln>
        </p:spPr>
      </p:pic>
      <p:sp>
        <p:nvSpPr>
          <p:cNvPr id="3" name="Rectangle 2"/>
          <p:cNvSpPr/>
          <p:nvPr/>
        </p:nvSpPr>
        <p:spPr>
          <a:xfrm>
            <a:off x="3347864" y="188640"/>
            <a:ext cx="2469138"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Naaptol</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4" name="Picture 3" descr="http://image.slidesharecdn.com/detailedbusinessmodelsoftopecommercewebsitesofindia-120609055116-phpapp02/95/slide-40-728.jpg?cb=1339239163"/>
          <p:cNvPicPr/>
          <p:nvPr/>
        </p:nvPicPr>
        <p:blipFill>
          <a:blip r:embed="rId4" cstate="print"/>
          <a:srcRect/>
          <a:stretch>
            <a:fillRect/>
          </a:stretch>
        </p:blipFill>
        <p:spPr bwMode="auto">
          <a:xfrm>
            <a:off x="5767247" y="2780928"/>
            <a:ext cx="3376753" cy="2533880"/>
          </a:xfrm>
          <a:prstGeom prst="rect">
            <a:avLst/>
          </a:prstGeom>
          <a:noFill/>
          <a:ln w="9525">
            <a:noFill/>
            <a:miter lim="800000"/>
            <a:headEnd/>
            <a:tailEnd/>
          </a:ln>
        </p:spPr>
      </p:pic>
      <p:sp>
        <p:nvSpPr>
          <p:cNvPr id="5" name="TextBox 4"/>
          <p:cNvSpPr txBox="1"/>
          <p:nvPr/>
        </p:nvSpPr>
        <p:spPr>
          <a:xfrm>
            <a:off x="467544" y="2852936"/>
            <a:ext cx="5328592" cy="1477328"/>
          </a:xfrm>
          <a:prstGeom prst="rect">
            <a:avLst/>
          </a:prstGeom>
          <a:noFill/>
        </p:spPr>
        <p:txBody>
          <a:bodyPr wrap="square" rtlCol="0">
            <a:spAutoFit/>
          </a:bodyPr>
          <a:lstStyle/>
          <a:p>
            <a:pPr algn="just"/>
            <a:r>
              <a:rPr lang="en-IN" dirty="0">
                <a:solidFill>
                  <a:srgbClr val="00B050"/>
                </a:solidFill>
              </a:rPr>
              <a:t>One another online shopping portal in india. Established in 2008. This is one of india’s largest shopping portal based on comparison. naaptol started its operation as product research and price comparison engine.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bharti\Desktop\ecom.jpg"/>
          <p:cNvPicPr>
            <a:picLocks noChangeAspect="1" noChangeArrowheads="1"/>
          </p:cNvPicPr>
          <p:nvPr/>
        </p:nvPicPr>
        <p:blipFill>
          <a:blip r:embed="rId2" cstate="print"/>
          <a:srcRect/>
          <a:stretch>
            <a:fillRect/>
          </a:stretch>
        </p:blipFill>
        <p:spPr bwMode="auto">
          <a:xfrm>
            <a:off x="0" y="3717032"/>
            <a:ext cx="9144000" cy="3140968"/>
          </a:xfrm>
          <a:prstGeom prst="rect">
            <a:avLst/>
          </a:prstGeom>
          <a:noFill/>
        </p:spPr>
      </p:pic>
      <p:sp>
        <p:nvSpPr>
          <p:cNvPr id="2" name="Rectangle 1"/>
          <p:cNvSpPr/>
          <p:nvPr/>
        </p:nvSpPr>
        <p:spPr>
          <a:xfrm>
            <a:off x="3203848" y="260648"/>
            <a:ext cx="2418804" cy="92333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Novelty</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TextBox 2"/>
          <p:cNvSpPr txBox="1"/>
          <p:nvPr/>
        </p:nvSpPr>
        <p:spPr>
          <a:xfrm>
            <a:off x="395536" y="1772816"/>
            <a:ext cx="8424936" cy="2862322"/>
          </a:xfrm>
          <a:prstGeom prst="rect">
            <a:avLst/>
          </a:prstGeom>
          <a:noFill/>
        </p:spPr>
        <p:txBody>
          <a:bodyPr wrap="square" rtlCol="0">
            <a:spAutoFit/>
          </a:bodyPr>
          <a:lstStyle/>
          <a:p>
            <a:pPr>
              <a:buFont typeface="Arial" pitchFamily="34" charset="0"/>
              <a:buChar char="•"/>
            </a:pPr>
            <a:r>
              <a:rPr lang="en-IN" b="1" dirty="0">
                <a:solidFill>
                  <a:srgbClr val="7030A0"/>
                </a:solidFill>
              </a:rPr>
              <a:t>Responsive Web </a:t>
            </a:r>
            <a:r>
              <a:rPr lang="en-IN" b="1" dirty="0" smtClean="0">
                <a:solidFill>
                  <a:srgbClr val="7030A0"/>
                </a:solidFill>
              </a:rPr>
              <a:t>Design</a:t>
            </a:r>
          </a:p>
          <a:p>
            <a:endParaRPr lang="en-IN" dirty="0"/>
          </a:p>
          <a:p>
            <a:pPr algn="just"/>
            <a:r>
              <a:rPr lang="en-IN" dirty="0">
                <a:solidFill>
                  <a:schemeClr val="accent6">
                    <a:lumMod val="75000"/>
                  </a:schemeClr>
                </a:solidFill>
              </a:rPr>
              <a:t>The Internet took off quicker than anyone would have predicted, growing like crazy. Now, for the past few years, mobile growth has exploded onto the scene. The growth of mobile Internet usage is also far out pacing that of general Internet usage growth.These days it is hard to find someone who doesn’t own a mobile device, or multiple, connected to the Internet. In the UK there are more mobile phones than people, and should trends continue mobile Internet usage will surpass that of desktop Internet usage within the year.</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980728"/>
            <a:ext cx="9285299" cy="4647426"/>
          </a:xfrm>
          <a:prstGeom prst="rect">
            <a:avLst/>
          </a:prstGeom>
          <a:noFill/>
        </p:spPr>
        <p:txBody>
          <a:bodyPr wrap="none" lIns="91440" tIns="45720" rIns="91440" bIns="45720">
            <a:spAutoFit/>
          </a:bodyPr>
          <a:lstStyle/>
          <a:p>
            <a:pPr algn="ctr"/>
            <a:endParaRPr lang="en-IN" sz="20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a:p>
            <a:pPr algn="ctr"/>
            <a:endParaRPr lang="en-IN" sz="20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a:p>
            <a:pPr algn="just"/>
            <a:r>
              <a:rPr lang="en-IN" sz="32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Though there exists no standard definition for the </a:t>
            </a:r>
          </a:p>
          <a:p>
            <a:pPr algn="just"/>
            <a:r>
              <a:rPr lang="en-IN" sz="32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term e-commerce, it is generally used in the sense</a:t>
            </a:r>
          </a:p>
          <a:p>
            <a:pPr algn="just"/>
            <a:r>
              <a:rPr lang="en-IN" sz="32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 of denoting a method of conducting business </a:t>
            </a:r>
          </a:p>
          <a:p>
            <a:pPr algn="just"/>
            <a:r>
              <a:rPr lang="en-IN" sz="32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Through</a:t>
            </a:r>
            <a:r>
              <a:rPr lang="en-IN" sz="32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 </a:t>
            </a:r>
            <a:r>
              <a:rPr lang="en-IN" sz="32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electronic means rather than through </a:t>
            </a:r>
          </a:p>
          <a:p>
            <a:pPr algn="just"/>
            <a:r>
              <a:rPr lang="en-IN" sz="32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conventional physical means. Such electronic </a:t>
            </a:r>
          </a:p>
          <a:p>
            <a:pPr algn="just"/>
            <a:r>
              <a:rPr lang="en-IN" sz="32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means include ‘click &amp; buy’ methods using computers</a:t>
            </a:r>
          </a:p>
          <a:p>
            <a:pPr algn="just"/>
            <a:r>
              <a:rPr lang="en-IN" sz="32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 as well as ‘m-commerce’ which make use of various </a:t>
            </a:r>
          </a:p>
          <a:p>
            <a:pPr algn="just"/>
            <a:r>
              <a:rPr lang="en-IN" sz="32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mobile devices or smart phones. </a:t>
            </a:r>
          </a:p>
        </p:txBody>
      </p:sp>
      <p:sp>
        <p:nvSpPr>
          <p:cNvPr id="10" name="Rectangle 9"/>
          <p:cNvSpPr/>
          <p:nvPr/>
        </p:nvSpPr>
        <p:spPr>
          <a:xfrm>
            <a:off x="1043608" y="188640"/>
            <a:ext cx="6477864"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What is E-Commerce?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bharti\Desktop\ecom.jpg"/>
          <p:cNvPicPr>
            <a:picLocks noChangeAspect="1" noChangeArrowheads="1"/>
          </p:cNvPicPr>
          <p:nvPr/>
        </p:nvPicPr>
        <p:blipFill>
          <a:blip r:embed="rId2" cstate="print"/>
          <a:srcRect/>
          <a:stretch>
            <a:fillRect/>
          </a:stretch>
        </p:blipFill>
        <p:spPr bwMode="auto">
          <a:xfrm>
            <a:off x="0" y="4581128"/>
            <a:ext cx="9144000" cy="2276872"/>
          </a:xfrm>
          <a:prstGeom prst="rect">
            <a:avLst/>
          </a:prstGeom>
          <a:noFill/>
        </p:spPr>
      </p:pic>
      <p:sp>
        <p:nvSpPr>
          <p:cNvPr id="2" name="TextBox 1"/>
          <p:cNvSpPr txBox="1"/>
          <p:nvPr/>
        </p:nvSpPr>
        <p:spPr>
          <a:xfrm>
            <a:off x="395536" y="548680"/>
            <a:ext cx="8424936" cy="2585323"/>
          </a:xfrm>
          <a:prstGeom prst="rect">
            <a:avLst/>
          </a:prstGeom>
          <a:noFill/>
        </p:spPr>
        <p:txBody>
          <a:bodyPr wrap="square" rtlCol="0">
            <a:spAutoFit/>
          </a:bodyPr>
          <a:lstStyle/>
          <a:p>
            <a:pPr>
              <a:buFont typeface="Arial" pitchFamily="34" charset="0"/>
              <a:buChar char="•"/>
            </a:pPr>
            <a:r>
              <a:rPr lang="en-IN" b="1" dirty="0">
                <a:solidFill>
                  <a:srgbClr val="7030A0"/>
                </a:solidFill>
              </a:rPr>
              <a:t>Powerful search &amp; navigation </a:t>
            </a:r>
            <a:endParaRPr lang="en-IN" b="1" dirty="0" smtClean="0">
              <a:solidFill>
                <a:srgbClr val="7030A0"/>
              </a:solidFill>
            </a:endParaRPr>
          </a:p>
          <a:p>
            <a:endParaRPr lang="en-IN" dirty="0"/>
          </a:p>
          <a:p>
            <a:r>
              <a:rPr lang="en-IN" dirty="0">
                <a:solidFill>
                  <a:schemeClr val="accent6">
                    <a:lumMod val="75000"/>
                  </a:schemeClr>
                </a:solidFill>
              </a:rPr>
              <a:t>When visiting your online store, customers are facing a huge database of hundreds if not thousands of your products, so without sales associates, signs or reference products that you find in a physical store, you need to rely heavily on the power &amp; intelligence of your search box. Amazon has a very powerful on-site search &amp; navigation that offers relevant product suggestions, corrects your spelling mistakes, offers synonymous results (cellphone and mobile), and filters that help you fine-tune your search (by size, brand, price range etc).</a:t>
            </a:r>
          </a:p>
        </p:txBody>
      </p:sp>
      <p:sp>
        <p:nvSpPr>
          <p:cNvPr id="3" name="TextBox 2"/>
          <p:cNvSpPr txBox="1"/>
          <p:nvPr/>
        </p:nvSpPr>
        <p:spPr>
          <a:xfrm>
            <a:off x="395536" y="3429000"/>
            <a:ext cx="8280920" cy="1477328"/>
          </a:xfrm>
          <a:prstGeom prst="rect">
            <a:avLst/>
          </a:prstGeom>
          <a:noFill/>
        </p:spPr>
        <p:txBody>
          <a:bodyPr wrap="square" rtlCol="0">
            <a:spAutoFit/>
          </a:bodyPr>
          <a:lstStyle/>
          <a:p>
            <a:pPr>
              <a:buFont typeface="Arial" pitchFamily="34" charset="0"/>
              <a:buChar char="•"/>
            </a:pPr>
            <a:r>
              <a:rPr lang="en-IN" b="1" dirty="0">
                <a:solidFill>
                  <a:srgbClr val="7030A0"/>
                </a:solidFill>
              </a:rPr>
              <a:t>Search Box</a:t>
            </a:r>
            <a:endParaRPr lang="en-IN" dirty="0">
              <a:solidFill>
                <a:srgbClr val="7030A0"/>
              </a:solidFill>
            </a:endParaRPr>
          </a:p>
          <a:p>
            <a:r>
              <a:rPr lang="en-IN" dirty="0">
                <a:solidFill>
                  <a:srgbClr val="7030A0"/>
                </a:solidFill>
              </a:rPr>
              <a:t> </a:t>
            </a:r>
          </a:p>
          <a:p>
            <a:pPr algn="just"/>
            <a:r>
              <a:rPr lang="en-IN" dirty="0">
                <a:solidFill>
                  <a:schemeClr val="accent6">
                    <a:lumMod val="75000"/>
                  </a:schemeClr>
                </a:solidFill>
              </a:rPr>
              <a:t>A visible search box placed in the top navigation menu or in the top right-hand corner of every page of your site is a must. You should make it as easy as possible for your customers to quickly find what they need without having to browse the entire site.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bharti\Desktop\ecom.jpg"/>
          <p:cNvPicPr>
            <a:picLocks noChangeAspect="1" noChangeArrowheads="1"/>
          </p:cNvPicPr>
          <p:nvPr/>
        </p:nvPicPr>
        <p:blipFill>
          <a:blip r:embed="rId2" cstate="print"/>
          <a:srcRect/>
          <a:stretch>
            <a:fillRect/>
          </a:stretch>
        </p:blipFill>
        <p:spPr bwMode="auto">
          <a:xfrm>
            <a:off x="0" y="2564904"/>
            <a:ext cx="9144000" cy="4293096"/>
          </a:xfrm>
          <a:prstGeom prst="rect">
            <a:avLst/>
          </a:prstGeom>
          <a:noFill/>
        </p:spPr>
      </p:pic>
      <p:sp>
        <p:nvSpPr>
          <p:cNvPr id="2" name="TextBox 1"/>
          <p:cNvSpPr txBox="1"/>
          <p:nvPr/>
        </p:nvSpPr>
        <p:spPr>
          <a:xfrm>
            <a:off x="323528" y="476672"/>
            <a:ext cx="8496944" cy="3416320"/>
          </a:xfrm>
          <a:prstGeom prst="rect">
            <a:avLst/>
          </a:prstGeom>
          <a:noFill/>
        </p:spPr>
        <p:txBody>
          <a:bodyPr wrap="square" rtlCol="0">
            <a:spAutoFit/>
          </a:bodyPr>
          <a:lstStyle/>
          <a:p>
            <a:pPr>
              <a:buFont typeface="Arial" pitchFamily="34" charset="0"/>
              <a:buChar char="•"/>
            </a:pPr>
            <a:r>
              <a:rPr lang="en-IN" b="1" dirty="0">
                <a:solidFill>
                  <a:srgbClr val="7030A0"/>
                </a:solidFill>
              </a:rPr>
              <a:t>Facebook Integration</a:t>
            </a:r>
            <a:endParaRPr lang="en-IN" dirty="0">
              <a:solidFill>
                <a:srgbClr val="7030A0"/>
              </a:solidFill>
            </a:endParaRPr>
          </a:p>
          <a:p>
            <a:r>
              <a:rPr lang="en-IN" dirty="0">
                <a:solidFill>
                  <a:schemeClr val="accent6">
                    <a:lumMod val="75000"/>
                  </a:schemeClr>
                </a:solidFill>
              </a:rPr>
              <a:t>Facebook is a market of nearly </a:t>
            </a:r>
            <a:r>
              <a:rPr lang="en-IN" b="1" dirty="0">
                <a:solidFill>
                  <a:schemeClr val="accent6">
                    <a:lumMod val="75000"/>
                  </a:schemeClr>
                </a:solidFill>
              </a:rPr>
              <a:t>1 billion people</a:t>
            </a:r>
            <a:r>
              <a:rPr lang="en-IN" dirty="0">
                <a:solidFill>
                  <a:schemeClr val="accent6">
                    <a:lumMod val="75000"/>
                  </a:schemeClr>
                </a:solidFill>
              </a:rPr>
              <a:t>. That’s the biggest market on the internet which is completely free for anyone to access. But many don’t seem to realise that.</a:t>
            </a:r>
          </a:p>
          <a:p>
            <a:r>
              <a:rPr lang="en-IN" dirty="0">
                <a:solidFill>
                  <a:schemeClr val="accent6">
                    <a:lumMod val="75000"/>
                  </a:schemeClr>
                </a:solidFill>
              </a:rPr>
              <a:t>It’s so easy for something to go viral on Facebook. And this is because whenever a Facebooker “likes” something or “shares” something on your site, it goes out to all their friends and subscribers. If the title and thumbnail of that link is enticing enough, a lot of their friends will click on it. Even if it’s not that enticing, someone will click on it</a:t>
            </a:r>
            <a:r>
              <a:rPr lang="en-IN" dirty="0" smtClean="0">
                <a:solidFill>
                  <a:schemeClr val="accent6">
                    <a:lumMod val="75000"/>
                  </a:schemeClr>
                </a:solidFill>
              </a:rPr>
              <a:t>.</a:t>
            </a:r>
          </a:p>
          <a:p>
            <a:endParaRPr lang="en-IN" dirty="0">
              <a:solidFill>
                <a:schemeClr val="accent6">
                  <a:lumMod val="75000"/>
                </a:schemeClr>
              </a:solidFill>
            </a:endParaRPr>
          </a:p>
          <a:p>
            <a:pPr>
              <a:buFont typeface="Arial" pitchFamily="34" charset="0"/>
              <a:buChar char="•"/>
            </a:pPr>
            <a:r>
              <a:rPr lang="en-IN" b="1" dirty="0" smtClean="0">
                <a:solidFill>
                  <a:srgbClr val="7030A0"/>
                </a:solidFill>
              </a:rPr>
              <a:t>Easy </a:t>
            </a:r>
            <a:r>
              <a:rPr lang="en-IN" b="1" dirty="0">
                <a:solidFill>
                  <a:srgbClr val="7030A0"/>
                </a:solidFill>
              </a:rPr>
              <a:t>to </a:t>
            </a:r>
            <a:r>
              <a:rPr lang="en-IN" b="1" dirty="0" smtClean="0">
                <a:solidFill>
                  <a:srgbClr val="7030A0"/>
                </a:solidFill>
              </a:rPr>
              <a:t>navigate</a:t>
            </a:r>
          </a:p>
          <a:p>
            <a:pPr>
              <a:buFont typeface="Arial" pitchFamily="34" charset="0"/>
              <a:buChar char="•"/>
            </a:pPr>
            <a:endParaRPr lang="en-IN" b="1" dirty="0">
              <a:solidFill>
                <a:srgbClr val="7030A0"/>
              </a:solidFill>
            </a:endParaRPr>
          </a:p>
          <a:p>
            <a:pPr>
              <a:buFont typeface="Arial" pitchFamily="34" charset="0"/>
              <a:buChar char="•"/>
            </a:pPr>
            <a:endParaRPr lang="en-IN" dirty="0" smtClean="0">
              <a:solidFill>
                <a:srgbClr val="7030A0"/>
              </a:solidFill>
            </a:endParaRPr>
          </a:p>
          <a:p>
            <a:endParaRPr lang="en-IN" dirty="0">
              <a:solidFill>
                <a:schemeClr val="accent6">
                  <a:lumMod val="75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bharti\Desktop\ecom.jpg"/>
          <p:cNvPicPr>
            <a:picLocks noChangeAspect="1" noChangeArrowheads="1"/>
          </p:cNvPicPr>
          <p:nvPr/>
        </p:nvPicPr>
        <p:blipFill>
          <a:blip r:embed="rId2" cstate="print"/>
          <a:srcRect/>
          <a:stretch>
            <a:fillRect/>
          </a:stretch>
        </p:blipFill>
        <p:spPr bwMode="auto">
          <a:xfrm>
            <a:off x="0" y="4365104"/>
            <a:ext cx="9144000" cy="2492896"/>
          </a:xfrm>
          <a:prstGeom prst="rect">
            <a:avLst/>
          </a:prstGeom>
          <a:noFill/>
        </p:spPr>
      </p:pic>
      <p:sp>
        <p:nvSpPr>
          <p:cNvPr id="2" name="TextBox 1"/>
          <p:cNvSpPr txBox="1"/>
          <p:nvPr/>
        </p:nvSpPr>
        <p:spPr>
          <a:xfrm>
            <a:off x="251520" y="620688"/>
            <a:ext cx="8712968" cy="4247317"/>
          </a:xfrm>
          <a:prstGeom prst="rect">
            <a:avLst/>
          </a:prstGeom>
          <a:noFill/>
        </p:spPr>
        <p:txBody>
          <a:bodyPr wrap="square" rtlCol="0">
            <a:spAutoFit/>
          </a:bodyPr>
          <a:lstStyle/>
          <a:p>
            <a:pPr algn="just">
              <a:buFont typeface="Arial" pitchFamily="34" charset="0"/>
              <a:buChar char="•"/>
            </a:pPr>
            <a:r>
              <a:rPr lang="en-IN" b="1" dirty="0">
                <a:solidFill>
                  <a:srgbClr val="7030A0"/>
                </a:solidFill>
              </a:rPr>
              <a:t>Large, plentiful and detailed product images </a:t>
            </a:r>
            <a:endParaRPr lang="en-IN" dirty="0">
              <a:solidFill>
                <a:srgbClr val="7030A0"/>
              </a:solidFill>
            </a:endParaRPr>
          </a:p>
          <a:p>
            <a:pPr algn="just"/>
            <a:r>
              <a:rPr lang="en-IN" dirty="0">
                <a:solidFill>
                  <a:schemeClr val="accent6">
                    <a:lumMod val="75000"/>
                  </a:schemeClr>
                </a:solidFill>
              </a:rPr>
              <a:t>Nothing beats holding a product in your own hands to feel confident in your purchasing decisions. So to counteract this possible friction point, Zappos places huge importance on their images by providing large, high-quality images of each product, at every angle, with the ability to zoom in to such detail that you almost feel like you're touching it. Additionally (and amazingly) they also provide videos of people interacting with the products to get a feel for it in 3 dimensional space.</a:t>
            </a:r>
          </a:p>
          <a:p>
            <a:pPr algn="just"/>
            <a:endParaRPr lang="en-IN" b="1" dirty="0">
              <a:solidFill>
                <a:schemeClr val="accent6">
                  <a:lumMod val="75000"/>
                </a:schemeClr>
              </a:solidFill>
            </a:endParaRPr>
          </a:p>
          <a:p>
            <a:pPr algn="just">
              <a:buFont typeface="Arial" pitchFamily="34" charset="0"/>
              <a:buChar char="•"/>
            </a:pPr>
            <a:r>
              <a:rPr lang="en-IN" b="1" dirty="0" smtClean="0">
                <a:solidFill>
                  <a:srgbClr val="7030A0"/>
                </a:solidFill>
              </a:rPr>
              <a:t>Use </a:t>
            </a:r>
            <a:r>
              <a:rPr lang="en-IN" b="1" dirty="0">
                <a:solidFill>
                  <a:srgbClr val="7030A0"/>
                </a:solidFill>
              </a:rPr>
              <a:t>of quality photography</a:t>
            </a:r>
            <a:endParaRPr lang="en-IN" dirty="0">
              <a:solidFill>
                <a:srgbClr val="7030A0"/>
              </a:solidFill>
            </a:endParaRPr>
          </a:p>
          <a:p>
            <a:pPr algn="just"/>
            <a:r>
              <a:rPr lang="en-IN" dirty="0">
                <a:solidFill>
                  <a:schemeClr val="accent6">
                    <a:lumMod val="75000"/>
                  </a:schemeClr>
                </a:solidFill>
              </a:rPr>
              <a:t>Ecommerce is all about buying with your eyes, as most of the time you won't get to see or touch the real thing until it's been delivered. Having plenty of photos is a guaranteed way to attract more business, so plan a product page layout in mind. Will you have a product slide show? Or tiled thumbnails. Just as important is the quality of these images, as blurry or pixelated photos will be a major put off as well as bringing down the quality of the site.</a:t>
            </a:r>
          </a:p>
          <a:p>
            <a:endParaRPr lang="en-IN" dirty="0">
              <a:solidFill>
                <a:schemeClr val="accent6">
                  <a:lumMod val="75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6632" y="2967335"/>
            <a:ext cx="3630738"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 you</a:t>
            </a: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bharti\Desktop\ecom.jpg"/>
          <p:cNvPicPr>
            <a:picLocks noChangeAspect="1" noChangeArrowheads="1"/>
          </p:cNvPicPr>
          <p:nvPr/>
        </p:nvPicPr>
        <p:blipFill>
          <a:blip r:embed="rId2" cstate="print"/>
          <a:srcRect/>
          <a:stretch>
            <a:fillRect/>
          </a:stretch>
        </p:blipFill>
        <p:spPr bwMode="auto">
          <a:xfrm>
            <a:off x="1403648" y="1484784"/>
            <a:ext cx="7740352" cy="4976327"/>
          </a:xfrm>
          <a:prstGeom prst="rect">
            <a:avLst/>
          </a:prstGeom>
          <a:noFill/>
        </p:spPr>
      </p:pic>
      <p:sp>
        <p:nvSpPr>
          <p:cNvPr id="3" name="Rectangle 2"/>
          <p:cNvSpPr/>
          <p:nvPr/>
        </p:nvSpPr>
        <p:spPr>
          <a:xfrm>
            <a:off x="0" y="692696"/>
            <a:ext cx="7059625" cy="3046988"/>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buFont typeface="Arial" pitchFamily="34" charset="0"/>
              <a:buChar char="•"/>
            </a:pPr>
            <a:endParaRPr lang="en-IN" sz="2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a:p>
            <a:pPr algn="ctr">
              <a:buFont typeface="Arial" pitchFamily="34" charset="0"/>
              <a:buChar char="•"/>
            </a:pPr>
            <a:r>
              <a:rPr lang="en-IN" sz="2400" b="1" cap="none" spc="0" dirty="0" smtClean="0">
                <a:ln w="11430"/>
                <a:solidFill>
                  <a:srgbClr val="7030A0"/>
                </a:solidFill>
                <a:effectLst>
                  <a:outerShdw blurRad="80000" dist="40000" dir="5040000" algn="tl">
                    <a:srgbClr val="000000">
                      <a:alpha val="30000"/>
                    </a:srgbClr>
                  </a:outerShdw>
                </a:effectLst>
              </a:rPr>
              <a:t>Reduced search and transaction cost</a:t>
            </a:r>
          </a:p>
          <a:p>
            <a:pPr algn="ctr">
              <a:buFont typeface="Arial" pitchFamily="34" charset="0"/>
              <a:buChar char="•"/>
            </a:pPr>
            <a:r>
              <a:rPr lang="en-IN" sz="2400" b="1" cap="none" spc="0" dirty="0" smtClean="0">
                <a:ln w="11430"/>
                <a:solidFill>
                  <a:srgbClr val="7030A0"/>
                </a:solidFill>
                <a:effectLst>
                  <a:outerShdw blurRad="80000" dist="40000" dir="5040000" algn="tl">
                    <a:srgbClr val="000000">
                      <a:alpha val="30000"/>
                    </a:srgbClr>
                  </a:outerShdw>
                </a:effectLst>
              </a:rPr>
              <a:t>Reduced process lead-time and faster time to market</a:t>
            </a:r>
          </a:p>
          <a:p>
            <a:pPr algn="ctr">
              <a:buFont typeface="Arial" pitchFamily="34" charset="0"/>
              <a:buChar char="•"/>
            </a:pPr>
            <a:r>
              <a:rPr lang="en-IN" sz="2400" b="1" cap="none" spc="0" dirty="0" smtClean="0">
                <a:ln w="11430"/>
                <a:solidFill>
                  <a:srgbClr val="7030A0"/>
                </a:solidFill>
                <a:effectLst>
                  <a:outerShdw blurRad="80000" dist="40000" dir="5040000" algn="tl">
                    <a:srgbClr val="000000">
                      <a:alpha val="30000"/>
                    </a:srgbClr>
                  </a:outerShdw>
                </a:effectLst>
              </a:rPr>
              <a:t>Increased customer service</a:t>
            </a:r>
          </a:p>
          <a:p>
            <a:pPr algn="ctr">
              <a:buFont typeface="Arial" pitchFamily="34" charset="0"/>
              <a:buChar char="•"/>
            </a:pPr>
            <a:r>
              <a:rPr lang="en-IN" sz="2400" b="1" cap="none" spc="0" dirty="0" smtClean="0">
                <a:ln w="11430"/>
                <a:solidFill>
                  <a:srgbClr val="7030A0"/>
                </a:solidFill>
                <a:effectLst>
                  <a:outerShdw blurRad="80000" dist="40000" dir="5040000" algn="tl">
                    <a:srgbClr val="000000">
                      <a:alpha val="30000"/>
                    </a:srgbClr>
                  </a:outerShdw>
                </a:effectLst>
              </a:rPr>
              <a:t>Improved convenience and shopping experience</a:t>
            </a:r>
          </a:p>
          <a:p>
            <a:pPr algn="ctr">
              <a:buFont typeface="Arial" pitchFamily="34" charset="0"/>
              <a:buChar char="•"/>
            </a:pPr>
            <a:r>
              <a:rPr lang="en-IN" sz="2400" b="1" cap="none" spc="0" dirty="0" smtClean="0">
                <a:ln w="11430"/>
                <a:solidFill>
                  <a:srgbClr val="7030A0"/>
                </a:solidFill>
                <a:effectLst>
                  <a:outerShdw blurRad="80000" dist="40000" dir="5040000" algn="tl">
                    <a:srgbClr val="000000">
                      <a:alpha val="30000"/>
                    </a:srgbClr>
                  </a:outerShdw>
                </a:effectLst>
              </a:rPr>
              <a:t>Increased information transparency</a:t>
            </a:r>
          </a:p>
          <a:p>
            <a:pPr algn="ctr">
              <a:buFont typeface="Arial" pitchFamily="34" charset="0"/>
              <a:buChar char="•"/>
            </a:pPr>
            <a:r>
              <a:rPr lang="en-IN" sz="2400" b="1" cap="none" spc="0" dirty="0" smtClean="0">
                <a:ln w="11430"/>
                <a:solidFill>
                  <a:srgbClr val="7030A0"/>
                </a:solidFill>
                <a:effectLst>
                  <a:outerShdw blurRad="80000" dist="40000" dir="5040000" algn="tl">
                    <a:srgbClr val="000000">
                      <a:alpha val="30000"/>
                    </a:srgbClr>
                  </a:outerShdw>
                </a:effectLst>
              </a:rPr>
              <a:t>Knowledge generation</a:t>
            </a:r>
          </a:p>
          <a:p>
            <a:pPr algn="ctr">
              <a:buFont typeface="Arial" pitchFamily="34" charset="0"/>
              <a:buChar char="•"/>
            </a:pPr>
            <a:r>
              <a:rPr lang="en-IN" sz="2400" b="1" cap="none" spc="0" dirty="0" smtClean="0">
                <a:ln w="11430"/>
                <a:solidFill>
                  <a:srgbClr val="7030A0"/>
                </a:solidFill>
                <a:effectLst>
                  <a:outerShdw blurRad="80000" dist="40000" dir="5040000" algn="tl">
                    <a:srgbClr val="000000">
                      <a:alpha val="30000"/>
                    </a:srgbClr>
                  </a:outerShdw>
                </a:effectLst>
              </a:rPr>
              <a:t>Novel products and services</a:t>
            </a:r>
            <a:endParaRPr lang="en-US" sz="2400" b="1" cap="none" spc="0" dirty="0">
              <a:ln w="11430"/>
              <a:solidFill>
                <a:srgbClr val="7030A0"/>
              </a:solidFill>
              <a:effectLst>
                <a:outerShdw blurRad="80000" dist="40000" dir="5040000" algn="tl">
                  <a:srgbClr val="000000">
                    <a:alpha val="30000"/>
                  </a:srgbClr>
                </a:outerShdw>
              </a:effectLst>
            </a:endParaRPr>
          </a:p>
        </p:txBody>
      </p:sp>
      <p:sp>
        <p:nvSpPr>
          <p:cNvPr id="4" name="Rectangle 3"/>
          <p:cNvSpPr/>
          <p:nvPr/>
        </p:nvSpPr>
        <p:spPr>
          <a:xfrm>
            <a:off x="1706867" y="0"/>
            <a:ext cx="6290504" cy="923330"/>
          </a:xfrm>
          <a:prstGeom prst="rect">
            <a:avLst/>
          </a:prstGeom>
          <a:noFill/>
        </p:spPr>
        <p:txBody>
          <a:bodyPr wrap="none" lIns="91440" tIns="45720" rIns="91440" bIns="45720">
            <a:spAutoFit/>
          </a:bodyPr>
          <a:lstStyle/>
          <a:p>
            <a:pPr algn="ctr"/>
            <a:r>
              <a:rPr lang="en-US" sz="5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70C0"/>
                </a:solidFill>
                <a:effectLst>
                  <a:outerShdw blurRad="41275" dist="12700" dir="12000000" algn="tl" rotWithShape="0">
                    <a:srgbClr val="000000">
                      <a:alpha val="40000"/>
                    </a:srgbClr>
                  </a:outerShdw>
                </a:effectLst>
                <a:latin typeface="Angsana New" pitchFamily="18" charset="-34"/>
                <a:cs typeface="Angsana New" pitchFamily="18" charset="-34"/>
              </a:rPr>
              <a:t>E-Commerce Driving Factors:</a:t>
            </a:r>
            <a:r>
              <a:rPr lang="en-US" sz="5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bharti\Desktop\ecom.jpg"/>
          <p:cNvPicPr>
            <a:picLocks noChangeAspect="1" noChangeArrowheads="1"/>
          </p:cNvPicPr>
          <p:nvPr/>
        </p:nvPicPr>
        <p:blipFill>
          <a:blip r:embed="rId2" cstate="print"/>
          <a:srcRect/>
          <a:stretch>
            <a:fillRect/>
          </a:stretch>
        </p:blipFill>
        <p:spPr bwMode="auto">
          <a:xfrm>
            <a:off x="7668344" y="764704"/>
            <a:ext cx="1475656" cy="4976327"/>
          </a:xfrm>
          <a:prstGeom prst="rect">
            <a:avLst/>
          </a:prstGeom>
          <a:noFill/>
        </p:spPr>
      </p:pic>
      <p:sp>
        <p:nvSpPr>
          <p:cNvPr id="4" name="TextBox 3"/>
          <p:cNvSpPr txBox="1"/>
          <p:nvPr/>
        </p:nvSpPr>
        <p:spPr>
          <a:xfrm>
            <a:off x="323528" y="260648"/>
            <a:ext cx="7560840" cy="6247864"/>
          </a:xfrm>
          <a:prstGeom prst="rect">
            <a:avLst/>
          </a:prstGeom>
          <a:noFill/>
        </p:spPr>
        <p:txBody>
          <a:bodyPr wrap="square" rtlCol="0">
            <a:spAutoFit/>
          </a:bodyPr>
          <a:lstStyle/>
          <a:p>
            <a:pPr algn="just" fontAlgn="base"/>
            <a:r>
              <a:rPr lang="en-IN" sz="2000" dirty="0">
                <a:solidFill>
                  <a:srgbClr val="00B0F0"/>
                </a:solidFill>
                <a:latin typeface="Agency FB" pitchFamily="34" charset="0"/>
              </a:rPr>
              <a:t>E-commerce can be classified as</a:t>
            </a:r>
            <a:r>
              <a:rPr lang="en-IN" sz="2000" dirty="0" smtClean="0">
                <a:solidFill>
                  <a:srgbClr val="00B0F0"/>
                </a:solidFill>
                <a:latin typeface="Agency FB" pitchFamily="34" charset="0"/>
              </a:rPr>
              <a:t>:</a:t>
            </a:r>
          </a:p>
          <a:p>
            <a:pPr lvl="0" algn="just" fontAlgn="base"/>
            <a:endParaRPr lang="en-IN" sz="2000" b="1" dirty="0">
              <a:solidFill>
                <a:srgbClr val="00B0F0"/>
              </a:solidFill>
              <a:latin typeface="Agency FB" pitchFamily="34" charset="0"/>
            </a:endParaRPr>
          </a:p>
          <a:p>
            <a:pPr lvl="0" algn="just" fontAlgn="base"/>
            <a:r>
              <a:rPr lang="en-IN" sz="2000" b="1" dirty="0" smtClean="0">
                <a:solidFill>
                  <a:srgbClr val="0070C0"/>
                </a:solidFill>
                <a:latin typeface="Agency FB" pitchFamily="34" charset="0"/>
              </a:rPr>
              <a:t>C2C </a:t>
            </a:r>
            <a:r>
              <a:rPr lang="en-IN" sz="2000" b="1" dirty="0">
                <a:solidFill>
                  <a:srgbClr val="0070C0"/>
                </a:solidFill>
                <a:latin typeface="Agency FB" pitchFamily="34" charset="0"/>
              </a:rPr>
              <a:t>(Consumer to Consumer):</a:t>
            </a:r>
            <a:r>
              <a:rPr lang="en-IN" sz="2000" dirty="0">
                <a:solidFill>
                  <a:srgbClr val="00B0F0"/>
                </a:solidFill>
                <a:latin typeface="Agency FB" pitchFamily="34" charset="0"/>
              </a:rPr>
              <a:t>This kind of transaction takes place via online classified Ads or auctions or by selling personal </a:t>
            </a:r>
            <a:r>
              <a:rPr lang="en-IN" sz="2000" u="sng" dirty="0">
                <a:solidFill>
                  <a:srgbClr val="00B0F0"/>
                </a:solidFill>
                <a:latin typeface="Agency FB" pitchFamily="34" charset="0"/>
              </a:rPr>
              <a:t>services online</a:t>
            </a:r>
            <a:r>
              <a:rPr lang="en-IN" sz="2000" dirty="0">
                <a:solidFill>
                  <a:srgbClr val="00B0F0"/>
                </a:solidFill>
                <a:latin typeface="Agency FB" pitchFamily="34" charset="0"/>
              </a:rPr>
              <a:t>.</a:t>
            </a:r>
          </a:p>
          <a:p>
            <a:pPr algn="just" fontAlgn="base"/>
            <a:r>
              <a:rPr lang="en-IN" sz="2000" dirty="0">
                <a:solidFill>
                  <a:srgbClr val="00B0F0"/>
                </a:solidFill>
                <a:latin typeface="Agency FB" pitchFamily="34" charset="0"/>
              </a:rPr>
              <a:t>Ex: ebay.com </a:t>
            </a:r>
            <a:r>
              <a:rPr lang="en-IN" sz="2000" dirty="0" smtClean="0">
                <a:solidFill>
                  <a:srgbClr val="00B0F0"/>
                </a:solidFill>
                <a:latin typeface="Agency FB" pitchFamily="34" charset="0"/>
              </a:rPr>
              <a:t>auctions</a:t>
            </a:r>
          </a:p>
          <a:p>
            <a:pPr algn="just" fontAlgn="base"/>
            <a:endParaRPr lang="en-IN" sz="2000" dirty="0">
              <a:solidFill>
                <a:srgbClr val="00B0F0"/>
              </a:solidFill>
              <a:latin typeface="Agency FB" pitchFamily="34" charset="0"/>
            </a:endParaRPr>
          </a:p>
          <a:p>
            <a:pPr lvl="0" algn="just" fontAlgn="base"/>
            <a:r>
              <a:rPr lang="en-IN" sz="2000" b="1" dirty="0">
                <a:solidFill>
                  <a:srgbClr val="0070C0"/>
                </a:solidFill>
                <a:latin typeface="Agency FB" pitchFamily="34" charset="0"/>
              </a:rPr>
              <a:t>B2B(Business to Business):</a:t>
            </a:r>
            <a:r>
              <a:rPr lang="en-IN" sz="2000" dirty="0">
                <a:solidFill>
                  <a:srgbClr val="00B0F0"/>
                </a:solidFill>
                <a:latin typeface="Agency FB" pitchFamily="34" charset="0"/>
              </a:rPr>
              <a:t> This takes place when a company wants to conduct a commercial activity with another </a:t>
            </a:r>
            <a:r>
              <a:rPr lang="en-IN" sz="2000" u="sng" dirty="0">
                <a:solidFill>
                  <a:srgbClr val="00B0F0"/>
                </a:solidFill>
                <a:latin typeface="Agency FB" pitchFamily="34" charset="0"/>
              </a:rPr>
              <a:t>business firm</a:t>
            </a:r>
            <a:r>
              <a:rPr lang="en-IN" sz="2000" dirty="0">
                <a:solidFill>
                  <a:srgbClr val="00B0F0"/>
                </a:solidFill>
                <a:latin typeface="Agency FB" pitchFamily="34" charset="0"/>
              </a:rPr>
              <a:t> online. This is done when companies have all their operations computerized and now they want to go to a higher stage by linking their customers and vendors. This is done by the use of </a:t>
            </a:r>
            <a:r>
              <a:rPr lang="en-IN" sz="2000" u="sng" dirty="0">
                <a:solidFill>
                  <a:srgbClr val="00B0F0"/>
                </a:solidFill>
                <a:latin typeface="Agency FB" pitchFamily="34" charset="0"/>
              </a:rPr>
              <a:t>supply chain software</a:t>
            </a:r>
            <a:r>
              <a:rPr lang="en-IN" sz="2000" dirty="0">
                <a:solidFill>
                  <a:srgbClr val="00B0F0"/>
                </a:solidFill>
                <a:latin typeface="Agency FB" pitchFamily="34" charset="0"/>
              </a:rPr>
              <a:t> linked to the ERP application.</a:t>
            </a:r>
          </a:p>
          <a:p>
            <a:pPr algn="just" fontAlgn="base"/>
            <a:r>
              <a:rPr lang="en-IN" sz="2000" dirty="0">
                <a:solidFill>
                  <a:srgbClr val="00B0F0"/>
                </a:solidFill>
                <a:latin typeface="Agency FB" pitchFamily="34" charset="0"/>
              </a:rPr>
              <a:t>Ex: Altra, </a:t>
            </a:r>
            <a:r>
              <a:rPr lang="en-IN" sz="2000" dirty="0" smtClean="0">
                <a:solidFill>
                  <a:srgbClr val="00B0F0"/>
                </a:solidFill>
                <a:latin typeface="Agency FB" pitchFamily="34" charset="0"/>
              </a:rPr>
              <a:t>FreeMarkets</a:t>
            </a:r>
          </a:p>
          <a:p>
            <a:pPr algn="just" fontAlgn="base"/>
            <a:endParaRPr lang="en-IN" sz="2000" dirty="0">
              <a:solidFill>
                <a:srgbClr val="00B0F0"/>
              </a:solidFill>
              <a:latin typeface="Agency FB" pitchFamily="34" charset="0"/>
            </a:endParaRPr>
          </a:p>
          <a:p>
            <a:pPr lvl="0" algn="just" fontAlgn="base"/>
            <a:r>
              <a:rPr lang="en-IN" sz="2000" b="1" dirty="0">
                <a:solidFill>
                  <a:srgbClr val="0070C0"/>
                </a:solidFill>
                <a:latin typeface="Agency FB" pitchFamily="34" charset="0"/>
              </a:rPr>
              <a:t>B2C (Business to Consumer):</a:t>
            </a:r>
            <a:r>
              <a:rPr lang="en-IN" sz="2000" dirty="0">
                <a:solidFill>
                  <a:srgbClr val="00B0F0"/>
                </a:solidFill>
                <a:latin typeface="Agency FB" pitchFamily="34" charset="0"/>
              </a:rPr>
              <a:t>This is the most common form of E-Commerce in which a variety of goods ranging from apparels, footwear, stationery, gifts, and services like travel booking, online matrimonial and digital downloads are available. This mode provide the consumer with services like information gathering, comparing and buying or selling goods online.</a:t>
            </a:r>
          </a:p>
          <a:p>
            <a:pPr algn="just" fontAlgn="base"/>
            <a:r>
              <a:rPr lang="en-IN" sz="2000" b="1" dirty="0">
                <a:solidFill>
                  <a:srgbClr val="00B0F0"/>
                </a:solidFill>
                <a:latin typeface="Agency FB" pitchFamily="34" charset="0"/>
              </a:rPr>
              <a:t>Ex</a:t>
            </a:r>
            <a:r>
              <a:rPr lang="en-IN" sz="2000" dirty="0">
                <a:solidFill>
                  <a:srgbClr val="00B0F0"/>
                </a:solidFill>
                <a:latin typeface="Agency FB" pitchFamily="34" charset="0"/>
              </a:rPr>
              <a:t>: shaadi.com, makemytrip.com, shopclues.com, flipkart.com</a:t>
            </a:r>
          </a:p>
          <a:p>
            <a:pPr algn="just"/>
            <a:endParaRPr lang="en-IN" sz="2000" dirty="0">
              <a:solidFill>
                <a:srgbClr val="00B0F0"/>
              </a:solidFill>
              <a:latin typeface="Agency FB"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re of Ecommerce E  Commerce in India in 2014: A Short Analysis"/>
          <p:cNvPicPr/>
          <p:nvPr/>
        </p:nvPicPr>
        <p:blipFill>
          <a:blip r:embed="rId2" cstate="print"/>
          <a:srcRect/>
          <a:stretch>
            <a:fillRect/>
          </a:stretch>
        </p:blipFill>
        <p:spPr bwMode="auto">
          <a:xfrm>
            <a:off x="251520" y="476673"/>
            <a:ext cx="8892480" cy="463766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Users\bharti\Desktop\ecom.jpg"/>
          <p:cNvPicPr>
            <a:picLocks noChangeAspect="1" noChangeArrowheads="1"/>
          </p:cNvPicPr>
          <p:nvPr/>
        </p:nvPicPr>
        <p:blipFill>
          <a:blip r:embed="rId2" cstate="print"/>
          <a:srcRect/>
          <a:stretch>
            <a:fillRect/>
          </a:stretch>
        </p:blipFill>
        <p:spPr bwMode="auto">
          <a:xfrm>
            <a:off x="1115616" y="5589240"/>
            <a:ext cx="7740352" cy="1268760"/>
          </a:xfrm>
          <a:prstGeom prst="rect">
            <a:avLst/>
          </a:prstGeom>
          <a:noFill/>
        </p:spPr>
      </p:pic>
      <p:sp>
        <p:nvSpPr>
          <p:cNvPr id="4" name="TextBox 3"/>
          <p:cNvSpPr txBox="1"/>
          <p:nvPr/>
        </p:nvSpPr>
        <p:spPr>
          <a:xfrm>
            <a:off x="395536" y="332656"/>
            <a:ext cx="8280920" cy="369332"/>
          </a:xfrm>
          <a:prstGeom prst="rect">
            <a:avLst/>
          </a:prstGeom>
          <a:noFill/>
        </p:spPr>
        <p:txBody>
          <a:bodyPr wrap="square" rtlCol="0">
            <a:spAutoFit/>
          </a:bodyPr>
          <a:lstStyle/>
          <a:p>
            <a:endParaRPr lang="en-IN" dirty="0"/>
          </a:p>
        </p:txBody>
      </p:sp>
      <p:sp>
        <p:nvSpPr>
          <p:cNvPr id="24579" name="Rectangle 3"/>
          <p:cNvSpPr>
            <a:spLocks noChangeArrowheads="1"/>
          </p:cNvSpPr>
          <p:nvPr/>
        </p:nvSpPr>
        <p:spPr bwMode="auto">
          <a:xfrm>
            <a:off x="323528" y="664677"/>
            <a:ext cx="8357416" cy="187743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smtClean="0">
                <a:ln>
                  <a:noFill/>
                </a:ln>
                <a:solidFill>
                  <a:srgbClr val="7030A0"/>
                </a:solidFill>
                <a:effectLst/>
                <a:latin typeface="Arial Black" pitchFamily="34" charset="0"/>
                <a:ea typeface="Times New Roman" pitchFamily="18" charset="0"/>
                <a:cs typeface="Arial" pitchFamily="34" charset="0"/>
              </a:rPr>
              <a:t>Upcoming Trends: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1" i="0" u="sng" strike="noStrike" cap="none" normalizeH="0" baseline="0" dirty="0" smtClean="0">
                <a:ln>
                  <a:noFill/>
                </a:ln>
                <a:solidFill>
                  <a:srgbClr val="7030A0"/>
                </a:solidFill>
                <a:effectLst/>
                <a:latin typeface="Arial" pitchFamily="34" charset="0"/>
                <a:ea typeface="Calibri" pitchFamily="34" charset="0"/>
                <a:cs typeface="Arial" pitchFamily="34" charset="0"/>
              </a:rPr>
              <a:t>Internet Penetration</a:t>
            </a:r>
            <a:r>
              <a:rPr kumimoji="0" lang="en-US" sz="2000" b="0" i="0" u="none" strike="noStrike" cap="none" normalizeH="0" baseline="0" dirty="0" smtClean="0">
                <a:ln>
                  <a:noFill/>
                </a:ln>
                <a:solidFill>
                  <a:srgbClr val="7030A0"/>
                </a:solidFill>
                <a:effectLst/>
                <a:latin typeface="Arial" pitchFamily="34" charset="0"/>
                <a:ea typeface="Calibri" pitchFamily="34" charset="0"/>
                <a:cs typeface="Arial" pitchFamily="34" charset="0"/>
              </a:rPr>
              <a:t>: </a:t>
            </a:r>
            <a:r>
              <a:rPr kumimoji="0" lang="en-US" sz="2000" b="0" i="0" u="none" strike="noStrike" cap="none" normalizeH="0" baseline="0" dirty="0" smtClean="0">
                <a:ln>
                  <a:noFill/>
                </a:ln>
                <a:solidFill>
                  <a:schemeClr val="accent6">
                    <a:lumMod val="75000"/>
                  </a:schemeClr>
                </a:solidFill>
                <a:effectLst/>
                <a:latin typeface="Arial" pitchFamily="34" charset="0"/>
                <a:ea typeface="Calibri" pitchFamily="34" charset="0"/>
                <a:cs typeface="Arial" pitchFamily="34" charset="0"/>
              </a:rPr>
              <a:t>With an exponential increase in internetusage,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accent6">
                    <a:lumMod val="75000"/>
                  </a:schemeClr>
                </a:solidFill>
                <a:effectLst/>
                <a:latin typeface="Arial" pitchFamily="34" charset="0"/>
                <a:ea typeface="Calibri" pitchFamily="34" charset="0"/>
                <a:cs typeface="Arial" pitchFamily="34" charset="0"/>
              </a:rPr>
              <a:t> there’s an increasing PC and broadband penetration, coupledwith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accent6">
                    <a:lumMod val="75000"/>
                  </a:schemeClr>
                </a:solidFill>
                <a:effectLst/>
                <a:latin typeface="Arial" pitchFamily="34" charset="0"/>
                <a:ea typeface="Calibri" pitchFamily="34" charset="0"/>
                <a:cs typeface="Arial" pitchFamily="34" charset="0"/>
              </a:rPr>
              <a:t>the declining prices of PCs. Tablets and smartphones have given a new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accent6">
                    <a:lumMod val="75000"/>
                  </a:schemeClr>
                </a:solidFill>
                <a:effectLst/>
                <a:latin typeface="Arial" pitchFamily="34" charset="0"/>
                <a:ea typeface="Calibri" pitchFamily="34" charset="0"/>
                <a:cs typeface="Arial" pitchFamily="34" charset="0"/>
              </a:rPr>
              <a:t>meaning toconnectivity and user experience. </a:t>
            </a:r>
            <a:endParaRPr kumimoji="0" lang="en-US" sz="2000" b="0" i="0" u="none" strike="noStrike" cap="none" normalizeH="0" baseline="0" dirty="0" smtClean="0">
              <a:ln>
                <a:noFill/>
              </a:ln>
              <a:solidFill>
                <a:schemeClr val="accent6">
                  <a:lumMod val="75000"/>
                </a:schemeClr>
              </a:solidFill>
              <a:effectLst/>
              <a:latin typeface="Arial" pitchFamily="34" charset="0"/>
              <a:cs typeface="Arial" pitchFamily="34" charset="0"/>
            </a:endParaRPr>
          </a:p>
        </p:txBody>
      </p:sp>
      <p:sp>
        <p:nvSpPr>
          <p:cNvPr id="8" name="TextBox 7"/>
          <p:cNvSpPr txBox="1"/>
          <p:nvPr/>
        </p:nvSpPr>
        <p:spPr>
          <a:xfrm>
            <a:off x="323528" y="2852936"/>
            <a:ext cx="7416824" cy="1477328"/>
          </a:xfrm>
          <a:prstGeom prst="rect">
            <a:avLst/>
          </a:prstGeom>
          <a:noFill/>
        </p:spPr>
        <p:txBody>
          <a:bodyPr wrap="square" rtlCol="0">
            <a:spAutoFit/>
          </a:bodyPr>
          <a:lstStyle/>
          <a:p>
            <a:pPr algn="just">
              <a:buFont typeface="Arial" pitchFamily="34" charset="0"/>
              <a:buChar char="•"/>
            </a:pPr>
            <a:r>
              <a:rPr lang="en-IN" b="1" u="sng" dirty="0">
                <a:solidFill>
                  <a:srgbClr val="7030A0"/>
                </a:solidFill>
                <a:latin typeface="Arial" pitchFamily="34" charset="0"/>
                <a:cs typeface="Arial" pitchFamily="34" charset="0"/>
              </a:rPr>
              <a:t>M-Commerce</a:t>
            </a:r>
            <a:r>
              <a:rPr lang="en-IN" dirty="0">
                <a:solidFill>
                  <a:srgbClr val="7030A0"/>
                </a:solidFill>
                <a:latin typeface="Arial" pitchFamily="34" charset="0"/>
                <a:cs typeface="Arial" pitchFamily="34" charset="0"/>
              </a:rPr>
              <a:t>: </a:t>
            </a:r>
            <a:r>
              <a:rPr lang="en-IN" dirty="0">
                <a:solidFill>
                  <a:schemeClr val="accent6">
                    <a:lumMod val="75000"/>
                  </a:schemeClr>
                </a:solidFill>
                <a:latin typeface="Arial" pitchFamily="34" charset="0"/>
                <a:cs typeface="Arial" pitchFamily="34" charset="0"/>
              </a:rPr>
              <a:t>India has more than900 million mobile users, of which around 300 million use data services. Thisis expected to grow 1200 million by 2015. Also, more than 100 millionmobile users are expected to use 3G and 4G connectivity in the coming few years. Of the total 90 million mobile users, only 27 million are active on theInternet. </a:t>
            </a:r>
          </a:p>
        </p:txBody>
      </p:sp>
      <p:sp>
        <p:nvSpPr>
          <p:cNvPr id="9" name="TextBox 8"/>
          <p:cNvSpPr txBox="1"/>
          <p:nvPr/>
        </p:nvSpPr>
        <p:spPr>
          <a:xfrm>
            <a:off x="467544" y="4725144"/>
            <a:ext cx="8496944" cy="1754326"/>
          </a:xfrm>
          <a:prstGeom prst="rect">
            <a:avLst/>
          </a:prstGeom>
          <a:noFill/>
        </p:spPr>
        <p:txBody>
          <a:bodyPr wrap="square" rtlCol="0">
            <a:spAutoFit/>
          </a:bodyPr>
          <a:lstStyle/>
          <a:p>
            <a:pPr algn="just">
              <a:buFont typeface="Arial" pitchFamily="34" charset="0"/>
              <a:buChar char="•"/>
            </a:pPr>
            <a:r>
              <a:rPr lang="en-IN" b="1" u="sng" dirty="0">
                <a:solidFill>
                  <a:srgbClr val="7030A0"/>
                </a:solidFill>
                <a:latin typeface="Arial" pitchFamily="34" charset="0"/>
                <a:cs typeface="Arial" pitchFamily="34" charset="0"/>
              </a:rPr>
              <a:t>Sell everything online:</a:t>
            </a:r>
            <a:r>
              <a:rPr lang="en-IN" dirty="0">
                <a:solidFill>
                  <a:srgbClr val="7030A0"/>
                </a:solidFill>
                <a:latin typeface="Arial" pitchFamily="34" charset="0"/>
                <a:cs typeface="Arial" pitchFamily="34" charset="0"/>
              </a:rPr>
              <a:t> </a:t>
            </a:r>
            <a:r>
              <a:rPr lang="en-IN" dirty="0">
                <a:solidFill>
                  <a:schemeClr val="accent6">
                    <a:lumMod val="75000"/>
                  </a:schemeClr>
                </a:solidFill>
                <a:latin typeface="Arial" pitchFamily="34" charset="0"/>
                <a:cs typeface="Arial" pitchFamily="34" charset="0"/>
              </a:rPr>
              <a:t>Even as e-tailers gear up to meet the pressures of same-day-shipping and next-day-delivery, the trend throws up another opportunity. With streamlined logistics and supply chain management, e-tailers could look at expanding the width of product range. </a:t>
            </a:r>
            <a:br>
              <a:rPr lang="en-IN" dirty="0">
                <a:solidFill>
                  <a:schemeClr val="accent6">
                    <a:lumMod val="75000"/>
                  </a:schemeClr>
                </a:solidFill>
                <a:latin typeface="Arial" pitchFamily="34" charset="0"/>
                <a:cs typeface="Arial" pitchFamily="34" charset="0"/>
              </a:rPr>
            </a:br>
            <a:r>
              <a:rPr lang="en-IN" dirty="0">
                <a:solidFill>
                  <a:schemeClr val="accent6">
                    <a:lumMod val="75000"/>
                  </a:schemeClr>
                </a:solidFill>
                <a:latin typeface="Arial" pitchFamily="34" charset="0"/>
                <a:cs typeface="Arial" pitchFamily="34" charset="0"/>
              </a:rPr>
              <a:t/>
            </a:r>
            <a:br>
              <a:rPr lang="en-IN" dirty="0">
                <a:solidFill>
                  <a:schemeClr val="accent6">
                    <a:lumMod val="75000"/>
                  </a:schemeClr>
                </a:solidFill>
                <a:latin typeface="Arial" pitchFamily="34" charset="0"/>
                <a:cs typeface="Arial" pitchFamily="34" charset="0"/>
              </a:rPr>
            </a:br>
            <a:endParaRPr lang="en-IN" dirty="0">
              <a:solidFill>
                <a:schemeClr val="accent6">
                  <a:lumMod val="75000"/>
                </a:schemeClr>
              </a:solidFill>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bharti\Desktop\ecom.jpg"/>
          <p:cNvPicPr>
            <a:picLocks noChangeAspect="1" noChangeArrowheads="1"/>
          </p:cNvPicPr>
          <p:nvPr/>
        </p:nvPicPr>
        <p:blipFill>
          <a:blip r:embed="rId2" cstate="print"/>
          <a:srcRect/>
          <a:stretch>
            <a:fillRect/>
          </a:stretch>
        </p:blipFill>
        <p:spPr bwMode="auto">
          <a:xfrm>
            <a:off x="467544" y="1124744"/>
            <a:ext cx="8220380" cy="5284940"/>
          </a:xfrm>
          <a:prstGeom prst="rect">
            <a:avLst/>
          </a:prstGeom>
          <a:noFill/>
        </p:spPr>
      </p:pic>
      <p:sp>
        <p:nvSpPr>
          <p:cNvPr id="2" name="TextBox 1"/>
          <p:cNvSpPr txBox="1"/>
          <p:nvPr/>
        </p:nvSpPr>
        <p:spPr>
          <a:xfrm>
            <a:off x="323528" y="404664"/>
            <a:ext cx="8640960" cy="1200329"/>
          </a:xfrm>
          <a:prstGeom prst="rect">
            <a:avLst/>
          </a:prstGeom>
          <a:noFill/>
        </p:spPr>
        <p:txBody>
          <a:bodyPr wrap="square" rtlCol="0">
            <a:spAutoFit/>
          </a:bodyPr>
          <a:lstStyle/>
          <a:p>
            <a:pPr algn="just">
              <a:buFont typeface="Arial" pitchFamily="34" charset="0"/>
              <a:buChar char="•"/>
            </a:pPr>
            <a:r>
              <a:rPr lang="en-IN" b="1" u="sng" dirty="0">
                <a:solidFill>
                  <a:srgbClr val="7030A0"/>
                </a:solidFill>
                <a:latin typeface="Arial" pitchFamily="34" charset="0"/>
                <a:cs typeface="Arial" pitchFamily="34" charset="0"/>
              </a:rPr>
              <a:t>Building customer confidence</a:t>
            </a:r>
            <a:r>
              <a:rPr lang="en-IN" dirty="0">
                <a:solidFill>
                  <a:srgbClr val="7030A0"/>
                </a:solidFill>
                <a:latin typeface="Arial" pitchFamily="34" charset="0"/>
                <a:cs typeface="Arial" pitchFamily="34" charset="0"/>
              </a:rPr>
              <a:t>:</a:t>
            </a:r>
            <a:r>
              <a:rPr lang="en-IN" dirty="0">
                <a:solidFill>
                  <a:schemeClr val="accent6">
                    <a:lumMod val="75000"/>
                  </a:schemeClr>
                </a:solidFill>
                <a:latin typeface="Arial" pitchFamily="34" charset="0"/>
                <a:cs typeface="Arial" pitchFamily="34" charset="0"/>
              </a:rPr>
              <a:t>Trust and transparency is paramount.As Indian shoppers, it is in our very nature to be wary of the over-zealous salesperson, choosing to see and feel the products ourselves before deciding to invest in a new purchase. This cautiousness extends in the way we approach online buying as well.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bharti\Desktop\ecom.jpg"/>
          <p:cNvPicPr>
            <a:picLocks noChangeAspect="1" noChangeArrowheads="1"/>
          </p:cNvPicPr>
          <p:nvPr/>
        </p:nvPicPr>
        <p:blipFill>
          <a:blip r:embed="rId2" cstate="print"/>
          <a:srcRect/>
          <a:stretch>
            <a:fillRect/>
          </a:stretch>
        </p:blipFill>
        <p:spPr bwMode="auto">
          <a:xfrm>
            <a:off x="1" y="0"/>
            <a:ext cx="3635896" cy="2132856"/>
          </a:xfrm>
          <a:prstGeom prst="rect">
            <a:avLst/>
          </a:prstGeom>
          <a:noFill/>
        </p:spPr>
      </p:pic>
      <p:pic>
        <p:nvPicPr>
          <p:cNvPr id="4" name="Picture 3" descr="C:\Users\bharti\Desktop\ecom.jpg"/>
          <p:cNvPicPr>
            <a:picLocks noChangeAspect="1" noChangeArrowheads="1"/>
          </p:cNvPicPr>
          <p:nvPr/>
        </p:nvPicPr>
        <p:blipFill>
          <a:blip r:embed="rId2" cstate="print"/>
          <a:srcRect/>
          <a:stretch>
            <a:fillRect/>
          </a:stretch>
        </p:blipFill>
        <p:spPr bwMode="auto">
          <a:xfrm>
            <a:off x="4059725" y="3949324"/>
            <a:ext cx="5084275" cy="2908676"/>
          </a:xfrm>
          <a:prstGeom prst="rect">
            <a:avLst/>
          </a:prstGeom>
          <a:noFill/>
        </p:spPr>
      </p:pic>
      <p:sp>
        <p:nvSpPr>
          <p:cNvPr id="2" name="Rectangle 1"/>
          <p:cNvSpPr/>
          <p:nvPr/>
        </p:nvSpPr>
        <p:spPr>
          <a:xfrm>
            <a:off x="3059832" y="332656"/>
            <a:ext cx="5232651"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Platform used:</a:t>
            </a: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3" name="TextBox 2"/>
          <p:cNvSpPr txBox="1"/>
          <p:nvPr/>
        </p:nvSpPr>
        <p:spPr>
          <a:xfrm>
            <a:off x="611560" y="1916832"/>
            <a:ext cx="7992888" cy="3323987"/>
          </a:xfrm>
          <a:prstGeom prst="rect">
            <a:avLst/>
          </a:prstGeom>
          <a:noFill/>
        </p:spPr>
        <p:txBody>
          <a:bodyPr wrap="square" rtlCol="0">
            <a:spAutoFit/>
          </a:bodyPr>
          <a:lstStyle/>
          <a:p>
            <a:pPr algn="just"/>
            <a:r>
              <a:rPr lang="en-IN" sz="2400" dirty="0">
                <a:solidFill>
                  <a:srgbClr val="FF0000"/>
                </a:solidFill>
              </a:rPr>
              <a:t>Magento </a:t>
            </a:r>
            <a:r>
              <a:rPr lang="en-IN" sz="2400" dirty="0" smtClean="0">
                <a:solidFill>
                  <a:srgbClr val="FF0000"/>
                </a:solidFill>
              </a:rPr>
              <a:t>the </a:t>
            </a:r>
            <a:r>
              <a:rPr lang="en-IN" sz="2400" dirty="0">
                <a:solidFill>
                  <a:srgbClr val="FF0000"/>
                </a:solidFill>
              </a:rPr>
              <a:t>content, looks and functionality of their </a:t>
            </a:r>
            <a:r>
              <a:rPr lang="en-IN" sz="2400" dirty="0" smtClean="0">
                <a:solidFill>
                  <a:srgbClr val="FF0000"/>
                </a:solidFill>
              </a:rPr>
              <a:t>eComm</a:t>
            </a:r>
            <a:r>
              <a:rPr lang="en-IN" sz="2400" dirty="0" smtClean="0">
                <a:solidFill>
                  <a:srgbClr val="FF0000"/>
                </a:solidFill>
              </a:rPr>
              <a:t>is an open source e-commerce platform that besides having rich features, offers users unparalleled flexibility to manage </a:t>
            </a:r>
            <a:r>
              <a:rPr lang="en-IN" sz="2400" dirty="0" smtClean="0">
                <a:solidFill>
                  <a:srgbClr val="FF0000"/>
                </a:solidFill>
              </a:rPr>
              <a:t>erce </a:t>
            </a:r>
            <a:r>
              <a:rPr lang="en-IN" sz="2400" dirty="0">
                <a:solidFill>
                  <a:srgbClr val="FF0000"/>
                </a:solidFill>
              </a:rPr>
              <a:t>store. Moreover, it offers a spontaneous administration interface that includes a robust marketing, search engine optimization and catalogue-management tools to give merchants the power to create sites customized as per their unique business requirements.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332656"/>
            <a:ext cx="7377148"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Features of Magento:</a:t>
            </a: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3" name="TextBox 2"/>
          <p:cNvSpPr txBox="1"/>
          <p:nvPr/>
        </p:nvSpPr>
        <p:spPr>
          <a:xfrm>
            <a:off x="611560" y="1628800"/>
            <a:ext cx="8064896" cy="4770537"/>
          </a:xfrm>
          <a:prstGeom prst="rect">
            <a:avLst/>
          </a:prstGeom>
          <a:noFill/>
        </p:spPr>
        <p:txBody>
          <a:bodyPr wrap="square" rtlCol="0">
            <a:spAutoFit/>
          </a:bodyPr>
          <a:lstStyle/>
          <a:p>
            <a:pPr lvl="0">
              <a:buFont typeface="Arial" pitchFamily="34" charset="0"/>
              <a:buChar char="•"/>
            </a:pPr>
            <a:r>
              <a:rPr lang="en-IN" sz="1600" b="1" i="1" dirty="0">
                <a:solidFill>
                  <a:srgbClr val="FF0000"/>
                </a:solidFill>
              </a:rPr>
              <a:t>Increase Control</a:t>
            </a:r>
          </a:p>
          <a:p>
            <a:r>
              <a:rPr lang="en-IN" sz="1600" dirty="0">
                <a:solidFill>
                  <a:srgbClr val="FF0000"/>
                </a:solidFill>
              </a:rPr>
              <a:t>Control every facet of your store, from merchandising to promotions and more</a:t>
            </a:r>
            <a:r>
              <a:rPr lang="en-IN" sz="1600" dirty="0" smtClean="0">
                <a:solidFill>
                  <a:srgbClr val="FF0000"/>
                </a:solidFill>
              </a:rPr>
              <a:t>.</a:t>
            </a:r>
          </a:p>
          <a:p>
            <a:endParaRPr lang="en-IN" sz="1600" dirty="0">
              <a:solidFill>
                <a:srgbClr val="FF0000"/>
              </a:solidFill>
            </a:endParaRPr>
          </a:p>
          <a:p>
            <a:pPr lvl="0">
              <a:buFont typeface="Arial" pitchFamily="34" charset="0"/>
              <a:buChar char="•"/>
            </a:pPr>
            <a:r>
              <a:rPr lang="en-IN" sz="1600" b="1" i="1" dirty="0">
                <a:solidFill>
                  <a:srgbClr val="FF0000"/>
                </a:solidFill>
              </a:rPr>
              <a:t>Increase ROI</a:t>
            </a:r>
          </a:p>
          <a:p>
            <a:r>
              <a:rPr lang="en-IN" sz="1600" dirty="0">
                <a:solidFill>
                  <a:srgbClr val="FF0000"/>
                </a:solidFill>
              </a:rPr>
              <a:t>Magento's commercial open source business model yields a superior product at a low cost</a:t>
            </a:r>
            <a:r>
              <a:rPr lang="en-IN" sz="1600" dirty="0" smtClean="0">
                <a:solidFill>
                  <a:srgbClr val="FF0000"/>
                </a:solidFill>
              </a:rPr>
              <a:t>.</a:t>
            </a:r>
          </a:p>
          <a:p>
            <a:endParaRPr lang="en-IN" sz="1600" dirty="0">
              <a:solidFill>
                <a:srgbClr val="FF0000"/>
              </a:solidFill>
            </a:endParaRPr>
          </a:p>
          <a:p>
            <a:pPr lvl="0">
              <a:buFont typeface="Arial" pitchFamily="34" charset="0"/>
              <a:buChar char="•"/>
            </a:pPr>
            <a:r>
              <a:rPr lang="en-IN" sz="1600" b="1" i="1" dirty="0">
                <a:solidFill>
                  <a:srgbClr val="FF0000"/>
                </a:solidFill>
              </a:rPr>
              <a:t>Increase Growth</a:t>
            </a:r>
          </a:p>
          <a:p>
            <a:r>
              <a:rPr lang="en-IN" sz="1600" dirty="0">
                <a:solidFill>
                  <a:srgbClr val="FF0000"/>
                </a:solidFill>
              </a:rPr>
              <a:t>Magento's feature-set and flexibility enable merchants to increase revenue</a:t>
            </a:r>
            <a:r>
              <a:rPr lang="en-IN" sz="1600" dirty="0" smtClean="0">
                <a:solidFill>
                  <a:srgbClr val="FF0000"/>
                </a:solidFill>
              </a:rPr>
              <a:t>.</a:t>
            </a:r>
          </a:p>
          <a:p>
            <a:endParaRPr lang="en-IN" sz="1600" dirty="0">
              <a:solidFill>
                <a:srgbClr val="FF0000"/>
              </a:solidFill>
            </a:endParaRPr>
          </a:p>
          <a:p>
            <a:pPr lvl="0">
              <a:buFont typeface="Arial" pitchFamily="34" charset="0"/>
              <a:buChar char="•"/>
            </a:pPr>
            <a:r>
              <a:rPr lang="en-IN" sz="1600" b="1" i="1" dirty="0">
                <a:solidFill>
                  <a:srgbClr val="FF0000"/>
                </a:solidFill>
              </a:rPr>
              <a:t>Marketing Promotions </a:t>
            </a:r>
            <a:r>
              <a:rPr lang="en-IN" sz="1600" b="1" i="1" dirty="0" smtClean="0">
                <a:solidFill>
                  <a:srgbClr val="FF0000"/>
                </a:solidFill>
              </a:rPr>
              <a:t>Tools</a:t>
            </a:r>
            <a:endParaRPr lang="en-IN" sz="1600" dirty="0">
              <a:solidFill>
                <a:srgbClr val="FF0000"/>
              </a:solidFill>
            </a:endParaRPr>
          </a:p>
          <a:p>
            <a:pPr lvl="0"/>
            <a:r>
              <a:rPr lang="en-IN" sz="1600" dirty="0">
                <a:solidFill>
                  <a:srgbClr val="FF0000"/>
                </a:solidFill>
              </a:rPr>
              <a:t>Flexible Coupons (pricing rules) with ability to restrict to stores, customer groups, time period, products, and categories.</a:t>
            </a:r>
          </a:p>
          <a:p>
            <a:pPr lvl="0"/>
            <a:r>
              <a:rPr lang="en-IN" sz="1600" dirty="0">
                <a:solidFill>
                  <a:srgbClr val="FF0000"/>
                </a:solidFill>
              </a:rPr>
              <a:t>Catalog Promotional Pricing</a:t>
            </a:r>
          </a:p>
          <a:p>
            <a:r>
              <a:rPr lang="en-IN" sz="1600" dirty="0">
                <a:solidFill>
                  <a:srgbClr val="FF0000"/>
                </a:solidFill>
              </a:rPr>
              <a:t> </a:t>
            </a:r>
          </a:p>
          <a:p>
            <a:pPr lvl="0">
              <a:buFont typeface="Arial" pitchFamily="34" charset="0"/>
              <a:buChar char="•"/>
            </a:pPr>
            <a:r>
              <a:rPr lang="en-IN" sz="1600" b="1" i="1" dirty="0">
                <a:solidFill>
                  <a:srgbClr val="FF0000"/>
                </a:solidFill>
              </a:rPr>
              <a:t>Site </a:t>
            </a:r>
            <a:r>
              <a:rPr lang="en-IN" sz="1600" b="1" i="1" dirty="0" smtClean="0">
                <a:solidFill>
                  <a:srgbClr val="FF0000"/>
                </a:solidFill>
              </a:rPr>
              <a:t>Management</a:t>
            </a:r>
            <a:endParaRPr lang="en-IN" sz="1600" dirty="0">
              <a:solidFill>
                <a:srgbClr val="FF0000"/>
              </a:solidFill>
            </a:endParaRPr>
          </a:p>
          <a:p>
            <a:pPr lvl="0"/>
            <a:r>
              <a:rPr lang="en-IN" sz="1600" dirty="0">
                <a:solidFill>
                  <a:srgbClr val="FF0000"/>
                </a:solidFill>
              </a:rPr>
              <a:t>Control multiple websites and stores from one Administration Panel</a:t>
            </a:r>
          </a:p>
          <a:p>
            <a:pPr lvl="0"/>
            <a:r>
              <a:rPr lang="en-IN" sz="1600" dirty="0">
                <a:solidFill>
                  <a:srgbClr val="FF0000"/>
                </a:solidFill>
              </a:rPr>
              <a:t>Web Services API for easy integration between Magento and any third-party application</a:t>
            </a:r>
          </a:p>
          <a:p>
            <a:pPr lvl="0"/>
            <a:r>
              <a:rPr lang="en-IN" sz="1600" dirty="0">
                <a:solidFill>
                  <a:srgbClr val="FF0000"/>
                </a:solidFill>
              </a:rPr>
              <a:t>A/B and Multivariate Testing</a:t>
            </a:r>
          </a:p>
          <a:p>
            <a:endParaRPr lang="en-IN" sz="1600" dirty="0">
              <a:solidFill>
                <a:srgbClr val="FF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93</TotalTime>
  <Words>1237</Words>
  <Application>Microsoft Office PowerPoint</Application>
  <PresentationFormat>On-screen Show (4:3)</PresentationFormat>
  <Paragraphs>135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bharti</dc:creator>
  <cp:lastModifiedBy>bharti</cp:lastModifiedBy>
  <cp:revision>1</cp:revision>
  <dcterms:created xsi:type="dcterms:W3CDTF">2014-05-29T17:46:49Z</dcterms:created>
  <dcterms:modified xsi:type="dcterms:W3CDTF">2014-05-29T19:20:12Z</dcterms:modified>
</cp:coreProperties>
</file>