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Open Sans" charset="0"/>
      <p:regular r:id="rId18"/>
      <p:bold r:id="rId19"/>
      <p:italic r:id="rId20"/>
      <p:boldItalic r:id="rId21"/>
    </p:embeddedFont>
    <p:embeddedFont>
      <p:font typeface="Times" pitchFamily="18" charset="0"/>
      <p:regular r:id="rId22"/>
      <p:bold r:id="rId23"/>
      <p:italic r:id="rId24"/>
      <p:boldItalic r:id="rId25"/>
    </p:embeddedFont>
    <p:embeddedFont>
      <p:font typeface="Open Sans ExtraBold" charset="0"/>
      <p:bold r:id="rId26"/>
      <p:boldItalic r:id="rId27"/>
    </p:embeddedFont>
    <p:embeddedFont>
      <p:font typeface="Open Sans Light" charset="0"/>
      <p:regular r:id="rId28"/>
      <p:bold r:id="rId29"/>
      <p:italic r:id="rId30"/>
      <p:boldItalic r:id="rId31"/>
    </p:embeddedFont>
    <p:embeddedFont>
      <p:font typeface="Calibri"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360" y="-1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4847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pycryptodome.readthedocs.io/en/lates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4204561" y="0"/>
            <a:ext cx="4083439" cy="2720591"/>
          </a:xfrm>
          <a:prstGeom prst="rect">
            <a:avLst/>
          </a:prstGeom>
          <a:noFill/>
          <a:ln>
            <a:noFill/>
          </a:ln>
        </p:spPr>
      </p:pic>
      <p:sp>
        <p:nvSpPr>
          <p:cNvPr id="85" name="Google Shape;85;p13"/>
          <p:cNvSpPr txBox="1"/>
          <p:nvPr/>
        </p:nvSpPr>
        <p:spPr>
          <a:xfrm>
            <a:off x="1090450" y="1292899"/>
            <a:ext cx="13311300" cy="2414700"/>
          </a:xfrm>
          <a:prstGeom prst="rect">
            <a:avLst/>
          </a:prstGeom>
          <a:noFill/>
          <a:ln>
            <a:noFill/>
          </a:ln>
        </p:spPr>
        <p:txBody>
          <a:bodyPr spcFirstLastPara="1" wrap="square" lIns="0" tIns="0" rIns="0" bIns="0" anchor="t" anchorCtr="0">
            <a:noAutofit/>
          </a:bodyPr>
          <a:lstStyle/>
          <a:p>
            <a:pPr marL="0" marR="0" lvl="0" indent="0" algn="l" rtl="0">
              <a:lnSpc>
                <a:spcPct val="139988"/>
              </a:lnSpc>
              <a:spcBef>
                <a:spcPts val="0"/>
              </a:spcBef>
              <a:spcAft>
                <a:spcPts val="0"/>
              </a:spcAft>
              <a:buClr>
                <a:srgbClr val="000000"/>
              </a:buClr>
              <a:buSzPts val="7600"/>
              <a:buFont typeface="Arial"/>
              <a:buNone/>
            </a:pPr>
            <a:r>
              <a:rPr lang="en-US" sz="7600" b="1" i="0" u="none" strike="noStrike" cap="none">
                <a:solidFill>
                  <a:srgbClr val="000000"/>
                </a:solidFill>
                <a:latin typeface="Open Sans ExtraBold"/>
                <a:ea typeface="Open Sans ExtraBold"/>
                <a:cs typeface="Open Sans ExtraBold"/>
                <a:sym typeface="Open Sans ExtraBold"/>
              </a:rPr>
              <a:t>PASSWORD MANAGEMENT USING CRYPTOGRAPHY</a:t>
            </a:r>
            <a:endParaRPr sz="5500" b="0" i="0" u="none" strike="noStrike" cap="none">
              <a:solidFill>
                <a:srgbClr val="000000"/>
              </a:solidFill>
              <a:latin typeface="Arial"/>
              <a:ea typeface="Arial"/>
              <a:cs typeface="Arial"/>
              <a:sym typeface="Arial"/>
            </a:endParaRPr>
          </a:p>
        </p:txBody>
      </p:sp>
      <p:sp>
        <p:nvSpPr>
          <p:cNvPr id="86" name="Google Shape;86;p13"/>
          <p:cNvSpPr txBox="1"/>
          <p:nvPr/>
        </p:nvSpPr>
        <p:spPr>
          <a:xfrm>
            <a:off x="1626725" y="4584925"/>
            <a:ext cx="6392400" cy="9384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5200"/>
              <a:buFont typeface="Arial"/>
              <a:buNone/>
            </a:pPr>
            <a:r>
              <a:rPr lang="en-US" sz="5200" b="0" i="0" u="none" strike="noStrike" cap="none">
                <a:solidFill>
                  <a:srgbClr val="000000"/>
                </a:solidFill>
                <a:latin typeface="Open Sans"/>
                <a:ea typeface="Open Sans"/>
                <a:cs typeface="Open Sans"/>
                <a:sym typeface="Open Sans"/>
              </a:rPr>
              <a:t>Batch  No: MLI - 22</a:t>
            </a:r>
            <a:endParaRPr sz="1400" b="0" i="0" u="none" strike="noStrike" cap="none">
              <a:solidFill>
                <a:srgbClr val="000000"/>
              </a:solidFill>
              <a:latin typeface="Arial"/>
              <a:ea typeface="Arial"/>
              <a:cs typeface="Arial"/>
              <a:sym typeface="Arial"/>
            </a:endParaRPr>
          </a:p>
        </p:txBody>
      </p:sp>
      <p:sp>
        <p:nvSpPr>
          <p:cNvPr id="87" name="Google Shape;87;p13"/>
          <p:cNvSpPr txBox="1"/>
          <p:nvPr/>
        </p:nvSpPr>
        <p:spPr>
          <a:xfrm>
            <a:off x="1626725" y="5951944"/>
            <a:ext cx="5545800" cy="3782100"/>
          </a:xfrm>
          <a:prstGeom prst="rect">
            <a:avLst/>
          </a:prstGeom>
          <a:noFill/>
          <a:ln>
            <a:noFill/>
          </a:ln>
        </p:spPr>
        <p:txBody>
          <a:bodyPr spcFirstLastPara="1" wrap="square" lIns="0" tIns="0" rIns="0" bIns="0" anchor="t" anchorCtr="0">
            <a:noAutofit/>
          </a:bodyPr>
          <a:lstStyle/>
          <a:p>
            <a:pPr marL="0" marR="0" lvl="0" indent="0" algn="l"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Project members :</a:t>
            </a:r>
            <a:endParaRPr sz="3400" b="0" i="0" u="none" strike="noStrike" cap="none">
              <a:solidFill>
                <a:srgbClr val="000000"/>
              </a:solidFill>
              <a:latin typeface="Open Sans Light"/>
              <a:ea typeface="Open Sans Light"/>
              <a:cs typeface="Open Sans Light"/>
              <a:sym typeface="Open Sans Light"/>
            </a:endParaRPr>
          </a:p>
          <a:p>
            <a:pPr marL="0" marR="0" lvl="0" indent="0" algn="l"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1.Md Abdus Samee</a:t>
            </a:r>
            <a:endParaRPr sz="3400" b="0" i="0" u="none" strike="noStrike" cap="none">
              <a:solidFill>
                <a:srgbClr val="000000"/>
              </a:solidFill>
              <a:latin typeface="Open Sans Light"/>
              <a:ea typeface="Open Sans Light"/>
              <a:cs typeface="Open Sans Light"/>
              <a:sym typeface="Open Sans Light"/>
            </a:endParaRPr>
          </a:p>
          <a:p>
            <a:pPr marL="0" marR="0" lvl="0" indent="0" algn="l"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2.P Bharat Kumar</a:t>
            </a:r>
            <a:endParaRPr sz="3400" b="0" i="0" u="none" strike="noStrike" cap="none">
              <a:solidFill>
                <a:srgbClr val="000000"/>
              </a:solidFill>
              <a:latin typeface="Open Sans Light"/>
              <a:ea typeface="Open Sans Light"/>
              <a:cs typeface="Open Sans Light"/>
              <a:sym typeface="Open Sans Light"/>
            </a:endParaRPr>
          </a:p>
          <a:p>
            <a:pPr marL="0" marR="0" lvl="0" indent="0" algn="l"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3.G Aravind</a:t>
            </a:r>
            <a:endParaRPr sz="3400" b="0" i="0" u="none" strike="noStrike" cap="none">
              <a:solidFill>
                <a:srgbClr val="000000"/>
              </a:solidFill>
              <a:latin typeface="Open Sans Light"/>
              <a:ea typeface="Open Sans Light"/>
              <a:cs typeface="Open Sans Light"/>
              <a:sym typeface="Open Sans Light"/>
            </a:endParaRPr>
          </a:p>
        </p:txBody>
      </p:sp>
      <p:sp>
        <p:nvSpPr>
          <p:cNvPr id="88" name="Google Shape;88;p13"/>
          <p:cNvSpPr txBox="1"/>
          <p:nvPr/>
        </p:nvSpPr>
        <p:spPr>
          <a:xfrm>
            <a:off x="13453702" y="5523325"/>
            <a:ext cx="3949200" cy="3291300"/>
          </a:xfrm>
          <a:prstGeom prst="rect">
            <a:avLst/>
          </a:prstGeom>
          <a:noFill/>
          <a:ln>
            <a:noFill/>
          </a:ln>
        </p:spPr>
        <p:txBody>
          <a:bodyPr spcFirstLastPara="1" wrap="square" lIns="0" tIns="0" rIns="0" bIns="0" anchor="t" anchorCtr="0">
            <a:noAutofit/>
          </a:bodyPr>
          <a:lstStyle/>
          <a:p>
            <a:pPr marL="0" marR="0" lvl="0" indent="0" algn="l"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Guided By :</a:t>
            </a:r>
            <a:endParaRPr sz="3400" b="0" i="0" u="none" strike="noStrike" cap="none">
              <a:solidFill>
                <a:srgbClr val="000000"/>
              </a:solidFill>
              <a:latin typeface="Open Sans Light"/>
              <a:ea typeface="Open Sans Light"/>
              <a:cs typeface="Open Sans Light"/>
              <a:sym typeface="Open Sans Light"/>
            </a:endParaRPr>
          </a:p>
          <a:p>
            <a:pPr marL="0" marR="0" lvl="0" indent="0" algn="l"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    -Rajesh Sir </a:t>
            </a:r>
            <a:endParaRPr sz="3400" b="0" i="0" u="none" strike="noStrike" cap="none">
              <a:solidFill>
                <a:srgbClr val="000000"/>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2"/>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79" name="Google Shape;179;p22"/>
          <p:cNvSpPr txBox="1"/>
          <p:nvPr/>
        </p:nvSpPr>
        <p:spPr>
          <a:xfrm>
            <a:off x="5780280" y="219075"/>
            <a:ext cx="7111603"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System Requirements</a:t>
            </a:r>
            <a:endParaRPr sz="1400" b="0" i="0" u="none" strike="noStrike" cap="none">
              <a:solidFill>
                <a:srgbClr val="000000"/>
              </a:solidFill>
              <a:latin typeface="Arial"/>
              <a:ea typeface="Arial"/>
              <a:cs typeface="Arial"/>
              <a:sym typeface="Arial"/>
            </a:endParaRPr>
          </a:p>
        </p:txBody>
      </p:sp>
      <p:sp>
        <p:nvSpPr>
          <p:cNvPr id="180" name="Google Shape;180;p22"/>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181" name="Google Shape;181;p22"/>
          <p:cNvSpPr txBox="1"/>
          <p:nvPr/>
        </p:nvSpPr>
        <p:spPr>
          <a:xfrm>
            <a:off x="849375" y="3699550"/>
            <a:ext cx="16723500" cy="5549400"/>
          </a:xfrm>
          <a:prstGeom prst="rect">
            <a:avLst/>
          </a:prstGeom>
          <a:noFill/>
          <a:ln>
            <a:noFill/>
          </a:ln>
        </p:spPr>
        <p:txBody>
          <a:bodyPr spcFirstLastPara="1" wrap="square" lIns="91425" tIns="91425" rIns="91425" bIns="91425" anchor="t" anchorCtr="0">
            <a:noAutofit/>
          </a:bodyPr>
          <a:lstStyle/>
          <a:p>
            <a:pPr marL="457200" marR="0" lvl="0" indent="-438150" algn="l" rtl="0">
              <a:lnSpc>
                <a:spcPct val="100000"/>
              </a:lnSpc>
              <a:spcBef>
                <a:spcPts val="0"/>
              </a:spcBef>
              <a:spcAft>
                <a:spcPts val="0"/>
              </a:spcAft>
              <a:buClr>
                <a:schemeClr val="dk1"/>
              </a:buClr>
              <a:buSzPts val="3300"/>
              <a:buFont typeface="Times New Roman"/>
              <a:buChar char="●"/>
            </a:pPr>
            <a:r>
              <a:rPr lang="en-US" sz="3300" b="0" i="0" u="none" strike="noStrike" cap="none">
                <a:solidFill>
                  <a:schemeClr val="dk1"/>
                </a:solidFill>
                <a:latin typeface="Times New Roman"/>
                <a:ea typeface="Times New Roman"/>
                <a:cs typeface="Times New Roman"/>
                <a:sym typeface="Times New Roman"/>
              </a:rPr>
              <a:t>Python 3</a:t>
            </a:r>
            <a:endParaRPr sz="33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3300"/>
              <a:buFont typeface="Arial"/>
              <a:buNone/>
            </a:pPr>
            <a:endParaRPr sz="3300" b="0" i="0" u="none" strike="noStrike" cap="none">
              <a:solidFill>
                <a:schemeClr val="dk1"/>
              </a:solidFill>
              <a:latin typeface="Times New Roman"/>
              <a:ea typeface="Times New Roman"/>
              <a:cs typeface="Times New Roman"/>
              <a:sym typeface="Times New Roman"/>
            </a:endParaRPr>
          </a:p>
          <a:p>
            <a:pPr marL="457200" marR="0" lvl="0" indent="-438150" algn="l" rtl="0">
              <a:lnSpc>
                <a:spcPct val="100000"/>
              </a:lnSpc>
              <a:spcBef>
                <a:spcPts val="0"/>
              </a:spcBef>
              <a:spcAft>
                <a:spcPts val="0"/>
              </a:spcAft>
              <a:buClr>
                <a:schemeClr val="dk1"/>
              </a:buClr>
              <a:buSzPts val="3300"/>
              <a:buFont typeface="Times New Roman"/>
              <a:buChar char="●"/>
            </a:pPr>
            <a:r>
              <a:rPr lang="en-US" sz="3300" b="0" i="0" u="none" strike="noStrike" cap="none">
                <a:solidFill>
                  <a:schemeClr val="dk1"/>
                </a:solidFill>
                <a:latin typeface="Times New Roman"/>
                <a:ea typeface="Times New Roman"/>
                <a:cs typeface="Times New Roman"/>
                <a:sym typeface="Times New Roman"/>
              </a:rPr>
              <a:t>Oracle Database</a:t>
            </a:r>
            <a:endParaRPr sz="33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3300"/>
              <a:buFont typeface="Arial"/>
              <a:buNone/>
            </a:pPr>
            <a:endParaRPr sz="3300" b="0" i="0" u="none" strike="noStrike" cap="none">
              <a:solidFill>
                <a:schemeClr val="dk1"/>
              </a:solidFill>
              <a:latin typeface="Times New Roman"/>
              <a:ea typeface="Times New Roman"/>
              <a:cs typeface="Times New Roman"/>
              <a:sym typeface="Times New Roman"/>
            </a:endParaRPr>
          </a:p>
          <a:p>
            <a:pPr marL="457200" marR="0" lvl="0" indent="-438150" algn="l" rtl="0">
              <a:lnSpc>
                <a:spcPct val="100000"/>
              </a:lnSpc>
              <a:spcBef>
                <a:spcPts val="0"/>
              </a:spcBef>
              <a:spcAft>
                <a:spcPts val="0"/>
              </a:spcAft>
              <a:buClr>
                <a:schemeClr val="dk1"/>
              </a:buClr>
              <a:buSzPts val="3300"/>
              <a:buFont typeface="Times New Roman"/>
              <a:buChar char="●"/>
            </a:pPr>
            <a:r>
              <a:rPr lang="en-US" sz="3300" b="0" i="0" u="none" strike="noStrike" cap="none">
                <a:solidFill>
                  <a:schemeClr val="dk1"/>
                </a:solidFill>
                <a:latin typeface="Times New Roman"/>
                <a:ea typeface="Times New Roman"/>
                <a:cs typeface="Times New Roman"/>
                <a:sym typeface="Times New Roman"/>
              </a:rPr>
              <a:t>Python libraries: Pycryptodome and cx_Oracle</a:t>
            </a:r>
            <a:endParaRPr sz="3300" b="0"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3"/>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87" name="Google Shape;187;p23"/>
          <p:cNvSpPr txBox="1"/>
          <p:nvPr/>
        </p:nvSpPr>
        <p:spPr>
          <a:xfrm>
            <a:off x="7417568" y="219075"/>
            <a:ext cx="3837027"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Advantages</a:t>
            </a:r>
            <a:endParaRPr sz="1400" b="0" i="0" u="none" strike="noStrike" cap="none">
              <a:solidFill>
                <a:srgbClr val="000000"/>
              </a:solidFill>
              <a:latin typeface="Arial"/>
              <a:ea typeface="Arial"/>
              <a:cs typeface="Arial"/>
              <a:sym typeface="Arial"/>
            </a:endParaRPr>
          </a:p>
        </p:txBody>
      </p:sp>
      <p:sp>
        <p:nvSpPr>
          <p:cNvPr id="188" name="Google Shape;188;p23"/>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189" name="Google Shape;189;p23"/>
          <p:cNvSpPr txBox="1"/>
          <p:nvPr/>
        </p:nvSpPr>
        <p:spPr>
          <a:xfrm>
            <a:off x="773875" y="2397175"/>
            <a:ext cx="16364699" cy="6625200"/>
          </a:xfrm>
          <a:prstGeom prst="rect">
            <a:avLst/>
          </a:prstGeom>
          <a:noFill/>
          <a:ln>
            <a:noFill/>
          </a:ln>
        </p:spPr>
        <p:txBody>
          <a:bodyPr spcFirstLastPara="1" wrap="square" lIns="91425" tIns="91425" rIns="91425" bIns="91425" anchor="t" anchorCtr="0">
            <a:noAutofit/>
          </a:bodyPr>
          <a:lstStyle/>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The advantage of our project is it can secure the password by using the RSA algorithm and making the ciphe text unaccessible by generating a new private key for a specific period of time.</a:t>
            </a:r>
            <a:endParaRPr sz="32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With our code we can easily connect to the database to store the data, to do it simply we have to give the global database name and the username and password to access the database.</a:t>
            </a:r>
            <a:endParaRPr sz="32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chemeClr val="dk1"/>
                </a:solidFill>
                <a:latin typeface="Times New Roman"/>
                <a:ea typeface="Times New Roman"/>
                <a:cs typeface="Times New Roman"/>
                <a:sym typeface="Times New Roman"/>
              </a:rPr>
              <a:t>The Password Manager generates new key and creates new ciphertexts for all the passwords that are stored after the database is accessed multiple times. This prevents the attackers from deciphering the ciphertext.</a:t>
            </a:r>
            <a:endParaRPr sz="5400" b="0"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4"/>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95" name="Google Shape;195;p24"/>
          <p:cNvSpPr txBox="1"/>
          <p:nvPr/>
        </p:nvSpPr>
        <p:spPr>
          <a:xfrm>
            <a:off x="6762474" y="219075"/>
            <a:ext cx="5734500" cy="10965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Implementation</a:t>
            </a:r>
            <a:endParaRPr sz="1400" b="0" i="0" u="none" strike="noStrike" cap="none">
              <a:solidFill>
                <a:srgbClr val="000000"/>
              </a:solidFill>
              <a:latin typeface="Arial"/>
              <a:ea typeface="Arial"/>
              <a:cs typeface="Arial"/>
              <a:sym typeface="Arial"/>
            </a:endParaRPr>
          </a:p>
        </p:txBody>
      </p:sp>
      <p:sp>
        <p:nvSpPr>
          <p:cNvPr id="196" name="Google Shape;196;p24"/>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197" name="Google Shape;197;p24"/>
          <p:cNvSpPr txBox="1"/>
          <p:nvPr/>
        </p:nvSpPr>
        <p:spPr>
          <a:xfrm>
            <a:off x="838950" y="2850150"/>
            <a:ext cx="16610099" cy="6153300"/>
          </a:xfrm>
          <a:prstGeom prst="rect">
            <a:avLst/>
          </a:prstGeom>
          <a:noFill/>
          <a:ln>
            <a:noFill/>
          </a:ln>
        </p:spPr>
        <p:txBody>
          <a:bodyPr spcFirstLastPara="1" wrap="square" lIns="91425" tIns="91425" rIns="91425" bIns="91425" anchor="t" anchorCtr="0">
            <a:noAutofit/>
          </a:bodyPr>
          <a:lstStyle/>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To Implement our project we have taken the help of the specific python modules that are to be used to do the encryption and decryption process.</a:t>
            </a:r>
            <a:endParaRPr sz="32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We have also took the Oracle database 11g which is a remote database works on our computer to store the data generated by the algorithm.</a:t>
            </a:r>
            <a:endParaRPr sz="32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We have implemented our code in such a way that it periodically changes the private key and generates a new key so that it remains secure.</a:t>
            </a:r>
            <a:endParaRPr sz="32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5"/>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203" name="Google Shape;203;p25"/>
          <p:cNvSpPr txBox="1"/>
          <p:nvPr/>
        </p:nvSpPr>
        <p:spPr>
          <a:xfrm>
            <a:off x="8037645" y="219075"/>
            <a:ext cx="2596872"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Results </a:t>
            </a:r>
            <a:endParaRPr sz="1400" b="0" i="0" u="none" strike="noStrike" cap="none">
              <a:solidFill>
                <a:srgbClr val="000000"/>
              </a:solidFill>
              <a:latin typeface="Arial"/>
              <a:ea typeface="Arial"/>
              <a:cs typeface="Arial"/>
              <a:sym typeface="Arial"/>
            </a:endParaRPr>
          </a:p>
        </p:txBody>
      </p:sp>
      <p:sp>
        <p:nvSpPr>
          <p:cNvPr id="204" name="Google Shape;204;p25"/>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205" name="Google Shape;205;p25"/>
          <p:cNvSpPr txBox="1"/>
          <p:nvPr/>
        </p:nvSpPr>
        <p:spPr>
          <a:xfrm>
            <a:off x="563850" y="2720600"/>
            <a:ext cx="16780200" cy="6453000"/>
          </a:xfrm>
          <a:prstGeom prst="rect">
            <a:avLst/>
          </a:prstGeom>
          <a:noFill/>
          <a:ln>
            <a:noFill/>
          </a:ln>
        </p:spPr>
        <p:txBody>
          <a:bodyPr spcFirstLastPara="1" wrap="square" lIns="91425" tIns="91425" rIns="91425" bIns="91425" anchor="t" anchorCtr="0">
            <a:noAutofit/>
          </a:bodyPr>
          <a:lstStyle/>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After Implementing our code and connecting to the database it takes the details of the user credentials like the app,username and password for the specific app.</a:t>
            </a:r>
            <a:endParaRPr sz="32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The main ouput of our project looks like this</a:t>
            </a:r>
            <a:endParaRPr sz="3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alibri"/>
              <a:ea typeface="Calibri"/>
              <a:cs typeface="Calibri"/>
              <a:sym typeface="Calibri"/>
            </a:endParaRPr>
          </a:p>
        </p:txBody>
      </p:sp>
      <p:pic>
        <p:nvPicPr>
          <p:cNvPr id="206" name="Google Shape;206;p25"/>
          <p:cNvPicPr preferRelativeResize="0"/>
          <p:nvPr/>
        </p:nvPicPr>
        <p:blipFill rotWithShape="1">
          <a:blip r:embed="rId4">
            <a:alphaModFix/>
          </a:blip>
          <a:srcRect/>
          <a:stretch/>
        </p:blipFill>
        <p:spPr>
          <a:xfrm>
            <a:off x="8481425" y="3920000"/>
            <a:ext cx="8633500" cy="511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6"/>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212" name="Google Shape;212;p26"/>
          <p:cNvSpPr txBox="1"/>
          <p:nvPr/>
        </p:nvSpPr>
        <p:spPr>
          <a:xfrm>
            <a:off x="7484600" y="219075"/>
            <a:ext cx="4083600" cy="10965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Conclusion</a:t>
            </a:r>
            <a:endParaRPr sz="1400" b="0" i="0" u="none" strike="noStrike" cap="none">
              <a:solidFill>
                <a:srgbClr val="000000"/>
              </a:solidFill>
              <a:latin typeface="Arial"/>
              <a:ea typeface="Arial"/>
              <a:cs typeface="Arial"/>
              <a:sym typeface="Arial"/>
            </a:endParaRPr>
          </a:p>
        </p:txBody>
      </p:sp>
      <p:sp>
        <p:nvSpPr>
          <p:cNvPr id="213" name="Google Shape;213;p26"/>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214" name="Google Shape;214;p26"/>
          <p:cNvSpPr txBox="1"/>
          <p:nvPr/>
        </p:nvSpPr>
        <p:spPr>
          <a:xfrm>
            <a:off x="547375" y="2548150"/>
            <a:ext cx="16893301" cy="660630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rgbClr val="000000"/>
              </a:buClr>
              <a:buSzPts val="3600"/>
              <a:buFont typeface="Calibri"/>
              <a:buChar char="●"/>
            </a:pPr>
            <a:r>
              <a:rPr lang="en-US" sz="3200" b="0" i="0" u="none" strike="noStrike" cap="none">
                <a:solidFill>
                  <a:schemeClr val="dk1"/>
                </a:solidFill>
                <a:latin typeface="Times New Roman"/>
                <a:ea typeface="Times New Roman"/>
                <a:cs typeface="Times New Roman"/>
                <a:sym typeface="Times New Roman"/>
              </a:rPr>
              <a:t>Our project is Password Manager which stores passwords using cryptographic techniques.</a:t>
            </a:r>
            <a:endParaRPr sz="32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800"/>
              </a:spcBef>
              <a:spcAft>
                <a:spcPts val="0"/>
              </a:spcAft>
              <a:buClr>
                <a:srgbClr val="000000"/>
              </a:buClr>
              <a:buSzPts val="3200"/>
              <a:buFont typeface="Arial"/>
              <a:buNone/>
            </a:pPr>
            <a:r>
              <a:rPr lang="en-US" sz="3200" b="0" i="0" u="none" strike="noStrike" cap="none">
                <a:solidFill>
                  <a:schemeClr val="dk1"/>
                </a:solidFill>
                <a:latin typeface="Times New Roman"/>
                <a:ea typeface="Times New Roman"/>
                <a:cs typeface="Times New Roman"/>
                <a:sym typeface="Times New Roman"/>
              </a:rPr>
              <a:t> </a:t>
            </a:r>
            <a:endParaRPr sz="32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800"/>
              </a:spcBef>
              <a:spcAft>
                <a:spcPts val="0"/>
              </a:spcAft>
              <a:buClr>
                <a:srgbClr val="000000"/>
              </a:buClr>
              <a:buSzPts val="3600"/>
              <a:buFont typeface="Calibri"/>
              <a:buChar char="●"/>
            </a:pPr>
            <a:r>
              <a:rPr lang="en-US" sz="3200" b="0" i="0" u="none" strike="noStrike" cap="none">
                <a:solidFill>
                  <a:schemeClr val="dk1"/>
                </a:solidFill>
                <a:latin typeface="Times New Roman"/>
                <a:ea typeface="Times New Roman"/>
                <a:cs typeface="Times New Roman"/>
                <a:sym typeface="Times New Roman"/>
              </a:rPr>
              <a:t>It uses RSA algorithm to encrypt the data and stores the ciphertext in the database. The key changes after the database is accessed multiple times. </a:t>
            </a:r>
            <a:endParaRPr sz="32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80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800"/>
              </a:spcBef>
              <a:spcAft>
                <a:spcPts val="0"/>
              </a:spcAft>
              <a:buClr>
                <a:srgbClr val="000000"/>
              </a:buClr>
              <a:buSzPts val="3600"/>
              <a:buFont typeface="Calibri"/>
              <a:buChar char="●"/>
            </a:pPr>
            <a:r>
              <a:rPr lang="en-US" sz="3200" b="0" i="0" u="none" strike="noStrike" cap="none">
                <a:solidFill>
                  <a:schemeClr val="dk1"/>
                </a:solidFill>
                <a:latin typeface="Times New Roman"/>
                <a:ea typeface="Times New Roman"/>
                <a:cs typeface="Times New Roman"/>
                <a:sym typeface="Times New Roman"/>
              </a:rPr>
              <a:t>The programing language we have used is Python. We chose python as it is an easy programming language with broad stand library for us to use from and it is also portable and interactive.</a:t>
            </a:r>
            <a:endParaRPr sz="32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80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800"/>
              </a:spcBef>
              <a:spcAft>
                <a:spcPts val="800"/>
              </a:spcAft>
              <a:buClr>
                <a:srgbClr val="000000"/>
              </a:buClr>
              <a:buSzPts val="3600"/>
              <a:buFont typeface="Calibri"/>
              <a:buChar char="●"/>
            </a:pPr>
            <a:r>
              <a:rPr lang="en-US" sz="3200" b="0" i="0" u="none" strike="noStrike" cap="none">
                <a:solidFill>
                  <a:schemeClr val="dk1"/>
                </a:solidFill>
                <a:latin typeface="Times New Roman"/>
                <a:ea typeface="Times New Roman"/>
                <a:cs typeface="Times New Roman"/>
                <a:sym typeface="Times New Roman"/>
              </a:rPr>
              <a:t>Our project is very efficient in managing passwords securely.</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7"/>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220" name="Google Shape;220;p27"/>
          <p:cNvSpPr txBox="1"/>
          <p:nvPr/>
        </p:nvSpPr>
        <p:spPr>
          <a:xfrm>
            <a:off x="7530915" y="219075"/>
            <a:ext cx="3610332"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References</a:t>
            </a:r>
            <a:endParaRPr sz="1400" b="0" i="0" u="none" strike="noStrike" cap="none">
              <a:solidFill>
                <a:srgbClr val="000000"/>
              </a:solidFill>
              <a:latin typeface="Arial"/>
              <a:ea typeface="Arial"/>
              <a:cs typeface="Arial"/>
              <a:sym typeface="Arial"/>
            </a:endParaRPr>
          </a:p>
        </p:txBody>
      </p:sp>
      <p:sp>
        <p:nvSpPr>
          <p:cNvPr id="221" name="Google Shape;221;p27"/>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222" name="Google Shape;222;p27"/>
          <p:cNvSpPr txBox="1"/>
          <p:nvPr/>
        </p:nvSpPr>
        <p:spPr>
          <a:xfrm>
            <a:off x="830500" y="2510400"/>
            <a:ext cx="16289400" cy="6606300"/>
          </a:xfrm>
          <a:prstGeom prst="rect">
            <a:avLst/>
          </a:prstGeom>
          <a:noFill/>
          <a:ln>
            <a:noFill/>
          </a:ln>
        </p:spPr>
        <p:txBody>
          <a:bodyPr spcFirstLastPara="1" wrap="square" lIns="91425" tIns="91425" rIns="91425" bIns="91425" anchor="t" anchorCtr="0">
            <a:noAutofit/>
          </a:bodyPr>
          <a:lstStyle/>
          <a:p>
            <a:pPr marL="457200" marR="0" lvl="0" indent="-431800" algn="l" rtl="0">
              <a:lnSpc>
                <a:spcPct val="10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     RSA Encryption Implementation: </a:t>
            </a:r>
            <a:r>
              <a:rPr lang="en-US" sz="3200" b="0" i="0" u="sng" strike="noStrike" cap="none" dirty="0">
                <a:solidFill>
                  <a:schemeClr val="hlink"/>
                </a:solidFill>
                <a:latin typeface="Times New Roman"/>
                <a:ea typeface="Times New Roman"/>
                <a:cs typeface="Times New Roman"/>
                <a:sym typeface="Times New Roman"/>
                <a:hlinkClick r:id="rId4"/>
              </a:rPr>
              <a:t>https://pycryptodome.readthedocs.io/en/latest/</a:t>
            </a:r>
            <a:endParaRPr sz="3200" b="0" i="0" u="none" strike="noStrike" cap="none" dirty="0">
              <a:solidFill>
                <a:schemeClr val="dk1"/>
              </a:solidFill>
              <a:latin typeface="Times New Roman"/>
              <a:ea typeface="Times New Roman"/>
              <a:cs typeface="Times New Roman"/>
              <a:sym typeface="Times New Roman"/>
            </a:endParaRPr>
          </a:p>
          <a:p>
            <a:pPr marL="457200" marR="0" lvl="0" indent="0" algn="l" rtl="0">
              <a:lnSpc>
                <a:spcPct val="100000"/>
              </a:lnSpc>
              <a:spcBef>
                <a:spcPts val="800"/>
              </a:spcBef>
              <a:spcAft>
                <a:spcPts val="0"/>
              </a:spcAft>
              <a:buClr>
                <a:srgbClr val="000000"/>
              </a:buClr>
              <a:buSzPts val="3200"/>
              <a:buFont typeface="Arial"/>
              <a:buNone/>
            </a:pP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100000"/>
              </a:lnSpc>
              <a:spcBef>
                <a:spcPts val="80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     Oracle Database Connections: https://cx-oracle.readthedocs.io/en/latest/index.html</a:t>
            </a:r>
            <a:endParaRPr sz="3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4"/>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94" name="Google Shape;94;p14"/>
          <p:cNvSpPr txBox="1"/>
          <p:nvPr/>
        </p:nvSpPr>
        <p:spPr>
          <a:xfrm>
            <a:off x="7654085" y="550671"/>
            <a:ext cx="3363992"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Slide Map</a:t>
            </a:r>
            <a:endParaRPr sz="1400" b="0" i="0" u="none" strike="noStrike" cap="none">
              <a:solidFill>
                <a:srgbClr val="000000"/>
              </a:solidFill>
              <a:latin typeface="Arial"/>
              <a:ea typeface="Arial"/>
              <a:cs typeface="Arial"/>
              <a:sym typeface="Arial"/>
            </a:endParaRPr>
          </a:p>
        </p:txBody>
      </p:sp>
      <p:sp>
        <p:nvSpPr>
          <p:cNvPr id="95" name="Google Shape;95;p14"/>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96" name="Google Shape;96;p14"/>
          <p:cNvSpPr txBox="1"/>
          <p:nvPr/>
        </p:nvSpPr>
        <p:spPr>
          <a:xfrm>
            <a:off x="887125" y="3284300"/>
            <a:ext cx="16553700" cy="59457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0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Abstract</a:t>
            </a:r>
            <a:endParaRPr sz="2800" b="0" i="0" u="none" strike="noStrike" cap="none">
              <a:solidFill>
                <a:srgbClr val="000000"/>
              </a:solidFill>
              <a:latin typeface="Calibri"/>
              <a:ea typeface="Calibri"/>
              <a:cs typeface="Calibri"/>
              <a:sym typeface="Calibri"/>
            </a:endParaRPr>
          </a:p>
          <a:p>
            <a:pPr marL="457200" marR="0" lvl="0" indent="-406400" algn="l" rtl="0">
              <a:lnSpc>
                <a:spcPct val="10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Terminology</a:t>
            </a:r>
            <a:endParaRPr sz="2800" b="0" i="0" u="none" strike="noStrike" cap="none">
              <a:solidFill>
                <a:srgbClr val="000000"/>
              </a:solidFill>
              <a:latin typeface="Calibri"/>
              <a:ea typeface="Calibri"/>
              <a:cs typeface="Calibri"/>
              <a:sym typeface="Calibri"/>
            </a:endParaRPr>
          </a:p>
          <a:p>
            <a:pPr marL="457200" marR="0" lvl="0" indent="-406400" algn="l" rtl="0">
              <a:lnSpc>
                <a:spcPct val="10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Existing system</a:t>
            </a:r>
            <a:endParaRPr sz="2800" b="0" i="0" u="none" strike="noStrike" cap="none">
              <a:solidFill>
                <a:srgbClr val="000000"/>
              </a:solidFill>
              <a:latin typeface="Calibri"/>
              <a:ea typeface="Calibri"/>
              <a:cs typeface="Calibri"/>
              <a:sym typeface="Calibri"/>
            </a:endParaRPr>
          </a:p>
          <a:p>
            <a:pPr marL="457200" marR="0" lvl="0" indent="-406400" algn="l" rtl="0">
              <a:lnSpc>
                <a:spcPct val="10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Block diagram</a:t>
            </a:r>
            <a:endParaRPr sz="2800" b="0" i="0" u="none" strike="noStrike" cap="none">
              <a:solidFill>
                <a:srgbClr val="000000"/>
              </a:solidFill>
              <a:latin typeface="Calibri"/>
              <a:ea typeface="Calibri"/>
              <a:cs typeface="Calibri"/>
              <a:sym typeface="Calibri"/>
            </a:endParaRPr>
          </a:p>
          <a:p>
            <a:pPr marL="457200" marR="0" lvl="0" indent="-406400" algn="l" rtl="0">
              <a:lnSpc>
                <a:spcPct val="10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Proposed system</a:t>
            </a:r>
            <a:endParaRPr sz="2800" b="0" i="0" u="none" strike="noStrike" cap="none">
              <a:solidFill>
                <a:srgbClr val="000000"/>
              </a:solidFill>
              <a:latin typeface="Calibri"/>
              <a:ea typeface="Calibri"/>
              <a:cs typeface="Calibri"/>
              <a:sym typeface="Calibri"/>
            </a:endParaRPr>
          </a:p>
          <a:p>
            <a:pPr marL="457200" marR="0" lvl="0" indent="-406400" algn="l" rtl="0">
              <a:lnSpc>
                <a:spcPct val="10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system architecture</a:t>
            </a:r>
            <a:endParaRPr sz="2800" b="0" i="0" u="none" strike="noStrike" cap="none">
              <a:solidFill>
                <a:srgbClr val="000000"/>
              </a:solidFill>
              <a:latin typeface="Calibri"/>
              <a:ea typeface="Calibri"/>
              <a:cs typeface="Calibri"/>
              <a:sym typeface="Calibri"/>
            </a:endParaRPr>
          </a:p>
          <a:p>
            <a:pPr marL="457200" marR="0" lvl="0" indent="-406400" algn="l" rtl="0">
              <a:lnSpc>
                <a:spcPct val="10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Project description</a:t>
            </a:r>
            <a:endParaRPr sz="2800" b="0" i="0" u="none" strike="noStrike" cap="none">
              <a:solidFill>
                <a:srgbClr val="000000"/>
              </a:solidFill>
              <a:latin typeface="Calibri"/>
              <a:ea typeface="Calibri"/>
              <a:cs typeface="Calibri"/>
              <a:sym typeface="Calibri"/>
            </a:endParaRPr>
          </a:p>
          <a:p>
            <a:pPr marL="457200" marR="0" lvl="0" indent="-406400" algn="l" rtl="0">
              <a:lnSpc>
                <a:spcPct val="10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System Requirements</a:t>
            </a:r>
            <a:endParaRPr sz="2800" b="0" i="0" u="none" strike="noStrike" cap="none">
              <a:solidFill>
                <a:srgbClr val="000000"/>
              </a:solidFill>
              <a:latin typeface="Calibri"/>
              <a:ea typeface="Calibri"/>
              <a:cs typeface="Calibri"/>
              <a:sym typeface="Calibri"/>
            </a:endParaRPr>
          </a:p>
          <a:p>
            <a:pPr marL="457200" marR="0" lvl="0" indent="-406400" algn="l" rtl="0">
              <a:lnSpc>
                <a:spcPct val="10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Advantages</a:t>
            </a:r>
            <a:endParaRPr sz="2800" b="0" i="0" u="none" strike="noStrike" cap="none">
              <a:solidFill>
                <a:srgbClr val="000000"/>
              </a:solidFill>
              <a:latin typeface="Calibri"/>
              <a:ea typeface="Calibri"/>
              <a:cs typeface="Calibri"/>
              <a:sym typeface="Calibri"/>
            </a:endParaRPr>
          </a:p>
          <a:p>
            <a:pPr marL="457200" marR="0" lvl="0" indent="-406400" algn="l" rtl="0">
              <a:lnSpc>
                <a:spcPct val="10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Implementation</a:t>
            </a:r>
            <a:endParaRPr sz="2800" b="0" i="0" u="none" strike="noStrike" cap="none">
              <a:solidFill>
                <a:srgbClr val="000000"/>
              </a:solidFill>
              <a:latin typeface="Calibri"/>
              <a:ea typeface="Calibri"/>
              <a:cs typeface="Calibri"/>
              <a:sym typeface="Calibri"/>
            </a:endParaRPr>
          </a:p>
          <a:p>
            <a:pPr marL="457200" marR="0" lvl="0" indent="-406400" algn="l" rtl="0">
              <a:lnSpc>
                <a:spcPct val="10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Results</a:t>
            </a:r>
            <a:endParaRPr sz="28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5"/>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02" name="Google Shape;102;p15"/>
          <p:cNvSpPr txBox="1"/>
          <p:nvPr/>
        </p:nvSpPr>
        <p:spPr>
          <a:xfrm>
            <a:off x="7959242" y="550671"/>
            <a:ext cx="2753678"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Abstract</a:t>
            </a:r>
            <a:endParaRPr sz="1400" b="0" i="0" u="none" strike="noStrike" cap="none">
              <a:solidFill>
                <a:srgbClr val="000000"/>
              </a:solidFill>
              <a:latin typeface="Arial"/>
              <a:ea typeface="Arial"/>
              <a:cs typeface="Arial"/>
              <a:sym typeface="Arial"/>
            </a:endParaRPr>
          </a:p>
        </p:txBody>
      </p:sp>
      <p:sp>
        <p:nvSpPr>
          <p:cNvPr id="103" name="Google Shape;103;p15"/>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104" name="Google Shape;104;p15"/>
          <p:cNvSpPr txBox="1"/>
          <p:nvPr/>
        </p:nvSpPr>
        <p:spPr>
          <a:xfrm>
            <a:off x="1069100" y="2827150"/>
            <a:ext cx="16273800" cy="6343200"/>
          </a:xfrm>
          <a:prstGeom prst="rect">
            <a:avLst/>
          </a:prstGeom>
          <a:noFill/>
          <a:ln>
            <a:noFill/>
          </a:ln>
        </p:spPr>
        <p:txBody>
          <a:bodyPr spcFirstLastPara="1" wrap="square" lIns="91425" tIns="91425" rIns="91425" bIns="91425" anchor="t" anchorCtr="0">
            <a:noAutofit/>
          </a:bodyPr>
          <a:lstStyle/>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Password managers protect users data by storing them securely and the user does not have to remember all of their passwords.</a:t>
            </a:r>
            <a:endParaRPr sz="32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This project proposes a password manager which store passwords using cryptography technique. This project deals with RSA Encryption algorithm to encrypt passwords.</a:t>
            </a:r>
            <a:endParaRPr sz="32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The project mainly protect the user credentials in a safe any secured manner.</a:t>
            </a:r>
            <a:endParaRPr sz="32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We have used the the high bit key so that we can store the passwords in a way so that they can be prevented from any malicious attacks.</a:t>
            </a:r>
            <a:endParaRPr sz="32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6"/>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10" name="Google Shape;110;p16"/>
          <p:cNvSpPr txBox="1"/>
          <p:nvPr/>
        </p:nvSpPr>
        <p:spPr>
          <a:xfrm>
            <a:off x="6277246" y="219075"/>
            <a:ext cx="6117670"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Terminology Used</a:t>
            </a:r>
            <a:endParaRPr sz="1400" b="0" i="0" u="none" strike="noStrike" cap="none">
              <a:solidFill>
                <a:srgbClr val="000000"/>
              </a:solidFill>
              <a:latin typeface="Arial"/>
              <a:ea typeface="Arial"/>
              <a:cs typeface="Arial"/>
              <a:sym typeface="Arial"/>
            </a:endParaRPr>
          </a:p>
        </p:txBody>
      </p:sp>
      <p:sp>
        <p:nvSpPr>
          <p:cNvPr id="111" name="Google Shape;111;p16"/>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855475" y="2780275"/>
            <a:ext cx="16596000" cy="626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alibri"/>
              <a:ea typeface="Calibri"/>
              <a:cs typeface="Calibri"/>
              <a:sym typeface="Calibri"/>
            </a:endParaRPr>
          </a:p>
        </p:txBody>
      </p:sp>
      <p:sp>
        <p:nvSpPr>
          <p:cNvPr id="113" name="Google Shape;113;p16"/>
          <p:cNvSpPr txBox="1"/>
          <p:nvPr/>
        </p:nvSpPr>
        <p:spPr>
          <a:xfrm>
            <a:off x="1005175" y="2887200"/>
            <a:ext cx="16553400" cy="6416100"/>
          </a:xfrm>
          <a:prstGeom prst="rect">
            <a:avLst/>
          </a:prstGeom>
          <a:noFill/>
          <a:ln>
            <a:noFill/>
          </a:ln>
        </p:spPr>
        <p:txBody>
          <a:bodyPr spcFirstLastPara="1" wrap="square" lIns="91425" tIns="91425" rIns="91425" bIns="91425" anchor="t" anchorCtr="0">
            <a:noAutofit/>
          </a:bodyPr>
          <a:lstStyle/>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dirty="0">
                <a:solidFill>
                  <a:srgbClr val="000000"/>
                </a:solidFill>
                <a:latin typeface="Calibri"/>
                <a:ea typeface="Calibri"/>
                <a:cs typeface="Calibri"/>
                <a:sym typeface="Calibri"/>
              </a:rPr>
              <a:t>RSA - </a:t>
            </a:r>
            <a:r>
              <a:rPr lang="en-US" sz="3200" b="0" i="0" u="none" strike="noStrike" cap="none" dirty="0" err="1">
                <a:solidFill>
                  <a:srgbClr val="000000"/>
                </a:solidFill>
                <a:latin typeface="Calibri"/>
                <a:ea typeface="Calibri"/>
                <a:cs typeface="Calibri"/>
                <a:sym typeface="Calibri"/>
              </a:rPr>
              <a:t>Rivest</a:t>
            </a:r>
            <a:r>
              <a:rPr lang="en-US" sz="3200" b="0" i="0" u="none" strike="noStrike" cap="none" dirty="0">
                <a:solidFill>
                  <a:srgbClr val="000000"/>
                </a:solidFill>
                <a:latin typeface="Calibri"/>
                <a:ea typeface="Calibri"/>
                <a:cs typeface="Calibri"/>
                <a:sym typeface="Calibri"/>
              </a:rPr>
              <a:t> Shamir </a:t>
            </a:r>
            <a:r>
              <a:rPr lang="en-US" sz="3200" b="0" i="0" u="none" strike="noStrike" cap="none" dirty="0" err="1">
                <a:solidFill>
                  <a:srgbClr val="000000"/>
                </a:solidFill>
                <a:latin typeface="Calibri"/>
                <a:ea typeface="Calibri"/>
                <a:cs typeface="Calibri"/>
                <a:sym typeface="Calibri"/>
              </a:rPr>
              <a:t>Adleman</a:t>
            </a:r>
            <a:r>
              <a:rPr lang="en-US" sz="3200" b="0" i="0" u="none" strike="noStrike" cap="none" dirty="0">
                <a:solidFill>
                  <a:srgbClr val="000000"/>
                </a:solidFill>
                <a:latin typeface="Calibri"/>
                <a:ea typeface="Calibri"/>
                <a:cs typeface="Calibri"/>
                <a:sym typeface="Calibri"/>
              </a:rPr>
              <a:t> Algorithm.</a:t>
            </a:r>
            <a:endParaRPr sz="3200" b="0" i="0" u="none" strike="noStrike" cap="none" dirty="0">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dirty="0">
                <a:solidFill>
                  <a:srgbClr val="000000"/>
                </a:solidFill>
                <a:latin typeface="Calibri"/>
                <a:ea typeface="Calibri"/>
                <a:cs typeface="Calibri"/>
                <a:sym typeface="Calibri"/>
              </a:rPr>
              <a:t>PKCS1_OAEP- It is the RSA based algorithm using the </a:t>
            </a:r>
            <a:r>
              <a:rPr lang="en-US" sz="3200" b="0" i="0" u="none" strike="noStrike" cap="none" dirty="0" smtClean="0">
                <a:solidFill>
                  <a:srgbClr val="000000"/>
                </a:solidFill>
                <a:latin typeface="Calibri"/>
                <a:ea typeface="Calibri"/>
                <a:cs typeface="Calibri"/>
                <a:sym typeface="Calibri"/>
              </a:rPr>
              <a:t>OAEP </a:t>
            </a:r>
            <a:r>
              <a:rPr lang="en-US" sz="3200" b="0" i="0" u="none" strike="noStrike" cap="none" dirty="0">
                <a:solidFill>
                  <a:srgbClr val="000000"/>
                </a:solidFill>
                <a:latin typeface="Calibri"/>
                <a:ea typeface="Calibri"/>
                <a:cs typeface="Calibri"/>
                <a:sym typeface="Calibri"/>
              </a:rPr>
              <a:t>(Optimal Asymmetric Encryption padding) to make more secured </a:t>
            </a:r>
            <a:r>
              <a:rPr lang="en-US" sz="3200" b="0" i="0" u="none" strike="noStrike" cap="none" dirty="0" err="1">
                <a:solidFill>
                  <a:srgbClr val="000000"/>
                </a:solidFill>
                <a:latin typeface="Calibri"/>
                <a:ea typeface="Calibri"/>
                <a:cs typeface="Calibri"/>
                <a:sym typeface="Calibri"/>
              </a:rPr>
              <a:t>encyption</a:t>
            </a:r>
            <a:r>
              <a:rPr lang="en-US" sz="3200" b="0" i="0" u="none" strike="noStrike" cap="none" dirty="0">
                <a:solidFill>
                  <a:srgbClr val="000000"/>
                </a:solidFill>
                <a:latin typeface="Calibri"/>
                <a:ea typeface="Calibri"/>
                <a:cs typeface="Calibri"/>
                <a:sym typeface="Calibri"/>
              </a:rPr>
              <a:t>.</a:t>
            </a:r>
            <a:endParaRPr sz="3200" b="0" i="0" u="none" strike="noStrike" cap="none" dirty="0">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000000"/>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3200"/>
              <a:buFont typeface="Calibri"/>
              <a:buNone/>
            </a:pPr>
            <a:endParaRPr sz="32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7"/>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19" name="Google Shape;119;p17"/>
          <p:cNvSpPr txBox="1"/>
          <p:nvPr/>
        </p:nvSpPr>
        <p:spPr>
          <a:xfrm>
            <a:off x="6682833" y="219075"/>
            <a:ext cx="5306496"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Existing System</a:t>
            </a:r>
            <a:endParaRPr sz="1400" b="0" i="0" u="none" strike="noStrike" cap="none">
              <a:solidFill>
                <a:srgbClr val="000000"/>
              </a:solidFill>
              <a:latin typeface="Arial"/>
              <a:ea typeface="Arial"/>
              <a:cs typeface="Arial"/>
              <a:sym typeface="Arial"/>
            </a:endParaRPr>
          </a:p>
        </p:txBody>
      </p:sp>
      <p:sp>
        <p:nvSpPr>
          <p:cNvPr id="120" name="Google Shape;120;p17"/>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121" name="Google Shape;121;p17"/>
          <p:cNvSpPr txBox="1"/>
          <p:nvPr/>
        </p:nvSpPr>
        <p:spPr>
          <a:xfrm>
            <a:off x="863925" y="3065700"/>
            <a:ext cx="15972900" cy="6007500"/>
          </a:xfrm>
          <a:prstGeom prst="rect">
            <a:avLst/>
          </a:prstGeom>
          <a:noFill/>
          <a:ln>
            <a:noFill/>
          </a:ln>
        </p:spPr>
        <p:txBody>
          <a:bodyPr spcFirstLastPara="1" wrap="square" lIns="91425" tIns="91425" rIns="91425" bIns="91425" anchor="t" anchorCtr="0">
            <a:noAutofit/>
          </a:bodyPr>
          <a:lstStyle/>
          <a:p>
            <a:pPr marL="457200" lvl="0" indent="-431800" algn="l" rtl="0">
              <a:spcBef>
                <a:spcPts val="0"/>
              </a:spcBef>
              <a:spcAft>
                <a:spcPts val="0"/>
              </a:spcAft>
              <a:buSzPts val="3200"/>
              <a:buFont typeface="Calibri"/>
              <a:buChar char="●"/>
            </a:pPr>
            <a:r>
              <a:rPr lang="en-US" sz="3200">
                <a:latin typeface="Calibri"/>
                <a:ea typeface="Calibri"/>
                <a:cs typeface="Calibri"/>
                <a:sym typeface="Calibri"/>
              </a:rPr>
              <a:t>The Existing Password managers use a less bit key and to store the public and private keys.</a:t>
            </a:r>
            <a:endParaRPr sz="3200">
              <a:latin typeface="Calibri"/>
              <a:ea typeface="Calibri"/>
              <a:cs typeface="Calibri"/>
              <a:sym typeface="Calibri"/>
            </a:endParaRPr>
          </a:p>
          <a:p>
            <a:pPr marL="457200" lvl="0" indent="0" algn="l" rtl="0">
              <a:spcBef>
                <a:spcPts val="0"/>
              </a:spcBef>
              <a:spcAft>
                <a:spcPts val="0"/>
              </a:spcAft>
              <a:buNone/>
            </a:pPr>
            <a:endParaRPr sz="3200">
              <a:latin typeface="Calibri"/>
              <a:ea typeface="Calibri"/>
              <a:cs typeface="Calibri"/>
              <a:sym typeface="Calibri"/>
            </a:endParaRPr>
          </a:p>
          <a:p>
            <a:pPr marL="457200" lvl="0" indent="-431800" algn="l" rtl="0">
              <a:spcBef>
                <a:spcPts val="0"/>
              </a:spcBef>
              <a:spcAft>
                <a:spcPts val="0"/>
              </a:spcAft>
              <a:buSzPts val="3200"/>
              <a:buFont typeface="Calibri"/>
              <a:buChar char="●"/>
            </a:pPr>
            <a:r>
              <a:rPr lang="en-US" sz="3200">
                <a:latin typeface="Calibri"/>
                <a:ea typeface="Calibri"/>
                <a:cs typeface="Calibri"/>
                <a:sym typeface="Calibri"/>
              </a:rPr>
              <a:t>Several other encryption methods such as symmetric encryption and hashing technique use a single key for the encryption and decryption.</a:t>
            </a:r>
            <a:endParaRPr sz="3200">
              <a:latin typeface="Calibri"/>
              <a:ea typeface="Calibri"/>
              <a:cs typeface="Calibri"/>
              <a:sym typeface="Calibri"/>
            </a:endParaRPr>
          </a:p>
          <a:p>
            <a:pPr marL="457200" lvl="0" indent="0" algn="l" rtl="0">
              <a:spcBef>
                <a:spcPts val="0"/>
              </a:spcBef>
              <a:spcAft>
                <a:spcPts val="0"/>
              </a:spcAft>
              <a:buNone/>
            </a:pPr>
            <a:endParaRPr sz="3200">
              <a:latin typeface="Calibri"/>
              <a:ea typeface="Calibri"/>
              <a:cs typeface="Calibri"/>
              <a:sym typeface="Calibri"/>
            </a:endParaRPr>
          </a:p>
          <a:p>
            <a:pPr marL="457200" lvl="0" indent="-431800" algn="l" rtl="0">
              <a:spcBef>
                <a:spcPts val="0"/>
              </a:spcBef>
              <a:spcAft>
                <a:spcPts val="0"/>
              </a:spcAft>
              <a:buSzPts val="3200"/>
              <a:buFont typeface="Calibri"/>
              <a:buChar char="●"/>
            </a:pPr>
            <a:r>
              <a:rPr lang="en-US" sz="3200">
                <a:latin typeface="Calibri"/>
                <a:ea typeface="Calibri"/>
                <a:cs typeface="Calibri"/>
                <a:sym typeface="Calibri"/>
              </a:rPr>
              <a:t>As if we use the asymmetric techniques than it has both the public and private key so that it is more secure,but the existing system does the encryption process using a less bit key.</a:t>
            </a:r>
            <a:endParaRPr sz="3200">
              <a:latin typeface="Calibri"/>
              <a:ea typeface="Calibri"/>
              <a:cs typeface="Calibri"/>
              <a:sym typeface="Calibri"/>
            </a:endParaRPr>
          </a:p>
          <a:p>
            <a:pPr marL="457200" lvl="0" indent="0" algn="l" rtl="0">
              <a:spcBef>
                <a:spcPts val="0"/>
              </a:spcBef>
              <a:spcAft>
                <a:spcPts val="0"/>
              </a:spcAft>
              <a:buNone/>
            </a:pPr>
            <a:endParaRPr sz="3200">
              <a:latin typeface="Calibri"/>
              <a:ea typeface="Calibri"/>
              <a:cs typeface="Calibri"/>
              <a:sym typeface="Calibri"/>
            </a:endParaRPr>
          </a:p>
          <a:p>
            <a:pPr marL="457200" lvl="0" indent="-431800" algn="l" rtl="0">
              <a:spcBef>
                <a:spcPts val="0"/>
              </a:spcBef>
              <a:spcAft>
                <a:spcPts val="0"/>
              </a:spcAft>
              <a:buSzPts val="3200"/>
              <a:buFont typeface="Calibri"/>
              <a:buChar char="●"/>
            </a:pPr>
            <a:r>
              <a:rPr lang="en-US" sz="3200">
                <a:latin typeface="Calibri"/>
                <a:ea typeface="Calibri"/>
                <a:cs typeface="Calibri"/>
                <a:sym typeface="Calibri"/>
              </a:rPr>
              <a:t>The asymmetric encryption is the best way to store the data from potential hackers.</a:t>
            </a:r>
            <a:endParaRPr sz="3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8"/>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27" name="Google Shape;127;p18"/>
          <p:cNvSpPr txBox="1"/>
          <p:nvPr/>
        </p:nvSpPr>
        <p:spPr>
          <a:xfrm>
            <a:off x="6841722" y="219075"/>
            <a:ext cx="4988719"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Block Diagram</a:t>
            </a:r>
            <a:endParaRPr sz="1400" b="0" i="0" u="none" strike="noStrike" cap="none">
              <a:solidFill>
                <a:srgbClr val="000000"/>
              </a:solidFill>
              <a:latin typeface="Arial"/>
              <a:ea typeface="Arial"/>
              <a:cs typeface="Arial"/>
              <a:sym typeface="Arial"/>
            </a:endParaRPr>
          </a:p>
        </p:txBody>
      </p:sp>
      <p:sp>
        <p:nvSpPr>
          <p:cNvPr id="128" name="Google Shape;128;p18"/>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129" name="Google Shape;129;p18"/>
          <p:cNvSpPr txBox="1"/>
          <p:nvPr/>
        </p:nvSpPr>
        <p:spPr>
          <a:xfrm>
            <a:off x="843850" y="2812850"/>
            <a:ext cx="16475400" cy="64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30" name="Google Shape;130;p18"/>
          <p:cNvSpPr/>
          <p:nvPr/>
        </p:nvSpPr>
        <p:spPr>
          <a:xfrm>
            <a:off x="1407175" y="3429850"/>
            <a:ext cx="3125400" cy="10965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3200"/>
              <a:t>Takes the Input </a:t>
            </a:r>
            <a:endParaRPr sz="3500"/>
          </a:p>
        </p:txBody>
      </p:sp>
      <p:sp>
        <p:nvSpPr>
          <p:cNvPr id="131" name="Google Shape;131;p18"/>
          <p:cNvSpPr/>
          <p:nvPr/>
        </p:nvSpPr>
        <p:spPr>
          <a:xfrm>
            <a:off x="4751725" y="3777250"/>
            <a:ext cx="1798200" cy="221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6841725" y="3249100"/>
            <a:ext cx="3426600" cy="127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300"/>
              <a:t>Data is encrypted using the RSA  algorithm and converted to cipher text.</a:t>
            </a:r>
            <a:endParaRPr sz="2300"/>
          </a:p>
        </p:txBody>
      </p:sp>
      <p:sp>
        <p:nvSpPr>
          <p:cNvPr id="133" name="Google Shape;133;p18"/>
          <p:cNvSpPr/>
          <p:nvPr/>
        </p:nvSpPr>
        <p:spPr>
          <a:xfrm>
            <a:off x="10560125" y="3777250"/>
            <a:ext cx="1587300" cy="221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12439225" y="3153150"/>
            <a:ext cx="3294900" cy="136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t>The cipher </a:t>
            </a:r>
            <a:r>
              <a:rPr lang="en-US" sz="2300"/>
              <a:t>text data is stored in the database and accessed by user with the public key</a:t>
            </a:r>
            <a:endParaRPr sz="2300"/>
          </a:p>
        </p:txBody>
      </p:sp>
      <p:sp>
        <p:nvSpPr>
          <p:cNvPr id="135" name="Google Shape;135;p18"/>
          <p:cNvSpPr/>
          <p:nvPr/>
        </p:nvSpPr>
        <p:spPr>
          <a:xfrm>
            <a:off x="13943700" y="4721575"/>
            <a:ext cx="160800" cy="1096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12586375" y="6288725"/>
            <a:ext cx="3125400" cy="136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500"/>
              <a:t>A private key is generated at the receiver’s end</a:t>
            </a:r>
            <a:endParaRPr sz="2500"/>
          </a:p>
        </p:txBody>
      </p:sp>
      <p:sp>
        <p:nvSpPr>
          <p:cNvPr id="137" name="Google Shape;137;p18"/>
          <p:cNvSpPr/>
          <p:nvPr/>
        </p:nvSpPr>
        <p:spPr>
          <a:xfrm>
            <a:off x="10588325" y="6811125"/>
            <a:ext cx="1587300" cy="221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7032125" y="6449325"/>
            <a:ext cx="3294900" cy="109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200"/>
              <a:t>The receiver will decrypt the data using the private key generated </a:t>
            </a:r>
            <a:endParaRPr sz="2200"/>
          </a:p>
        </p:txBody>
      </p:sp>
      <p:sp>
        <p:nvSpPr>
          <p:cNvPr id="139" name="Google Shape;139;p18"/>
          <p:cNvSpPr/>
          <p:nvPr/>
        </p:nvSpPr>
        <p:spPr>
          <a:xfrm>
            <a:off x="4751725" y="6770850"/>
            <a:ext cx="1878600" cy="221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1526975" y="6328925"/>
            <a:ext cx="3005700" cy="98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t>O</a:t>
            </a:r>
            <a:r>
              <a:rPr lang="en-US" sz="2300"/>
              <a:t>utput is seen in the form of the password </a:t>
            </a:r>
            <a:endParaRPr sz="2300"/>
          </a:p>
          <a:p>
            <a:pPr marL="0" lvl="0" indent="0" algn="l" rtl="0">
              <a:spcBef>
                <a:spcPts val="0"/>
              </a:spcBef>
              <a:spcAft>
                <a:spcPts val="0"/>
              </a:spcAft>
              <a:buNone/>
            </a:pPr>
            <a:r>
              <a:rPr lang="en-US" sz="2300"/>
              <a:t>stored by the user.</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9"/>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46" name="Google Shape;146;p19"/>
          <p:cNvSpPr txBox="1"/>
          <p:nvPr/>
        </p:nvSpPr>
        <p:spPr>
          <a:xfrm>
            <a:off x="6525134" y="219075"/>
            <a:ext cx="5621893"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Proposed System</a:t>
            </a:r>
            <a:endParaRPr sz="1400" b="0" i="0" u="none" strike="noStrike" cap="none">
              <a:solidFill>
                <a:srgbClr val="000000"/>
              </a:solidFill>
              <a:latin typeface="Arial"/>
              <a:ea typeface="Arial"/>
              <a:cs typeface="Arial"/>
              <a:sym typeface="Arial"/>
            </a:endParaRPr>
          </a:p>
        </p:txBody>
      </p:sp>
      <p:sp>
        <p:nvSpPr>
          <p:cNvPr id="147" name="Google Shape;147;p19"/>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148" name="Google Shape;148;p19"/>
          <p:cNvSpPr txBox="1"/>
          <p:nvPr/>
        </p:nvSpPr>
        <p:spPr>
          <a:xfrm>
            <a:off x="1021575" y="3136000"/>
            <a:ext cx="16368899" cy="5868000"/>
          </a:xfrm>
          <a:prstGeom prst="rect">
            <a:avLst/>
          </a:prstGeom>
          <a:noFill/>
          <a:ln>
            <a:noFill/>
          </a:ln>
        </p:spPr>
        <p:txBody>
          <a:bodyPr spcFirstLastPara="1" wrap="square" lIns="91425" tIns="91425" rIns="91425" bIns="91425" anchor="t" anchorCtr="0">
            <a:noAutofit/>
          </a:bodyPr>
          <a:lstStyle/>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In this we have used Asymmetric encryption to encrypt and decrypt the data by generating a public and private key.</a:t>
            </a:r>
            <a:endParaRPr/>
          </a:p>
          <a:p>
            <a:pPr marL="457200" marR="0" lvl="0" indent="-22860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The given password is encrypted using public key and stored in the database.</a:t>
            </a:r>
            <a:endParaRPr/>
          </a:p>
          <a:p>
            <a:pPr marL="457200" marR="0" lvl="0" indent="-22860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The ciphertext from the database is decrypted and the password is given out</a:t>
            </a:r>
            <a:endParaRPr/>
          </a:p>
          <a:p>
            <a:pPr marL="457200" marR="0" lvl="0" indent="-22860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a:p>
            <a:pPr marL="457200" marR="0" lvl="0" indent="-431800" algn="l" rtl="0">
              <a:lnSpc>
                <a:spcPct val="100000"/>
              </a:lnSpc>
              <a:spcBef>
                <a:spcPts val="0"/>
              </a:spcBef>
              <a:spcAft>
                <a:spcPts val="0"/>
              </a:spcAft>
              <a:buClr>
                <a:srgbClr val="000000"/>
              </a:buClr>
              <a:buSzPts val="3200"/>
              <a:buFont typeface="Calibri"/>
              <a:buChar char="●"/>
            </a:pPr>
            <a:r>
              <a:rPr lang="en-US" sz="3200" b="0" i="0" u="none" strike="noStrike" cap="none">
                <a:solidFill>
                  <a:srgbClr val="000000"/>
                </a:solidFill>
                <a:latin typeface="Calibri"/>
                <a:ea typeface="Calibri"/>
                <a:cs typeface="Calibri"/>
                <a:sym typeface="Calibri"/>
              </a:rPr>
              <a:t>The key changes after the database is accessed multiple times.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0"/>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54" name="Google Shape;154;p20"/>
          <p:cNvSpPr txBox="1"/>
          <p:nvPr/>
        </p:nvSpPr>
        <p:spPr>
          <a:xfrm>
            <a:off x="6006617" y="219075"/>
            <a:ext cx="6658928"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System Architecture</a:t>
            </a:r>
            <a:endParaRPr sz="1400" b="0" i="0" u="none" strike="noStrike" cap="none">
              <a:solidFill>
                <a:srgbClr val="000000"/>
              </a:solidFill>
              <a:latin typeface="Arial"/>
              <a:ea typeface="Arial"/>
              <a:cs typeface="Arial"/>
              <a:sym typeface="Arial"/>
            </a:endParaRPr>
          </a:p>
        </p:txBody>
      </p:sp>
      <p:sp>
        <p:nvSpPr>
          <p:cNvPr id="155" name="Google Shape;155;p20"/>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156" name="Google Shape;156;p20"/>
          <p:cNvSpPr/>
          <p:nvPr/>
        </p:nvSpPr>
        <p:spPr>
          <a:xfrm>
            <a:off x="7868900" y="3131944"/>
            <a:ext cx="3505200" cy="82270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i="0" u="none" strike="noStrike" cap="none">
                <a:solidFill>
                  <a:schemeClr val="dk1"/>
                </a:solidFill>
                <a:latin typeface="Arial"/>
                <a:ea typeface="Arial"/>
                <a:cs typeface="Arial"/>
                <a:sym typeface="Arial"/>
              </a:rPr>
              <a:t>Encrypt Data</a:t>
            </a:r>
            <a:endParaRPr/>
          </a:p>
        </p:txBody>
      </p:sp>
      <p:sp>
        <p:nvSpPr>
          <p:cNvPr id="157" name="Google Shape;157;p20"/>
          <p:cNvSpPr txBox="1"/>
          <p:nvPr/>
        </p:nvSpPr>
        <p:spPr>
          <a:xfrm>
            <a:off x="2279073" y="3131944"/>
            <a:ext cx="3048000"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000" b="0" i="0" u="none" strike="noStrike" cap="none">
                <a:solidFill>
                  <a:srgbClr val="000000"/>
                </a:solidFill>
                <a:latin typeface="Arial"/>
                <a:ea typeface="Arial"/>
                <a:cs typeface="Arial"/>
                <a:sym typeface="Arial"/>
              </a:rPr>
              <a:t>Input data</a:t>
            </a:r>
            <a:endParaRPr/>
          </a:p>
        </p:txBody>
      </p:sp>
      <p:cxnSp>
        <p:nvCxnSpPr>
          <p:cNvPr id="158" name="Google Shape;158;p20"/>
          <p:cNvCxnSpPr/>
          <p:nvPr/>
        </p:nvCxnSpPr>
        <p:spPr>
          <a:xfrm>
            <a:off x="4825517" y="3532903"/>
            <a:ext cx="2362200" cy="0"/>
          </a:xfrm>
          <a:prstGeom prst="straightConnector1">
            <a:avLst/>
          </a:prstGeom>
          <a:noFill/>
          <a:ln w="9525" cap="flat" cmpd="sng">
            <a:solidFill>
              <a:srgbClr val="4A7DBA"/>
            </a:solidFill>
            <a:prstDash val="solid"/>
            <a:round/>
            <a:headEnd type="none" w="sm" len="sm"/>
            <a:tailEnd type="triangle" w="med" len="med"/>
          </a:ln>
        </p:spPr>
      </p:cxnSp>
      <p:cxnSp>
        <p:nvCxnSpPr>
          <p:cNvPr id="159" name="Google Shape;159;p20"/>
          <p:cNvCxnSpPr/>
          <p:nvPr/>
        </p:nvCxnSpPr>
        <p:spPr>
          <a:xfrm>
            <a:off x="11582400" y="3543298"/>
            <a:ext cx="1295400" cy="838202"/>
          </a:xfrm>
          <a:prstGeom prst="straightConnector1">
            <a:avLst/>
          </a:prstGeom>
          <a:noFill/>
          <a:ln w="9525" cap="flat" cmpd="sng">
            <a:solidFill>
              <a:srgbClr val="4A7DBA"/>
            </a:solidFill>
            <a:prstDash val="solid"/>
            <a:round/>
            <a:headEnd type="none" w="sm" len="sm"/>
            <a:tailEnd type="triangle" w="med" len="med"/>
          </a:ln>
        </p:spPr>
      </p:cxnSp>
      <p:sp>
        <p:nvSpPr>
          <p:cNvPr id="160" name="Google Shape;160;p20"/>
          <p:cNvSpPr/>
          <p:nvPr/>
        </p:nvSpPr>
        <p:spPr>
          <a:xfrm>
            <a:off x="12665545" y="4762500"/>
            <a:ext cx="4784255" cy="13716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000" b="0" i="0" u="none" strike="noStrike" cap="none">
                <a:solidFill>
                  <a:schemeClr val="dk1"/>
                </a:solidFill>
                <a:latin typeface="Arial"/>
                <a:ea typeface="Arial"/>
                <a:cs typeface="Arial"/>
                <a:sym typeface="Arial"/>
              </a:rPr>
              <a:t>Store ciphertext in Database</a:t>
            </a:r>
            <a:endParaRPr/>
          </a:p>
        </p:txBody>
      </p:sp>
      <p:cxnSp>
        <p:nvCxnSpPr>
          <p:cNvPr id="161" name="Google Shape;161;p20"/>
          <p:cNvCxnSpPr/>
          <p:nvPr/>
        </p:nvCxnSpPr>
        <p:spPr>
          <a:xfrm flipH="1">
            <a:off x="12192000" y="6515100"/>
            <a:ext cx="2362200" cy="1676400"/>
          </a:xfrm>
          <a:prstGeom prst="straightConnector1">
            <a:avLst/>
          </a:prstGeom>
          <a:noFill/>
          <a:ln w="9525" cap="flat" cmpd="sng">
            <a:solidFill>
              <a:srgbClr val="4A7DBA"/>
            </a:solidFill>
            <a:prstDash val="solid"/>
            <a:round/>
            <a:headEnd type="none" w="sm" len="sm"/>
            <a:tailEnd type="triangle" w="med" len="med"/>
          </a:ln>
        </p:spPr>
      </p:cxnSp>
      <p:sp>
        <p:nvSpPr>
          <p:cNvPr id="162" name="Google Shape;162;p20"/>
          <p:cNvSpPr/>
          <p:nvPr/>
        </p:nvSpPr>
        <p:spPr>
          <a:xfrm>
            <a:off x="8077200" y="7609205"/>
            <a:ext cx="3810000" cy="1096645"/>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000" b="0" i="0" u="none" strike="noStrike" cap="none">
                <a:solidFill>
                  <a:schemeClr val="dk1"/>
                </a:solidFill>
                <a:latin typeface="Arial"/>
                <a:ea typeface="Arial"/>
                <a:cs typeface="Arial"/>
                <a:sym typeface="Arial"/>
              </a:rPr>
              <a:t>Decrypt data</a:t>
            </a:r>
            <a:endParaRPr/>
          </a:p>
        </p:txBody>
      </p:sp>
      <p:cxnSp>
        <p:nvCxnSpPr>
          <p:cNvPr id="163" name="Google Shape;163;p20"/>
          <p:cNvCxnSpPr/>
          <p:nvPr/>
        </p:nvCxnSpPr>
        <p:spPr>
          <a:xfrm rot="10800000">
            <a:off x="5334000" y="7429500"/>
            <a:ext cx="2534900" cy="762000"/>
          </a:xfrm>
          <a:prstGeom prst="straightConnector1">
            <a:avLst/>
          </a:prstGeom>
          <a:noFill/>
          <a:ln w="9525" cap="flat" cmpd="sng">
            <a:solidFill>
              <a:srgbClr val="4A7DBA"/>
            </a:solidFill>
            <a:prstDash val="solid"/>
            <a:round/>
            <a:headEnd type="none" w="sm" len="sm"/>
            <a:tailEnd type="triangle" w="med" len="med"/>
          </a:ln>
        </p:spPr>
      </p:cxnSp>
      <p:sp>
        <p:nvSpPr>
          <p:cNvPr id="164" name="Google Shape;164;p20"/>
          <p:cNvSpPr/>
          <p:nvPr/>
        </p:nvSpPr>
        <p:spPr>
          <a:xfrm>
            <a:off x="2743200" y="6134100"/>
            <a:ext cx="4784255" cy="988471"/>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i="0" u="none" strike="noStrike" cap="none">
                <a:solidFill>
                  <a:schemeClr val="dk1"/>
                </a:solidFill>
                <a:latin typeface="Arial"/>
                <a:ea typeface="Arial"/>
                <a:cs typeface="Arial"/>
                <a:sym typeface="Arial"/>
              </a:rPr>
              <a:t>Key Change</a:t>
            </a:r>
            <a:endParaRPr/>
          </a:p>
        </p:txBody>
      </p:sp>
      <p:cxnSp>
        <p:nvCxnSpPr>
          <p:cNvPr id="165" name="Google Shape;165;p20"/>
          <p:cNvCxnSpPr/>
          <p:nvPr/>
        </p:nvCxnSpPr>
        <p:spPr>
          <a:xfrm rot="10800000" flipH="1">
            <a:off x="6172200" y="4152900"/>
            <a:ext cx="1696700" cy="1598071"/>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1"/>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71" name="Google Shape;171;p21"/>
          <p:cNvSpPr txBox="1"/>
          <p:nvPr/>
        </p:nvSpPr>
        <p:spPr>
          <a:xfrm>
            <a:off x="6187057" y="219075"/>
            <a:ext cx="6298049" cy="1096645"/>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6400"/>
              <a:buFont typeface="Arial"/>
              <a:buNone/>
            </a:pPr>
            <a:r>
              <a:rPr lang="en-US" sz="6400" b="0" i="0" u="none" strike="noStrike" cap="none">
                <a:solidFill>
                  <a:srgbClr val="000000"/>
                </a:solidFill>
                <a:latin typeface="Times"/>
                <a:ea typeface="Times"/>
                <a:cs typeface="Times"/>
                <a:sym typeface="Times"/>
              </a:rPr>
              <a:t>Project Description</a:t>
            </a:r>
            <a:endParaRPr sz="1400" b="0" i="0" u="none" strike="noStrike" cap="none">
              <a:solidFill>
                <a:srgbClr val="000000"/>
              </a:solidFill>
              <a:latin typeface="Arial"/>
              <a:ea typeface="Arial"/>
              <a:cs typeface="Arial"/>
              <a:sym typeface="Arial"/>
            </a:endParaRPr>
          </a:p>
        </p:txBody>
      </p:sp>
      <p:sp>
        <p:nvSpPr>
          <p:cNvPr id="172" name="Google Shape;172;p21"/>
          <p:cNvSpPr txBox="1"/>
          <p:nvPr/>
        </p:nvSpPr>
        <p:spPr>
          <a:xfrm>
            <a:off x="13742869" y="9418302"/>
            <a:ext cx="4141238" cy="582295"/>
          </a:xfrm>
          <a:prstGeom prst="rect">
            <a:avLst/>
          </a:prstGeom>
          <a:noFill/>
          <a:ln>
            <a:noFill/>
          </a:ln>
        </p:spPr>
        <p:txBody>
          <a:bodyPr spcFirstLastPara="1" wrap="square" lIns="0" tIns="0" rIns="0" bIns="0" anchor="t" anchorCtr="0">
            <a:noAutofit/>
          </a:bodyPr>
          <a:lstStyle/>
          <a:p>
            <a:pPr marL="0" marR="0" lvl="0" indent="0" algn="ctr" rtl="0">
              <a:lnSpc>
                <a:spcPct val="139970"/>
              </a:lnSpc>
              <a:spcBef>
                <a:spcPts val="0"/>
              </a:spcBef>
              <a:spcAft>
                <a:spcPts val="0"/>
              </a:spcAft>
              <a:buClr>
                <a:srgbClr val="000000"/>
              </a:buClr>
              <a:buSzPts val="3400"/>
              <a:buFont typeface="Arial"/>
              <a:buNone/>
            </a:pPr>
            <a:r>
              <a:rPr lang="en-US" sz="3400" b="0" i="0" u="none" strike="noStrike" cap="none">
                <a:solidFill>
                  <a:srgbClr val="000000"/>
                </a:solidFill>
                <a:latin typeface="Open Sans Light"/>
                <a:ea typeface="Open Sans Light"/>
                <a:cs typeface="Open Sans Light"/>
                <a:sym typeface="Open Sans Light"/>
              </a:rPr>
              <a:t>www.techioanry.info</a:t>
            </a:r>
            <a:endParaRPr sz="1400" b="0" i="0" u="none" strike="noStrike" cap="none">
              <a:solidFill>
                <a:srgbClr val="000000"/>
              </a:solidFill>
              <a:latin typeface="Arial"/>
              <a:ea typeface="Arial"/>
              <a:cs typeface="Arial"/>
              <a:sym typeface="Arial"/>
            </a:endParaRPr>
          </a:p>
        </p:txBody>
      </p:sp>
      <p:sp>
        <p:nvSpPr>
          <p:cNvPr id="173" name="Google Shape;173;p21"/>
          <p:cNvSpPr txBox="1"/>
          <p:nvPr/>
        </p:nvSpPr>
        <p:spPr>
          <a:xfrm>
            <a:off x="1019250" y="3397550"/>
            <a:ext cx="16497000" cy="5775900"/>
          </a:xfrm>
          <a:prstGeom prst="rect">
            <a:avLst/>
          </a:prstGeom>
          <a:noFill/>
          <a:ln>
            <a:noFill/>
          </a:ln>
        </p:spPr>
        <p:txBody>
          <a:bodyPr spcFirstLastPara="1" wrap="square" lIns="91425" tIns="91425" rIns="91425" bIns="91425" anchor="t" anchorCtr="0">
            <a:noAutofit/>
          </a:bodyPr>
          <a:lstStyle/>
          <a:p>
            <a:pPr marL="457200" marR="0" lvl="0" indent="-438150" algn="l" rtl="0">
              <a:lnSpc>
                <a:spcPct val="100000"/>
              </a:lnSpc>
              <a:spcBef>
                <a:spcPts val="0"/>
              </a:spcBef>
              <a:spcAft>
                <a:spcPts val="0"/>
              </a:spcAft>
              <a:buClr>
                <a:srgbClr val="000000"/>
              </a:buClr>
              <a:buSzPts val="3300"/>
              <a:buFont typeface="Calibri"/>
              <a:buChar char="●"/>
            </a:pPr>
            <a:r>
              <a:rPr lang="en-US" sz="3300" b="0" i="0" u="none" strike="noStrike" cap="none">
                <a:solidFill>
                  <a:srgbClr val="000000"/>
                </a:solidFill>
                <a:latin typeface="Calibri"/>
                <a:ea typeface="Calibri"/>
                <a:cs typeface="Calibri"/>
                <a:sym typeface="Calibri"/>
              </a:rPr>
              <a:t>Our project Password Management using Cryptographic Techniques mainly deals with the storing of user credentials. Using different techniques we have developed our code so it connects to the database and stores the password.</a:t>
            </a:r>
            <a:endParaRPr sz="33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300"/>
              <a:buFont typeface="Arial"/>
              <a:buNone/>
            </a:pPr>
            <a:endParaRPr sz="3300" b="0" i="0" u="none" strike="noStrike" cap="none">
              <a:solidFill>
                <a:srgbClr val="000000"/>
              </a:solidFill>
              <a:latin typeface="Calibri"/>
              <a:ea typeface="Calibri"/>
              <a:cs typeface="Calibri"/>
              <a:sym typeface="Calibri"/>
            </a:endParaRPr>
          </a:p>
          <a:p>
            <a:pPr marL="457200" marR="0" lvl="0" indent="-438150" algn="l" rtl="0">
              <a:lnSpc>
                <a:spcPct val="100000"/>
              </a:lnSpc>
              <a:spcBef>
                <a:spcPts val="0"/>
              </a:spcBef>
              <a:spcAft>
                <a:spcPts val="0"/>
              </a:spcAft>
              <a:buClr>
                <a:srgbClr val="000000"/>
              </a:buClr>
              <a:buSzPts val="3300"/>
              <a:buFont typeface="Calibri"/>
              <a:buChar char="●"/>
            </a:pPr>
            <a:r>
              <a:rPr lang="en-US" sz="3300" b="0" i="0" u="none" strike="noStrike" cap="none">
                <a:solidFill>
                  <a:srgbClr val="000000"/>
                </a:solidFill>
                <a:latin typeface="Calibri"/>
                <a:ea typeface="Calibri"/>
                <a:cs typeface="Calibri"/>
                <a:sym typeface="Calibri"/>
              </a:rPr>
              <a:t>The key point of our project is the high numbered bit key generated to store the cipher text which will change for a specific period of time to make it more secure. </a:t>
            </a:r>
            <a:endParaRPr sz="33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300"/>
              <a:buFont typeface="Arial"/>
              <a:buNone/>
            </a:pPr>
            <a:endParaRPr sz="3300" b="0" i="0" u="none" strike="noStrike" cap="none">
              <a:solidFill>
                <a:srgbClr val="000000"/>
              </a:solidFill>
              <a:latin typeface="Calibri"/>
              <a:ea typeface="Calibri"/>
              <a:cs typeface="Calibri"/>
              <a:sym typeface="Calibri"/>
            </a:endParaRPr>
          </a:p>
          <a:p>
            <a:pPr marL="457200" marR="0" lvl="0" indent="-438150" algn="l" rtl="0">
              <a:lnSpc>
                <a:spcPct val="100000"/>
              </a:lnSpc>
              <a:spcBef>
                <a:spcPts val="0"/>
              </a:spcBef>
              <a:spcAft>
                <a:spcPts val="0"/>
              </a:spcAft>
              <a:buClr>
                <a:srgbClr val="000000"/>
              </a:buClr>
              <a:buSzPts val="3300"/>
              <a:buFont typeface="Calibri"/>
              <a:buChar char="●"/>
            </a:pPr>
            <a:r>
              <a:rPr lang="en-US" sz="3300" b="0" i="0" u="none" strike="noStrike" cap="none">
                <a:solidFill>
                  <a:srgbClr val="000000"/>
                </a:solidFill>
                <a:latin typeface="Calibri"/>
                <a:ea typeface="Calibri"/>
                <a:cs typeface="Calibri"/>
                <a:sym typeface="Calibri"/>
              </a:rPr>
              <a:t>The main role  of using our project is to secure the user credentials by using a different techniques. </a:t>
            </a:r>
            <a:endParaRPr sz="3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Calibri"/>
                <a:ea typeface="Calibri"/>
                <a:cs typeface="Calibri"/>
                <a:sym typeface="Calibri"/>
              </a:rPr>
              <a:t>    </a:t>
            </a:r>
            <a:endParaRPr sz="33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839</Words>
  <Application>Microsoft Office PowerPoint</Application>
  <PresentationFormat>Custom</PresentationFormat>
  <Paragraphs>117</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Open Sans</vt:lpstr>
      <vt:lpstr>Times</vt:lpstr>
      <vt:lpstr>Open Sans ExtraBold</vt:lpstr>
      <vt:lpstr>Times New Roman</vt:lpstr>
      <vt:lpstr>Open Sans Light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1</cp:revision>
  <dcterms:modified xsi:type="dcterms:W3CDTF">2020-07-22T13:16:08Z</dcterms:modified>
</cp:coreProperties>
</file>