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78"/>
  </p:notesMasterIdLst>
  <p:sldIdLst>
    <p:sldId id="256" r:id="rId2"/>
    <p:sldId id="578" r:id="rId3"/>
    <p:sldId id="494" r:id="rId4"/>
    <p:sldId id="482" r:id="rId5"/>
    <p:sldId id="483" r:id="rId6"/>
    <p:sldId id="485" r:id="rId7"/>
    <p:sldId id="486" r:id="rId8"/>
    <p:sldId id="487" r:id="rId9"/>
    <p:sldId id="577" r:id="rId10"/>
    <p:sldId id="495" r:id="rId11"/>
    <p:sldId id="488" r:id="rId12"/>
    <p:sldId id="490" r:id="rId13"/>
    <p:sldId id="489" r:id="rId14"/>
    <p:sldId id="491" r:id="rId15"/>
    <p:sldId id="492" r:id="rId16"/>
    <p:sldId id="497" r:id="rId17"/>
    <p:sldId id="501" r:id="rId18"/>
    <p:sldId id="509" r:id="rId19"/>
    <p:sldId id="477" r:id="rId20"/>
    <p:sldId id="465" r:id="rId21"/>
    <p:sldId id="262" r:id="rId22"/>
    <p:sldId id="329" r:id="rId23"/>
    <p:sldId id="287" r:id="rId24"/>
    <p:sldId id="288" r:id="rId25"/>
    <p:sldId id="289" r:id="rId26"/>
    <p:sldId id="290" r:id="rId27"/>
    <p:sldId id="291" r:id="rId28"/>
    <p:sldId id="500" r:id="rId29"/>
    <p:sldId id="315" r:id="rId30"/>
    <p:sldId id="316" r:id="rId31"/>
    <p:sldId id="269" r:id="rId32"/>
    <p:sldId id="317" r:id="rId33"/>
    <p:sldId id="270" r:id="rId34"/>
    <p:sldId id="318" r:id="rId35"/>
    <p:sldId id="319" r:id="rId36"/>
    <p:sldId id="323" r:id="rId37"/>
    <p:sldId id="567" r:id="rId38"/>
    <p:sldId id="402" r:id="rId39"/>
    <p:sldId id="504" r:id="rId40"/>
    <p:sldId id="511" r:id="rId41"/>
    <p:sldId id="512" r:id="rId42"/>
    <p:sldId id="513" r:id="rId43"/>
    <p:sldId id="514" r:id="rId44"/>
    <p:sldId id="516" r:id="rId45"/>
    <p:sldId id="517" r:id="rId46"/>
    <p:sldId id="515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30" r:id="rId56"/>
    <p:sldId id="537" r:id="rId57"/>
    <p:sldId id="542" r:id="rId58"/>
    <p:sldId id="543" r:id="rId59"/>
    <p:sldId id="545" r:id="rId60"/>
    <p:sldId id="558" r:id="rId61"/>
    <p:sldId id="559" r:id="rId62"/>
    <p:sldId id="560" r:id="rId63"/>
    <p:sldId id="561" r:id="rId64"/>
    <p:sldId id="568" r:id="rId65"/>
    <p:sldId id="569" r:id="rId66"/>
    <p:sldId id="563" r:id="rId67"/>
    <p:sldId id="564" r:id="rId68"/>
    <p:sldId id="565" r:id="rId69"/>
    <p:sldId id="557" r:id="rId70"/>
    <p:sldId id="528" r:id="rId71"/>
    <p:sldId id="527" r:id="rId72"/>
    <p:sldId id="526" r:id="rId73"/>
    <p:sldId id="571" r:id="rId74"/>
    <p:sldId id="570" r:id="rId75"/>
    <p:sldId id="576" r:id="rId76"/>
    <p:sldId id="330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800000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84A25C3-C91F-490E-BC7B-C016C8ACE481}" type="datetimeFigureOut">
              <a:rPr lang="en-IN"/>
              <a:pPr>
                <a:defRPr/>
              </a:pPr>
              <a:t>18-06-2017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anose="020F0502020204030204" pitchFamily="34" charset="0"/>
              </a:defRPr>
            </a:lvl1pPr>
          </a:lstStyle>
          <a:p>
            <a:fld id="{C6E1766C-9019-407A-AD30-6ECDAAF0B50C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370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1766C-9019-407A-AD30-6ECDAAF0B50C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67B4C-FB4B-4CCD-9FAA-89DE16C22BD4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3CD2A-A1D2-427A-8CA0-ACAE56E1D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3887-7F9D-4EE9-8560-65C2446ABB98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F2F9F-B35B-44D2-8364-B805D83DE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7A636-2EBA-40E4-B6DC-662C48A0D540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52F3F-F8A9-41AF-ABB7-8983D862E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 b="0"/>
            </a:lvl1pPr>
            <a:lvl2pPr marL="742950" indent="-285750">
              <a:buFont typeface="Courier New" panose="02070309020205020404" pitchFamily="49" charset="0"/>
              <a:buChar char="o"/>
              <a:defRPr sz="2400" b="0"/>
            </a:lvl2pPr>
            <a:lvl3pPr marL="1143000" indent="-228600">
              <a:buFont typeface="Arial" panose="020B0604020202020204" pitchFamily="34" charset="0"/>
              <a:buChar char="•"/>
              <a:defRPr sz="2000" b="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 sz="1600" b="0">
                <a:solidFill>
                  <a:schemeClr val="accent1">
                    <a:lumMod val="7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 b="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4DC7-FD26-4210-83B6-347991F93BA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B8C1C-64C0-4DAA-9695-F8E4C65E8F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3672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C2B46-5129-4490-AD1A-D70079AECDF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EE00A-2066-434A-9126-D0842D6FAD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7D7F0-C18F-4B37-84E9-79A520252AB0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15A1C-E85A-4042-B8CE-4FB81FE0D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082B7-FBBB-46FC-ADE1-088A3686EC6C}" type="datetime1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5D4E2-63C1-45F0-ABFF-BDF076AEA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96665-0CEB-406F-8966-900D1C73E357}" type="datetime1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21329-BE57-4E37-9776-1245922B9C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2FCE3-DD8A-455A-B611-40995CBBAA63}" type="datetime1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09B60-9252-4C04-AF5A-A30C057B2A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29FD3-5945-4E6F-8CDE-F6DEED6040BF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F95DE-D29C-4D20-909D-D75468252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2F2D-E966-4C7C-BE3B-FFA26655B4C9}" type="datetime1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444DE-E972-43BF-9A40-C7ED5CF82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6377A5-8B25-4337-8E70-9F0502832792}" type="datetime1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898989"/>
                </a:solidFill>
              </a:defRPr>
            </a:lvl1pPr>
          </a:lstStyle>
          <a:p>
            <a:fld id="{307641FB-A769-4E1C-9492-C9E15D63DF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3" r:id="rId3"/>
    <p:sldLayoutId id="2147483752" r:id="rId4"/>
    <p:sldLayoutId id="2147483751" r:id="rId5"/>
    <p:sldLayoutId id="2147483750" r:id="rId6"/>
    <p:sldLayoutId id="2147483749" r:id="rId7"/>
    <p:sldLayoutId id="2147483748" r:id="rId8"/>
    <p:sldLayoutId id="2147483747" r:id="rId9"/>
    <p:sldLayoutId id="2147483746" r:id="rId10"/>
    <p:sldLayoutId id="21474837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F6228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272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Probabilistic Topic Models</a:t>
            </a:r>
            <a:br>
              <a:rPr lang="en-US" sz="3600" dirty="0" smtClean="0"/>
            </a:br>
            <a:r>
              <a:rPr lang="en-US" sz="2400" dirty="0" smtClean="0"/>
              <a:t>Tutorial: NLP Summer School</a:t>
            </a:r>
            <a:br>
              <a:rPr lang="en-US" sz="2400" dirty="0" smtClean="0"/>
            </a:br>
            <a:r>
              <a:rPr lang="en-US" sz="2400" dirty="0" smtClean="0"/>
              <a:t>IIT </a:t>
            </a:r>
            <a:r>
              <a:rPr lang="en-US" sz="2400" dirty="0" err="1" smtClean="0"/>
              <a:t>Kharagpur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Jun 19 2017</a:t>
            </a:r>
            <a:endParaRPr lang="en-IN" sz="2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4676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0" dirty="0" smtClean="0">
                <a:solidFill>
                  <a:srgbClr val="4F6228"/>
                </a:solidFill>
              </a:rPr>
              <a:t>Indrajit Bhattacharya</a:t>
            </a:r>
          </a:p>
          <a:p>
            <a:pPr>
              <a:lnSpc>
                <a:spcPct val="90000"/>
              </a:lnSpc>
            </a:pPr>
            <a:r>
              <a:rPr lang="en-US" sz="2100" b="0" dirty="0" smtClean="0">
                <a:solidFill>
                  <a:srgbClr val="4F6228"/>
                </a:solidFill>
              </a:rPr>
              <a:t>Senior Scientist</a:t>
            </a:r>
            <a:endParaRPr lang="en-US" sz="2100" b="0" dirty="0">
              <a:solidFill>
                <a:srgbClr val="4F6228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b="0" dirty="0" smtClean="0">
                <a:solidFill>
                  <a:srgbClr val="4F6228"/>
                </a:solidFill>
              </a:rPr>
              <a:t>Data and Decision Sciences Department</a:t>
            </a:r>
          </a:p>
          <a:p>
            <a:pPr>
              <a:lnSpc>
                <a:spcPct val="90000"/>
              </a:lnSpc>
            </a:pPr>
            <a:r>
              <a:rPr lang="en-US" sz="2100" b="0" dirty="0" smtClean="0">
                <a:solidFill>
                  <a:srgbClr val="4F6228"/>
                </a:solidFill>
              </a:rPr>
              <a:t>TCS Innovation Labs</a:t>
            </a:r>
            <a:endParaRPr lang="en-IN" sz="2100" b="0" dirty="0" smtClean="0">
              <a:solidFill>
                <a:srgbClr val="4F62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topic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Topics in a ‘Science’ Paper</a:t>
            </a:r>
            <a:endParaRPr lang="en-IN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57288"/>
            <a:ext cx="698182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3336925"/>
            <a:ext cx="4545012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359150"/>
            <a:ext cx="24669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Group 1031"/>
          <p:cNvGrpSpPr>
            <a:grpSpLocks/>
          </p:cNvGrpSpPr>
          <p:nvPr/>
        </p:nvGrpSpPr>
        <p:grpSpPr bwMode="auto">
          <a:xfrm>
            <a:off x="76200" y="3441700"/>
            <a:ext cx="5334000" cy="2790825"/>
            <a:chOff x="76200" y="3837801"/>
            <a:chExt cx="5334000" cy="2791599"/>
          </a:xfrm>
        </p:grpSpPr>
        <p:sp>
          <p:nvSpPr>
            <p:cNvPr id="21512" name="TextBox 5"/>
            <p:cNvSpPr txBox="1">
              <a:spLocks noChangeArrowheads="1"/>
            </p:cNvSpPr>
            <p:nvPr/>
          </p:nvSpPr>
          <p:spPr bwMode="auto">
            <a:xfrm>
              <a:off x="76200" y="4719935"/>
              <a:ext cx="1326394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IN" sz="1200"/>
                <a:t>genomic sequences</a:t>
              </a:r>
              <a:endParaRPr lang="en-IN" sz="1200" b="0"/>
            </a:p>
          </p:txBody>
        </p:sp>
        <p:sp>
          <p:nvSpPr>
            <p:cNvPr id="21513" name="TextBox 9"/>
            <p:cNvSpPr txBox="1">
              <a:spLocks noChangeArrowheads="1"/>
            </p:cNvSpPr>
            <p:nvPr/>
          </p:nvSpPr>
          <p:spPr bwMode="auto">
            <a:xfrm>
              <a:off x="76200" y="3837801"/>
              <a:ext cx="1326394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IN" sz="1200"/>
                <a:t>statistics</a:t>
              </a:r>
              <a:endParaRPr lang="en-IN" sz="1200" b="0"/>
            </a:p>
          </p:txBody>
        </p:sp>
        <p:sp>
          <p:nvSpPr>
            <p:cNvPr id="21514" name="TextBox 10"/>
            <p:cNvSpPr txBox="1">
              <a:spLocks noChangeArrowheads="1"/>
            </p:cNvSpPr>
            <p:nvPr/>
          </p:nvSpPr>
          <p:spPr bwMode="auto">
            <a:xfrm>
              <a:off x="76200" y="5666601"/>
              <a:ext cx="1326394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IN" sz="1200"/>
                <a:t>binding sites</a:t>
              </a:r>
              <a:endParaRPr lang="en-IN" sz="1200" b="0"/>
            </a:p>
          </p:txBody>
        </p:sp>
        <p:sp>
          <p:nvSpPr>
            <p:cNvPr id="21515" name="TextBox 11"/>
            <p:cNvSpPr txBox="1">
              <a:spLocks noChangeArrowheads="1"/>
            </p:cNvSpPr>
            <p:nvPr/>
          </p:nvSpPr>
          <p:spPr bwMode="auto">
            <a:xfrm>
              <a:off x="76200" y="6167735"/>
              <a:ext cx="1326394" cy="4616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IN" sz="1200"/>
                <a:t>computer algorithms</a:t>
              </a:r>
              <a:endParaRPr lang="en-IN" sz="1200" b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388" y="5011289"/>
              <a:ext cx="152400" cy="1572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048000" y="4110927"/>
              <a:ext cx="152400" cy="1556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733800" y="5328877"/>
              <a:ext cx="152400" cy="1572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5867189"/>
              <a:ext cx="152400" cy="15720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cxnSp>
          <p:nvCxnSpPr>
            <p:cNvPr id="16" name="Curved Connector 15"/>
            <p:cNvCxnSpPr>
              <a:stCxn id="21512" idx="3"/>
              <a:endCxn id="14" idx="1"/>
            </p:cNvCxnSpPr>
            <p:nvPr/>
          </p:nvCxnSpPr>
          <p:spPr>
            <a:xfrm>
              <a:off x="1403350" y="4950948"/>
              <a:ext cx="322263" cy="84160"/>
            </a:xfrm>
            <a:prstGeom prst="curvedConnector2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21513" idx="3"/>
              <a:endCxn id="18" idx="0"/>
            </p:cNvCxnSpPr>
            <p:nvPr/>
          </p:nvCxnSpPr>
          <p:spPr>
            <a:xfrm>
              <a:off x="1403350" y="3975952"/>
              <a:ext cx="1720850" cy="134974"/>
            </a:xfrm>
            <a:prstGeom prst="curvedConnector2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514" idx="3"/>
              <a:endCxn id="19" idx="3"/>
            </p:cNvCxnSpPr>
            <p:nvPr/>
          </p:nvCxnSpPr>
          <p:spPr>
            <a:xfrm flipV="1">
              <a:off x="1403350" y="5463852"/>
              <a:ext cx="2352675" cy="341408"/>
            </a:xfrm>
            <a:prstGeom prst="curvedConnector2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1515" idx="3"/>
              <a:endCxn id="20" idx="3"/>
            </p:cNvCxnSpPr>
            <p:nvPr/>
          </p:nvCxnSpPr>
          <p:spPr>
            <a:xfrm flipV="1">
              <a:off x="1403350" y="6000576"/>
              <a:ext cx="3876675" cy="398574"/>
            </a:xfrm>
            <a:prstGeom prst="curvedConnector2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5959475"/>
            <a:ext cx="2133600" cy="365125"/>
          </a:xfrm>
        </p:spPr>
        <p:txBody>
          <a:bodyPr/>
          <a:lstStyle/>
          <a:p>
            <a:fld id="{EBFB8C1C-64C0-4DAA-9695-F8E4C65E8F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634696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Blei</a:t>
            </a:r>
            <a:r>
              <a:rPr lang="en-US" sz="1600" b="0" dirty="0" smtClean="0"/>
              <a:t> 2009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1672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Topic Evolution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466850"/>
            <a:ext cx="6318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89400"/>
            <a:ext cx="579120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2"/>
          <p:cNvSpPr txBox="1">
            <a:spLocks/>
          </p:cNvSpPr>
          <p:nvPr/>
        </p:nvSpPr>
        <p:spPr>
          <a:xfrm>
            <a:off x="6553200" y="62150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CF509B60-9252-4C04-AF5A-A30C057B2A6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21131" y="1097518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Science Archive (1880-2002)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34696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Blei</a:t>
            </a:r>
            <a:r>
              <a:rPr lang="en-US" sz="1600" b="0" dirty="0" smtClean="0"/>
              <a:t> 2009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3157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Correlated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0731" y="6377024"/>
            <a:ext cx="2133600" cy="365125"/>
          </a:xfrm>
        </p:spPr>
        <p:txBody>
          <a:bodyPr/>
          <a:lstStyle/>
          <a:p>
            <a:fld id="{EBFB8C1C-64C0-4DAA-9695-F8E4C65E8F8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5" descr="CT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14375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95600" y="1365250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Science (1990-1999)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6403595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Blei</a:t>
            </a:r>
            <a:r>
              <a:rPr lang="en-US" sz="1600" b="0" dirty="0" smtClean="0"/>
              <a:t> 2009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832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Sentiments in </a:t>
            </a:r>
            <a:r>
              <a:rPr lang="en-US" dirty="0"/>
              <a:t>Product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1143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battery, charge, batteries, alkaline, shutter, door, charger, casing, </a:t>
            </a:r>
            <a:r>
              <a:rPr lang="en-IN" sz="1200" b="0" dirty="0" err="1">
                <a:solidFill>
                  <a:schemeClr val="tx1"/>
                </a:solidFill>
              </a:rPr>
              <a:t>aa</a:t>
            </a:r>
            <a:r>
              <a:rPr lang="en-IN" sz="1200" b="0" dirty="0">
                <a:solidFill>
                  <a:schemeClr val="tx1"/>
                </a:solidFill>
              </a:rPr>
              <a:t>, life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3600" y="1651000"/>
            <a:ext cx="1714500" cy="1168400"/>
          </a:xfrm>
          <a:prstGeom prst="roundRect">
            <a:avLst>
              <a:gd name="adj" fmla="val 4791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long, good, great, high, easy, lasting, ever, best, impressive, fine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4071938"/>
            <a:ext cx="1397000" cy="1947862"/>
          </a:xfrm>
          <a:prstGeom prst="roundRect">
            <a:avLst>
              <a:gd name="adj" fmla="val 479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terrible, troubling, unhappy, never, tough, short, awful, disappointing, last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43800" y="1600200"/>
            <a:ext cx="1143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images, clarity, camera, brightness, focus, </a:t>
            </a:r>
            <a:r>
              <a:rPr lang="en-IN" sz="1200" b="0" dirty="0" err="1">
                <a:solidFill>
                  <a:schemeClr val="tx1"/>
                </a:solidFill>
              </a:rPr>
              <a:t>pics</a:t>
            </a:r>
            <a:r>
              <a:rPr lang="en-IN" sz="1200" b="0" dirty="0">
                <a:solidFill>
                  <a:schemeClr val="tx1"/>
                </a:solidFill>
              </a:rPr>
              <a:t>, autofocus, quality, shots, video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1662113"/>
            <a:ext cx="1714500" cy="1233487"/>
          </a:xfrm>
          <a:prstGeom prst="roundRect">
            <a:avLst>
              <a:gd name="adj" fmla="val 4791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clear, great, loved, amazing, crystal, excellent, good, brilliant, high, happy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00938" y="4137025"/>
            <a:ext cx="1206500" cy="1882775"/>
          </a:xfrm>
          <a:prstGeom prst="roundRect">
            <a:avLst>
              <a:gd name="adj" fmla="val 479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awful, unclear, pathetic, never, useless, low, expect, least, ok, blurry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3548063"/>
            <a:ext cx="2667000" cy="681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ease, portability, size, lightweight, travel, straps, camera, design, trips, carry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819400" y="4770438"/>
            <a:ext cx="1714500" cy="1363662"/>
          </a:xfrm>
          <a:prstGeom prst="roundRect">
            <a:avLst>
              <a:gd name="adj" fmla="val 4791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great, easy, carry, little, light, good, recommend, liked, use, carried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53000" y="4759325"/>
            <a:ext cx="1651000" cy="1298575"/>
          </a:xfrm>
          <a:prstGeom prst="roundRect">
            <a:avLst>
              <a:gd name="adj" fmla="val 4791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200" b="0" dirty="0">
                <a:solidFill>
                  <a:schemeClr val="tx1"/>
                </a:solidFill>
              </a:rPr>
              <a:t>tough, heavy, carry, bad, huge, awful, less, never, limited, bulk</a:t>
            </a:r>
          </a:p>
        </p:txBody>
      </p:sp>
      <p:cxnSp>
        <p:nvCxnSpPr>
          <p:cNvPr id="14" name="Straight Connector 13"/>
          <p:cNvCxnSpPr>
            <a:stCxn id="6" idx="1"/>
            <a:endCxn id="5" idx="3"/>
          </p:cNvCxnSpPr>
          <p:nvPr/>
        </p:nvCxnSpPr>
        <p:spPr>
          <a:xfrm flipH="1">
            <a:off x="1524000" y="2235200"/>
            <a:ext cx="609600" cy="2413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2"/>
          </p:cNvCxnSpPr>
          <p:nvPr/>
        </p:nvCxnSpPr>
        <p:spPr>
          <a:xfrm flipV="1">
            <a:off x="927100" y="3352800"/>
            <a:ext cx="25400" cy="7191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8" idx="1"/>
          </p:cNvCxnSpPr>
          <p:nvPr/>
        </p:nvCxnSpPr>
        <p:spPr>
          <a:xfrm>
            <a:off x="6743700" y="2279650"/>
            <a:ext cx="800100" cy="1968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 flipH="1">
            <a:off x="8104188" y="3352800"/>
            <a:ext cx="11112" cy="7842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13" idx="0"/>
          </p:cNvCxnSpPr>
          <p:nvPr/>
        </p:nvCxnSpPr>
        <p:spPr>
          <a:xfrm>
            <a:off x="4533900" y="4229100"/>
            <a:ext cx="1244600" cy="5302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12" idx="0"/>
          </p:cNvCxnSpPr>
          <p:nvPr/>
        </p:nvCxnSpPr>
        <p:spPr>
          <a:xfrm flipH="1">
            <a:off x="3676650" y="4229100"/>
            <a:ext cx="857250" cy="5413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1600200" y="3124200"/>
            <a:ext cx="915988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Battery</a:t>
            </a:r>
            <a:endParaRPr lang="en-IN" b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84613" y="3124200"/>
            <a:ext cx="1198562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Portability</a:t>
            </a:r>
            <a:endParaRPr lang="en-IN" b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10325" y="3124200"/>
            <a:ext cx="1133475" cy="3698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Image Q.</a:t>
            </a:r>
            <a:endParaRPr lang="en-IN" b="0"/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628775" y="23622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0.9</a:t>
            </a:r>
            <a:endParaRPr lang="en-IN" b="0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990600" y="35163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0.1</a:t>
            </a:r>
            <a:endParaRPr lang="en-IN" b="0"/>
          </a:p>
        </p:txBody>
      </p: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3352800" y="42783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0.3</a:t>
            </a:r>
            <a:endParaRPr lang="en-IN" b="0"/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362575" y="42672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0.7</a:t>
            </a:r>
            <a:endParaRPr lang="en-IN" b="0"/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7519988" y="35814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0.55</a:t>
            </a:r>
            <a:endParaRPr lang="en-IN" b="0"/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6834188" y="198120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0.45</a:t>
            </a:r>
            <a:endParaRPr lang="en-IN" b="0"/>
          </a:p>
        </p:txBody>
      </p:sp>
      <p:sp>
        <p:nvSpPr>
          <p:cNvPr id="31" name="Rectangle 30"/>
          <p:cNvSpPr/>
          <p:nvPr/>
        </p:nvSpPr>
        <p:spPr>
          <a:xfrm>
            <a:off x="3474333" y="6356350"/>
            <a:ext cx="1570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Lakkaraju</a:t>
            </a:r>
            <a:r>
              <a:rPr lang="en-US" sz="1600" b="0" dirty="0" smtClean="0"/>
              <a:t> 2011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5702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Multilingual News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1219200"/>
            <a:ext cx="3962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0" dirty="0"/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39624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600" b="0" dirty="0"/>
          </a:p>
        </p:txBody>
      </p:sp>
      <p:sp>
        <p:nvSpPr>
          <p:cNvPr id="7" name="Rectangle 6"/>
          <p:cNvSpPr/>
          <p:nvPr/>
        </p:nvSpPr>
        <p:spPr>
          <a:xfrm>
            <a:off x="2720975" y="1676400"/>
            <a:ext cx="1393825" cy="185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0" dirty="0">
                <a:solidFill>
                  <a:schemeClr val="tx1"/>
                </a:solidFill>
              </a:rPr>
              <a:t>Congress, party, minister, </a:t>
            </a:r>
            <a:r>
              <a:rPr lang="en-IN" sz="1400" b="0" dirty="0" err="1">
                <a:solidFill>
                  <a:schemeClr val="tx1"/>
                </a:solidFill>
              </a:rPr>
              <a:t>singh</a:t>
            </a:r>
            <a:r>
              <a:rPr lang="en-IN" sz="1400" b="0" dirty="0">
                <a:solidFill>
                  <a:schemeClr val="tx1"/>
                </a:solidFill>
              </a:rPr>
              <a:t>, CPM, BJP, </a:t>
            </a:r>
            <a:r>
              <a:rPr lang="en-IN" sz="1400" b="0" dirty="0" err="1">
                <a:solidFill>
                  <a:schemeClr val="tx1"/>
                </a:solidFill>
              </a:rPr>
              <a:t>sabha</a:t>
            </a:r>
            <a:r>
              <a:rPr lang="en-IN" sz="1400" b="0" dirty="0">
                <a:solidFill>
                  <a:schemeClr val="tx1"/>
                </a:solidFill>
              </a:rPr>
              <a:t>, MPs, Left, government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83175" y="1676400"/>
            <a:ext cx="1393825" cy="1852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s-IN" sz="1400" b="0"/>
              <a:t>সাংসদ</a:t>
            </a:r>
            <a:r>
              <a:rPr lang="en-US" sz="1400" b="0"/>
              <a:t> </a:t>
            </a:r>
            <a:r>
              <a:rPr lang="as-IN" sz="1400" b="0"/>
              <a:t>বিজেপি</a:t>
            </a:r>
            <a:r>
              <a:rPr lang="en-US" sz="1400" b="0"/>
              <a:t> </a:t>
            </a:r>
            <a:r>
              <a:rPr lang="as-IN" sz="1400" b="0"/>
              <a:t>প্রশ্ন</a:t>
            </a:r>
            <a:r>
              <a:rPr lang="en-US" sz="1400" b="0"/>
              <a:t> </a:t>
            </a:r>
            <a:r>
              <a:rPr lang="as-IN" sz="1400" b="0"/>
              <a:t>সংসদে</a:t>
            </a:r>
          </a:p>
          <a:p>
            <a:pPr algn="ctr"/>
            <a:r>
              <a:rPr lang="as-IN" sz="1400" b="0"/>
              <a:t>কমিটির</a:t>
            </a:r>
            <a:r>
              <a:rPr lang="en-US" sz="1400" b="0"/>
              <a:t> </a:t>
            </a:r>
            <a:r>
              <a:rPr lang="as-IN" sz="1400" b="0"/>
              <a:t>দলের</a:t>
            </a:r>
            <a:r>
              <a:rPr lang="en-US" sz="1400" b="0"/>
              <a:t> </a:t>
            </a:r>
            <a:r>
              <a:rPr lang="as-IN" sz="1400" b="0"/>
              <a:t>বিরুদ্ধে</a:t>
            </a:r>
            <a:r>
              <a:rPr lang="en-US" sz="1400" b="0"/>
              <a:t> </a:t>
            </a:r>
            <a:r>
              <a:rPr lang="as-IN" sz="1400" b="0"/>
              <a:t>কথা</a:t>
            </a:r>
            <a:r>
              <a:rPr lang="en-US" sz="1400" b="0"/>
              <a:t> </a:t>
            </a:r>
            <a:r>
              <a:rPr lang="as-IN" sz="1400" b="0"/>
              <a:t>সংসদের</a:t>
            </a:r>
          </a:p>
          <a:p>
            <a:pPr algn="ctr"/>
            <a:r>
              <a:rPr lang="as-IN" sz="1400" b="0"/>
              <a:t>  সাংসদদের</a:t>
            </a:r>
            <a:endParaRPr lang="en-IN" sz="1400" b="0"/>
          </a:p>
        </p:txBody>
      </p:sp>
      <p:sp>
        <p:nvSpPr>
          <p:cNvPr id="9" name="Rectangle 8"/>
          <p:cNvSpPr/>
          <p:nvPr/>
        </p:nvSpPr>
        <p:spPr>
          <a:xfrm>
            <a:off x="2720975" y="3733800"/>
            <a:ext cx="1393825" cy="1852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0" dirty="0">
                <a:solidFill>
                  <a:schemeClr val="tx1"/>
                </a:solidFill>
              </a:rPr>
              <a:t>World, France cup, </a:t>
            </a:r>
            <a:r>
              <a:rPr lang="en-IN" sz="1400" b="0" dirty="0" err="1">
                <a:solidFill>
                  <a:schemeClr val="tx1"/>
                </a:solidFill>
              </a:rPr>
              <a:t>Zidane</a:t>
            </a:r>
            <a:r>
              <a:rPr lang="en-IN" sz="1400" b="0" dirty="0">
                <a:solidFill>
                  <a:schemeClr val="tx1"/>
                </a:solidFill>
              </a:rPr>
              <a:t>, final, Italy, French, sports, match, team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3175" y="3733800"/>
            <a:ext cx="1393825" cy="1852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s-IN" sz="1400" b="0"/>
              <a:t>জিদান জিদানের বিশ্বকাপ ফ্রান্স ফ্রান্সের ফুটবল ফরাসি ম্যাচ জিদানকে গোল</a:t>
            </a:r>
            <a:endParaRPr lang="en-IN" sz="1400" b="0"/>
          </a:p>
        </p:txBody>
      </p:sp>
      <p:sp>
        <p:nvSpPr>
          <p:cNvPr id="11" name="Rectangle 10"/>
          <p:cNvSpPr/>
          <p:nvPr/>
        </p:nvSpPr>
        <p:spPr>
          <a:xfrm>
            <a:off x="896938" y="1295400"/>
            <a:ext cx="1541462" cy="2074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0" dirty="0">
                <a:solidFill>
                  <a:schemeClr val="tx1"/>
                </a:solidFill>
              </a:rPr>
              <a:t>research, technology, management training, science, education, Bengal, knowledge, India system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5350" y="3967163"/>
            <a:ext cx="1466850" cy="2000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400" b="0" dirty="0">
                <a:solidFill>
                  <a:schemeClr val="tx1"/>
                </a:solidFill>
              </a:rPr>
              <a:t>Cent, business </a:t>
            </a:r>
            <a:r>
              <a:rPr lang="en-IN" sz="1400" b="0" dirty="0" err="1">
                <a:solidFill>
                  <a:schemeClr val="tx1"/>
                </a:solidFill>
              </a:rPr>
              <a:t>crore</a:t>
            </a:r>
            <a:r>
              <a:rPr lang="en-IN" sz="1400" b="0" dirty="0">
                <a:solidFill>
                  <a:schemeClr val="tx1"/>
                </a:solidFill>
              </a:rPr>
              <a:t>, market bank, companies, company, services, million, industry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5150" y="1295400"/>
            <a:ext cx="1466850" cy="1852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s-IN" sz="1400" b="0"/>
              <a:t>তথ্য সরকারি রাজ্য সংক্রান্ত কলকাতা দফতরের কেন্দ্রীয় অভিযোগ সরকার রাজ্যের</a:t>
            </a:r>
            <a:endParaRPr lang="en-IN" sz="1400" b="0"/>
          </a:p>
        </p:txBody>
      </p:sp>
      <p:sp>
        <p:nvSpPr>
          <p:cNvPr id="14" name="Rectangle 13"/>
          <p:cNvSpPr/>
          <p:nvPr/>
        </p:nvSpPr>
        <p:spPr>
          <a:xfrm>
            <a:off x="6992938" y="4114800"/>
            <a:ext cx="1541462" cy="1852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s-IN" sz="1400" b="0"/>
              <a:t>জেলা নিজস্ব সংবাদদাতা পুলিশ অভিযোগ এলাকায় জেলার স্থানীয় এলাকার গ্রামে</a:t>
            </a:r>
            <a:endParaRPr lang="en-IN" sz="1400" b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29200" y="5738813"/>
            <a:ext cx="1676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/>
              <a:t>Anandabazar</a:t>
            </a:r>
            <a:endParaRPr lang="en-IN" sz="16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738813"/>
            <a:ext cx="1295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/>
              <a:t>Telegraph</a:t>
            </a:r>
            <a:endParaRPr lang="en-IN" sz="1600"/>
          </a:p>
        </p:txBody>
      </p: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>
            <a:off x="4114800" y="2601913"/>
            <a:ext cx="96837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0" idx="1"/>
          </p:cNvCxnSpPr>
          <p:nvPr/>
        </p:nvCxnSpPr>
        <p:spPr>
          <a:xfrm>
            <a:off x="4114800" y="4659313"/>
            <a:ext cx="96837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4800" y="3287713"/>
            <a:ext cx="1403350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Higher Edu.</a:t>
            </a:r>
            <a:endParaRPr lang="en-IN" b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04800" y="5638800"/>
            <a:ext cx="1120775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Business</a:t>
            </a:r>
            <a:endParaRPr lang="en-IN" b="0"/>
          </a:p>
        </p:txBody>
      </p:sp>
      <p:sp>
        <p:nvSpPr>
          <p:cNvPr id="21" name="TextBox 21"/>
          <p:cNvSpPr txBox="1">
            <a:spLocks noChangeArrowheads="1"/>
          </p:cNvSpPr>
          <p:nvPr/>
        </p:nvSpPr>
        <p:spPr bwMode="auto">
          <a:xfrm>
            <a:off x="2514600" y="1447800"/>
            <a:ext cx="979488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Politics.</a:t>
            </a:r>
            <a:endParaRPr lang="en-IN" b="0"/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2520950" y="5345113"/>
            <a:ext cx="1517650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Football WC.</a:t>
            </a:r>
            <a:endParaRPr lang="en-IN" b="0"/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4964113" y="1447800"/>
            <a:ext cx="979487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Politics.</a:t>
            </a:r>
            <a:endParaRPr lang="en-IN" b="0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187950" y="5257800"/>
            <a:ext cx="1517650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Football WC.</a:t>
            </a:r>
            <a:endParaRPr lang="en-IN" b="0"/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711950" y="3886200"/>
            <a:ext cx="1004888" cy="3698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Districts</a:t>
            </a:r>
            <a:endParaRPr lang="en-IN" b="0"/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7315200" y="2906713"/>
            <a:ext cx="1274763" cy="36988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State Govt</a:t>
            </a:r>
            <a:endParaRPr lang="en-IN" b="0"/>
          </a:p>
        </p:txBody>
      </p:sp>
      <p:sp>
        <p:nvSpPr>
          <p:cNvPr id="29" name="Rectangle 28"/>
          <p:cNvSpPr/>
          <p:nvPr/>
        </p:nvSpPr>
        <p:spPr>
          <a:xfrm>
            <a:off x="3474333" y="6356350"/>
            <a:ext cx="1273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err="1" smtClean="0"/>
              <a:t>Dubey</a:t>
            </a:r>
            <a:r>
              <a:rPr lang="en-US" sz="1600" b="0" dirty="0" smtClean="0"/>
              <a:t> 2011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1498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topic models?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Text Data</a:t>
            </a:r>
            <a:endParaRPr lang="en-I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00" dirty="0" smtClean="0"/>
                  <a:t>Document Corpus: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Sequence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 </a:t>
                </a:r>
                <a:r>
                  <a:rPr lang="en-US" dirty="0" smtClean="0"/>
                  <a:t>documents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 smtClean="0"/>
                  <a:t>Document is sequence of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words</a:t>
                </a:r>
              </a:p>
              <a:p>
                <a:pPr>
                  <a:lnSpc>
                    <a:spcPct val="90000"/>
                  </a:lnSpc>
                </a:pPr>
                <a:endParaRPr lang="en-US" sz="2300" dirty="0" smtClean="0"/>
              </a:p>
              <a:p>
                <a:pPr>
                  <a:lnSpc>
                    <a:spcPct val="90000"/>
                  </a:lnSpc>
                </a:pPr>
                <a:endParaRPr lang="en-US" sz="2300" dirty="0" smtClean="0"/>
              </a:p>
              <a:p>
                <a:pPr>
                  <a:lnSpc>
                    <a:spcPct val="90000"/>
                  </a:lnSpc>
                </a:pPr>
                <a:endParaRPr lang="en-US" sz="2300" dirty="0" smtClean="0"/>
              </a:p>
              <a:p>
                <a:pPr>
                  <a:lnSpc>
                    <a:spcPct val="90000"/>
                  </a:lnSpc>
                </a:pPr>
                <a:endParaRPr lang="en-US" sz="2300" dirty="0" smtClean="0"/>
              </a:p>
              <a:p>
                <a:pPr>
                  <a:lnSpc>
                    <a:spcPct val="90000"/>
                  </a:lnSpc>
                </a:pPr>
                <a:endParaRPr lang="en-US" sz="23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sz="2300" dirty="0" smtClean="0"/>
                  <a:t>Observed variables:</a:t>
                </a:r>
              </a:p>
              <a:p>
                <a:pPr lvl="1">
                  <a:lnSpc>
                    <a:spcPct val="90000"/>
                  </a:lnSpc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takes values from finite vocabulary of V words</a:t>
                </a:r>
              </a:p>
              <a:p>
                <a:pPr>
                  <a:lnSpc>
                    <a:spcPct val="90000"/>
                  </a:lnSpc>
                </a:pPr>
                <a:endParaRPr lang="en-IN" sz="23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0">
                <a:blip r:embed="rId2"/>
                <a:stretch>
                  <a:fillRect l="-88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nip Single Corner Rectangle 3"/>
          <p:cNvSpPr/>
          <p:nvPr/>
        </p:nvSpPr>
        <p:spPr>
          <a:xfrm>
            <a:off x="1066800" y="2971800"/>
            <a:ext cx="1828800" cy="1143000"/>
          </a:xfrm>
          <a:prstGeom prst="snip1Rect">
            <a:avLst>
              <a:gd name="adj" fmla="val 36359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This is the first document …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3276600" y="2971800"/>
            <a:ext cx="1905000" cy="1143000"/>
          </a:xfrm>
          <a:prstGeom prst="snip1Rect">
            <a:avLst>
              <a:gd name="adj" fmla="val 42513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This second one comes next …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6172200" y="2971800"/>
            <a:ext cx="2133600" cy="1143000"/>
          </a:xfrm>
          <a:prstGeom prst="snip1Rect">
            <a:avLst>
              <a:gd name="adj" fmla="val 37590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The last document comes at the end …</a:t>
            </a:r>
            <a:endParaRPr lang="en-IN" sz="1600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819400"/>
            <a:ext cx="8001000" cy="1524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6660" y="4953000"/>
                <a:ext cx="3981153" cy="335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0" y="4953000"/>
                <a:ext cx="3981153" cy="335733"/>
              </a:xfrm>
              <a:prstGeom prst="rect">
                <a:avLst/>
              </a:prstGeom>
              <a:blipFill rotWithShape="0">
                <a:blip r:embed="rId3"/>
                <a:stretch>
                  <a:fillRect l="-917" t="-1818" r="-168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4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Text: Discrete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8087"/>
            <a:ext cx="8229600" cy="2378076"/>
          </a:xfrm>
        </p:spPr>
        <p:txBody>
          <a:bodyPr>
            <a:normAutofit/>
          </a:bodyPr>
          <a:lstStyle/>
          <a:p>
            <a:r>
              <a:rPr lang="en-US" dirty="0"/>
              <a:t>Bag of words </a:t>
            </a:r>
            <a:r>
              <a:rPr lang="en-US" dirty="0" smtClean="0"/>
              <a:t>representation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Transactional </a:t>
            </a:r>
            <a:r>
              <a:rPr lang="en-US" dirty="0"/>
              <a:t>data, movie ratings, images, </a:t>
            </a:r>
            <a:r>
              <a:rPr lang="en-US" dirty="0" smtClean="0"/>
              <a:t>graphs…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219200" y="1295400"/>
            <a:ext cx="2438400" cy="2057400"/>
            <a:chOff x="1872" y="1008"/>
            <a:chExt cx="1536" cy="12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1056"/>
              <a:ext cx="14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68" y="15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n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544" y="1065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m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564" y="154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72" y="10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68" y="100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343400" y="2270125"/>
                <a:ext cx="304800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7609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dirty="0" err="1">
                        <a:solidFill>
                          <a:srgbClr val="376092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b="0" baseline="-25000" dirty="0">
                    <a:solidFill>
                      <a:srgbClr val="376092"/>
                    </a:solidFill>
                  </a:rPr>
                  <a:t>:</a:t>
                </a:r>
                <a:r>
                  <a:rPr lang="en-US" sz="2000" b="0" dirty="0">
                    <a:solidFill>
                      <a:srgbClr val="376092"/>
                    </a:solidFill>
                  </a:rPr>
                  <a:t> : no of occurrences of feature </a:t>
                </a:r>
                <a:r>
                  <a:rPr lang="en-US" sz="2000" b="0" dirty="0" err="1">
                    <a:solidFill>
                      <a:srgbClr val="376092"/>
                    </a:solidFill>
                  </a:rPr>
                  <a:t>i</a:t>
                </a:r>
                <a:r>
                  <a:rPr lang="en-US" sz="2000" b="0" dirty="0">
                    <a:solidFill>
                      <a:srgbClr val="376092"/>
                    </a:solidFill>
                  </a:rPr>
                  <a:t> in instance j</a:t>
                </a:r>
                <a:endParaRPr lang="en-US" sz="2000" b="0" baseline="-25000" dirty="0">
                  <a:solidFill>
                    <a:srgbClr val="376092"/>
                  </a:solidFill>
                </a:endParaRPr>
              </a:p>
            </p:txBody>
          </p:sp>
        </mc:Choice>
        <mc:Fallback xmlns="">
          <p:sp>
            <p:nvSpPr>
              <p:cNvPr id="14541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270125"/>
                <a:ext cx="3048000" cy="701675"/>
              </a:xfrm>
              <a:prstGeom prst="rect">
                <a:avLst/>
              </a:prstGeom>
              <a:blipFill rotWithShape="0">
                <a:blip r:embed="rId2"/>
                <a:stretch>
                  <a:fillRect l="-2200" t="-3448" r="-2400" b="-155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dirty="0" smtClean="0"/>
              <a:t>Latent Variable Models: Basic Intuition </a:t>
            </a:r>
            <a:endParaRPr lang="en-IN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Embed documents in lower dimension</a:t>
            </a:r>
            <a:r>
              <a:rPr lang="en-IN" sz="2200" dirty="0" smtClean="0"/>
              <a:t> ‘topic’ space</a:t>
            </a:r>
            <a:endParaRPr lang="en-IN" dirty="0" smtClean="0"/>
          </a:p>
          <a:p>
            <a:pPr>
              <a:buFont typeface="Arial" panose="020B0604020202020204" pitchFamily="34" charset="0"/>
              <a:buNone/>
            </a:pPr>
            <a:endParaRPr lang="en-US" sz="2200" dirty="0" smtClean="0"/>
          </a:p>
        </p:txBody>
      </p:sp>
      <p:grpSp>
        <p:nvGrpSpPr>
          <p:cNvPr id="235555" name="Group 35"/>
          <p:cNvGrpSpPr>
            <a:grpSpLocks/>
          </p:cNvGrpSpPr>
          <p:nvPr/>
        </p:nvGrpSpPr>
        <p:grpSpPr bwMode="auto">
          <a:xfrm>
            <a:off x="1066800" y="2743200"/>
            <a:ext cx="7162800" cy="2819400"/>
            <a:chOff x="912" y="1728"/>
            <a:chExt cx="4512" cy="1776"/>
          </a:xfrm>
        </p:grpSpPr>
        <p:sp>
          <p:nvSpPr>
            <p:cNvPr id="235530" name="Rectangle 10"/>
            <p:cNvSpPr>
              <a:spLocks noChangeArrowheads="1"/>
            </p:cNvSpPr>
            <p:nvPr/>
          </p:nvSpPr>
          <p:spPr bwMode="auto">
            <a:xfrm>
              <a:off x="1008" y="1920"/>
              <a:ext cx="14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1008" y="24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n</a:t>
              </a:r>
            </a:p>
          </p:txBody>
        </p:sp>
        <p:sp>
          <p:nvSpPr>
            <p:cNvPr id="235532" name="Text Box 12"/>
            <p:cNvSpPr txBox="1">
              <a:spLocks noChangeArrowheads="1"/>
            </p:cNvSpPr>
            <p:nvPr/>
          </p:nvSpPr>
          <p:spPr bwMode="auto">
            <a:xfrm>
              <a:off x="1584" y="1929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m</a:t>
              </a:r>
            </a:p>
          </p:txBody>
        </p:sp>
        <p:sp>
          <p:nvSpPr>
            <p:cNvPr id="235533" name="Text Box 13"/>
            <p:cNvSpPr txBox="1">
              <a:spLocks noChangeArrowheads="1"/>
            </p:cNvSpPr>
            <p:nvPr/>
          </p:nvSpPr>
          <p:spPr bwMode="auto">
            <a:xfrm>
              <a:off x="1604" y="240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X</a:t>
              </a: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912" y="192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5" name="Line 15"/>
            <p:cNvSpPr>
              <a:spLocks noChangeShapeType="1"/>
            </p:cNvSpPr>
            <p:nvPr/>
          </p:nvSpPr>
          <p:spPr bwMode="auto">
            <a:xfrm>
              <a:off x="1008" y="18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7" name="Rectangle 17"/>
            <p:cNvSpPr>
              <a:spLocks noChangeArrowheads="1"/>
            </p:cNvSpPr>
            <p:nvPr/>
          </p:nvSpPr>
          <p:spPr bwMode="auto">
            <a:xfrm>
              <a:off x="3024" y="1968"/>
              <a:ext cx="528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38" name="Text Box 18"/>
            <p:cNvSpPr txBox="1">
              <a:spLocks noChangeArrowheads="1"/>
            </p:cNvSpPr>
            <p:nvPr/>
          </p:nvSpPr>
          <p:spPr bwMode="auto">
            <a:xfrm>
              <a:off x="2780" y="24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n</a:t>
              </a:r>
            </a:p>
          </p:txBody>
        </p:sp>
        <p:sp>
          <p:nvSpPr>
            <p:cNvPr id="235539" name="Text Box 19"/>
            <p:cNvSpPr txBox="1">
              <a:spLocks noChangeArrowheads="1"/>
            </p:cNvSpPr>
            <p:nvPr/>
          </p:nvSpPr>
          <p:spPr bwMode="auto">
            <a:xfrm>
              <a:off x="3168" y="172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k</a:t>
              </a:r>
            </a:p>
          </p:txBody>
        </p:sp>
        <p:sp>
          <p:nvSpPr>
            <p:cNvPr id="235540" name="Text Box 20"/>
            <p:cNvSpPr txBox="1">
              <a:spLocks noChangeArrowheads="1"/>
            </p:cNvSpPr>
            <p:nvPr/>
          </p:nvSpPr>
          <p:spPr bwMode="auto">
            <a:xfrm>
              <a:off x="3120" y="2400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sz="2800" b="0"/>
                <a:t>Φ</a:t>
              </a:r>
            </a:p>
          </p:txBody>
        </p:sp>
        <p:sp>
          <p:nvSpPr>
            <p:cNvPr id="235541" name="Line 21"/>
            <p:cNvSpPr>
              <a:spLocks noChangeShapeType="1"/>
            </p:cNvSpPr>
            <p:nvPr/>
          </p:nvSpPr>
          <p:spPr bwMode="auto">
            <a:xfrm>
              <a:off x="2928" y="196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>
              <a:off x="3024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4" name="Rectangle 24"/>
            <p:cNvSpPr>
              <a:spLocks noChangeArrowheads="1"/>
            </p:cNvSpPr>
            <p:nvPr/>
          </p:nvSpPr>
          <p:spPr bwMode="auto">
            <a:xfrm>
              <a:off x="3984" y="1968"/>
              <a:ext cx="144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5" name="Text Box 25"/>
            <p:cNvSpPr txBox="1">
              <a:spLocks noChangeArrowheads="1"/>
            </p:cNvSpPr>
            <p:nvPr/>
          </p:nvSpPr>
          <p:spPr bwMode="auto">
            <a:xfrm>
              <a:off x="3744" y="20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k</a:t>
              </a:r>
            </a:p>
          </p:txBody>
        </p:sp>
        <p:sp>
          <p:nvSpPr>
            <p:cNvPr id="235546" name="Text Box 26"/>
            <p:cNvSpPr txBox="1">
              <a:spLocks noChangeArrowheads="1"/>
            </p:cNvSpPr>
            <p:nvPr/>
          </p:nvSpPr>
          <p:spPr bwMode="auto">
            <a:xfrm>
              <a:off x="4560" y="172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m</a:t>
              </a:r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4559" y="201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sz="2800" b="0"/>
                <a:t>θ</a:t>
              </a:r>
            </a:p>
          </p:txBody>
        </p:sp>
        <p:sp>
          <p:nvSpPr>
            <p:cNvPr id="235548" name="Line 28"/>
            <p:cNvSpPr>
              <a:spLocks noChangeShapeType="1"/>
            </p:cNvSpPr>
            <p:nvPr/>
          </p:nvSpPr>
          <p:spPr bwMode="auto">
            <a:xfrm>
              <a:off x="388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9" name="Line 29"/>
            <p:cNvSpPr>
              <a:spLocks noChangeShapeType="1"/>
            </p:cNvSpPr>
            <p:nvPr/>
          </p:nvSpPr>
          <p:spPr bwMode="auto">
            <a:xfrm>
              <a:off x="398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0" name="Text Box 30"/>
            <p:cNvSpPr txBox="1">
              <a:spLocks noChangeArrowheads="1"/>
            </p:cNvSpPr>
            <p:nvPr/>
          </p:nvSpPr>
          <p:spPr bwMode="auto">
            <a:xfrm>
              <a:off x="3593" y="2400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/>
                <a:t>×</a:t>
              </a:r>
            </a:p>
          </p:txBody>
        </p:sp>
        <p:sp>
          <p:nvSpPr>
            <p:cNvPr id="235551" name="Text Box 31"/>
            <p:cNvSpPr txBox="1">
              <a:spLocks noChangeArrowheads="1"/>
            </p:cNvSpPr>
            <p:nvPr/>
          </p:nvSpPr>
          <p:spPr bwMode="auto">
            <a:xfrm>
              <a:off x="2544" y="240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/>
                <a:t>≈</a:t>
              </a:r>
            </a:p>
          </p:txBody>
        </p:sp>
        <p:sp>
          <p:nvSpPr>
            <p:cNvPr id="235552" name="Text Box 32"/>
            <p:cNvSpPr txBox="1">
              <a:spLocks noChangeArrowheads="1"/>
            </p:cNvSpPr>
            <p:nvPr/>
          </p:nvSpPr>
          <p:spPr bwMode="auto">
            <a:xfrm>
              <a:off x="1008" y="3273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#occ of word in doc</a:t>
              </a:r>
            </a:p>
          </p:txBody>
        </p:sp>
        <p:sp>
          <p:nvSpPr>
            <p:cNvPr id="235553" name="Text Box 33"/>
            <p:cNvSpPr txBox="1">
              <a:spLocks noChangeArrowheads="1"/>
            </p:cNvSpPr>
            <p:nvPr/>
          </p:nvSpPr>
          <p:spPr bwMode="auto">
            <a:xfrm>
              <a:off x="2724" y="3264"/>
              <a:ext cx="1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prob of word in topic</a:t>
              </a:r>
            </a:p>
          </p:txBody>
        </p:sp>
        <p:sp>
          <p:nvSpPr>
            <p:cNvPr id="235554" name="Text Box 34"/>
            <p:cNvSpPr txBox="1">
              <a:spLocks noChangeArrowheads="1"/>
            </p:cNvSpPr>
            <p:nvPr/>
          </p:nvSpPr>
          <p:spPr bwMode="auto">
            <a:xfrm>
              <a:off x="4080" y="2496"/>
              <a:ext cx="1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prob of topic in doc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topic models?</a:t>
            </a:r>
            <a:endParaRPr lang="en-US" dirty="0"/>
          </a:p>
          <a:p>
            <a:r>
              <a:rPr lang="en-US" dirty="0" smtClean="0"/>
              <a:t>What can topic models do?</a:t>
            </a:r>
          </a:p>
          <a:p>
            <a:endParaRPr lang="en-US" dirty="0"/>
          </a:p>
          <a:p>
            <a:r>
              <a:rPr lang="en-US" dirty="0" smtClean="0"/>
              <a:t>What are topic models?</a:t>
            </a:r>
          </a:p>
          <a:p>
            <a:endParaRPr lang="en-US" dirty="0"/>
          </a:p>
          <a:p>
            <a:r>
              <a:rPr lang="en-US" dirty="0" smtClean="0"/>
              <a:t>How does one use (and extend) topic models?</a:t>
            </a:r>
          </a:p>
          <a:p>
            <a:endParaRPr lang="en-US" dirty="0"/>
          </a:p>
          <a:p>
            <a:r>
              <a:rPr lang="en-US" dirty="0" smtClean="0"/>
              <a:t>How do algorithms find topics using topic models?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3600" dirty="0" smtClean="0"/>
              <a:t>Latent Variable Models: Basic Intuition</a:t>
            </a:r>
            <a:endParaRPr lang="en-IN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Embed documents in lower dimension</a:t>
            </a:r>
            <a:r>
              <a:rPr lang="en-IN" sz="2200" dirty="0" smtClean="0"/>
              <a:t> ‘topic’ space</a:t>
            </a:r>
          </a:p>
          <a:p>
            <a:endParaRPr lang="en-US" sz="2200" dirty="0" smtClean="0"/>
          </a:p>
          <a:p>
            <a:r>
              <a:rPr lang="en-US" sz="2200" dirty="0" smtClean="0"/>
              <a:t>Topic: “Combination” of word dimensions</a:t>
            </a:r>
          </a:p>
          <a:p>
            <a:pPr lvl="1"/>
            <a:r>
              <a:rPr lang="en-US" dirty="0" smtClean="0"/>
              <a:t>Brings together “related” words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Document: “Combination of topics”</a:t>
            </a:r>
          </a:p>
          <a:p>
            <a:endParaRPr lang="en-US" sz="2200" dirty="0" smtClean="0"/>
          </a:p>
          <a:p>
            <a:r>
              <a:rPr lang="en-US" sz="2200" dirty="0" smtClean="0"/>
              <a:t>Perform tasks in the topic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3152917"/>
            <a:ext cx="1905000" cy="1342883"/>
            <a:chOff x="2057400" y="2085451"/>
            <a:chExt cx="1905000" cy="1343549"/>
          </a:xfrm>
        </p:grpSpPr>
        <p:sp>
          <p:nvSpPr>
            <p:cNvPr id="6" name="Cube 5"/>
            <p:cNvSpPr/>
            <p:nvPr/>
          </p:nvSpPr>
          <p:spPr>
            <a:xfrm>
              <a:off x="2057400" y="2132958"/>
              <a:ext cx="1905000" cy="1296042"/>
            </a:xfrm>
            <a:prstGeom prst="cub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Cricket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Kohli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0" kern="0" dirty="0" smtClean="0">
                  <a:solidFill>
                    <a:prstClr val="white"/>
                  </a:solidFill>
                  <a:latin typeface="Arial"/>
                </a:rPr>
                <a:t>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2182504" y="2085451"/>
              <a:ext cx="1633781" cy="3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Cricket (sport)</a:t>
              </a: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95800" y="3152775"/>
            <a:ext cx="1905000" cy="1343025"/>
            <a:chOff x="4495800" y="2085536"/>
            <a:chExt cx="1905000" cy="1343464"/>
          </a:xfrm>
        </p:grpSpPr>
        <p:sp>
          <p:nvSpPr>
            <p:cNvPr id="9" name="Cube 8"/>
            <p:cNvSpPr/>
            <p:nvPr/>
          </p:nvSpPr>
          <p:spPr>
            <a:xfrm>
              <a:off x="4495800" y="2133177"/>
              <a:ext cx="1905000" cy="1295823"/>
            </a:xfrm>
            <a:prstGeom prst="cub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Cricket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0" kern="0" dirty="0" smtClean="0">
                  <a:solidFill>
                    <a:prstClr val="white"/>
                  </a:solidFill>
                  <a:latin typeface="Arial"/>
                </a:rPr>
                <a:t>Moth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…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4903636" y="2085536"/>
              <a:ext cx="915635" cy="369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Insects</a:t>
              </a:r>
              <a:endPara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z="3600" dirty="0" smtClean="0"/>
              <a:t>Non-probabilistic Topic Models</a:t>
            </a:r>
            <a:endParaRPr lang="en-IN" sz="3600" dirty="0" smtClean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Latent Semantic Analysis / SVD for discrete data</a:t>
            </a:r>
          </a:p>
          <a:p>
            <a:endParaRPr lang="en-US" sz="2200" dirty="0" smtClean="0"/>
          </a:p>
          <a:p>
            <a:r>
              <a:rPr lang="en-US" sz="2200" dirty="0" smtClean="0"/>
              <a:t>Categorical PCA</a:t>
            </a:r>
          </a:p>
          <a:p>
            <a:endParaRPr lang="en-US" sz="2200" dirty="0" smtClean="0"/>
          </a:p>
          <a:p>
            <a:r>
              <a:rPr lang="en-US" sz="2200" dirty="0" smtClean="0"/>
              <a:t>Non-negative Matrix Factorization</a:t>
            </a:r>
          </a:p>
          <a:p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Why Probabilistic?</a:t>
            </a:r>
            <a:endParaRPr lang="en-IN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Interpretability</a:t>
            </a:r>
            <a:endParaRPr lang="en-US" sz="2200" dirty="0"/>
          </a:p>
          <a:p>
            <a:r>
              <a:rPr lang="en-US" sz="2200" dirty="0"/>
              <a:t>Priors for limited data </a:t>
            </a:r>
            <a:r>
              <a:rPr lang="en-US" sz="2200" dirty="0" smtClean="0"/>
              <a:t>settings</a:t>
            </a:r>
            <a:endParaRPr lang="en-US" sz="2200" dirty="0"/>
          </a:p>
          <a:p>
            <a:r>
              <a:rPr lang="en-US" sz="2200" dirty="0"/>
              <a:t>Model </a:t>
            </a:r>
            <a:r>
              <a:rPr lang="en-US" sz="2200" dirty="0" smtClean="0"/>
              <a:t>selection</a:t>
            </a:r>
            <a:endParaRPr lang="en-US" sz="2200" dirty="0"/>
          </a:p>
          <a:p>
            <a:r>
              <a:rPr lang="en-US" sz="2200" dirty="0" smtClean="0"/>
              <a:t>Modularity</a:t>
            </a:r>
            <a:endParaRPr lang="en-US" sz="2200" dirty="0"/>
          </a:p>
          <a:p>
            <a:r>
              <a:rPr lang="en-US" sz="2200" dirty="0" smtClean="0"/>
              <a:t>Standard techniques for learning / inference</a:t>
            </a:r>
          </a:p>
          <a:p>
            <a:endParaRPr lang="en-US" sz="2200" dirty="0"/>
          </a:p>
          <a:p>
            <a:r>
              <a:rPr lang="en-US" sz="2200" dirty="0"/>
              <a:t>(Because we can </a:t>
            </a:r>
            <a:r>
              <a:rPr lang="en-US" sz="2200" dirty="0">
                <a:sym typeface="Wingdings" panose="05000000000000000000" pitchFamily="2" charset="2"/>
              </a:rPr>
              <a:t>)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Basics: Probabilistic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Sequence of n 0’s and 1’s, arising from coin tosses  </a:t>
                </a:r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Probabilistic Formulation</a:t>
                </a:r>
              </a:p>
              <a:p>
                <a:r>
                  <a:rPr lang="en-US" sz="2200" dirty="0" smtClean="0"/>
                  <a:t>Introduce random variables and distributions</a:t>
                </a:r>
              </a:p>
              <a:p>
                <a:pPr lvl="1"/>
                <a:r>
                  <a:rPr lang="en-US" sz="2000" dirty="0" smtClean="0"/>
                  <a:t>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for binary random variables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following joint distribution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dirty="0" smtClean="0"/>
                  <a:t>Define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953735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758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Basics: Probability Model 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Assume appropriate independences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200" dirty="0" smtClean="0"/>
              <a:t> Assume distribution family</a:t>
            </a:r>
          </a:p>
          <a:p>
            <a:endParaRPr lang="en-US" sz="2200" dirty="0" smtClean="0"/>
          </a:p>
          <a:p>
            <a:endParaRPr lang="en-US" sz="900" dirty="0" smtClean="0"/>
          </a:p>
          <a:p>
            <a:endParaRPr lang="en-US" sz="1000" dirty="0" smtClean="0"/>
          </a:p>
          <a:p>
            <a:r>
              <a:rPr lang="en-US" sz="2200" dirty="0" smtClean="0"/>
              <a:t>Assume identically distributed</a:t>
            </a:r>
          </a:p>
          <a:p>
            <a:endParaRPr lang="en-US" sz="1300" dirty="0" smtClean="0"/>
          </a:p>
          <a:p>
            <a:endParaRPr 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1979" y="1699187"/>
                <a:ext cx="4591513" cy="746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79" y="1699187"/>
                <a:ext cx="4591513" cy="746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2933891"/>
                <a:ext cx="20843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𝐵𝑒𝑟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33891"/>
                <a:ext cx="20843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24" r="-2041" b="-253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05200" y="4150217"/>
                <a:ext cx="120507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50217"/>
                <a:ext cx="1205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0" r="-4000" b="-2741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Nodes: Random Variables </a:t>
            </a:r>
          </a:p>
          <a:p>
            <a:r>
              <a:rPr lang="en-US" sz="2200" smtClean="0"/>
              <a:t>(Missing) Edges: Conditional Independences</a:t>
            </a:r>
            <a:endParaRPr 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Basics: Graphical Model / Plate Notation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096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676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6" name="Oval 5"/>
          <p:cNvSpPr/>
          <p:nvPr/>
        </p:nvSpPr>
        <p:spPr>
          <a:xfrm>
            <a:off x="26670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sp>
        <p:nvSpPr>
          <p:cNvPr id="7" name="Oval 6"/>
          <p:cNvSpPr/>
          <p:nvPr/>
        </p:nvSpPr>
        <p:spPr>
          <a:xfrm>
            <a:off x="4724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cxnSp>
        <p:nvCxnSpPr>
          <p:cNvPr id="9" name="Curved Connector 8"/>
          <p:cNvCxnSpPr>
            <a:stCxn id="4" idx="6"/>
            <a:endCxn id="5" idx="2"/>
          </p:cNvCxnSpPr>
          <p:nvPr/>
        </p:nvCxnSpPr>
        <p:spPr>
          <a:xfrm>
            <a:off x="1219200" y="3498850"/>
            <a:ext cx="4572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0"/>
            <a:endCxn id="6" idx="0"/>
          </p:cNvCxnSpPr>
          <p:nvPr/>
        </p:nvCxnSpPr>
        <p:spPr>
          <a:xfrm rot="5400000" flipH="1" flipV="1">
            <a:off x="1943100" y="2165350"/>
            <a:ext cx="12700" cy="20574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0"/>
            <a:endCxn id="7" idx="0"/>
          </p:cNvCxnSpPr>
          <p:nvPr/>
        </p:nvCxnSpPr>
        <p:spPr>
          <a:xfrm rot="5400000" flipH="1" flipV="1">
            <a:off x="2971800" y="1136650"/>
            <a:ext cx="12700" cy="4114800"/>
          </a:xfrm>
          <a:prstGeom prst="curvedConnector3">
            <a:avLst>
              <a:gd name="adj1" fmla="val 3572307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6"/>
            <a:endCxn id="6" idx="2"/>
          </p:cNvCxnSpPr>
          <p:nvPr/>
        </p:nvCxnSpPr>
        <p:spPr>
          <a:xfrm>
            <a:off x="2286000" y="3498850"/>
            <a:ext cx="3810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4"/>
            <a:endCxn id="7" idx="4"/>
          </p:cNvCxnSpPr>
          <p:nvPr/>
        </p:nvCxnSpPr>
        <p:spPr>
          <a:xfrm rot="16200000" flipH="1">
            <a:off x="3505200" y="2279650"/>
            <a:ext cx="12700" cy="30480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0"/>
            <a:endCxn id="7" idx="0"/>
          </p:cNvCxnSpPr>
          <p:nvPr/>
        </p:nvCxnSpPr>
        <p:spPr>
          <a:xfrm rot="5400000" flipH="1" flipV="1">
            <a:off x="4000500" y="2165350"/>
            <a:ext cx="12700" cy="20574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096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676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2667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4724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3124200" y="571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i</a:t>
            </a:r>
            <a:endParaRPr lang="en-IN" sz="1600" b="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2819400" y="54864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30739" name="TextBox 40"/>
          <p:cNvSpPr txBox="1">
            <a:spLocks noChangeArrowheads="1"/>
          </p:cNvSpPr>
          <p:nvPr/>
        </p:nvSpPr>
        <p:spPr bwMode="auto">
          <a:xfrm>
            <a:off x="3733800" y="6172200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n</a:t>
            </a:r>
            <a:endParaRPr lang="en-IN" b="0"/>
          </a:p>
        </p:txBody>
      </p:sp>
      <p:sp>
        <p:nvSpPr>
          <p:cNvPr id="30740" name="TextBox 2"/>
          <p:cNvSpPr txBox="1">
            <a:spLocks noChangeArrowheads="1"/>
          </p:cNvSpPr>
          <p:nvPr/>
        </p:nvSpPr>
        <p:spPr bwMode="auto">
          <a:xfrm>
            <a:off x="6400800" y="3276600"/>
            <a:ext cx="202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0"/>
              <a:t>No assumptions</a:t>
            </a:r>
            <a:endParaRPr lang="en-IN" sz="2000" b="0"/>
          </a:p>
        </p:txBody>
      </p:sp>
      <p:sp>
        <p:nvSpPr>
          <p:cNvPr id="30741" name="TextBox 22"/>
          <p:cNvSpPr txBox="1">
            <a:spLocks noChangeArrowheads="1"/>
          </p:cNvSpPr>
          <p:nvPr/>
        </p:nvSpPr>
        <p:spPr bwMode="auto">
          <a:xfrm>
            <a:off x="6781800" y="4552950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0"/>
              <a:t>Independent</a:t>
            </a:r>
            <a:endParaRPr lang="en-IN" sz="2000" b="0"/>
          </a:p>
        </p:txBody>
      </p:sp>
      <p:sp>
        <p:nvSpPr>
          <p:cNvPr id="30742" name="TextBox 23"/>
          <p:cNvSpPr txBox="1">
            <a:spLocks noChangeArrowheads="1"/>
          </p:cNvSpPr>
          <p:nvPr/>
        </p:nvSpPr>
        <p:spPr bwMode="auto">
          <a:xfrm>
            <a:off x="5715000" y="5616575"/>
            <a:ext cx="2617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0"/>
              <a:t>Independently and </a:t>
            </a:r>
          </a:p>
          <a:p>
            <a:r>
              <a:rPr lang="en-US" sz="2000" b="0"/>
              <a:t>Identically distributed</a:t>
            </a:r>
            <a:endParaRPr lang="en-IN" sz="2000" b="0"/>
          </a:p>
        </p:txBody>
      </p:sp>
      <p:sp>
        <p:nvSpPr>
          <p:cNvPr id="26" name="Rectangle 25"/>
          <p:cNvSpPr/>
          <p:nvPr/>
        </p:nvSpPr>
        <p:spPr>
          <a:xfrm>
            <a:off x="381000" y="2562225"/>
            <a:ext cx="8153400" cy="160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7" name="Rectangle 26"/>
          <p:cNvSpPr/>
          <p:nvPr/>
        </p:nvSpPr>
        <p:spPr>
          <a:xfrm>
            <a:off x="381000" y="4267200"/>
            <a:ext cx="8153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8" name="Rectangle 27"/>
          <p:cNvSpPr/>
          <p:nvPr/>
        </p:nvSpPr>
        <p:spPr>
          <a:xfrm>
            <a:off x="381000" y="5334000"/>
            <a:ext cx="81534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33" name="Oval 32"/>
          <p:cNvSpPr/>
          <p:nvPr/>
        </p:nvSpPr>
        <p:spPr>
          <a:xfrm>
            <a:off x="1828800" y="5715000"/>
            <a:ext cx="6096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p</a:t>
            </a:r>
            <a:endParaRPr lang="en-IN" sz="1600" b="0" baseline="-25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476500" y="6019800"/>
            <a:ext cx="6477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Basics: Factorization</a:t>
            </a:r>
            <a:endParaRPr lang="en-IN" dirty="0"/>
          </a:p>
        </p:txBody>
      </p:sp>
      <p:sp>
        <p:nvSpPr>
          <p:cNvPr id="317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Graphical model ≡ Factorization of joint distribution</a:t>
            </a:r>
            <a:endParaRPr lang="en-US" sz="2000" smtClean="0"/>
          </a:p>
          <a:p>
            <a:endParaRPr lang="en-IN" sz="2600" smtClean="0"/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533400" y="16002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>
              <a:solidFill>
                <a:srgbClr val="37609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96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1676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26670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sp>
        <p:nvSpPr>
          <p:cNvPr id="28" name="Oval 27"/>
          <p:cNvSpPr/>
          <p:nvPr/>
        </p:nvSpPr>
        <p:spPr>
          <a:xfrm>
            <a:off x="4724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cxnSp>
        <p:nvCxnSpPr>
          <p:cNvPr id="33" name="Curved Connector 32"/>
          <p:cNvCxnSpPr>
            <a:stCxn id="24" idx="6"/>
            <a:endCxn id="26" idx="2"/>
          </p:cNvCxnSpPr>
          <p:nvPr/>
        </p:nvCxnSpPr>
        <p:spPr>
          <a:xfrm>
            <a:off x="1219200" y="3498850"/>
            <a:ext cx="4572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4" idx="0"/>
            <a:endCxn id="27" idx="0"/>
          </p:cNvCxnSpPr>
          <p:nvPr/>
        </p:nvCxnSpPr>
        <p:spPr>
          <a:xfrm rot="5400000" flipH="1" flipV="1">
            <a:off x="1943100" y="2165350"/>
            <a:ext cx="12700" cy="20574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0"/>
            <a:endCxn id="28" idx="0"/>
          </p:cNvCxnSpPr>
          <p:nvPr/>
        </p:nvCxnSpPr>
        <p:spPr>
          <a:xfrm rot="5400000" flipH="1" flipV="1">
            <a:off x="2971800" y="1136650"/>
            <a:ext cx="12700" cy="4114800"/>
          </a:xfrm>
          <a:prstGeom prst="curvedConnector3">
            <a:avLst>
              <a:gd name="adj1" fmla="val 3683079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6"/>
            <a:endCxn id="27" idx="2"/>
          </p:cNvCxnSpPr>
          <p:nvPr/>
        </p:nvCxnSpPr>
        <p:spPr>
          <a:xfrm>
            <a:off x="2286000" y="3498850"/>
            <a:ext cx="3810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6" idx="4"/>
            <a:endCxn id="28" idx="4"/>
          </p:cNvCxnSpPr>
          <p:nvPr/>
        </p:nvCxnSpPr>
        <p:spPr>
          <a:xfrm rot="16200000" flipH="1">
            <a:off x="3505200" y="2279650"/>
            <a:ext cx="12700" cy="30480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" idx="0"/>
            <a:endCxn id="28" idx="0"/>
          </p:cNvCxnSpPr>
          <p:nvPr/>
        </p:nvCxnSpPr>
        <p:spPr>
          <a:xfrm rot="5400000" flipH="1" flipV="1">
            <a:off x="4000500" y="2165350"/>
            <a:ext cx="12700" cy="20574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096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1676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2667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4724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3124200" y="571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i</a:t>
            </a:r>
            <a:endParaRPr lang="en-IN" sz="1600" b="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2819400" y="54864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31764" name="TextBox 47"/>
          <p:cNvSpPr txBox="1">
            <a:spLocks noChangeArrowheads="1"/>
          </p:cNvSpPr>
          <p:nvPr/>
        </p:nvSpPr>
        <p:spPr bwMode="auto">
          <a:xfrm>
            <a:off x="3733800" y="6172200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n</a:t>
            </a:r>
            <a:endParaRPr lang="en-IN" b="0"/>
          </a:p>
        </p:txBody>
      </p:sp>
      <p:sp>
        <p:nvSpPr>
          <p:cNvPr id="3" name="Rectangle 2"/>
          <p:cNvSpPr/>
          <p:nvPr/>
        </p:nvSpPr>
        <p:spPr>
          <a:xfrm>
            <a:off x="381000" y="2562225"/>
            <a:ext cx="8153400" cy="160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5" name="Rectangle 24"/>
          <p:cNvSpPr/>
          <p:nvPr/>
        </p:nvSpPr>
        <p:spPr>
          <a:xfrm>
            <a:off x="381000" y="4267200"/>
            <a:ext cx="8153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9" name="Rectangle 28"/>
          <p:cNvSpPr/>
          <p:nvPr/>
        </p:nvSpPr>
        <p:spPr>
          <a:xfrm>
            <a:off x="381000" y="5334000"/>
            <a:ext cx="81534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30" name="Oval 29"/>
          <p:cNvSpPr/>
          <p:nvPr/>
        </p:nvSpPr>
        <p:spPr>
          <a:xfrm>
            <a:off x="1828800" y="5715000"/>
            <a:ext cx="6096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p</a:t>
            </a:r>
            <a:endParaRPr lang="en-IN" sz="1600" b="0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76500" y="6019800"/>
            <a:ext cx="6477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5969" y="2895600"/>
                <a:ext cx="3411831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,…</m:t>
                      </m:r>
                      <m:r>
                        <a:rPr lang="en-US" sz="2000" b="0" i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𝑛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itchFamily="18" charset="0"/>
                  <a:ea typeface="Cambria Math" pitchFamily="18" charset="0"/>
                  <a:cs typeface="+mn-cs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= 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2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|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3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|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2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itchFamily="18" charset="0"/>
                  <a:ea typeface="Cambria Math" pitchFamily="18" charset="0"/>
                  <a:cs typeface="+mn-cs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…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|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…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IN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itchFamily="18" charset="0"/>
                  <a:ea typeface="Cambria Math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9" y="2895600"/>
                <a:ext cx="3411831" cy="1015663"/>
              </a:xfrm>
              <a:prstGeom prst="rect">
                <a:avLst/>
              </a:prstGeom>
              <a:blipFill rotWithShape="0">
                <a:blip r:embed="rId2"/>
                <a:stretch>
                  <a:fillRect b="-53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248400" y="4552950"/>
                <a:ext cx="2546786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;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𝑝</m:t>
                      </m:r>
                      <m:r>
                        <a:rPr lang="en-US" sz="2000" b="0" i="1" baseline="-25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)…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;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IN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itchFamily="18" charset="0"/>
                  <a:ea typeface="Cambria Math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52950"/>
                <a:ext cx="254678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47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324600" y="5772150"/>
                <a:ext cx="233281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𝑋</m:t>
                      </m:r>
                      <m:r>
                        <a:rPr lang="en-US" sz="2000" b="0" i="1" baseline="-25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1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;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𝑝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)…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𝑃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itchFamily="18" charset="0"/>
                              <a:ea typeface="Cambria Math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;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𝑝</m:t>
                      </m:r>
                      <m:r>
                        <a:rPr lang="en-US" sz="20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IN" sz="20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itchFamily="18" charset="0"/>
                  <a:ea typeface="Cambria Math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772150"/>
                <a:ext cx="23328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47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Basics: Generative Process</a:t>
            </a:r>
            <a:endParaRPr lang="en-IN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smtClean="0"/>
              <a:t>Generative Process: Sample from joint distribution</a:t>
            </a:r>
          </a:p>
          <a:p>
            <a:r>
              <a:rPr lang="en-US" sz="2200" smtClean="0"/>
              <a:t>Directed graphical models ≡ Generative process</a:t>
            </a:r>
          </a:p>
          <a:p>
            <a:endParaRPr lang="en-US" sz="2600" smtClean="0"/>
          </a:p>
          <a:p>
            <a:pPr>
              <a:buFont typeface="Arial" panose="020B0604020202020204" pitchFamily="34" charset="0"/>
              <a:buNone/>
            </a:pPr>
            <a:endParaRPr lang="en-US" sz="2600" smtClean="0"/>
          </a:p>
          <a:p>
            <a:endParaRPr lang="en-US" sz="2600" smtClean="0"/>
          </a:p>
        </p:txBody>
      </p:sp>
      <p:sp>
        <p:nvSpPr>
          <p:cNvPr id="4" name="Oval 3"/>
          <p:cNvSpPr/>
          <p:nvPr/>
        </p:nvSpPr>
        <p:spPr>
          <a:xfrm>
            <a:off x="6096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676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6" name="Oval 5"/>
          <p:cNvSpPr/>
          <p:nvPr/>
        </p:nvSpPr>
        <p:spPr>
          <a:xfrm>
            <a:off x="26670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cxnSp>
        <p:nvCxnSpPr>
          <p:cNvPr id="8" name="Curved Connector 7"/>
          <p:cNvCxnSpPr>
            <a:stCxn id="4" idx="6"/>
            <a:endCxn id="5" idx="2"/>
          </p:cNvCxnSpPr>
          <p:nvPr/>
        </p:nvCxnSpPr>
        <p:spPr>
          <a:xfrm>
            <a:off x="1219200" y="3498850"/>
            <a:ext cx="4572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0"/>
            <a:endCxn id="6" idx="0"/>
          </p:cNvCxnSpPr>
          <p:nvPr/>
        </p:nvCxnSpPr>
        <p:spPr>
          <a:xfrm rot="5400000" flipH="1" flipV="1">
            <a:off x="1943100" y="2165350"/>
            <a:ext cx="12700" cy="20574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0"/>
            <a:endCxn id="7" idx="0"/>
          </p:cNvCxnSpPr>
          <p:nvPr/>
        </p:nvCxnSpPr>
        <p:spPr>
          <a:xfrm rot="5400000" flipH="1" flipV="1">
            <a:off x="2971800" y="1136650"/>
            <a:ext cx="12700" cy="4114800"/>
          </a:xfrm>
          <a:prstGeom prst="curvedConnector3">
            <a:avLst>
              <a:gd name="adj1" fmla="val 3461535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6" idx="2"/>
          </p:cNvCxnSpPr>
          <p:nvPr/>
        </p:nvCxnSpPr>
        <p:spPr>
          <a:xfrm>
            <a:off x="2286000" y="3498850"/>
            <a:ext cx="381000" cy="12700"/>
          </a:xfrm>
          <a:prstGeom prst="curvedConnector3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7" idx="4"/>
          </p:cNvCxnSpPr>
          <p:nvPr/>
        </p:nvCxnSpPr>
        <p:spPr>
          <a:xfrm rot="16200000" flipH="1">
            <a:off x="3505200" y="2279650"/>
            <a:ext cx="12700" cy="3048000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0"/>
            <a:endCxn id="7" idx="0"/>
          </p:cNvCxnSpPr>
          <p:nvPr/>
        </p:nvCxnSpPr>
        <p:spPr>
          <a:xfrm rot="5400000" flipH="1" flipV="1">
            <a:off x="4000500" y="2165350"/>
            <a:ext cx="12700" cy="2057400"/>
          </a:xfrm>
          <a:prstGeom prst="curvedConnector3">
            <a:avLst>
              <a:gd name="adj1" fmla="val 1689228"/>
            </a:avLst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96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1</a:t>
            </a:r>
            <a:endParaRPr lang="en-IN" sz="1600" b="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1676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2</a:t>
            </a:r>
            <a:endParaRPr lang="en-IN" sz="1600" b="0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26670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3</a:t>
            </a:r>
            <a:endParaRPr lang="en-IN" sz="1600" b="0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3124200" y="571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/>
              <a:t>X</a:t>
            </a:r>
            <a:r>
              <a:rPr lang="en-US" sz="1600" b="0" baseline="-25000" dirty="0"/>
              <a:t>i</a:t>
            </a:r>
            <a:endParaRPr lang="en-IN" sz="1600" b="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2819400" y="54864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32785" name="TextBox 20"/>
          <p:cNvSpPr txBox="1">
            <a:spLocks noChangeArrowheads="1"/>
          </p:cNvSpPr>
          <p:nvPr/>
        </p:nvSpPr>
        <p:spPr bwMode="auto">
          <a:xfrm>
            <a:off x="3733800" y="6172200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n</a:t>
            </a:r>
            <a:endParaRPr lang="en-IN" b="0"/>
          </a:p>
        </p:txBody>
      </p:sp>
      <p:sp>
        <p:nvSpPr>
          <p:cNvPr id="26" name="Rectangle 25"/>
          <p:cNvSpPr/>
          <p:nvPr/>
        </p:nvSpPr>
        <p:spPr>
          <a:xfrm>
            <a:off x="381000" y="2562225"/>
            <a:ext cx="8153400" cy="160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8" name="Rectangle 27"/>
          <p:cNvSpPr/>
          <p:nvPr/>
        </p:nvSpPr>
        <p:spPr>
          <a:xfrm>
            <a:off x="381000" y="4267200"/>
            <a:ext cx="8153400" cy="990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9" name="Rectangle 28"/>
          <p:cNvSpPr/>
          <p:nvPr/>
        </p:nvSpPr>
        <p:spPr>
          <a:xfrm>
            <a:off x="381000" y="5334000"/>
            <a:ext cx="8153400" cy="1371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4343400"/>
            <a:ext cx="3276600" cy="633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For each position i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Sample 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from P(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X</a:t>
            </a:r>
            <a:r>
              <a:rPr lang="en-US" sz="1600" b="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;p</a:t>
            </a:r>
            <a:r>
              <a:rPr lang="en-US" sz="1600" b="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3124200"/>
            <a:ext cx="3429000" cy="795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For each position i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Sample 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from P(X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|X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1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…X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i-1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5646738"/>
            <a:ext cx="3276600" cy="633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For each position i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  Sample X</a:t>
            </a:r>
            <a:r>
              <a:rPr lang="en-US" sz="1600" b="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i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from P(</a:t>
            </a:r>
            <a:r>
              <a:rPr lang="en-US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X;p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4724400" y="31940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4724400" y="4419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/>
              <a:t>X</a:t>
            </a:r>
            <a:r>
              <a:rPr lang="en-US" sz="1600" b="0" baseline="-25000" dirty="0" err="1"/>
              <a:t>n</a:t>
            </a:r>
            <a:endParaRPr lang="en-IN" sz="1600" b="0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1828800" y="5715000"/>
            <a:ext cx="6096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tx1"/>
                </a:solidFill>
              </a:rPr>
              <a:t>p</a:t>
            </a:r>
            <a:endParaRPr lang="en-IN" sz="1600" b="0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18" idx="2"/>
          </p:cNvCxnSpPr>
          <p:nvPr/>
        </p:nvCxnSpPr>
        <p:spPr>
          <a:xfrm>
            <a:off x="2476500" y="6019800"/>
            <a:ext cx="6477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LVMs for Discrete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Latent Semantic Analysis (Hofmann 99)</a:t>
            </a:r>
          </a:p>
          <a:p>
            <a:endParaRPr lang="en-US" dirty="0"/>
          </a:p>
          <a:p>
            <a:r>
              <a:rPr lang="en-US" dirty="0"/>
              <a:t>Inference of population structure using </a:t>
            </a:r>
            <a:r>
              <a:rPr lang="en-US" dirty="0" err="1"/>
              <a:t>multilocus</a:t>
            </a:r>
            <a:r>
              <a:rPr lang="en-US" dirty="0"/>
              <a:t> genotype data, (Pritchard 00) (&gt;19K citations)</a:t>
            </a:r>
          </a:p>
          <a:p>
            <a:endParaRPr lang="en-US" dirty="0" smtClean="0"/>
          </a:p>
          <a:p>
            <a:r>
              <a:rPr lang="en-US" dirty="0" smtClean="0"/>
              <a:t>Discrete </a:t>
            </a:r>
            <a:r>
              <a:rPr lang="en-US" dirty="0"/>
              <a:t>PCA (</a:t>
            </a:r>
            <a:r>
              <a:rPr lang="en-US" dirty="0" err="1"/>
              <a:t>Buntine</a:t>
            </a:r>
            <a:r>
              <a:rPr lang="en-US" dirty="0"/>
              <a:t> 04) &amp; exp. family PCA (Collins 02)</a:t>
            </a:r>
          </a:p>
          <a:p>
            <a:endParaRPr lang="en-US" dirty="0"/>
          </a:p>
          <a:p>
            <a:r>
              <a:rPr lang="en-US" dirty="0">
                <a:solidFill>
                  <a:srgbClr val="800000"/>
                </a:solidFill>
              </a:rPr>
              <a:t>Latent </a:t>
            </a:r>
            <a:r>
              <a:rPr lang="en-US" dirty="0" err="1">
                <a:solidFill>
                  <a:srgbClr val="800000"/>
                </a:solidFill>
              </a:rPr>
              <a:t>Dirichlet</a:t>
            </a:r>
            <a:r>
              <a:rPr lang="en-US" dirty="0">
                <a:solidFill>
                  <a:srgbClr val="800000"/>
                </a:solidFill>
              </a:rPr>
              <a:t> Allocation (</a:t>
            </a:r>
            <a:r>
              <a:rPr lang="en-US" dirty="0" err="1">
                <a:solidFill>
                  <a:srgbClr val="800000"/>
                </a:solidFill>
              </a:rPr>
              <a:t>Blei</a:t>
            </a:r>
            <a:r>
              <a:rPr lang="en-US" dirty="0">
                <a:solidFill>
                  <a:srgbClr val="800000"/>
                </a:solidFill>
              </a:rPr>
              <a:t> 03)</a:t>
            </a:r>
          </a:p>
          <a:p>
            <a:endParaRPr lang="en-US" dirty="0"/>
          </a:p>
          <a:p>
            <a:r>
              <a:rPr lang="en-US" dirty="0"/>
              <a:t>Gamma Poisson Model (Canny 04)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Unigram Model</a:t>
            </a:r>
            <a:endParaRPr lang="en-IN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Coin toss model for V-dimensional discrete random variables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Generate </a:t>
            </a:r>
            <a:r>
              <a:rPr lang="en-US" sz="2200" dirty="0" smtClean="0"/>
              <a:t>each word in each doc by tossing a ‘topic coin’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i="1" dirty="0" smtClean="0">
              <a:latin typeface="Cambria Math" panose="02040503050406030204" pitchFamily="18" charset="0"/>
            </a:endParaRPr>
          </a:p>
          <a:p>
            <a:endParaRPr lang="en-US" sz="2000" i="1" dirty="0" smtClean="0">
              <a:latin typeface="Cambria Math" panose="02040503050406030204" pitchFamily="18" charset="0"/>
            </a:endParaRPr>
          </a:p>
          <a:p>
            <a:endParaRPr lang="en-IN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248400" y="4581525"/>
            <a:ext cx="1447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4" name="Oval 3"/>
          <p:cNvSpPr/>
          <p:nvPr/>
        </p:nvSpPr>
        <p:spPr>
          <a:xfrm>
            <a:off x="6705600" y="48101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Cambria Math" panose="02040503050406030204" pitchFamily="18" charset="0"/>
              </a:rPr>
              <a:t>X</a:t>
            </a:r>
            <a:endParaRPr lang="en-IN">
              <a:latin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4391025"/>
            <a:ext cx="2286000" cy="140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7345363" y="5191125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N</a:t>
            </a:r>
            <a:endParaRPr lang="en-IN" b="0"/>
          </a:p>
        </p:txBody>
      </p:sp>
      <p:sp>
        <p:nvSpPr>
          <p:cNvPr id="46089" name="TextBox 11"/>
          <p:cNvSpPr txBox="1">
            <a:spLocks noChangeArrowheads="1"/>
          </p:cNvSpPr>
          <p:nvPr/>
        </p:nvSpPr>
        <p:spPr bwMode="auto">
          <a:xfrm>
            <a:off x="7777163" y="54308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M</a:t>
            </a:r>
            <a:endParaRPr lang="en-IN" b="0"/>
          </a:p>
        </p:txBody>
      </p:sp>
      <p:cxnSp>
        <p:nvCxnSpPr>
          <p:cNvPr id="15" name="Curved Connector 14"/>
          <p:cNvCxnSpPr>
            <a:stCxn id="46095" idx="0"/>
            <a:endCxn id="4" idx="4"/>
          </p:cNvCxnSpPr>
          <p:nvPr/>
        </p:nvCxnSpPr>
        <p:spPr>
          <a:xfrm rot="16200000" flipV="1">
            <a:off x="6652022" y="5663803"/>
            <a:ext cx="647700" cy="7144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9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686425"/>
            <a:ext cx="32607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6796088" y="5991225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b="0"/>
              <a:t>Φ</a:t>
            </a:r>
          </a:p>
        </p:txBody>
      </p:sp>
      <p:pic>
        <p:nvPicPr>
          <p:cNvPr id="4609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33825"/>
            <a:ext cx="2651125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14817" y="2552899"/>
                <a:ext cx="3625415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17" y="2552899"/>
                <a:ext cx="3625415" cy="9380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topic models?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Unigram Model: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/>
              <a:t>Problems: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Word order does not matter, even across documents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Single </a:t>
            </a:r>
            <a:r>
              <a:rPr lang="en-US" sz="2000" dirty="0" smtClean="0"/>
              <a:t>topic for entire corpus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distinction between </a:t>
            </a:r>
            <a:r>
              <a:rPr lang="en-US" sz="2000" dirty="0" smtClean="0"/>
              <a:t>documents</a:t>
            </a:r>
            <a:endParaRPr lang="en-I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Mixture of Unigrams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 smtClean="0"/>
                  <a:t>Assume K topics</a:t>
                </a:r>
              </a:p>
              <a:p>
                <a:endParaRPr lang="en-US" sz="2000" dirty="0" smtClean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Corpus specific mixture over topics </a:t>
                </a:r>
                <a:r>
                  <a:rPr lang="el-GR" sz="2200" dirty="0" smtClean="0">
                    <a:cs typeface="Arial" panose="020B0604020202020204" pitchFamily="34" charset="0"/>
                  </a:rPr>
                  <a:t>θ</a:t>
                </a:r>
                <a:endParaRPr lang="en-US" sz="2200" dirty="0" smtClean="0"/>
              </a:p>
              <a:p>
                <a:r>
                  <a:rPr lang="en-US" sz="2200" dirty="0" smtClean="0"/>
                  <a:t>Document specific choice of topic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200" baseline="-25000" dirty="0" smtClean="0"/>
              </a:p>
              <a:p>
                <a:pPr lvl="1"/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172200" y="4752536"/>
            <a:ext cx="114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8" name="Oval 7"/>
          <p:cNvSpPr/>
          <p:nvPr/>
        </p:nvSpPr>
        <p:spPr>
          <a:xfrm>
            <a:off x="6477000" y="498113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>
                <a:latin typeface="Cambria Math" panose="02040503050406030204" pitchFamily="18" charset="0"/>
              </a:rPr>
              <a:t>X</a:t>
            </a:r>
            <a:endParaRPr lang="en-IN">
              <a:latin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3768286"/>
            <a:ext cx="1905000" cy="220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 b="0"/>
          </a:p>
        </p:txBody>
      </p:sp>
      <p:sp>
        <p:nvSpPr>
          <p:cNvPr id="48134" name="TextBox 9"/>
          <p:cNvSpPr txBox="1">
            <a:spLocks noChangeArrowheads="1"/>
          </p:cNvSpPr>
          <p:nvPr/>
        </p:nvSpPr>
        <p:spPr bwMode="auto">
          <a:xfrm>
            <a:off x="7010400" y="5362136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>
                <a:latin typeface="Cambria Math" panose="02040503050406030204" pitchFamily="18" charset="0"/>
              </a:rPr>
              <a:t>N</a:t>
            </a:r>
            <a:endParaRPr lang="en-IN">
              <a:latin typeface="Cambria Math" panose="02040503050406030204" pitchFamily="18" charset="0"/>
            </a:endParaRPr>
          </a:p>
        </p:txBody>
      </p: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7391400" y="5601849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0"/>
              <a:t>M</a:t>
            </a:r>
            <a:endParaRPr lang="en-IN" b="0"/>
          </a:p>
        </p:txBody>
      </p:sp>
      <p:sp>
        <p:nvSpPr>
          <p:cNvPr id="12" name="Oval 11"/>
          <p:cNvSpPr/>
          <p:nvPr/>
        </p:nvSpPr>
        <p:spPr>
          <a:xfrm>
            <a:off x="6477000" y="4066736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Z</a:t>
            </a:r>
            <a:endParaRPr lang="en-IN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3" name="Curved Connector 12"/>
          <p:cNvCxnSpPr>
            <a:stCxn id="12" idx="4"/>
            <a:endCxn id="8" idx="0"/>
          </p:cNvCxnSpPr>
          <p:nvPr/>
        </p:nvCxnSpPr>
        <p:spPr>
          <a:xfrm rot="5400000">
            <a:off x="6553200" y="4790636"/>
            <a:ext cx="381000" cy="12700"/>
          </a:xfrm>
          <a:prstGeom prst="curvedConnector3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848600" y="4068324"/>
            <a:ext cx="5334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l-GR" sz="2400" i="1" dirty="0">
                <a:latin typeface="Cambria Math" panose="02040503050406030204" pitchFamily="18" charset="0"/>
              </a:rPr>
              <a:t>θ </a:t>
            </a:r>
            <a:endParaRPr lang="en-IN" i="1" dirty="0">
              <a:latin typeface="Cambria Math" panose="02040503050406030204" pitchFamily="18" charset="0"/>
            </a:endParaRPr>
          </a:p>
        </p:txBody>
      </p:sp>
      <p:cxnSp>
        <p:nvCxnSpPr>
          <p:cNvPr id="17" name="Curved Connector 16"/>
          <p:cNvCxnSpPr>
            <a:stCxn id="16" idx="2"/>
            <a:endCxn id="12" idx="6"/>
          </p:cNvCxnSpPr>
          <p:nvPr/>
        </p:nvCxnSpPr>
        <p:spPr>
          <a:xfrm rot="10800000">
            <a:off x="7010400" y="4333436"/>
            <a:ext cx="838200" cy="1588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8" idx="6"/>
          </p:cNvCxnSpPr>
          <p:nvPr/>
        </p:nvCxnSpPr>
        <p:spPr>
          <a:xfrm rot="10800000" flipV="1">
            <a:off x="7010400" y="5233549"/>
            <a:ext cx="838200" cy="14287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4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09536"/>
            <a:ext cx="2930525" cy="149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62136"/>
            <a:ext cx="448627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76400" y="1647796"/>
                <a:ext cx="6382453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47796"/>
                <a:ext cx="6382453" cy="9380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7848600" y="4953000"/>
                <a:ext cx="533400" cy="533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953000"/>
                <a:ext cx="533400" cy="533400"/>
              </a:xfrm>
              <a:prstGeom prst="ellipse">
                <a:avLst/>
              </a:prstGeom>
              <a:blipFill rotWithShape="0">
                <a:blip r:embed="rId6"/>
                <a:stretch>
                  <a:fillRect l="-5747" b="-11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Mixture of Unigrams: Properties</a:t>
            </a:r>
            <a:endParaRPr lang="en-IN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Improvement</a:t>
            </a:r>
          </a:p>
          <a:p>
            <a:pPr lvl="1"/>
            <a:r>
              <a:rPr lang="en-US" sz="2000" dirty="0" smtClean="0"/>
              <a:t>Sensitive to moving words across </a:t>
            </a:r>
            <a:r>
              <a:rPr lang="en-US" sz="2000" dirty="0" smtClean="0"/>
              <a:t>documents</a:t>
            </a:r>
            <a:endParaRPr lang="en-US" sz="2000" dirty="0" smtClean="0"/>
          </a:p>
          <a:p>
            <a:endParaRPr lang="en-US" sz="2600" dirty="0" smtClean="0"/>
          </a:p>
          <a:p>
            <a:r>
              <a:rPr lang="en-US" sz="2200" dirty="0" smtClean="0"/>
              <a:t>Issues</a:t>
            </a:r>
            <a:endParaRPr lang="en-US" sz="2600" dirty="0" smtClean="0"/>
          </a:p>
          <a:p>
            <a:pPr lvl="1"/>
            <a:r>
              <a:rPr lang="en-US" sz="2000" dirty="0" smtClean="0"/>
              <a:t>Exactly one topic for each document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Probabilistic Latent Semantic Analysis (</a:t>
            </a:r>
            <a:r>
              <a:rPr lang="en-US" dirty="0" err="1" smtClean="0"/>
              <a:t>pLSA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Allow multiple topics for each document</a:t>
                </a:r>
              </a:p>
              <a:p>
                <a:pPr lvl="1"/>
                <a:endParaRPr lang="en-US" sz="2000" dirty="0" smtClean="0"/>
              </a:p>
              <a:p>
                <a:r>
                  <a:rPr lang="en-US" sz="2200" dirty="0" smtClean="0"/>
                  <a:t>Document specific mixture over topics </a:t>
                </a:r>
                <a:r>
                  <a:rPr lang="el-GR" sz="2200" dirty="0" smtClean="0">
                    <a:cs typeface="Arial" panose="020B0604020202020204" pitchFamily="34" charset="0"/>
                  </a:rPr>
                  <a:t>θ</a:t>
                </a:r>
                <a:r>
                  <a:rPr lang="en-US" sz="2200" baseline="-25000" dirty="0" err="1" smtClean="0"/>
                  <a:t>i</a:t>
                </a:r>
                <a:endParaRPr lang="en-US" sz="2200" baseline="-25000" dirty="0" smtClean="0"/>
              </a:p>
              <a:p>
                <a:r>
                  <a:rPr lang="en-US" sz="2200" dirty="0" smtClean="0"/>
                  <a:t>Word specific choice of topic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200" baseline="-25000" dirty="0" smtClean="0"/>
                  <a:t> </a:t>
                </a:r>
                <a:endParaRPr lang="en-US" sz="2200" dirty="0" smtClean="0"/>
              </a:p>
              <a:p>
                <a:r>
                  <a:rPr lang="en-US" sz="2200" dirty="0" smtClean="0">
                    <a:solidFill>
                      <a:srgbClr val="800000"/>
                    </a:solidFill>
                  </a:rPr>
                  <a:t>Admixture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6248400" y="3276600"/>
            <a:ext cx="1974850" cy="3048000"/>
            <a:chOff x="6248400" y="3429000"/>
            <a:chExt cx="1975638" cy="3048000"/>
          </a:xfrm>
        </p:grpSpPr>
        <p:sp>
          <p:nvSpPr>
            <p:cNvPr id="6" name="Rectangle 5"/>
            <p:cNvSpPr/>
            <p:nvPr/>
          </p:nvSpPr>
          <p:spPr>
            <a:xfrm>
              <a:off x="6629552" y="4343400"/>
              <a:ext cx="1143456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sp>
          <p:nvSpPr>
            <p:cNvPr id="7" name="Oval 6"/>
            <p:cNvSpPr/>
            <p:nvPr/>
          </p:nvSpPr>
          <p:spPr>
            <a:xfrm>
              <a:off x="6934474" y="5486400"/>
              <a:ext cx="53361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W</a:t>
              </a:r>
              <a:endParaRPr lang="en-IN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48400" y="3429000"/>
              <a:ext cx="1905760" cy="304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b="0"/>
            </a:p>
          </p:txBody>
        </p:sp>
        <p:sp>
          <p:nvSpPr>
            <p:cNvPr id="50186" name="TextBox 8"/>
            <p:cNvSpPr txBox="1">
              <a:spLocks noChangeArrowheads="1"/>
            </p:cNvSpPr>
            <p:nvPr/>
          </p:nvSpPr>
          <p:spPr bwMode="auto">
            <a:xfrm>
              <a:off x="7468086" y="5867400"/>
              <a:ext cx="34939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0"/>
                <a:t>N</a:t>
              </a:r>
              <a:endParaRPr lang="en-IN" b="0"/>
            </a:p>
          </p:txBody>
        </p:sp>
        <p:sp>
          <p:nvSpPr>
            <p:cNvPr id="50187" name="TextBox 9"/>
            <p:cNvSpPr txBox="1">
              <a:spLocks noChangeArrowheads="1"/>
            </p:cNvSpPr>
            <p:nvPr/>
          </p:nvSpPr>
          <p:spPr bwMode="auto">
            <a:xfrm>
              <a:off x="7849238" y="6107113"/>
              <a:ext cx="37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0"/>
                <a:t>M</a:t>
              </a:r>
              <a:endParaRPr lang="en-IN" b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934474" y="4572000"/>
              <a:ext cx="533613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Z</a:t>
              </a:r>
              <a:endParaRPr lang="en-IN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" name="Curved Connector 11"/>
            <p:cNvCxnSpPr>
              <a:stCxn id="11" idx="4"/>
              <a:endCxn id="7" idx="0"/>
            </p:cNvCxnSpPr>
            <p:nvPr/>
          </p:nvCxnSpPr>
          <p:spPr>
            <a:xfrm rot="5400000">
              <a:off x="7010780" y="5295897"/>
              <a:ext cx="381000" cy="12705"/>
            </a:xfrm>
            <a:prstGeom prst="curvedConnector3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942415" y="3581400"/>
              <a:ext cx="533613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l-GR" sz="2400" i="1">
                  <a:latin typeface="Cambria Math" panose="02040503050406030204" pitchFamily="18" charset="0"/>
                </a:rPr>
                <a:t>θ </a:t>
              </a:r>
              <a:endParaRPr lang="en-IN" i="1">
                <a:latin typeface="Cambria Math" panose="02040503050406030204" pitchFamily="18" charset="0"/>
              </a:endParaRPr>
            </a:p>
          </p:txBody>
        </p:sp>
        <p:cxnSp>
          <p:nvCxnSpPr>
            <p:cNvPr id="14" name="Curved Connector 13"/>
            <p:cNvCxnSpPr>
              <a:stCxn id="13" idx="4"/>
              <a:endCxn id="11" idx="0"/>
            </p:cNvCxnSpPr>
            <p:nvPr/>
          </p:nvCxnSpPr>
          <p:spPr>
            <a:xfrm rot="5400000">
              <a:off x="6976651" y="4339429"/>
              <a:ext cx="457200" cy="7941"/>
            </a:xfrm>
            <a:prstGeom prst="curvedConnector3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urved Connector 17"/>
          <p:cNvCxnSpPr>
            <a:cxnSpLocks noChangeShapeType="1"/>
            <a:stCxn id="50194" idx="1"/>
          </p:cNvCxnSpPr>
          <p:nvPr/>
        </p:nvCxnSpPr>
        <p:spPr bwMode="auto">
          <a:xfrm rot="10800000">
            <a:off x="7467600" y="5576888"/>
            <a:ext cx="898525" cy="3175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4A7EBB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8366125" y="5424488"/>
            <a:ext cx="366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b="0"/>
              <a:t>Φ</a:t>
            </a:r>
          </a:p>
        </p:txBody>
      </p:sp>
      <p:pic>
        <p:nvPicPr>
          <p:cNvPr id="5019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2988"/>
            <a:ext cx="2963863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965" y="5439437"/>
                <a:ext cx="5858463" cy="7035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" y="5439437"/>
                <a:ext cx="5858463" cy="7035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pLSA</a:t>
            </a:r>
            <a:r>
              <a:rPr lang="en-US" dirty="0" smtClean="0"/>
              <a:t>: Properties</a:t>
            </a:r>
            <a:endParaRPr lang="en-IN" dirty="0"/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Improvement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multiple topics for each document</a:t>
            </a:r>
          </a:p>
          <a:p>
            <a:endParaRPr lang="en-US" sz="2200" dirty="0" smtClean="0"/>
          </a:p>
          <a:p>
            <a:r>
              <a:rPr lang="en-US" sz="2200" dirty="0" smtClean="0"/>
              <a:t>Issues: </a:t>
            </a:r>
          </a:p>
          <a:p>
            <a:pPr lvl="1"/>
            <a:r>
              <a:rPr lang="en-US" sz="2000" dirty="0" smtClean="0"/>
              <a:t>No generative process for mixture of topics: No (principled) way to deal with new unseen documents</a:t>
            </a:r>
          </a:p>
          <a:p>
            <a:pPr lvl="1"/>
            <a:r>
              <a:rPr lang="en-US" sz="2000" dirty="0" smtClean="0"/>
              <a:t>No. of parameters grows (linearly) with no. of docs</a:t>
            </a:r>
            <a:endParaRPr lang="en-IN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29"/>
          <p:cNvGrpSpPr>
            <a:grpSpLocks/>
          </p:cNvGrpSpPr>
          <p:nvPr/>
        </p:nvGrpSpPr>
        <p:grpSpPr bwMode="auto">
          <a:xfrm>
            <a:off x="4953000" y="2819400"/>
            <a:ext cx="3094038" cy="3048000"/>
            <a:chOff x="5638800" y="2362200"/>
            <a:chExt cx="3093744" cy="3048000"/>
          </a:xfrm>
        </p:grpSpPr>
        <p:sp>
          <p:nvSpPr>
            <p:cNvPr id="6" name="Rectangle 5"/>
            <p:cNvSpPr/>
            <p:nvPr/>
          </p:nvSpPr>
          <p:spPr>
            <a:xfrm>
              <a:off x="6019764" y="3276600"/>
              <a:ext cx="1142891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400" b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324535" y="4419600"/>
              <a:ext cx="533349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W</a:t>
              </a:r>
              <a:endParaRPr lang="en-IN" sz="2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2362200"/>
              <a:ext cx="1904819" cy="304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400" b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54280" name="TextBox 8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341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0">
                  <a:latin typeface="Cambria Math" panose="02040503050406030204" pitchFamily="18" charset="0"/>
                </a:rPr>
                <a:t>N</a:t>
              </a:r>
              <a:endParaRPr lang="en-IN" b="0">
                <a:latin typeface="Cambria Math" panose="02040503050406030204" pitchFamily="18" charset="0"/>
              </a:endParaRPr>
            </a:p>
          </p:txBody>
        </p:sp>
        <p:sp>
          <p:nvSpPr>
            <p:cNvPr id="54281" name="TextBox 9"/>
            <p:cNvSpPr txBox="1">
              <a:spLocks noChangeArrowheads="1"/>
            </p:cNvSpPr>
            <p:nvPr/>
          </p:nvSpPr>
          <p:spPr bwMode="auto">
            <a:xfrm>
              <a:off x="7239000" y="5040868"/>
              <a:ext cx="3722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0">
                  <a:latin typeface="Cambria Math" panose="02040503050406030204" pitchFamily="18" charset="0"/>
                </a:rPr>
                <a:t>M</a:t>
              </a:r>
              <a:endParaRPr lang="en-IN" b="0">
                <a:latin typeface="Cambria Math" panose="020405030504060302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324535" y="3505200"/>
              <a:ext cx="533349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rPr>
                <a:t>Z</a:t>
              </a:r>
              <a:endParaRPr lang="en-IN" sz="24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endParaRPr>
            </a:p>
          </p:txBody>
        </p:sp>
        <p:cxnSp>
          <p:nvCxnSpPr>
            <p:cNvPr id="12" name="Curved Connector 11"/>
            <p:cNvCxnSpPr>
              <a:stCxn id="11" idx="4"/>
              <a:endCxn id="7" idx="0"/>
            </p:cNvCxnSpPr>
            <p:nvPr/>
          </p:nvCxnSpPr>
          <p:spPr>
            <a:xfrm rot="5400000">
              <a:off x="6400709" y="4229101"/>
              <a:ext cx="381000" cy="12699"/>
            </a:xfrm>
            <a:prstGeom prst="curvedConnector3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332472" y="2514600"/>
              <a:ext cx="533349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l-GR" sz="2400" i="1">
                  <a:latin typeface="Cambria Math" panose="02040503050406030204" pitchFamily="18" charset="0"/>
                </a:rPr>
                <a:t>θ </a:t>
              </a:r>
              <a:endParaRPr lang="en-IN" sz="2400" i="1">
                <a:latin typeface="Cambria Math" panose="02040503050406030204" pitchFamily="18" charset="0"/>
              </a:endParaRPr>
            </a:p>
          </p:txBody>
        </p:sp>
        <p:cxnSp>
          <p:nvCxnSpPr>
            <p:cNvPr id="14" name="Curved Connector 13"/>
            <p:cNvCxnSpPr>
              <a:stCxn id="13" idx="4"/>
              <a:endCxn id="11" idx="0"/>
            </p:cNvCxnSpPr>
            <p:nvPr/>
          </p:nvCxnSpPr>
          <p:spPr>
            <a:xfrm rot="5400000">
              <a:off x="6366578" y="3272631"/>
              <a:ext cx="457200" cy="7937"/>
            </a:xfrm>
            <a:prstGeom prst="curvedConnector3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8390" y="2514600"/>
              <a:ext cx="533349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l-GR" sz="2400" i="1">
                  <a:latin typeface="Cambria Math" panose="02040503050406030204" pitchFamily="18" charset="0"/>
                </a:rPr>
                <a:t>α </a:t>
              </a:r>
              <a:endParaRPr lang="en-IN" sz="2400" i="1">
                <a:latin typeface="Cambria Math" panose="02040503050406030204" pitchFamily="18" charset="0"/>
              </a:endParaRPr>
            </a:p>
          </p:txBody>
        </p:sp>
        <p:cxnSp>
          <p:nvCxnSpPr>
            <p:cNvPr id="16" name="Curved Connector 15"/>
            <p:cNvCxnSpPr>
              <a:stCxn id="15" idx="2"/>
              <a:endCxn id="13" idx="6"/>
            </p:cNvCxnSpPr>
            <p:nvPr/>
          </p:nvCxnSpPr>
          <p:spPr>
            <a:xfrm rot="10800000">
              <a:off x="6865821" y="2781300"/>
              <a:ext cx="982569" cy="12700"/>
            </a:xfrm>
            <a:prstGeom prst="curvedConnector3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848390" y="4227513"/>
              <a:ext cx="838120" cy="952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2400" b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000776" y="4418013"/>
              <a:ext cx="533349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l-GR" sz="2400" b="0" i="1">
                  <a:latin typeface="Cambria Math" panose="02040503050406030204" pitchFamily="18" charset="0"/>
                </a:rPr>
                <a:t>Φ</a:t>
              </a:r>
              <a:endParaRPr lang="en-IN" sz="2400">
                <a:latin typeface="Cambria Math" panose="02040503050406030204" pitchFamily="18" charset="0"/>
              </a:endParaRPr>
            </a:p>
          </p:txBody>
        </p:sp>
        <p:sp>
          <p:nvSpPr>
            <p:cNvPr id="54290" name="TextBox 20"/>
            <p:cNvSpPr txBox="1">
              <a:spLocks noChangeArrowheads="1"/>
            </p:cNvSpPr>
            <p:nvPr/>
          </p:nvSpPr>
          <p:spPr bwMode="auto">
            <a:xfrm>
              <a:off x="8411622" y="4798252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b="0">
                  <a:latin typeface="Cambria Math" panose="02040503050406030204" pitchFamily="18" charset="0"/>
                </a:rPr>
                <a:t>T</a:t>
              </a:r>
              <a:endParaRPr lang="en-IN" b="0">
                <a:latin typeface="Cambria Math" panose="020405030504060302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000776" y="3427413"/>
              <a:ext cx="533349" cy="533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l-GR" sz="2400" i="1">
                  <a:latin typeface="Cambria Math" panose="02040503050406030204" pitchFamily="18" charset="0"/>
                </a:rPr>
                <a:t>η </a:t>
              </a:r>
              <a:endParaRPr lang="en-IN" sz="2400" i="1">
                <a:latin typeface="Cambria Math" panose="02040503050406030204" pitchFamily="18" charset="0"/>
              </a:endParaRPr>
            </a:p>
          </p:txBody>
        </p:sp>
        <p:cxnSp>
          <p:nvCxnSpPr>
            <p:cNvPr id="23" name="Curved Connector 22"/>
            <p:cNvCxnSpPr>
              <a:stCxn id="22" idx="4"/>
              <a:endCxn id="20" idx="0"/>
            </p:cNvCxnSpPr>
            <p:nvPr/>
          </p:nvCxnSpPr>
          <p:spPr>
            <a:xfrm rot="5400000">
              <a:off x="8038850" y="4189414"/>
              <a:ext cx="457200" cy="12699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0" idx="2"/>
              <a:endCxn id="7" idx="6"/>
            </p:cNvCxnSpPr>
            <p:nvPr/>
          </p:nvCxnSpPr>
          <p:spPr>
            <a:xfrm rot="10800000" flipV="1">
              <a:off x="6857884" y="4684713"/>
              <a:ext cx="1142891" cy="1587"/>
            </a:xfrm>
            <a:prstGeom prst="curvedConnector3">
              <a:avLst>
                <a:gd name="adj1" fmla="val 50000"/>
              </a:avLst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600" dirty="0" smtClean="0"/>
              <a:t>LDA: Generative Process</a:t>
            </a:r>
            <a:endParaRPr lang="en-IN" sz="3600" dirty="0" smtClean="0"/>
          </a:p>
        </p:txBody>
      </p:sp>
      <p:pic>
        <p:nvPicPr>
          <p:cNvPr id="5429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6413"/>
            <a:ext cx="3032125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200" dirty="0" smtClean="0"/>
              <a:t>Generative process for topic mixture for each document</a:t>
            </a:r>
          </a:p>
          <a:p>
            <a:r>
              <a:rPr lang="en-US" sz="2200" dirty="0" smtClean="0"/>
              <a:t>Generative process for each topic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LDA: Generative Process - 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2057400" y="2100263"/>
            <a:ext cx="1905000" cy="1328737"/>
            <a:chOff x="2057400" y="2099604"/>
            <a:chExt cx="1905000" cy="1329396"/>
          </a:xfrm>
        </p:grpSpPr>
        <p:sp>
          <p:nvSpPr>
            <p:cNvPr id="72" name="Cube 71"/>
            <p:cNvSpPr/>
            <p:nvPr/>
          </p:nvSpPr>
          <p:spPr>
            <a:xfrm>
              <a:off x="2057400" y="2132958"/>
              <a:ext cx="1905000" cy="1296042"/>
            </a:xfrm>
            <a:prstGeom prst="cub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money 0.40 bank 0.40 loan 0.20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TextBox 2"/>
            <p:cNvSpPr txBox="1">
              <a:spLocks noChangeArrowheads="1"/>
            </p:cNvSpPr>
            <p:nvPr/>
          </p:nvSpPr>
          <p:spPr bwMode="auto">
            <a:xfrm>
              <a:off x="2540388" y="2099604"/>
              <a:ext cx="915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Topic 1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4495800" y="2085975"/>
            <a:ext cx="1905000" cy="1343025"/>
            <a:chOff x="4495800" y="2085536"/>
            <a:chExt cx="1905000" cy="1343464"/>
          </a:xfrm>
        </p:grpSpPr>
        <p:sp>
          <p:nvSpPr>
            <p:cNvPr id="75" name="Cube 74"/>
            <p:cNvSpPr/>
            <p:nvPr/>
          </p:nvSpPr>
          <p:spPr>
            <a:xfrm>
              <a:off x="4495800" y="2133177"/>
              <a:ext cx="1905000" cy="1295823"/>
            </a:xfrm>
            <a:prstGeom prst="cub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river 0.60 bank 0.30 stream 0.10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6" name="TextBox 6"/>
            <p:cNvSpPr txBox="1">
              <a:spLocks noChangeArrowheads="1"/>
            </p:cNvSpPr>
            <p:nvPr/>
          </p:nvSpPr>
          <p:spPr bwMode="auto">
            <a:xfrm>
              <a:off x="4903636" y="2085536"/>
              <a:ext cx="915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Topic 2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62000" y="4495800"/>
            <a:ext cx="2438400" cy="1665288"/>
            <a:chOff x="762000" y="4495800"/>
            <a:chExt cx="2438400" cy="1664732"/>
          </a:xfrm>
        </p:grpSpPr>
        <p:sp>
          <p:nvSpPr>
            <p:cNvPr id="78" name="Snip Single Corner Rectangle 77"/>
            <p:cNvSpPr/>
            <p:nvPr/>
          </p:nvSpPr>
          <p:spPr>
            <a:xfrm>
              <a:off x="762000" y="4495800"/>
              <a:ext cx="2438400" cy="1294967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TextBox 8"/>
            <p:cNvSpPr txBox="1">
              <a:spLocks noChangeArrowheads="1"/>
            </p:cNvSpPr>
            <p:nvPr/>
          </p:nvSpPr>
          <p:spPr bwMode="auto">
            <a:xfrm>
              <a:off x="1676400" y="5791200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1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3581400" y="4495800"/>
            <a:ext cx="2514600" cy="1676400"/>
            <a:chOff x="3581400" y="4495800"/>
            <a:chExt cx="2514600" cy="1676400"/>
          </a:xfrm>
        </p:grpSpPr>
        <p:sp>
          <p:nvSpPr>
            <p:cNvPr id="81" name="Snip Single Corner Rectangle 80"/>
            <p:cNvSpPr/>
            <p:nvPr/>
          </p:nvSpPr>
          <p:spPr>
            <a:xfrm>
              <a:off x="3581400" y="4495800"/>
              <a:ext cx="2514600" cy="1295400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2" name="TextBox 10"/>
            <p:cNvSpPr txBox="1">
              <a:spLocks noChangeArrowheads="1"/>
            </p:cNvSpPr>
            <p:nvPr/>
          </p:nvSpPr>
          <p:spPr bwMode="auto">
            <a:xfrm>
              <a:off x="4394205" y="5802868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2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400800" y="4506913"/>
            <a:ext cx="2438400" cy="1665287"/>
            <a:chOff x="6400800" y="4507468"/>
            <a:chExt cx="2438400" cy="1664732"/>
          </a:xfrm>
        </p:grpSpPr>
        <p:sp>
          <p:nvSpPr>
            <p:cNvPr id="84" name="Snip Single Corner Rectangle 83"/>
            <p:cNvSpPr/>
            <p:nvPr/>
          </p:nvSpPr>
          <p:spPr>
            <a:xfrm>
              <a:off x="6400800" y="4507468"/>
              <a:ext cx="2438400" cy="1294968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TextBox 12"/>
            <p:cNvSpPr txBox="1">
              <a:spLocks noChangeArrowheads="1"/>
            </p:cNvSpPr>
            <p:nvPr/>
          </p:nvSpPr>
          <p:spPr bwMode="auto">
            <a:xfrm>
              <a:off x="7010400" y="5802868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3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1295400" y="3886200"/>
            <a:ext cx="1112838" cy="457200"/>
            <a:chOff x="1295400" y="3886200"/>
            <a:chExt cx="1112516" cy="457200"/>
          </a:xfrm>
        </p:grpSpPr>
        <p:sp>
          <p:nvSpPr>
            <p:cNvPr id="87" name="Round Single Corner Rectangle 86"/>
            <p:cNvSpPr/>
            <p:nvPr/>
          </p:nvSpPr>
          <p:spPr>
            <a:xfrm>
              <a:off x="1295400" y="3886200"/>
              <a:ext cx="558638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1.0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Round Single Corner Rectangle 87"/>
            <p:cNvSpPr/>
            <p:nvPr/>
          </p:nvSpPr>
          <p:spPr>
            <a:xfrm>
              <a:off x="1849278" y="3886200"/>
              <a:ext cx="558638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3916363" y="3886200"/>
            <a:ext cx="1112837" cy="457200"/>
            <a:chOff x="3916684" y="3886200"/>
            <a:chExt cx="1112516" cy="457200"/>
          </a:xfrm>
        </p:grpSpPr>
        <p:sp>
          <p:nvSpPr>
            <p:cNvPr id="90" name="Round Single Corner Rectangle 89"/>
            <p:cNvSpPr/>
            <p:nvPr/>
          </p:nvSpPr>
          <p:spPr>
            <a:xfrm>
              <a:off x="3916684" y="3886200"/>
              <a:ext cx="558639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0.5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Round Single Corner Rectangle 90"/>
            <p:cNvSpPr/>
            <p:nvPr/>
          </p:nvSpPr>
          <p:spPr>
            <a:xfrm>
              <a:off x="4470561" y="3886200"/>
              <a:ext cx="558639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0.5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6659563" y="3886200"/>
            <a:ext cx="1112837" cy="457200"/>
            <a:chOff x="6659884" y="3886200"/>
            <a:chExt cx="1112516" cy="457200"/>
          </a:xfrm>
        </p:grpSpPr>
        <p:sp>
          <p:nvSpPr>
            <p:cNvPr id="93" name="Round Single Corner Rectangle 92"/>
            <p:cNvSpPr/>
            <p:nvPr/>
          </p:nvSpPr>
          <p:spPr>
            <a:xfrm>
              <a:off x="6659884" y="3886200"/>
              <a:ext cx="558639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4" name="Round Single Corner Rectangle 93"/>
            <p:cNvSpPr/>
            <p:nvPr/>
          </p:nvSpPr>
          <p:spPr>
            <a:xfrm>
              <a:off x="7213761" y="3886200"/>
              <a:ext cx="558639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1.0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87400" y="4833938"/>
            <a:ext cx="9286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00200" y="4833938"/>
            <a:ext cx="723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133600" y="4832350"/>
            <a:ext cx="7874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loan 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43000" y="5105400"/>
            <a:ext cx="15954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 money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 loan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57600" y="4859338"/>
            <a:ext cx="9286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95800" y="4859338"/>
            <a:ext cx="723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092700" y="4856163"/>
            <a:ext cx="8509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784600" y="5130800"/>
            <a:ext cx="2108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loan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stream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15100" y="4867275"/>
            <a:ext cx="217170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 bank stream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bank river </a:t>
            </a:r>
            <a:r>
              <a:rPr lang="en-US" dirty="0" err="1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stream bank</a:t>
            </a:r>
            <a:endParaRPr lang="en-IN" dirty="0">
              <a:solidFill>
                <a:srgbClr val="9BBB59">
                  <a:lumMod val="75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8748" y="635214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/>
              <a:t>Steyvers</a:t>
            </a:r>
            <a:r>
              <a:rPr lang="en-US" b="0" dirty="0" smtClean="0"/>
              <a:t> 2007 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LDA: Joint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Place </a:t>
            </a:r>
            <a:r>
              <a:rPr lang="en-US" dirty="0"/>
              <a:t>a prior over topic mixture variable</a:t>
            </a:r>
          </a:p>
          <a:p>
            <a:pPr lvl="1"/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/>
              <a:t>Prior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prior over topic distributions </a:t>
            </a:r>
            <a:r>
              <a:rPr lang="el-GR" dirty="0">
                <a:cs typeface="Arial" panose="020B0604020202020204" pitchFamily="34" charset="0"/>
              </a:rPr>
              <a:t>Φ</a:t>
            </a:r>
            <a:r>
              <a:rPr lang="en-US" baseline="-25000" dirty="0">
                <a:cs typeface="Arial" panose="020B0604020202020204" pitchFamily="34" charset="0"/>
              </a:rPr>
              <a:t>k</a:t>
            </a:r>
            <a:endParaRPr lang="el-GR" baseline="-250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3200400"/>
            <a:ext cx="4692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5087"/>
            <a:ext cx="6670675" cy="79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5486400"/>
                <a:ext cx="7843044" cy="8612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∏"/>
                                          <m:supHide m:val="on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𝑖𝑘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𝑘𝑤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7843044" cy="861261"/>
              </a:xfrm>
              <a:prstGeom prst="rect">
                <a:avLst/>
              </a:prstGeom>
              <a:blipFill rotWithShape="0">
                <a:blip r:embed="rId4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97800" y="4410911"/>
                <a:ext cx="191424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00" y="4410911"/>
                <a:ext cx="191424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86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51453" y="4727377"/>
                <a:ext cx="6606937" cy="853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𝐷𝑖𝑟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53" y="4727377"/>
                <a:ext cx="6606937" cy="8531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LDA: Role of </a:t>
            </a:r>
            <a:r>
              <a:rPr lang="en-US" dirty="0" err="1" smtClean="0"/>
              <a:t>Dirichlet</a:t>
            </a:r>
            <a:r>
              <a:rPr lang="en-US" dirty="0" smtClean="0"/>
              <a:t> Prior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06335" y="6477543"/>
            <a:ext cx="6731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Image from http://cs.stanford.edu/~ppasupat/a9online/1080.html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35929" y="3636625"/>
                <a:ext cx="4350871" cy="5118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8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29" y="3636625"/>
                <a:ext cx="4350871" cy="511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14" y="1463686"/>
            <a:ext cx="3333750" cy="48577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49604" y="1112551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Lighter = higher density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LDA: Geometric </a:t>
            </a:r>
            <a:r>
              <a:rPr lang="en-US" dirty="0"/>
              <a:t>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 descr="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4114800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698748" y="635214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/>
              <a:t>Steyvers</a:t>
            </a:r>
            <a:r>
              <a:rPr lang="en-US" b="0" dirty="0" smtClean="0"/>
              <a:t> 2007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680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Text Data: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Dream:</a:t>
            </a:r>
            <a:r>
              <a:rPr lang="en-US" sz="2400" dirty="0" smtClean="0"/>
              <a:t> Capturing all of documented human knowledge in a compact structured format and using it for reasoning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 Domain Question Answering:</a:t>
            </a:r>
            <a:r>
              <a:rPr lang="en-US" sz="2000" dirty="0" smtClean="0"/>
              <a:t> IBM’s Watson in Jeopardy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Passing Exams:</a:t>
            </a:r>
            <a:r>
              <a:rPr lang="en-US" sz="2000" dirty="0" smtClean="0"/>
              <a:t> Aristo, Euclid Projects at the Allen Institute for AI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Significantly more knowledge available as unstructured text than in structured tables </a:t>
            </a:r>
          </a:p>
          <a:p>
            <a:endParaRPr lang="en-US" sz="2400" dirty="0"/>
          </a:p>
          <a:p>
            <a:r>
              <a:rPr lang="en-US" sz="2400" dirty="0" smtClean="0"/>
              <a:t>How do we create structure from text documents?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LDA: Exchangeability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Exchangeable set of random variables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 permutation of assignment has the same probability</a:t>
            </a:r>
            <a:r>
              <a:rPr lang="en-US" i="1" dirty="0" smtClean="0"/>
              <a:t> 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Words are exchangeable within a document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(Documents are also exchangeable within a corpus)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200" dirty="0"/>
              <a:t>Theorem (de </a:t>
            </a:r>
            <a:r>
              <a:rPr lang="en-US" sz="2200" dirty="0" err="1" smtClean="0"/>
              <a:t>Finetti</a:t>
            </a:r>
            <a:r>
              <a:rPr lang="en-US" sz="2200" dirty="0" smtClean="0"/>
              <a:t>):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Joint distribution of a document must take the following form 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37" y="4648200"/>
            <a:ext cx="4770325" cy="9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Analysis using LDA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Resources: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7244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LDA-C: Princeton</a:t>
            </a:r>
          </a:p>
          <a:p>
            <a:pPr lvl="1" fontAlgn="auto">
              <a:spcAft>
                <a:spcPts val="0"/>
              </a:spcAft>
              <a:defRPr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Mallet: UMass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LDA in R: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Princeton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Matlab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TM Toolbox: UCI</a:t>
            </a:r>
          </a:p>
          <a:p>
            <a:pPr lvl="1" fontAlgn="auto">
              <a:spcAft>
                <a:spcPts val="0"/>
              </a:spcAft>
              <a:defRPr/>
            </a:pP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Python (</a:t>
            </a:r>
            <a:r>
              <a:rPr lang="en-IN" sz="2400" dirty="0" err="1">
                <a:solidFill>
                  <a:schemeClr val="accent3">
                    <a:lumMod val="50000"/>
                  </a:schemeClr>
                </a:solidFill>
              </a:rPr>
              <a:t>ScikitLearn</a:t>
            </a: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038600" cy="47244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Multi-threaded: </a:t>
            </a:r>
            <a:r>
              <a:rPr lang="en-IN" sz="2400" dirty="0" err="1">
                <a:solidFill>
                  <a:schemeClr val="accent3">
                    <a:lumMod val="50000"/>
                  </a:schemeClr>
                </a:solidFill>
              </a:rPr>
              <a:t>Nallapati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 err="1">
                <a:solidFill>
                  <a:schemeClr val="accent3">
                    <a:lumMod val="50000"/>
                  </a:schemeClr>
                </a:solidFill>
              </a:rPr>
              <a:t>pLDA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: Google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Online: 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Princeton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 err="1" smtClean="0">
                <a:solidFill>
                  <a:schemeClr val="accent3">
                    <a:lumMod val="50000"/>
                  </a:schemeClr>
                </a:solidFill>
              </a:rPr>
              <a:t>Hadoop</a:t>
            </a: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Yahoo!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Apache Spark</a:t>
            </a:r>
          </a:p>
          <a:p>
            <a:pPr lvl="1" fontAlgn="auto">
              <a:spcAft>
                <a:spcPts val="0"/>
              </a:spcAft>
              <a:defRPr/>
            </a:pPr>
            <a:endParaRPr lang="en-IN" sz="1800" dirty="0">
              <a:solidFill>
                <a:schemeClr val="accent3">
                  <a:lumMod val="50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IN" sz="2400" dirty="0" err="1">
                <a:solidFill>
                  <a:schemeClr val="accent3">
                    <a:lumMod val="50000"/>
                  </a:schemeClr>
                </a:solidFill>
              </a:rPr>
              <a:t>Vowpal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 Wabbit</a:t>
            </a:r>
          </a:p>
          <a:p>
            <a:pPr fontAlgn="auto">
              <a:spcAft>
                <a:spcPts val="0"/>
              </a:spcAft>
              <a:defRPr/>
            </a:pP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Estimates </a:t>
                </a:r>
                <a:r>
                  <a:rPr lang="en-US" dirty="0"/>
                  <a:t>of topic </a:t>
                </a:r>
                <a:r>
                  <a:rPr lang="en-US" dirty="0" smtClean="0"/>
                  <a:t>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Estimates of document-specific </a:t>
                </a:r>
                <a:r>
                  <a:rPr lang="en-US" dirty="0"/>
                  <a:t>topic mixtures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Estimates of word-specific topics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81200" y="2681288"/>
            <a:ext cx="1905000" cy="1328737"/>
            <a:chOff x="2057400" y="2099604"/>
            <a:chExt cx="1905000" cy="1329396"/>
          </a:xfrm>
        </p:grpSpPr>
        <p:sp>
          <p:nvSpPr>
            <p:cNvPr id="8" name="Cube 7"/>
            <p:cNvSpPr/>
            <p:nvPr/>
          </p:nvSpPr>
          <p:spPr>
            <a:xfrm>
              <a:off x="2057400" y="2132958"/>
              <a:ext cx="1905000" cy="1296042"/>
            </a:xfrm>
            <a:prstGeom prst="cube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money 0.40 bank 0.40 loan 0.20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2540388" y="2099604"/>
              <a:ext cx="915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Topic 1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419600" y="2667000"/>
            <a:ext cx="1905000" cy="1343025"/>
            <a:chOff x="4495800" y="2085536"/>
            <a:chExt cx="1905000" cy="1343464"/>
          </a:xfrm>
        </p:grpSpPr>
        <p:sp>
          <p:nvSpPr>
            <p:cNvPr id="11" name="Cube 10"/>
            <p:cNvSpPr/>
            <p:nvPr/>
          </p:nvSpPr>
          <p:spPr>
            <a:xfrm>
              <a:off x="4495800" y="2133177"/>
              <a:ext cx="1905000" cy="1295823"/>
            </a:xfrm>
            <a:prstGeom prst="cub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river 0.60 bank 0.30 stream 0.10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4903636" y="2085536"/>
              <a:ext cx="915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Topic 2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85800" y="5076825"/>
            <a:ext cx="2438400" cy="1665288"/>
            <a:chOff x="762000" y="4495800"/>
            <a:chExt cx="2438400" cy="1664732"/>
          </a:xfrm>
        </p:grpSpPr>
        <p:sp>
          <p:nvSpPr>
            <p:cNvPr id="14" name="Snip Single Corner Rectangle 13"/>
            <p:cNvSpPr/>
            <p:nvPr/>
          </p:nvSpPr>
          <p:spPr>
            <a:xfrm>
              <a:off x="762000" y="4495800"/>
              <a:ext cx="2438400" cy="1294967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1676400" y="5791200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1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505200" y="5076825"/>
            <a:ext cx="2514600" cy="1676400"/>
            <a:chOff x="3581400" y="4495800"/>
            <a:chExt cx="2514600" cy="1676400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3581400" y="4495800"/>
              <a:ext cx="2514600" cy="1295400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4394205" y="5802868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2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324600" y="5087938"/>
            <a:ext cx="2438400" cy="1665287"/>
            <a:chOff x="6400800" y="4507468"/>
            <a:chExt cx="2438400" cy="1664732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6400800" y="4507468"/>
              <a:ext cx="2438400" cy="1294968"/>
            </a:xfrm>
            <a:prstGeom prst="snip1Rect">
              <a:avLst>
                <a:gd name="adj" fmla="val 50000"/>
              </a:avLst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7010400" y="5802868"/>
              <a:ext cx="7873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Doc 3</a:t>
              </a: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219200" y="4467225"/>
            <a:ext cx="1112838" cy="457200"/>
            <a:chOff x="1295400" y="3886200"/>
            <a:chExt cx="1112516" cy="457200"/>
          </a:xfrm>
        </p:grpSpPr>
        <p:sp>
          <p:nvSpPr>
            <p:cNvPr id="23" name="Round Single Corner Rectangle 22"/>
            <p:cNvSpPr/>
            <p:nvPr/>
          </p:nvSpPr>
          <p:spPr>
            <a:xfrm>
              <a:off x="1295400" y="3886200"/>
              <a:ext cx="558638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1.0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Round Single Corner Rectangle 23"/>
            <p:cNvSpPr/>
            <p:nvPr/>
          </p:nvSpPr>
          <p:spPr>
            <a:xfrm>
              <a:off x="1849278" y="3886200"/>
              <a:ext cx="558638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840163" y="4467225"/>
            <a:ext cx="1112837" cy="457200"/>
            <a:chOff x="3916684" y="3886200"/>
            <a:chExt cx="1112516" cy="457200"/>
          </a:xfrm>
        </p:grpSpPr>
        <p:sp>
          <p:nvSpPr>
            <p:cNvPr id="26" name="Round Single Corner Rectangle 25"/>
            <p:cNvSpPr/>
            <p:nvPr/>
          </p:nvSpPr>
          <p:spPr>
            <a:xfrm>
              <a:off x="3916684" y="3886200"/>
              <a:ext cx="558639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0.5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Round Single Corner Rectangle 26"/>
            <p:cNvSpPr/>
            <p:nvPr/>
          </p:nvSpPr>
          <p:spPr>
            <a:xfrm>
              <a:off x="4470561" y="3886200"/>
              <a:ext cx="558639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0.5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583363" y="4467225"/>
            <a:ext cx="1112837" cy="457200"/>
            <a:chOff x="6659884" y="3886200"/>
            <a:chExt cx="1112516" cy="457200"/>
          </a:xfrm>
        </p:grpSpPr>
        <p:sp>
          <p:nvSpPr>
            <p:cNvPr id="29" name="Round Single Corner Rectangle 28"/>
            <p:cNvSpPr/>
            <p:nvPr/>
          </p:nvSpPr>
          <p:spPr>
            <a:xfrm>
              <a:off x="6659884" y="3886200"/>
              <a:ext cx="558639" cy="457200"/>
            </a:xfrm>
            <a:prstGeom prst="round1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0.0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Round Single Corner Rectangle 29"/>
            <p:cNvSpPr/>
            <p:nvPr/>
          </p:nvSpPr>
          <p:spPr>
            <a:xfrm>
              <a:off x="7213761" y="3886200"/>
              <a:ext cx="558639" cy="457200"/>
            </a:xfrm>
            <a:prstGeom prst="round1Rect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1.0</a:t>
              </a: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1200" y="5414963"/>
            <a:ext cx="9286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0" y="5414963"/>
            <a:ext cx="723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7400" y="5413375"/>
            <a:ext cx="7874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loan 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6800" y="5686425"/>
            <a:ext cx="15954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 money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 loan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1400" y="5440363"/>
            <a:ext cx="9286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9600" y="5440363"/>
            <a:ext cx="723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16500" y="5437188"/>
            <a:ext cx="8509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8400" y="5711825"/>
            <a:ext cx="2108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loan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stream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Arial"/>
                <a:cs typeface="+mn-cs"/>
              </a:rPr>
              <a:t>bank</a:t>
            </a:r>
            <a:r>
              <a:rPr lang="en-US" dirty="0">
                <a:solidFill>
                  <a:prstClr val="black"/>
                </a:solidFill>
                <a:latin typeface="Arial"/>
                <a:cs typeface="+mn-cs"/>
              </a:rPr>
              <a:t> 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money</a:t>
            </a:r>
            <a:endParaRPr lang="en-IN" b="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8900" y="5448300"/>
            <a:ext cx="217170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 bank stream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bank river </a:t>
            </a:r>
            <a:r>
              <a:rPr lang="en-US" dirty="0" err="1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river</a:t>
            </a: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BBB59">
                    <a:lumMod val="75000"/>
                  </a:srgbClr>
                </a:solidFill>
                <a:latin typeface="Arial"/>
                <a:cs typeface="+mn-cs"/>
              </a:rPr>
              <a:t>stream bank</a:t>
            </a:r>
            <a:endParaRPr lang="en-IN" dirty="0">
              <a:solidFill>
                <a:srgbClr val="9BBB59">
                  <a:lumMod val="75000"/>
                </a:srgbClr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Understanding a corpus</a:t>
                </a:r>
              </a:p>
              <a:p>
                <a:pPr lvl="1"/>
                <a:r>
                  <a:rPr lang="en-US" sz="1800" dirty="0"/>
                  <a:t>Top topics in decreasing order of posterior probability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Interpreting topics</a:t>
                </a:r>
              </a:p>
              <a:p>
                <a:pPr lvl="1"/>
                <a:r>
                  <a:rPr lang="en-US" sz="1800" dirty="0"/>
                  <a:t>Top words in decreasing order of membership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Φ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𝑘𝑗</m:t>
                    </m:r>
                  </m:oMath>
                </a14:m>
                <a:endParaRPr lang="en-US" sz="1800" baseline="-25000" dirty="0"/>
              </a:p>
              <a:p>
                <a:pPr lvl="1"/>
                <a:r>
                  <a:rPr lang="en-US" sz="1800" dirty="0"/>
                  <a:t>Alternatively, permutation test</a:t>
                </a:r>
              </a:p>
              <a:p>
                <a:pPr lvl="1"/>
                <a:r>
                  <a:rPr lang="en-US" sz="1800" dirty="0"/>
                  <a:t>Top documents in decreasing order of </a:t>
                </a:r>
                <a14:m>
                  <m:oMath xmlns:m="http://schemas.openxmlformats.org/officeDocument/2006/math">
                    <m:r>
                      <a:rPr lang="el-GR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en-US" sz="1800" baseline="-25000" dirty="0"/>
              </a:p>
              <a:p>
                <a:pPr lvl="1"/>
                <a:endParaRPr lang="en-US" sz="1800" dirty="0"/>
              </a:p>
              <a:p>
                <a:r>
                  <a:rPr lang="en-US" sz="2200" dirty="0"/>
                  <a:t>Interpreting document d</a:t>
                </a:r>
              </a:p>
              <a:p>
                <a:pPr lvl="1"/>
                <a:r>
                  <a:rPr lang="en-US" sz="1800" dirty="0"/>
                  <a:t>Top topics in decreasing order of </a:t>
                </a:r>
                <a14:m>
                  <m:oMath xmlns:m="http://schemas.openxmlformats.org/officeDocument/2006/math">
                    <m:r>
                      <a:rPr lang="el-GR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en-US" sz="1800" baseline="-25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Bad news (as should be expected…)</a:t>
            </a:r>
          </a:p>
          <a:p>
            <a:pPr lvl="1"/>
            <a:r>
              <a:rPr lang="en-US" sz="1800" dirty="0"/>
              <a:t>Human interpretability of topics often negatively correlated with generalization ability (Chang 09)</a:t>
            </a:r>
          </a:p>
          <a:p>
            <a:endParaRPr lang="en-US" sz="2200" dirty="0"/>
          </a:p>
          <a:p>
            <a:r>
              <a:rPr lang="en-US" sz="2200" dirty="0" smtClean="0"/>
              <a:t>Labeled </a:t>
            </a:r>
            <a:r>
              <a:rPr lang="en-US" sz="2200" dirty="0"/>
              <a:t>LDA (</a:t>
            </a:r>
            <a:r>
              <a:rPr lang="en-US" sz="2200" dirty="0" err="1"/>
              <a:t>Ramage</a:t>
            </a:r>
            <a:r>
              <a:rPr lang="en-US" sz="2200" dirty="0"/>
              <a:t> 09)</a:t>
            </a:r>
          </a:p>
          <a:p>
            <a:pPr lvl="1"/>
            <a:r>
              <a:rPr lang="en-US" sz="1800" dirty="0"/>
              <a:t>Force mapping between topics and labels assigned to documents</a:t>
            </a:r>
          </a:p>
          <a:p>
            <a:pPr lvl="1"/>
            <a:r>
              <a:rPr lang="en-US" sz="1800" dirty="0"/>
              <a:t>Subset of topics observed for each document: constrain topic labels for document to come from this fixed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Perplexity for test corpus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Measure </a:t>
            </a:r>
            <a:r>
              <a:rPr lang="en-US" dirty="0"/>
              <a:t>of how </a:t>
            </a:r>
            <a:r>
              <a:rPr lang="en-US" dirty="0" smtClean="0"/>
              <a:t>badly </a:t>
            </a:r>
            <a:r>
              <a:rPr lang="en-US" dirty="0"/>
              <a:t>model fits test corpus</a:t>
            </a:r>
          </a:p>
          <a:p>
            <a:pPr lvl="1"/>
            <a:r>
              <a:rPr lang="en-US" dirty="0"/>
              <a:t>Lower values better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6618" y="2057400"/>
                <a:ext cx="5365893" cy="785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𝑃𝑒𝑟𝑝𝑙𝑒𝑥𝑖𝑡𝑦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18" y="2057400"/>
                <a:ext cx="5365893" cy="7850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7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Ranking documents given query document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Ranking documents given query word (Wei 06)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ranking words given a query 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7865" y="2103032"/>
                <a:ext cx="3748270" cy="746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</m:sub>
                                      </m:sSub>
                                    </m:e>
                                  </m:ra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65" y="2103032"/>
                <a:ext cx="3748270" cy="746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710781"/>
                <a:ext cx="4246675" cy="7452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;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10781"/>
                <a:ext cx="4246675" cy="7452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6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topic representation </a:t>
            </a:r>
            <a:r>
              <a:rPr lang="en-US" dirty="0"/>
              <a:t>instead of words (</a:t>
            </a:r>
            <a:r>
              <a:rPr lang="en-US" dirty="0" err="1"/>
              <a:t>Blei</a:t>
            </a:r>
            <a:r>
              <a:rPr lang="en-US" dirty="0"/>
              <a:t> 03)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4724400" y="2138149"/>
            <a:ext cx="312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rgbClr val="37609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F622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b="0" dirty="0"/>
              <a:t>Supervised LDA (</a:t>
            </a:r>
            <a:r>
              <a:rPr lang="en-US" sz="2200" b="0" dirty="0" err="1"/>
              <a:t>Blei</a:t>
            </a:r>
            <a:r>
              <a:rPr lang="en-US" sz="2200" b="0" dirty="0"/>
              <a:t> 07)</a:t>
            </a:r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457200" y="2133600"/>
            <a:ext cx="411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rgbClr val="37609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F6228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b="0" dirty="0"/>
              <a:t>Discriminative LDA (Lacoste-Julien 08)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9030"/>
            <a:ext cx="390207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49625"/>
            <a:ext cx="1873250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536430"/>
            <a:ext cx="25257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4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Author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830763"/>
          </a:xfrm>
        </p:spPr>
        <p:txBody>
          <a:bodyPr/>
          <a:lstStyle/>
          <a:p>
            <a:r>
              <a:rPr lang="en-US" sz="2200" dirty="0"/>
              <a:t>Topical Interests of </a:t>
            </a:r>
            <a:r>
              <a:rPr lang="en-US" sz="2200" dirty="0" smtClean="0"/>
              <a:t>authors</a:t>
            </a:r>
            <a:endParaRPr lang="en-US" sz="2200" dirty="0"/>
          </a:p>
          <a:p>
            <a:pPr lvl="1"/>
            <a:r>
              <a:rPr lang="en-US" sz="1800" dirty="0"/>
              <a:t>Given documents labeled with </a:t>
            </a:r>
            <a:r>
              <a:rPr lang="en-US" sz="1800" dirty="0" smtClean="0"/>
              <a:t>authors</a:t>
            </a:r>
          </a:p>
          <a:p>
            <a:pPr lvl="1"/>
            <a:r>
              <a:rPr lang="en-US" sz="1800" dirty="0" smtClean="0"/>
              <a:t>Analyze author’s topic preference</a:t>
            </a:r>
            <a:endParaRPr lang="en-US" sz="1800" dirty="0"/>
          </a:p>
          <a:p>
            <a:endParaRPr lang="en-US" sz="2200" dirty="0"/>
          </a:p>
          <a:p>
            <a:r>
              <a:rPr lang="en-US" sz="2200" dirty="0"/>
              <a:t>Author Topic Model (Rosen-</a:t>
            </a:r>
            <a:r>
              <a:rPr lang="en-US" sz="2200" dirty="0" err="1"/>
              <a:t>Zvi</a:t>
            </a:r>
            <a:r>
              <a:rPr lang="en-US" sz="2200" dirty="0"/>
              <a:t> 04)</a:t>
            </a:r>
          </a:p>
          <a:p>
            <a:pPr lvl="1"/>
            <a:r>
              <a:rPr lang="en-US" sz="1800" dirty="0"/>
              <a:t>Sample author for each word in document</a:t>
            </a:r>
          </a:p>
          <a:p>
            <a:pPr lvl="1"/>
            <a:r>
              <a:rPr lang="en-US" sz="1800" dirty="0"/>
              <a:t>Sample topic from author specific topic distribution</a:t>
            </a:r>
          </a:p>
          <a:p>
            <a:pPr lvl="1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71" y="2254593"/>
            <a:ext cx="2763838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7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Structure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representation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does this not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524000" y="2438400"/>
            <a:ext cx="2438400" cy="2057400"/>
            <a:chOff x="1872" y="1008"/>
            <a:chExt cx="1536" cy="12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1056"/>
              <a:ext cx="14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968" y="15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n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544" y="1065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0"/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564" y="1545"/>
                  <a:ext cx="33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9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4" y="1545"/>
                  <a:ext cx="330" cy="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72" y="10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68" y="100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4648200" y="3413125"/>
                <a:ext cx="3048000" cy="701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7609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baseline="-25000" dirty="0" err="1">
                        <a:solidFill>
                          <a:srgbClr val="376092"/>
                        </a:solidFill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b="0" baseline="-25000" dirty="0">
                    <a:solidFill>
                      <a:srgbClr val="376092"/>
                    </a:solidFill>
                  </a:rPr>
                  <a:t>:</a:t>
                </a:r>
                <a:r>
                  <a:rPr lang="en-US" sz="2000" b="0" dirty="0">
                    <a:solidFill>
                      <a:srgbClr val="376092"/>
                    </a:solidFill>
                  </a:rPr>
                  <a:t> : no of occurrences of </a:t>
                </a:r>
                <a:r>
                  <a:rPr lang="en-US" sz="2000" b="0" dirty="0" smtClean="0">
                    <a:solidFill>
                      <a:srgbClr val="376092"/>
                    </a:solidFill>
                  </a:rPr>
                  <a:t>word </a:t>
                </a:r>
                <a:r>
                  <a:rPr lang="en-US" sz="2000" b="0" dirty="0" err="1">
                    <a:solidFill>
                      <a:srgbClr val="376092"/>
                    </a:solidFill>
                  </a:rPr>
                  <a:t>i</a:t>
                </a:r>
                <a:r>
                  <a:rPr lang="en-US" sz="2000" b="0" dirty="0">
                    <a:solidFill>
                      <a:srgbClr val="376092"/>
                    </a:solidFill>
                  </a:rPr>
                  <a:t> in </a:t>
                </a:r>
                <a:r>
                  <a:rPr lang="en-US" sz="2000" b="0" dirty="0" smtClean="0">
                    <a:solidFill>
                      <a:srgbClr val="376092"/>
                    </a:solidFill>
                  </a:rPr>
                  <a:t>document </a:t>
                </a:r>
                <a:r>
                  <a:rPr lang="en-US" sz="2000" b="0" dirty="0">
                    <a:solidFill>
                      <a:srgbClr val="376092"/>
                    </a:solidFill>
                  </a:rPr>
                  <a:t>j</a:t>
                </a:r>
                <a:endParaRPr lang="en-US" sz="2000" b="0" baseline="-25000" dirty="0">
                  <a:solidFill>
                    <a:srgbClr val="376092"/>
                  </a:solidFill>
                </a:endParaRPr>
              </a:p>
            </p:txBody>
          </p:sp>
        </mc:Choice>
        <mc:Fallback xmlns="">
          <p:sp>
            <p:nvSpPr>
              <p:cNvPr id="1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3413125"/>
                <a:ext cx="3048000" cy="701675"/>
              </a:xfrm>
              <a:prstGeom prst="rect">
                <a:avLst/>
              </a:prstGeom>
              <a:blipFill rotWithShape="0">
                <a:blip r:embed="rId3"/>
                <a:stretch>
                  <a:fillRect l="-2200" t="-4348" r="-2400" b="-165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378015" y="19994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376092"/>
                </a:solidFill>
              </a:rPr>
              <a:t>words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13882" y="3290253"/>
            <a:ext cx="1320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376092"/>
                </a:solidFill>
              </a:rPr>
              <a:t>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Topic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Topic Correlations</a:t>
            </a:r>
          </a:p>
          <a:p>
            <a:pPr lvl="1"/>
            <a:r>
              <a:rPr lang="en-US" sz="1800" dirty="0"/>
              <a:t>For any two topics, proportion of co-occurring documents</a:t>
            </a:r>
          </a:p>
          <a:p>
            <a:pPr lvl="1"/>
            <a:r>
              <a:rPr lang="en-US" sz="1800" dirty="0" err="1"/>
              <a:t>Dirichlet</a:t>
            </a:r>
            <a:r>
              <a:rPr lang="en-US" sz="1800" dirty="0"/>
              <a:t> distribution does not have independent covariance parameters</a:t>
            </a:r>
          </a:p>
          <a:p>
            <a:endParaRPr lang="en-US" sz="2200" dirty="0"/>
          </a:p>
          <a:p>
            <a:r>
              <a:rPr lang="en-US" sz="2200" dirty="0"/>
              <a:t>Correlated Topic Model (</a:t>
            </a:r>
            <a:r>
              <a:rPr lang="en-US" sz="2200" dirty="0" err="1"/>
              <a:t>Blei</a:t>
            </a:r>
            <a:r>
              <a:rPr lang="en-US" sz="2200" dirty="0"/>
              <a:t> 05)</a:t>
            </a:r>
          </a:p>
          <a:p>
            <a:pPr lvl="1"/>
            <a:r>
              <a:rPr lang="en-US" sz="1800" dirty="0"/>
              <a:t>Logistic normal prior with full covariance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3581400"/>
            <a:ext cx="4054475" cy="153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1" y="5437188"/>
            <a:ext cx="4206875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2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Topic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Topic Correlations</a:t>
            </a:r>
          </a:p>
          <a:p>
            <a:pPr lvl="1"/>
            <a:r>
              <a:rPr lang="en-US" sz="1800" dirty="0"/>
              <a:t>For any two topics, proportion of co-occurring documents</a:t>
            </a:r>
          </a:p>
          <a:p>
            <a:pPr lvl="1"/>
            <a:r>
              <a:rPr lang="en-US" sz="1800" dirty="0" err="1"/>
              <a:t>Dirichlet</a:t>
            </a:r>
            <a:r>
              <a:rPr lang="en-US" sz="1800" dirty="0"/>
              <a:t> distribution does not have independent covariance parameters</a:t>
            </a:r>
          </a:p>
          <a:p>
            <a:endParaRPr lang="en-US" sz="2200" dirty="0"/>
          </a:p>
          <a:p>
            <a:r>
              <a:rPr lang="en-US" sz="2200" dirty="0"/>
              <a:t>Pachinko Allocation (Li et al 2006)</a:t>
            </a:r>
          </a:p>
          <a:p>
            <a:pPr lvl="1"/>
            <a:r>
              <a:rPr lang="en-US" sz="1800" dirty="0"/>
              <a:t>DAG structure to define mixtures over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57" y="4038600"/>
            <a:ext cx="7394285" cy="197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Topics over time</a:t>
            </a:r>
          </a:p>
          <a:p>
            <a:pPr lvl="1"/>
            <a:r>
              <a:rPr lang="en-US" sz="1800" dirty="0"/>
              <a:t>Use document time stamps to solve multiple (independent) LDA problems; plot </a:t>
            </a:r>
            <a:r>
              <a:rPr lang="el-GR" sz="1800" dirty="0">
                <a:cs typeface="Arial" panose="020B0604020202020204" pitchFamily="34" charset="0"/>
              </a:rPr>
              <a:t>θ</a:t>
            </a:r>
            <a:r>
              <a:rPr lang="en-US" sz="1800" baseline="-25000" dirty="0"/>
              <a:t>d</a:t>
            </a:r>
            <a:r>
              <a:rPr lang="en-US" sz="1800" dirty="0"/>
              <a:t>(t), </a:t>
            </a:r>
            <a:r>
              <a:rPr lang="el-GR" sz="1800" dirty="0">
                <a:cs typeface="Arial" panose="020B0604020202020204" pitchFamily="34" charset="0"/>
              </a:rPr>
              <a:t>φ</a:t>
            </a:r>
            <a:r>
              <a:rPr lang="en-US" sz="1800" baseline="-25000" dirty="0"/>
              <a:t>k</a:t>
            </a:r>
            <a:r>
              <a:rPr lang="en-US" sz="1800" dirty="0"/>
              <a:t>(t)</a:t>
            </a:r>
            <a:endParaRPr lang="en-US" sz="1800" baseline="-25000" dirty="0"/>
          </a:p>
          <a:p>
            <a:pPr lvl="1"/>
            <a:r>
              <a:rPr lang="en-US" sz="1800" dirty="0"/>
              <a:t>Assumes independence between </a:t>
            </a:r>
            <a:r>
              <a:rPr lang="el-GR" sz="1800" dirty="0">
                <a:cs typeface="Arial" panose="020B0604020202020204" pitchFamily="34" charset="0"/>
              </a:rPr>
              <a:t>φ</a:t>
            </a:r>
            <a:r>
              <a:rPr lang="en-US" sz="1800" dirty="0"/>
              <a:t>(t) and </a:t>
            </a:r>
            <a:r>
              <a:rPr lang="el-GR" sz="1800" dirty="0">
                <a:cs typeface="Arial" panose="020B0604020202020204" pitchFamily="34" charset="0"/>
              </a:rPr>
              <a:t>φ</a:t>
            </a:r>
            <a:r>
              <a:rPr lang="en-US" sz="1800" dirty="0"/>
              <a:t>(t+1)</a:t>
            </a:r>
            <a:endParaRPr lang="en-US" sz="200" dirty="0"/>
          </a:p>
          <a:p>
            <a:endParaRPr lang="en-US" sz="2200" dirty="0" smtClean="0"/>
          </a:p>
          <a:p>
            <a:r>
              <a:rPr lang="en-US" sz="2200" dirty="0" smtClean="0"/>
              <a:t>Dynamic </a:t>
            </a:r>
            <a:r>
              <a:rPr lang="en-US" sz="2200" dirty="0"/>
              <a:t>Topic Model (</a:t>
            </a:r>
            <a:r>
              <a:rPr lang="en-US" sz="2200" dirty="0" err="1"/>
              <a:t>Blei</a:t>
            </a:r>
            <a:r>
              <a:rPr lang="en-US" sz="2200" dirty="0"/>
              <a:t> 06)</a:t>
            </a:r>
          </a:p>
          <a:p>
            <a:pPr lvl="1"/>
            <a:r>
              <a:rPr lang="en-US" sz="1800" dirty="0"/>
              <a:t>Markov independence between parameters of logistic normal prior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33850"/>
            <a:ext cx="2955925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33850"/>
            <a:ext cx="33528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Predicting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Predicting Citations</a:t>
            </a:r>
          </a:p>
          <a:p>
            <a:pPr lvl="1"/>
            <a:r>
              <a:rPr lang="en-US" sz="1800" dirty="0"/>
              <a:t>Use topic space for prediction</a:t>
            </a:r>
          </a:p>
          <a:p>
            <a:endParaRPr lang="en-US" sz="2200" dirty="0" smtClean="0"/>
          </a:p>
          <a:p>
            <a:r>
              <a:rPr lang="en-US" sz="2200" dirty="0" smtClean="0"/>
              <a:t>Relational </a:t>
            </a:r>
            <a:r>
              <a:rPr lang="en-US" sz="2200" dirty="0"/>
              <a:t>Topic Models (Chang 09)</a:t>
            </a:r>
          </a:p>
          <a:p>
            <a:pPr lvl="1"/>
            <a:r>
              <a:rPr lang="en-US" sz="1800" dirty="0"/>
              <a:t>Explicitly model citation variable as function of topics of document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97262"/>
            <a:ext cx="41814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11862"/>
            <a:ext cx="4429125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using LDA: Author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943600" cy="4830763"/>
          </a:xfrm>
        </p:spPr>
        <p:txBody>
          <a:bodyPr/>
          <a:lstStyle/>
          <a:p>
            <a:r>
              <a:rPr lang="en-US" sz="2200" dirty="0"/>
              <a:t>Entity Resolution</a:t>
            </a:r>
          </a:p>
          <a:p>
            <a:pPr lvl="1"/>
            <a:r>
              <a:rPr lang="en-US" sz="1800" dirty="0"/>
              <a:t>Use topical interests to determine if two author names correspond to the same author</a:t>
            </a:r>
          </a:p>
          <a:p>
            <a:pPr lvl="1"/>
            <a:endParaRPr lang="en-US" sz="1800" dirty="0"/>
          </a:p>
          <a:p>
            <a:endParaRPr lang="en-US" sz="2200" dirty="0"/>
          </a:p>
          <a:p>
            <a:r>
              <a:rPr lang="en-US" sz="2200" dirty="0"/>
              <a:t>LDA-ER (Bhattacharya 05)</a:t>
            </a:r>
          </a:p>
          <a:p>
            <a:pPr lvl="1"/>
            <a:r>
              <a:rPr lang="en-US" sz="1800" dirty="0"/>
              <a:t>LDA: Topic mixtures independent of author names</a:t>
            </a:r>
          </a:p>
          <a:p>
            <a:pPr lvl="1"/>
            <a:r>
              <a:rPr lang="en-US" sz="1800" dirty="0"/>
              <a:t>ATM: Topic mixtures distinct for different author names and identical for same author names </a:t>
            </a:r>
            <a:endParaRPr lang="en-US" sz="1800" dirty="0" smtClean="0"/>
          </a:p>
          <a:p>
            <a:pPr lvl="1"/>
            <a:r>
              <a:rPr lang="en-US" sz="1800" dirty="0" smtClean="0"/>
              <a:t>Additional </a:t>
            </a:r>
            <a:r>
              <a:rPr lang="en-US" sz="1800" dirty="0"/>
              <a:t>(unobserved) layer to distinguish authors from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31039"/>
            <a:ext cx="2271713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for LDA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LDA: Inference and Learning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9B60-9252-4C04-AF5A-A30C057B2A6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057400" y="2133600"/>
            <a:ext cx="1905000" cy="1295400"/>
          </a:xfrm>
          <a:prstGeom prst="cube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9" name="Cube 38"/>
          <p:cNvSpPr/>
          <p:nvPr/>
        </p:nvSpPr>
        <p:spPr>
          <a:xfrm>
            <a:off x="4495800" y="2133600"/>
            <a:ext cx="1905000" cy="1295400"/>
          </a:xfrm>
          <a:prstGeom prst="cube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540000" y="2100263"/>
            <a:ext cx="91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Topic 1</a:t>
            </a: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4903788" y="2085975"/>
            <a:ext cx="91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Topic 2</a:t>
            </a: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nip Single Corner Rectangle 41"/>
          <p:cNvSpPr/>
          <p:nvPr/>
        </p:nvSpPr>
        <p:spPr>
          <a:xfrm>
            <a:off x="762000" y="4495800"/>
            <a:ext cx="2438400" cy="1295400"/>
          </a:xfrm>
          <a:prstGeom prst="snip1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money bank loan bank money money loan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1676400" y="57912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 1</a:t>
            </a: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nip Single Corner Rectangle 43"/>
          <p:cNvSpPr/>
          <p:nvPr/>
        </p:nvSpPr>
        <p:spPr>
          <a:xfrm>
            <a:off x="3581400" y="4495800"/>
            <a:ext cx="2514600" cy="1295400"/>
          </a:xfrm>
          <a:prstGeom prst="snip1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money bank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bank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 river loan stream bank money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4343400" y="57912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 2</a:t>
            </a: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Snip Single Corner Rectangle 45"/>
          <p:cNvSpPr/>
          <p:nvPr/>
        </p:nvSpPr>
        <p:spPr>
          <a:xfrm>
            <a:off x="6400800" y="4506913"/>
            <a:ext cx="2438400" cy="1295400"/>
          </a:xfrm>
          <a:prstGeom prst="snip1Rect">
            <a:avLst>
              <a:gd name="adj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river bank stream bank river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river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</a:rPr>
              <a:t> stream bank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7" name="TextBox 14"/>
          <p:cNvSpPr txBox="1">
            <a:spLocks noChangeArrowheads="1"/>
          </p:cNvSpPr>
          <p:nvPr/>
        </p:nvSpPr>
        <p:spPr bwMode="auto">
          <a:xfrm>
            <a:off x="7010400" y="58023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Doc 3</a:t>
            </a: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 Single Corner Rectangle 47"/>
          <p:cNvSpPr/>
          <p:nvPr/>
        </p:nvSpPr>
        <p:spPr>
          <a:xfrm>
            <a:off x="1295400" y="3886200"/>
            <a:ext cx="558800" cy="457200"/>
          </a:xfrm>
          <a:prstGeom prst="round1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Round Single Corner Rectangle 48"/>
          <p:cNvSpPr/>
          <p:nvPr/>
        </p:nvSpPr>
        <p:spPr>
          <a:xfrm>
            <a:off x="1849438" y="3886200"/>
            <a:ext cx="558800" cy="457200"/>
          </a:xfrm>
          <a:prstGeom prst="round1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Round Single Corner Rectangle 49"/>
          <p:cNvSpPr/>
          <p:nvPr/>
        </p:nvSpPr>
        <p:spPr>
          <a:xfrm>
            <a:off x="3916363" y="3886200"/>
            <a:ext cx="558800" cy="457200"/>
          </a:xfrm>
          <a:prstGeom prst="round1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Round Single Corner Rectangle 50"/>
          <p:cNvSpPr/>
          <p:nvPr/>
        </p:nvSpPr>
        <p:spPr>
          <a:xfrm>
            <a:off x="4470400" y="3886200"/>
            <a:ext cx="558800" cy="457200"/>
          </a:xfrm>
          <a:prstGeom prst="round1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2" name="Round Single Corner Rectangle 51"/>
          <p:cNvSpPr/>
          <p:nvPr/>
        </p:nvSpPr>
        <p:spPr>
          <a:xfrm>
            <a:off x="6659563" y="3886200"/>
            <a:ext cx="558800" cy="457200"/>
          </a:xfrm>
          <a:prstGeom prst="round1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3" name="Round Single Corner Rectangle 52"/>
          <p:cNvSpPr/>
          <p:nvPr/>
        </p:nvSpPr>
        <p:spPr>
          <a:xfrm>
            <a:off x="7213600" y="3886200"/>
            <a:ext cx="558800" cy="457200"/>
          </a:xfrm>
          <a:prstGeom prst="round1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?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9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LDA: Inference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topics</a:t>
                </a:r>
              </a:p>
              <a:p>
                <a:r>
                  <a:rPr lang="en-US" dirty="0" smtClean="0"/>
                  <a:t>Determine topic mixture for each document </a:t>
                </a:r>
              </a:p>
              <a:p>
                <a:r>
                  <a:rPr lang="en-US" dirty="0" smtClean="0"/>
                  <a:t>Determine topic for each word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Inference is hard (in general) for LDA (Sontag 11)</a:t>
                </a:r>
              </a:p>
              <a:p>
                <a:r>
                  <a:rPr lang="en-US" dirty="0" smtClean="0"/>
                  <a:t>Intractable due to coupling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1526" y="2694351"/>
                <a:ext cx="5100948" cy="768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26" y="2694351"/>
                <a:ext cx="5100948" cy="7689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37185" y="3730115"/>
                <a:ext cx="5669629" cy="8942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85" y="3730115"/>
                <a:ext cx="5669629" cy="894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LDA: Learning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corpus, determine K topics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Involves inference as a sub-task</a:t>
            </a:r>
          </a:p>
          <a:p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is hard, </a:t>
            </a:r>
            <a:r>
              <a:rPr lang="en-US" dirty="0" err="1"/>
              <a:t>polytime</a:t>
            </a:r>
            <a:r>
              <a:rPr lang="en-US" dirty="0"/>
              <a:t> under restrictions (Arora 12, </a:t>
            </a:r>
            <a:r>
              <a:rPr lang="en-US" dirty="0" err="1"/>
              <a:t>Anandkumar</a:t>
            </a:r>
            <a:r>
              <a:rPr lang="en-US" dirty="0"/>
              <a:t> 12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2647" y="2286000"/>
                <a:ext cx="4638706" cy="88453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47" y="2286000"/>
                <a:ext cx="4638706" cy="8845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EM (Hofmann 99), MAP EM (</a:t>
            </a:r>
            <a:r>
              <a:rPr lang="en-US" dirty="0" err="1"/>
              <a:t>Chien</a:t>
            </a:r>
            <a:r>
              <a:rPr lang="en-US" dirty="0"/>
              <a:t> 08)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Collapsed Gibbs Sampling (Griffiths 04)</a:t>
            </a:r>
          </a:p>
          <a:p>
            <a:r>
              <a:rPr lang="en-US" dirty="0" err="1" smtClean="0"/>
              <a:t>Variational</a:t>
            </a:r>
            <a:r>
              <a:rPr lang="en-US" dirty="0" smtClean="0"/>
              <a:t> Bayes (</a:t>
            </a:r>
            <a:r>
              <a:rPr lang="en-US" dirty="0" err="1" smtClean="0"/>
              <a:t>Blei</a:t>
            </a:r>
            <a:r>
              <a:rPr lang="en-US" dirty="0" smtClean="0"/>
              <a:t> 03)</a:t>
            </a:r>
          </a:p>
          <a:p>
            <a:r>
              <a:rPr lang="en-US" dirty="0" smtClean="0"/>
              <a:t>Collapsed </a:t>
            </a:r>
            <a:r>
              <a:rPr lang="en-US" dirty="0" err="1"/>
              <a:t>Variational</a:t>
            </a:r>
            <a:r>
              <a:rPr lang="en-US" dirty="0"/>
              <a:t> Bayes (</a:t>
            </a:r>
            <a:r>
              <a:rPr lang="en-US" dirty="0" err="1"/>
              <a:t>Teh</a:t>
            </a:r>
            <a:r>
              <a:rPr lang="en-US" dirty="0"/>
              <a:t> 06)</a:t>
            </a:r>
          </a:p>
          <a:p>
            <a:r>
              <a:rPr lang="en-US" dirty="0"/>
              <a:t>Stochastic </a:t>
            </a:r>
            <a:r>
              <a:rPr lang="en-US" dirty="0" smtClean="0"/>
              <a:t>Collapsed </a:t>
            </a:r>
            <a:r>
              <a:rPr lang="en-US" dirty="0" err="1" smtClean="0"/>
              <a:t>Variational</a:t>
            </a:r>
            <a:r>
              <a:rPr lang="en-US" dirty="0" smtClean="0"/>
              <a:t> Bayes (</a:t>
            </a:r>
            <a:r>
              <a:rPr lang="en-US" dirty="0" err="1" smtClean="0"/>
              <a:t>Foulds</a:t>
            </a:r>
            <a:r>
              <a:rPr lang="en-US" dirty="0" smtClean="0"/>
              <a:t> 15)</a:t>
            </a:r>
            <a:endParaRPr lang="en-US" dirty="0"/>
          </a:p>
          <a:p>
            <a:r>
              <a:rPr lang="en-US" dirty="0" smtClean="0"/>
              <a:t>Tensor Factorization (Arora 12</a:t>
            </a:r>
            <a:r>
              <a:rPr lang="en-US" dirty="0"/>
              <a:t>; </a:t>
            </a:r>
            <a:r>
              <a:rPr lang="en-US" dirty="0" err="1" smtClean="0"/>
              <a:t>Anandkumar</a:t>
            </a:r>
            <a:r>
              <a:rPr lang="en-US" dirty="0"/>
              <a:t> </a:t>
            </a:r>
            <a:r>
              <a:rPr lang="en-US" dirty="0" smtClean="0"/>
              <a:t>12</a:t>
            </a:r>
            <a:r>
              <a:rPr lang="en-US" dirty="0"/>
              <a:t>)</a:t>
            </a:r>
          </a:p>
          <a:p>
            <a:r>
              <a:rPr lang="en-US" dirty="0" smtClean="0"/>
              <a:t>Neural </a:t>
            </a:r>
            <a:r>
              <a:rPr lang="en-US" dirty="0" err="1" smtClean="0"/>
              <a:t>variational</a:t>
            </a:r>
            <a:r>
              <a:rPr lang="en-US" dirty="0" smtClean="0"/>
              <a:t> inference </a:t>
            </a:r>
            <a:r>
              <a:rPr lang="en-US" dirty="0"/>
              <a:t>(</a:t>
            </a:r>
            <a:r>
              <a:rPr lang="en-US" dirty="0" smtClean="0"/>
              <a:t>Srivastava 17)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Unified </a:t>
            </a:r>
            <a:r>
              <a:rPr lang="en-US" dirty="0"/>
              <a:t>view and comparison (Asuncion 09)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Data: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Large no of (not independent) dimensions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Formal vocabulary: &gt; 250K words in OED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Informal vocabulary: typos, abbreviations, </a:t>
            </a:r>
            <a:r>
              <a:rPr lang="en-US" sz="2000" dirty="0" smtClean="0"/>
              <a:t>slangs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Domain specific: &gt;14K diseases, ~2M recorded species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Dependence among dimensions: Synonymy, Polysemy 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Sparse nature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Very few distinct words in individual documents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Twitter: 140 characters!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200" dirty="0" smtClean="0"/>
              <a:t>Naive search </a:t>
            </a:r>
            <a:r>
              <a:rPr lang="en-US" sz="2200" dirty="0"/>
              <a:t>using “cricket” will not retrieve documents mentioning “T20” or “ODIs” or “</a:t>
            </a:r>
            <a:r>
              <a:rPr lang="en-US" sz="2200" dirty="0" err="1"/>
              <a:t>Kohli</a:t>
            </a:r>
            <a:r>
              <a:rPr lang="en-US" sz="2200" dirty="0"/>
              <a:t>”…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… but </a:t>
            </a:r>
            <a:r>
              <a:rPr lang="en-US" sz="2200" dirty="0"/>
              <a:t>will retrieve documents about a certain insect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is an integration operation</a:t>
            </a:r>
          </a:p>
          <a:p>
            <a:r>
              <a:rPr lang="en-US" dirty="0"/>
              <a:t>Monte Carlo Integration: Law of Large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Assumption: Possible to draw samples from p(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4691063" cy="1598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Chain Monte Carlo &amp;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Set up (homogeneous) </a:t>
            </a:r>
            <a:r>
              <a:rPr lang="en-US" dirty="0" err="1"/>
              <a:t>ergodic</a:t>
            </a:r>
            <a:r>
              <a:rPr lang="en-US" dirty="0"/>
              <a:t> Markov Chain Kernel for which p(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/>
              <a:t>) is the stationary distribution</a:t>
            </a:r>
          </a:p>
          <a:p>
            <a:pPr>
              <a:lnSpc>
                <a:spcPct val="90000"/>
              </a:lnSpc>
            </a:pPr>
            <a:r>
              <a:rPr lang="en-US" dirty="0"/>
              <a:t>Ensures that in the limit samples will be from p(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Gibbs Sampling Transition Kernel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Assume efficient sampling from conditional distributions</a:t>
            </a:r>
          </a:p>
          <a:p>
            <a:pPr>
              <a:lnSpc>
                <a:spcPct val="90000"/>
              </a:lnSpc>
            </a:pPr>
            <a:r>
              <a:rPr lang="en-US" dirty="0"/>
              <a:t>Nice asymptotic theoretical properties</a:t>
            </a:r>
          </a:p>
          <a:p>
            <a:pPr>
              <a:lnSpc>
                <a:spcPct val="90000"/>
              </a:lnSpc>
            </a:pPr>
            <a:r>
              <a:rPr lang="en-US" dirty="0"/>
              <a:t>Many practical issues, e.g. “mixing time”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2913063" cy="145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4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Collapsed Gibbs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Integrate </a:t>
            </a:r>
            <a:r>
              <a:rPr lang="en-US" dirty="0"/>
              <a:t>out continuous variables when possible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Empirically often mixes faster than </a:t>
            </a:r>
            <a:r>
              <a:rPr lang="en-US" dirty="0" err="1"/>
              <a:t>uncollapsed</a:t>
            </a:r>
            <a:r>
              <a:rPr lang="en-US" dirty="0"/>
              <a:t>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0"/>
            <a:ext cx="2970213" cy="197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Collapsed Gibbs Sampling for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Collapse the </a:t>
            </a:r>
            <a:r>
              <a:rPr lang="el-GR" dirty="0">
                <a:cs typeface="Arial" panose="020B0604020202020204" pitchFamily="34" charset="0"/>
              </a:rPr>
              <a:t>θ</a:t>
            </a:r>
            <a:r>
              <a:rPr lang="en-US" dirty="0"/>
              <a:t> and </a:t>
            </a:r>
            <a:r>
              <a:rPr lang="el-GR" dirty="0">
                <a:cs typeface="Arial" panose="020B0604020202020204" pitchFamily="34" charset="0"/>
              </a:rPr>
              <a:t>Φ</a:t>
            </a:r>
            <a:r>
              <a:rPr lang="en-US" dirty="0"/>
              <a:t> variables by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</a:t>
            </a:r>
            <a:r>
              <a:rPr lang="en-US" dirty="0" err="1"/>
              <a:t>z</a:t>
            </a:r>
            <a:r>
              <a:rPr lang="en-US" baseline="-25000" dirty="0" err="1"/>
              <a:t>ij</a:t>
            </a:r>
            <a:r>
              <a:rPr lang="en-US" dirty="0"/>
              <a:t> from conditional distribution given all z’s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08888" cy="8413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3366" y="4030517"/>
                <a:ext cx="5626156" cy="8115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66" y="4030517"/>
                <a:ext cx="5626156" cy="8115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Collapsed Gibbs Sampling for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Reject initial samples (Burn in period)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Sample topics to estimate posterior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Detecting convergence is tricky!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877" y="1752600"/>
            <a:ext cx="8672246" cy="221599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(Randomly) Initialize topic</a:t>
            </a:r>
          </a:p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Initialize &lt;W,T&gt; and &lt;D,T&gt; counts</a:t>
            </a:r>
          </a:p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Repeat until convergence</a:t>
            </a:r>
          </a:p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   For each word of each document</a:t>
            </a:r>
          </a:p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   Sample new topic from conditional distribution</a:t>
            </a:r>
          </a:p>
          <a:p>
            <a:pPr marL="342900" indent="-342900">
              <a:buAutoNum type="arabicPeriod"/>
            </a:pPr>
            <a:r>
              <a:rPr lang="en-US" sz="2400" b="0" dirty="0" smtClean="0">
                <a:latin typeface="Consolas" panose="020B0609020204030204" pitchFamily="49" charset="0"/>
              </a:rPr>
              <a:t>   Update &lt;W,T&gt; and &lt;D,T&gt; counts</a:t>
            </a:r>
          </a:p>
        </p:txBody>
      </p:sp>
    </p:spTree>
    <p:extLst>
      <p:ext uri="{BB962C8B-B14F-4D97-AF65-F5344CB8AC3E}">
        <p14:creationId xmlns:p14="http://schemas.microsoft.com/office/powerpoint/2010/main" val="5115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Topics from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topics from topic assignment to words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expectation given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2438400"/>
                <a:ext cx="2647391" cy="919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38400"/>
                <a:ext cx="2647391" cy="919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04401" y="2438400"/>
                <a:ext cx="2473819" cy="8713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01" y="2438400"/>
                <a:ext cx="2473819" cy="871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Hyper-parameters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376092"/>
                </a:solidFill>
              </a:rPr>
              <a:t>Cross validation</a:t>
            </a:r>
          </a:p>
          <a:p>
            <a:endParaRPr lang="en-US" sz="2200" dirty="0" smtClean="0"/>
          </a:p>
          <a:p>
            <a:r>
              <a:rPr lang="en-US" sz="2200" dirty="0" smtClean="0"/>
              <a:t>Optimize over </a:t>
            </a:r>
            <a:r>
              <a:rPr lang="en-US" sz="2200" dirty="0" err="1" smtClean="0"/>
              <a:t>hyperparameters</a:t>
            </a:r>
            <a:r>
              <a:rPr lang="en-US" sz="2200" dirty="0" smtClean="0"/>
              <a:t> </a:t>
            </a:r>
            <a:r>
              <a:rPr lang="el-GR" sz="2200" dirty="0" smtClean="0">
                <a:cs typeface="Arial" panose="020B0604020202020204" pitchFamily="34" charset="0"/>
              </a:rPr>
              <a:t>η</a:t>
            </a:r>
            <a:r>
              <a:rPr lang="en-US" sz="2200" dirty="0" smtClean="0"/>
              <a:t> and </a:t>
            </a:r>
            <a:r>
              <a:rPr lang="el-GR" sz="2200" dirty="0" smtClean="0">
                <a:cs typeface="Arial" panose="020B0604020202020204" pitchFamily="34" charset="0"/>
              </a:rPr>
              <a:t>α</a:t>
            </a:r>
          </a:p>
          <a:p>
            <a:pPr lvl="1"/>
            <a:r>
              <a:rPr lang="en-US" sz="2000" dirty="0" smtClean="0"/>
              <a:t>Fixed </a:t>
            </a:r>
            <a:r>
              <a:rPr lang="en-US" sz="2000" dirty="0"/>
              <a:t>point update such as Newton </a:t>
            </a:r>
            <a:r>
              <a:rPr lang="en-US" sz="2000" dirty="0" err="1" smtClean="0"/>
              <a:t>Raphson</a:t>
            </a:r>
            <a:endParaRPr lang="en-US" sz="2000" dirty="0" smtClean="0"/>
          </a:p>
          <a:p>
            <a:pPr lvl="1"/>
            <a:r>
              <a:rPr lang="en-US" sz="2000" dirty="0" smtClean="0"/>
              <a:t>Empirical Bayes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number of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 </a:t>
            </a:r>
            <a:r>
              <a:rPr lang="en-US" dirty="0"/>
              <a:t>Validation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non parametric priors: </a:t>
            </a:r>
            <a:r>
              <a:rPr lang="en-US" dirty="0" err="1"/>
              <a:t>eg</a:t>
            </a:r>
            <a:r>
              <a:rPr lang="en-US" dirty="0"/>
              <a:t> HDP (</a:t>
            </a:r>
            <a:r>
              <a:rPr lang="en-US" dirty="0" err="1"/>
              <a:t>Teh</a:t>
            </a:r>
            <a:r>
              <a:rPr lang="en-US" dirty="0"/>
              <a:t> 06)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28800"/>
            <a:ext cx="5408446" cy="37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and Online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Uncollapsed</a:t>
            </a:r>
            <a:r>
              <a:rPr lang="en-US" dirty="0"/>
              <a:t> GS and VB can be readily parallelized</a:t>
            </a:r>
          </a:p>
          <a:p>
            <a:r>
              <a:rPr lang="en-US" dirty="0" smtClean="0"/>
              <a:t>(Newman </a:t>
            </a:r>
            <a:r>
              <a:rPr lang="en-US" dirty="0"/>
              <a:t>09, </a:t>
            </a:r>
            <a:r>
              <a:rPr lang="en-US" dirty="0" err="1"/>
              <a:t>Smola</a:t>
            </a:r>
            <a:r>
              <a:rPr lang="en-US" dirty="0"/>
              <a:t> 10)</a:t>
            </a:r>
          </a:p>
          <a:p>
            <a:endParaRPr lang="en-US" dirty="0"/>
          </a:p>
          <a:p>
            <a:r>
              <a:rPr lang="en-US" dirty="0"/>
              <a:t>Online GS: no guarantees (</a:t>
            </a:r>
            <a:r>
              <a:rPr lang="en-US" dirty="0" err="1"/>
              <a:t>Canini</a:t>
            </a:r>
            <a:r>
              <a:rPr lang="en-US" dirty="0"/>
              <a:t> 09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Online VB (Hoffman 10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documents do not contain all topics</a:t>
            </a:r>
          </a:p>
          <a:p>
            <a:r>
              <a:rPr lang="en-US" dirty="0" smtClean="0"/>
              <a:t>All topics do not contain all words</a:t>
            </a:r>
          </a:p>
          <a:p>
            <a:endParaRPr lang="en-US" dirty="0"/>
          </a:p>
          <a:p>
            <a:r>
              <a:rPr lang="en-US" dirty="0" smtClean="0"/>
              <a:t>Exploit </a:t>
            </a:r>
            <a:r>
              <a:rPr lang="en-US" dirty="0" err="1" smtClean="0"/>
              <a:t>sparsity</a:t>
            </a:r>
            <a:r>
              <a:rPr lang="en-US" dirty="0" smtClean="0"/>
              <a:t> to speed up sampling algorithms</a:t>
            </a:r>
          </a:p>
          <a:p>
            <a:endParaRPr lang="en-US" dirty="0"/>
          </a:p>
          <a:p>
            <a:r>
              <a:rPr lang="en-US" dirty="0" smtClean="0"/>
              <a:t>MCMC (Yao 09, Li 14)</a:t>
            </a:r>
          </a:p>
          <a:p>
            <a:r>
              <a:rPr lang="en-US" dirty="0" smtClean="0"/>
              <a:t>Stochastic </a:t>
            </a:r>
            <a:r>
              <a:rPr lang="en-US" dirty="0" err="1" smtClean="0"/>
              <a:t>Variational</a:t>
            </a:r>
            <a:r>
              <a:rPr lang="en-US" dirty="0" smtClean="0"/>
              <a:t> (</a:t>
            </a:r>
            <a:r>
              <a:rPr lang="en-US" dirty="0" err="1" smtClean="0"/>
              <a:t>Mimno</a:t>
            </a:r>
            <a:r>
              <a:rPr lang="en-US" dirty="0" smtClean="0"/>
              <a:t> 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Data: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Very Large corpora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WWW: 30 trillion pages indexed by Google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/>
              <a:t>Facebook: </a:t>
            </a:r>
            <a:r>
              <a:rPr lang="en-US" sz="2000" dirty="0" smtClean="0"/>
              <a:t>750 million comments </a:t>
            </a:r>
            <a:r>
              <a:rPr lang="en-US" sz="2000" dirty="0"/>
              <a:t>per day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Twitter</a:t>
            </a:r>
            <a:r>
              <a:rPr lang="en-US" sz="2000" dirty="0"/>
              <a:t>: </a:t>
            </a:r>
            <a:r>
              <a:rPr lang="en-US" sz="2000" dirty="0" smtClean="0"/>
              <a:t>500 million tweets per day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Wikipedia</a:t>
            </a:r>
            <a:r>
              <a:rPr lang="en-US" sz="2000" dirty="0"/>
              <a:t>: 45 million pages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NYT: 13 million articles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dirty="0" smtClean="0"/>
              <a:t>Great for statistical analysis (if the algorithms scale…)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Modeling: Research 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E00A-2066-434A-9126-D0842D6FAD7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Models meet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</a:p>
          <a:p>
            <a:pPr lvl="1"/>
            <a:r>
              <a:rPr lang="en-US" dirty="0" smtClean="0"/>
              <a:t>Approximate posterior distribution with a simpler </a:t>
            </a:r>
            <a:r>
              <a:rPr lang="en-US" dirty="0" err="1" smtClean="0"/>
              <a:t>variational</a:t>
            </a:r>
            <a:r>
              <a:rPr lang="en-US" dirty="0" smtClean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Neural </a:t>
            </a:r>
            <a:r>
              <a:rPr lang="en-US" dirty="0" err="1" smtClean="0"/>
              <a:t>variational</a:t>
            </a:r>
            <a:r>
              <a:rPr lang="en-US" dirty="0" smtClean="0"/>
              <a:t> inference (Srivastava 17, Miao 17, Cong 17)</a:t>
            </a:r>
          </a:p>
          <a:p>
            <a:pPr lvl="1"/>
            <a:r>
              <a:rPr lang="en-US" dirty="0" smtClean="0"/>
              <a:t>Parameterize </a:t>
            </a:r>
            <a:r>
              <a:rPr lang="en-US" dirty="0" err="1" smtClean="0"/>
              <a:t>variational</a:t>
            </a:r>
            <a:r>
              <a:rPr lang="en-US" dirty="0" smtClean="0"/>
              <a:t> distribution with a deep neural network</a:t>
            </a:r>
          </a:p>
          <a:p>
            <a:endParaRPr lang="en-US" dirty="0"/>
          </a:p>
          <a:p>
            <a:r>
              <a:rPr lang="en-US" dirty="0"/>
              <a:t>Bayesian Deep </a:t>
            </a:r>
            <a:r>
              <a:rPr lang="en-US" dirty="0" smtClean="0"/>
              <a:t>Learning, </a:t>
            </a:r>
            <a:r>
              <a:rPr lang="en-US" b="1" dirty="0" smtClean="0"/>
              <a:t>NIPS </a:t>
            </a:r>
            <a:r>
              <a:rPr lang="en-US" b="1" dirty="0"/>
              <a:t>2016 Workshop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Models meet Knowledge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define topics given background knowledge represented as knowledge graphs?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Define topics using the KG structure (Hu 16)</a:t>
            </a:r>
            <a:endParaRPr lang="en-US" dirty="0"/>
          </a:p>
          <a:p>
            <a:r>
              <a:rPr lang="en-US" dirty="0" smtClean="0"/>
              <a:t>Define topics using </a:t>
            </a:r>
            <a:r>
              <a:rPr lang="en-US" dirty="0" err="1" smtClean="0"/>
              <a:t>embeddings</a:t>
            </a:r>
            <a:r>
              <a:rPr lang="en-US" dirty="0" smtClean="0"/>
              <a:t> of KG nodes (Yao 17)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Autofit/>
          </a:bodyPr>
          <a:lstStyle/>
          <a:p>
            <a:r>
              <a:rPr lang="en-US" sz="1400" dirty="0"/>
              <a:t>T. Hofmann. Probabilistic latent semantic analysis. </a:t>
            </a:r>
            <a:r>
              <a:rPr lang="en-US" sz="1400" dirty="0" smtClean="0"/>
              <a:t>UAI</a:t>
            </a:r>
            <a:r>
              <a:rPr lang="en-US" sz="1400" dirty="0"/>
              <a:t>, 1999.</a:t>
            </a:r>
          </a:p>
          <a:p>
            <a:r>
              <a:rPr lang="en-US" sz="1400" dirty="0" smtClean="0"/>
              <a:t>J. </a:t>
            </a:r>
            <a:r>
              <a:rPr lang="en-US" sz="1400" dirty="0"/>
              <a:t>Pritchard, </a:t>
            </a:r>
            <a:r>
              <a:rPr lang="en-US" sz="1400" dirty="0" smtClean="0"/>
              <a:t>M </a:t>
            </a:r>
            <a:r>
              <a:rPr lang="en-US" sz="1400" dirty="0"/>
              <a:t>Stephens, </a:t>
            </a:r>
            <a:r>
              <a:rPr lang="en-US" sz="1400" dirty="0" smtClean="0"/>
              <a:t>P Donnelly, Inference </a:t>
            </a:r>
            <a:r>
              <a:rPr lang="en-US" sz="1400" dirty="0"/>
              <a:t>of population structure using </a:t>
            </a:r>
            <a:r>
              <a:rPr lang="en-US" sz="1400" dirty="0" err="1"/>
              <a:t>multilocus</a:t>
            </a:r>
            <a:r>
              <a:rPr lang="en-US" sz="1400" dirty="0"/>
              <a:t> genotype data</a:t>
            </a:r>
            <a:r>
              <a:rPr lang="en-US" sz="1400" dirty="0" smtClean="0"/>
              <a:t>, Genetics, 2000</a:t>
            </a:r>
          </a:p>
          <a:p>
            <a:r>
              <a:rPr lang="en-US" sz="1400" dirty="0" smtClean="0"/>
              <a:t>M</a:t>
            </a:r>
            <a:r>
              <a:rPr lang="en-US" sz="1400" dirty="0"/>
              <a:t>. Collins, S. </a:t>
            </a:r>
            <a:r>
              <a:rPr lang="en-US" sz="1400" dirty="0" err="1"/>
              <a:t>Dasgupta</a:t>
            </a:r>
            <a:r>
              <a:rPr lang="en-US" sz="1400" dirty="0"/>
              <a:t>, and R. E. </a:t>
            </a:r>
            <a:r>
              <a:rPr lang="en-US" sz="1400" dirty="0" err="1"/>
              <a:t>Schapire</a:t>
            </a:r>
            <a:r>
              <a:rPr lang="en-US" sz="1400" dirty="0"/>
              <a:t>. A generalization of principal component analysis to the exponential family. </a:t>
            </a:r>
            <a:r>
              <a:rPr lang="en-US" sz="1400" dirty="0" smtClean="0"/>
              <a:t>NIPS</a:t>
            </a:r>
            <a:r>
              <a:rPr lang="en-US" sz="1400" dirty="0"/>
              <a:t>, 2002.</a:t>
            </a:r>
          </a:p>
          <a:p>
            <a:r>
              <a:rPr lang="en-US" sz="1400" dirty="0"/>
              <a:t>D. </a:t>
            </a:r>
            <a:r>
              <a:rPr lang="en-US" sz="1400" dirty="0" err="1"/>
              <a:t>Blei</a:t>
            </a:r>
            <a:r>
              <a:rPr lang="en-US" sz="1400" dirty="0"/>
              <a:t>, A. Ng, and M. Jordan. Latent </a:t>
            </a:r>
            <a:r>
              <a:rPr lang="en-US" sz="1400" dirty="0" err="1"/>
              <a:t>dirichlet</a:t>
            </a:r>
            <a:r>
              <a:rPr lang="en-US" sz="1400" dirty="0"/>
              <a:t> allocation. JMLR, 2003.</a:t>
            </a:r>
          </a:p>
          <a:p>
            <a:r>
              <a:rPr lang="en-US" sz="1400" dirty="0"/>
              <a:t>W. </a:t>
            </a:r>
            <a:r>
              <a:rPr lang="en-US" sz="1400" dirty="0" err="1"/>
              <a:t>Buntine</a:t>
            </a:r>
            <a:r>
              <a:rPr lang="en-US" sz="1400" dirty="0"/>
              <a:t> and A. </a:t>
            </a:r>
            <a:r>
              <a:rPr lang="en-US" sz="1400" dirty="0" err="1"/>
              <a:t>Jakulin</a:t>
            </a:r>
            <a:r>
              <a:rPr lang="en-US" sz="1400" dirty="0"/>
              <a:t>. Applying discrete </a:t>
            </a:r>
            <a:r>
              <a:rPr lang="en-US" sz="1400" dirty="0" err="1"/>
              <a:t>pca</a:t>
            </a:r>
            <a:r>
              <a:rPr lang="en-US" sz="1400" dirty="0"/>
              <a:t> in data analysis. UAI, 2004.</a:t>
            </a:r>
          </a:p>
          <a:p>
            <a:r>
              <a:rPr lang="en-US" sz="1400" dirty="0" smtClean="0"/>
              <a:t>J</a:t>
            </a:r>
            <a:r>
              <a:rPr lang="en-US" sz="1400" dirty="0"/>
              <a:t>. Canny. Gap: A factor model for discrete data. </a:t>
            </a:r>
            <a:r>
              <a:rPr lang="en-US" sz="1400" dirty="0" smtClean="0"/>
              <a:t>SIGIR</a:t>
            </a:r>
            <a:r>
              <a:rPr lang="en-US" sz="1400" dirty="0"/>
              <a:t>, 2004.</a:t>
            </a:r>
          </a:p>
          <a:p>
            <a:r>
              <a:rPr lang="en-US" sz="1400" dirty="0"/>
              <a:t>M. Rosen-</a:t>
            </a:r>
            <a:r>
              <a:rPr lang="en-US" sz="1400" dirty="0" err="1"/>
              <a:t>Zvi</a:t>
            </a:r>
            <a:r>
              <a:rPr lang="en-US" sz="1400" dirty="0"/>
              <a:t>, T. </a:t>
            </a:r>
            <a:r>
              <a:rPr lang="en-US" sz="1400" dirty="0" err="1"/>
              <a:t>Griffths</a:t>
            </a:r>
            <a:r>
              <a:rPr lang="en-US" sz="1400" dirty="0"/>
              <a:t>, M. </a:t>
            </a:r>
            <a:r>
              <a:rPr lang="en-US" sz="1400" dirty="0" err="1"/>
              <a:t>Steyvers</a:t>
            </a:r>
            <a:r>
              <a:rPr lang="en-US" sz="1400" dirty="0"/>
              <a:t>, and P. Smyth. The author-topic model for authors and documents. </a:t>
            </a:r>
            <a:r>
              <a:rPr lang="en-US" sz="1400" dirty="0" smtClean="0"/>
              <a:t>UAI</a:t>
            </a:r>
            <a:r>
              <a:rPr lang="en-US" sz="1400" dirty="0"/>
              <a:t>, 2004.</a:t>
            </a:r>
          </a:p>
          <a:p>
            <a:r>
              <a:rPr lang="en-US" sz="1400" dirty="0"/>
              <a:t>T. Griffiths and M. </a:t>
            </a:r>
            <a:r>
              <a:rPr lang="en-US" sz="1400" dirty="0" err="1"/>
              <a:t>Steyvers</a:t>
            </a:r>
            <a:r>
              <a:rPr lang="en-US" sz="1400" dirty="0"/>
              <a:t>. Finding scientific topics. PNAS, 2004.</a:t>
            </a:r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Blei</a:t>
            </a:r>
            <a:r>
              <a:rPr lang="en-US" sz="1400" dirty="0"/>
              <a:t> and J. Lafferty. Correlated topic models. </a:t>
            </a:r>
            <a:r>
              <a:rPr lang="en-US" sz="1400" dirty="0" smtClean="0"/>
              <a:t>NIPS</a:t>
            </a:r>
            <a:r>
              <a:rPr lang="en-US" sz="1400" dirty="0"/>
              <a:t>, 2005.</a:t>
            </a:r>
          </a:p>
          <a:p>
            <a:r>
              <a:rPr lang="en-US" sz="1400" dirty="0"/>
              <a:t>D. </a:t>
            </a:r>
            <a:r>
              <a:rPr lang="en-US" sz="1400" dirty="0" err="1"/>
              <a:t>Blei</a:t>
            </a:r>
            <a:r>
              <a:rPr lang="en-US" sz="1400" dirty="0"/>
              <a:t> and J. Lafferty. Dynamic topic models. </a:t>
            </a:r>
            <a:r>
              <a:rPr lang="en-US" sz="1400" dirty="0" smtClean="0"/>
              <a:t>ICML</a:t>
            </a:r>
            <a:r>
              <a:rPr lang="en-US" sz="1400" dirty="0"/>
              <a:t>, 2005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I. Bhattacharya and L. </a:t>
            </a:r>
            <a:r>
              <a:rPr lang="en-US" sz="1400" dirty="0" err="1"/>
              <a:t>Getoor</a:t>
            </a:r>
            <a:r>
              <a:rPr lang="en-US" sz="1400" dirty="0"/>
              <a:t>. A latent </a:t>
            </a:r>
            <a:r>
              <a:rPr lang="en-US" sz="1400" dirty="0" err="1"/>
              <a:t>dirichlet</a:t>
            </a:r>
            <a:r>
              <a:rPr lang="en-US" sz="1400" dirty="0"/>
              <a:t> model for unsupervised entity resolution. SDM, 2005.</a:t>
            </a:r>
          </a:p>
          <a:p>
            <a:r>
              <a:rPr lang="en-US" sz="1400" dirty="0"/>
              <a:t>W Li and A McCallum, Pachinko allocation: DAG-structured mixture models of topic correlations, ICML 2006</a:t>
            </a:r>
          </a:p>
          <a:p>
            <a:r>
              <a:rPr lang="en-US" sz="1400" dirty="0"/>
              <a:t>X. Wei and W. Croft. </a:t>
            </a:r>
            <a:r>
              <a:rPr lang="en-US" sz="1400" dirty="0" err="1"/>
              <a:t>Lda</a:t>
            </a:r>
            <a:r>
              <a:rPr lang="en-US" sz="1400" dirty="0"/>
              <a:t>-based document models for ad-hoc retrieval. SIGIR, 2006 </a:t>
            </a:r>
          </a:p>
          <a:p>
            <a:r>
              <a:rPr lang="en-US" sz="1400" dirty="0"/>
              <a:t>Y. </a:t>
            </a:r>
            <a:r>
              <a:rPr lang="en-US" sz="1400" dirty="0" err="1"/>
              <a:t>Teh</a:t>
            </a:r>
            <a:r>
              <a:rPr lang="en-US" sz="1400" dirty="0"/>
              <a:t>, D. Newman, and M. Welling. A collapsed </a:t>
            </a:r>
            <a:r>
              <a:rPr lang="en-US" sz="1400" dirty="0" err="1"/>
              <a:t>variational</a:t>
            </a:r>
            <a:r>
              <a:rPr lang="en-US" sz="1400" dirty="0"/>
              <a:t> </a:t>
            </a:r>
            <a:r>
              <a:rPr lang="en-US" sz="1400" dirty="0" err="1"/>
              <a:t>bayesian</a:t>
            </a:r>
            <a:r>
              <a:rPr lang="en-US" sz="1400" dirty="0"/>
              <a:t> inference algorithm for latent </a:t>
            </a:r>
            <a:r>
              <a:rPr lang="en-US" sz="1400" dirty="0" err="1"/>
              <a:t>dirichlet</a:t>
            </a:r>
            <a:r>
              <a:rPr lang="en-US" sz="1400" dirty="0"/>
              <a:t> allocation. NIPS, 2006.</a:t>
            </a:r>
          </a:p>
          <a:p>
            <a:r>
              <a:rPr lang="en-US" sz="1400" dirty="0"/>
              <a:t>Y </a:t>
            </a:r>
            <a:r>
              <a:rPr lang="en-US" sz="1400" dirty="0" err="1"/>
              <a:t>Teh</a:t>
            </a:r>
            <a:r>
              <a:rPr lang="en-US" sz="1400" dirty="0"/>
              <a:t>, M Jordan, M Beal, D. </a:t>
            </a:r>
            <a:r>
              <a:rPr lang="en-US" sz="1400" dirty="0" err="1"/>
              <a:t>Blei</a:t>
            </a:r>
            <a:r>
              <a:rPr lang="en-US" sz="1400" dirty="0"/>
              <a:t>, Hierarchical </a:t>
            </a:r>
            <a:r>
              <a:rPr lang="en-US" sz="1400" dirty="0" err="1"/>
              <a:t>Dirichlet</a:t>
            </a:r>
            <a:r>
              <a:rPr lang="en-US" sz="1400" dirty="0"/>
              <a:t> Process, JASA 2006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M. </a:t>
            </a:r>
            <a:r>
              <a:rPr lang="en-US" sz="1400" dirty="0" err="1"/>
              <a:t>Steyvers</a:t>
            </a:r>
            <a:r>
              <a:rPr lang="en-US" sz="1400" dirty="0"/>
              <a:t> and T. Griffiths. Probabilistic topic models, 2007</a:t>
            </a:r>
          </a:p>
          <a:p>
            <a:r>
              <a:rPr lang="en-US" sz="1400" dirty="0"/>
              <a:t>D. </a:t>
            </a:r>
            <a:r>
              <a:rPr lang="en-US" sz="1400" dirty="0" err="1"/>
              <a:t>Blei</a:t>
            </a:r>
            <a:r>
              <a:rPr lang="en-US" sz="1400" dirty="0"/>
              <a:t> and J. McAuliffe. Supervised topic models. NIPS, 2007.</a:t>
            </a:r>
          </a:p>
          <a:p>
            <a:r>
              <a:rPr lang="en-US" sz="1400" dirty="0"/>
              <a:t>J. </a:t>
            </a:r>
            <a:r>
              <a:rPr lang="en-US" sz="1400" dirty="0" err="1"/>
              <a:t>Chien</a:t>
            </a:r>
            <a:r>
              <a:rPr lang="en-US" sz="1400" dirty="0"/>
              <a:t> and M. Wu. Adaptive </a:t>
            </a:r>
            <a:r>
              <a:rPr lang="en-US" sz="1400" dirty="0" err="1"/>
              <a:t>bayesian</a:t>
            </a:r>
            <a:r>
              <a:rPr lang="en-US" sz="1400" dirty="0"/>
              <a:t> latent semantic analysis. IEEE Trans on Audio, Speech, and Language Processing, 2008.</a:t>
            </a:r>
          </a:p>
          <a:p>
            <a:r>
              <a:rPr lang="en-US" sz="1400" dirty="0"/>
              <a:t>S. Lacoste-Julien, F. </a:t>
            </a:r>
            <a:r>
              <a:rPr lang="en-US" sz="1400" dirty="0" err="1"/>
              <a:t>Sha</a:t>
            </a:r>
            <a:r>
              <a:rPr lang="en-US" sz="1400" dirty="0"/>
              <a:t>, and M. Jordan. </a:t>
            </a:r>
            <a:r>
              <a:rPr lang="en-US" sz="1400" dirty="0" err="1"/>
              <a:t>Disclda</a:t>
            </a:r>
            <a:r>
              <a:rPr lang="en-US" sz="1400" dirty="0"/>
              <a:t>: Discriminative learning for dimensionality reduction and classification. NIPS, 2008.</a:t>
            </a:r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Blei</a:t>
            </a:r>
            <a:r>
              <a:rPr lang="en-US" sz="1400" dirty="0"/>
              <a:t> and J. Lafferty. topic models. In </a:t>
            </a:r>
            <a:r>
              <a:rPr lang="en-US" sz="1400" dirty="0" smtClean="0"/>
              <a:t>Text </a:t>
            </a:r>
            <a:r>
              <a:rPr lang="en-US" sz="1400" dirty="0"/>
              <a:t>Mining: Classification, Clustering, and </a:t>
            </a:r>
            <a:r>
              <a:rPr lang="en-US" sz="1400" dirty="0" smtClean="0"/>
              <a:t>Applications, </a:t>
            </a:r>
            <a:r>
              <a:rPr lang="en-US" sz="1400" dirty="0"/>
              <a:t>2009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D. Newman, A. Asuncion, P. Smyth, and M. Welling. Distributed algorithms for topic models. JMLR, 2009.</a:t>
            </a:r>
          </a:p>
          <a:p>
            <a:r>
              <a:rPr lang="en-US" sz="1400" dirty="0" smtClean="0"/>
              <a:t>J</a:t>
            </a:r>
            <a:r>
              <a:rPr lang="en-US" sz="1400" dirty="0"/>
              <a:t>. Chang and D. </a:t>
            </a:r>
            <a:r>
              <a:rPr lang="en-US" sz="1400" dirty="0" err="1"/>
              <a:t>Blei</a:t>
            </a:r>
            <a:r>
              <a:rPr lang="en-US" sz="1400" dirty="0"/>
              <a:t>. Relational topic models for document networks. </a:t>
            </a:r>
            <a:r>
              <a:rPr lang="en-US" sz="1400" dirty="0" smtClean="0"/>
              <a:t>AISTATS</a:t>
            </a:r>
            <a:r>
              <a:rPr lang="en-US" sz="1400" dirty="0"/>
              <a:t>, 2009.</a:t>
            </a:r>
          </a:p>
          <a:p>
            <a:r>
              <a:rPr lang="en-US" sz="1400" dirty="0"/>
              <a:t>D. </a:t>
            </a:r>
            <a:r>
              <a:rPr lang="en-US" sz="1400" dirty="0" err="1"/>
              <a:t>Ramage</a:t>
            </a:r>
            <a:r>
              <a:rPr lang="en-US" sz="1400" dirty="0"/>
              <a:t>, D. Hall, R. </a:t>
            </a:r>
            <a:r>
              <a:rPr lang="en-US" sz="1400" dirty="0" err="1"/>
              <a:t>Nallapati</a:t>
            </a:r>
            <a:r>
              <a:rPr lang="en-US" sz="1400" dirty="0"/>
              <a:t>, and C. Manning. Labeled </a:t>
            </a:r>
            <a:r>
              <a:rPr lang="en-US" sz="1400" dirty="0" err="1"/>
              <a:t>lda</a:t>
            </a:r>
            <a:r>
              <a:rPr lang="en-US" sz="1400" dirty="0"/>
              <a:t>: A supervised topic model for credit attribution in multi-labeled corpora. </a:t>
            </a:r>
            <a:r>
              <a:rPr lang="en-US" sz="1400" dirty="0" smtClean="0"/>
              <a:t>EMNLP</a:t>
            </a:r>
            <a:r>
              <a:rPr lang="en-US" sz="1400" dirty="0"/>
              <a:t>, 2009. </a:t>
            </a:r>
            <a:endParaRPr lang="en-US" sz="1400" dirty="0" smtClean="0"/>
          </a:p>
          <a:p>
            <a:r>
              <a:rPr lang="en-US" sz="1400" dirty="0"/>
              <a:t>K. </a:t>
            </a:r>
            <a:r>
              <a:rPr lang="en-US" sz="1400" dirty="0" err="1"/>
              <a:t>Canini</a:t>
            </a:r>
            <a:r>
              <a:rPr lang="en-US" sz="1400" dirty="0"/>
              <a:t>, L. Shi, and T. Griffiths. Online inference of topics with latent </a:t>
            </a:r>
            <a:r>
              <a:rPr lang="en-US" sz="1400" dirty="0" err="1"/>
              <a:t>dirichlet</a:t>
            </a:r>
            <a:r>
              <a:rPr lang="en-US" sz="1400" dirty="0"/>
              <a:t> allocation. </a:t>
            </a:r>
            <a:r>
              <a:rPr lang="en-US" sz="1400" dirty="0" smtClean="0"/>
              <a:t>AISTATS</a:t>
            </a:r>
            <a:r>
              <a:rPr lang="en-US" sz="1400" dirty="0"/>
              <a:t>, 2009.</a:t>
            </a:r>
          </a:p>
          <a:p>
            <a:r>
              <a:rPr lang="en-US" sz="1400" dirty="0"/>
              <a:t>L. Yao, D. </a:t>
            </a:r>
            <a:r>
              <a:rPr lang="en-US" sz="1400" dirty="0" err="1"/>
              <a:t>Mimno</a:t>
            </a:r>
            <a:r>
              <a:rPr lang="en-US" sz="1400" dirty="0"/>
              <a:t>, and A. McCallum. Efficient methods for topic model inference on streaming document collections. </a:t>
            </a:r>
            <a:r>
              <a:rPr lang="en-US" sz="1400" dirty="0" smtClean="0"/>
              <a:t>KDD’09 </a:t>
            </a:r>
          </a:p>
          <a:p>
            <a:r>
              <a:rPr lang="en-US" sz="1400" dirty="0" smtClean="0"/>
              <a:t>A</a:t>
            </a:r>
            <a:r>
              <a:rPr lang="en-US" sz="1400" dirty="0"/>
              <a:t>. </a:t>
            </a:r>
            <a:r>
              <a:rPr lang="en-US" sz="1400" dirty="0" err="1"/>
              <a:t>Smola</a:t>
            </a:r>
            <a:r>
              <a:rPr lang="en-US" sz="1400" dirty="0"/>
              <a:t> and S. </a:t>
            </a:r>
            <a:r>
              <a:rPr lang="en-US" sz="1400" dirty="0" err="1"/>
              <a:t>Narayanamurthy</a:t>
            </a:r>
            <a:r>
              <a:rPr lang="en-US" sz="1400" dirty="0"/>
              <a:t>. An architecture for parallel topic models. </a:t>
            </a:r>
            <a:r>
              <a:rPr lang="en-US" sz="1400" dirty="0" smtClean="0"/>
              <a:t>VLDB</a:t>
            </a:r>
            <a:r>
              <a:rPr lang="en-US" sz="1400" dirty="0"/>
              <a:t>, 2010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M. Hoffman, D. </a:t>
            </a:r>
            <a:r>
              <a:rPr lang="en-US" sz="1400" dirty="0" err="1"/>
              <a:t>Blei</a:t>
            </a:r>
            <a:r>
              <a:rPr lang="en-US" sz="1400" dirty="0"/>
              <a:t>, and F. Bach. Online learning for latent </a:t>
            </a:r>
            <a:r>
              <a:rPr lang="en-US" sz="1400" dirty="0" err="1"/>
              <a:t>dirichlet</a:t>
            </a:r>
            <a:r>
              <a:rPr lang="en-US" sz="1400" dirty="0"/>
              <a:t> allocation. NIPS, 2010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H. </a:t>
            </a:r>
            <a:r>
              <a:rPr lang="en-US" sz="1400" dirty="0" err="1"/>
              <a:t>Lakkaraju</a:t>
            </a:r>
            <a:r>
              <a:rPr lang="en-US" sz="1400" dirty="0"/>
              <a:t>, C. Bhattacharyya, I. Bhattacharya, and S. </a:t>
            </a:r>
            <a:r>
              <a:rPr lang="en-US" sz="1400" dirty="0" err="1"/>
              <a:t>Merugu</a:t>
            </a:r>
            <a:r>
              <a:rPr lang="en-US" sz="1400" dirty="0"/>
              <a:t>. Exploiting coherence for the simultaneous discovery of latent facets and associated sentiments. SDM, 2011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A</a:t>
            </a:r>
            <a:r>
              <a:rPr lang="en-US" sz="1400" dirty="0"/>
              <a:t>. </a:t>
            </a:r>
            <a:r>
              <a:rPr lang="en-US" sz="1400" dirty="0" err="1"/>
              <a:t>Dubey</a:t>
            </a:r>
            <a:r>
              <a:rPr lang="en-US" sz="1400" dirty="0"/>
              <a:t>, I. Bhattacharya, M. Das, T. </a:t>
            </a:r>
            <a:r>
              <a:rPr lang="en-US" sz="1400" dirty="0" err="1"/>
              <a:t>Faruquie</a:t>
            </a:r>
            <a:r>
              <a:rPr lang="en-US" sz="1400" dirty="0"/>
              <a:t>, and C. Bhattacharyya. Learning </a:t>
            </a:r>
            <a:r>
              <a:rPr lang="en-US" sz="1400" dirty="0" err="1"/>
              <a:t>dirichlet</a:t>
            </a:r>
            <a:r>
              <a:rPr lang="en-US" sz="1400" dirty="0"/>
              <a:t> processes from partially observed groups. ICDM, 2011.</a:t>
            </a:r>
          </a:p>
          <a:p>
            <a:r>
              <a:rPr lang="en-US" sz="1400" dirty="0"/>
              <a:t>D. Sontag and D. Roy. Complexity of inference in latent </a:t>
            </a:r>
            <a:r>
              <a:rPr lang="en-US" sz="1400" dirty="0" err="1"/>
              <a:t>dirichlet</a:t>
            </a:r>
            <a:r>
              <a:rPr lang="en-US" sz="1400" dirty="0"/>
              <a:t> allocation. NIPS, 2011.</a:t>
            </a:r>
          </a:p>
          <a:p>
            <a:r>
              <a:rPr lang="en-US" sz="1400" dirty="0"/>
              <a:t>S. Arora, R. </a:t>
            </a:r>
            <a:r>
              <a:rPr lang="en-US" sz="1400" dirty="0" err="1"/>
              <a:t>Ge</a:t>
            </a:r>
            <a:r>
              <a:rPr lang="en-US" sz="1400" dirty="0"/>
              <a:t>, R. </a:t>
            </a:r>
            <a:r>
              <a:rPr lang="en-US" sz="1400" dirty="0" err="1"/>
              <a:t>Kannan</a:t>
            </a:r>
            <a:r>
              <a:rPr lang="en-US" sz="1400" dirty="0"/>
              <a:t>, and A. </a:t>
            </a:r>
            <a:r>
              <a:rPr lang="en-US" sz="1400" dirty="0" err="1"/>
              <a:t>Moitra</a:t>
            </a:r>
            <a:r>
              <a:rPr lang="en-US" sz="1400" dirty="0"/>
              <a:t>. Computing a nonnegative matrix factorization - provably. STOC, 2012.</a:t>
            </a:r>
          </a:p>
          <a:p>
            <a:r>
              <a:rPr lang="en-US" sz="1400" dirty="0"/>
              <a:t>A. </a:t>
            </a:r>
            <a:r>
              <a:rPr lang="en-US" sz="1400" dirty="0" err="1"/>
              <a:t>Anandkumar</a:t>
            </a:r>
            <a:r>
              <a:rPr lang="en-US" sz="1400" dirty="0"/>
              <a:t>, D. P. Foster, D. Hsu, S. </a:t>
            </a:r>
            <a:r>
              <a:rPr lang="en-US" sz="1400" dirty="0" err="1"/>
              <a:t>Kakade</a:t>
            </a:r>
            <a:r>
              <a:rPr lang="en-US" sz="1400" dirty="0"/>
              <a:t>, and Y. Liu. Two </a:t>
            </a:r>
            <a:r>
              <a:rPr lang="en-US" sz="1400" dirty="0" err="1"/>
              <a:t>svds</a:t>
            </a:r>
            <a:r>
              <a:rPr lang="en-US" sz="1400" dirty="0"/>
              <a:t> suffice: Spectral decompositions for probabilistic topic modeling and latent </a:t>
            </a:r>
            <a:r>
              <a:rPr lang="en-US" sz="1400" dirty="0" err="1"/>
              <a:t>dirichlet</a:t>
            </a:r>
            <a:r>
              <a:rPr lang="en-US" sz="1400" dirty="0"/>
              <a:t> allocation. NIPS, 2012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D</a:t>
            </a:r>
            <a:r>
              <a:rPr lang="en-US" sz="1400" dirty="0"/>
              <a:t>. </a:t>
            </a:r>
            <a:r>
              <a:rPr lang="en-US" sz="1400" dirty="0" err="1"/>
              <a:t>Mimno</a:t>
            </a:r>
            <a:r>
              <a:rPr lang="en-US" sz="1400" dirty="0"/>
              <a:t>, M. Hoffman and D. </a:t>
            </a:r>
            <a:r>
              <a:rPr lang="en-US" sz="1400" dirty="0" err="1"/>
              <a:t>Blei</a:t>
            </a:r>
            <a:r>
              <a:rPr lang="en-US" sz="1400" dirty="0"/>
              <a:t>. </a:t>
            </a:r>
            <a:r>
              <a:rPr lang="en-US" sz="1400" b="1" dirty="0"/>
              <a:t>Sparse stochastic inference for latent </a:t>
            </a:r>
            <a:r>
              <a:rPr lang="en-US" sz="1400" b="1" dirty="0" err="1"/>
              <a:t>Dirichlet</a:t>
            </a:r>
            <a:r>
              <a:rPr lang="en-US" sz="1400" b="1" dirty="0"/>
              <a:t> allocation</a:t>
            </a:r>
            <a:r>
              <a:rPr lang="en-US" sz="1400" dirty="0"/>
              <a:t>. ICML, 2012</a:t>
            </a:r>
          </a:p>
          <a:p>
            <a:r>
              <a:rPr lang="en-US" sz="1400" dirty="0"/>
              <a:t>M. Hoffman, D. </a:t>
            </a:r>
            <a:r>
              <a:rPr lang="en-US" sz="1400" dirty="0" err="1"/>
              <a:t>Blei</a:t>
            </a:r>
            <a:r>
              <a:rPr lang="en-US" sz="1400" dirty="0"/>
              <a:t>, C. Wang, and J. Paisley. Stochastic </a:t>
            </a:r>
            <a:r>
              <a:rPr lang="en-US" sz="1400" dirty="0" err="1"/>
              <a:t>variational</a:t>
            </a:r>
            <a:r>
              <a:rPr lang="en-US" sz="1400" dirty="0"/>
              <a:t> inference. JMLR, 2013.</a:t>
            </a:r>
          </a:p>
          <a:p>
            <a:r>
              <a:rPr lang="en-US" sz="1400" dirty="0"/>
              <a:t>A. Li, A. Ahmed, S. Ravi, and A. </a:t>
            </a:r>
            <a:r>
              <a:rPr lang="en-US" sz="1400" dirty="0" err="1"/>
              <a:t>Smola</a:t>
            </a:r>
            <a:r>
              <a:rPr lang="en-US" sz="1400" dirty="0"/>
              <a:t>. 2014. Reducing the sampling complexity of topic models. KDD </a:t>
            </a:r>
            <a:r>
              <a:rPr lang="en-US" sz="1400" dirty="0" smtClean="0"/>
              <a:t>2014</a:t>
            </a:r>
            <a:endParaRPr lang="en-US" sz="1400" dirty="0"/>
          </a:p>
          <a:p>
            <a:r>
              <a:rPr lang="en-US" sz="1400" dirty="0" smtClean="0"/>
              <a:t>Z </a:t>
            </a:r>
            <a:r>
              <a:rPr lang="en-US" sz="1400" dirty="0"/>
              <a:t>Hu, </a:t>
            </a:r>
            <a:r>
              <a:rPr lang="en-US" sz="1400" dirty="0" smtClean="0"/>
              <a:t>G </a:t>
            </a:r>
            <a:r>
              <a:rPr lang="en-US" sz="1400" dirty="0" err="1"/>
              <a:t>Luo</a:t>
            </a:r>
            <a:r>
              <a:rPr lang="en-US" sz="1400" dirty="0"/>
              <a:t>, </a:t>
            </a:r>
            <a:r>
              <a:rPr lang="en-US" sz="1400" dirty="0" smtClean="0"/>
              <a:t>M </a:t>
            </a:r>
            <a:r>
              <a:rPr lang="en-US" sz="1400" dirty="0" err="1"/>
              <a:t>Sachan</a:t>
            </a:r>
            <a:r>
              <a:rPr lang="en-US" sz="1400" dirty="0"/>
              <a:t>, </a:t>
            </a:r>
            <a:r>
              <a:rPr lang="en-US" sz="1400" dirty="0" smtClean="0"/>
              <a:t>E </a:t>
            </a:r>
            <a:r>
              <a:rPr lang="en-US" sz="1400" dirty="0"/>
              <a:t>Xing, and </a:t>
            </a:r>
            <a:r>
              <a:rPr lang="en-US" sz="1400" dirty="0" smtClean="0"/>
              <a:t>Z </a:t>
            </a:r>
            <a:r>
              <a:rPr lang="en-US" sz="1400" dirty="0" err="1"/>
              <a:t>Nie</a:t>
            </a:r>
            <a:r>
              <a:rPr lang="en-US" sz="1400" dirty="0"/>
              <a:t>. 2016. Grounding topic models with knowledge bases. </a:t>
            </a:r>
            <a:r>
              <a:rPr lang="en-US" sz="1400" dirty="0" smtClean="0"/>
              <a:t>IJCAI 2016 </a:t>
            </a:r>
          </a:p>
          <a:p>
            <a:r>
              <a:rPr lang="en-US" sz="1400" dirty="0" smtClean="0"/>
              <a:t>A</a:t>
            </a:r>
            <a:r>
              <a:rPr lang="en-US" sz="1400" dirty="0"/>
              <a:t>. Srivastava and C. Sutton, </a:t>
            </a:r>
            <a:r>
              <a:rPr lang="en-US" sz="1400" dirty="0" err="1" smtClean="0"/>
              <a:t>Autoencoding</a:t>
            </a:r>
            <a:r>
              <a:rPr lang="en-US" sz="1400" dirty="0" smtClean="0"/>
              <a:t> </a:t>
            </a:r>
            <a:r>
              <a:rPr lang="en-US" sz="1400" dirty="0" err="1"/>
              <a:t>variational</a:t>
            </a:r>
            <a:r>
              <a:rPr lang="en-US" sz="1400" dirty="0"/>
              <a:t> inference for topic </a:t>
            </a:r>
            <a:r>
              <a:rPr lang="en-US" sz="1400" dirty="0" smtClean="0"/>
              <a:t>models, ICLR 2017</a:t>
            </a:r>
            <a:endParaRPr lang="en-US" sz="1400" dirty="0"/>
          </a:p>
          <a:p>
            <a:r>
              <a:rPr lang="en-US" sz="1400" dirty="0" smtClean="0"/>
              <a:t>Yi Miao, E. </a:t>
            </a:r>
            <a:r>
              <a:rPr lang="en-US" sz="1400" dirty="0" err="1" smtClean="0"/>
              <a:t>Grefenstette</a:t>
            </a:r>
            <a:r>
              <a:rPr lang="en-US" sz="1400" dirty="0" smtClean="0"/>
              <a:t>, P. </a:t>
            </a:r>
            <a:r>
              <a:rPr lang="en-US" sz="1400" dirty="0" err="1" smtClean="0"/>
              <a:t>Blunsom</a:t>
            </a:r>
            <a:r>
              <a:rPr lang="en-US" sz="1400" dirty="0" smtClean="0"/>
              <a:t>, Discovering </a:t>
            </a:r>
            <a:r>
              <a:rPr lang="en-US" sz="1400" dirty="0"/>
              <a:t>Discrete Latent Topics with Neural </a:t>
            </a:r>
            <a:r>
              <a:rPr lang="en-US" sz="1400" dirty="0" err="1"/>
              <a:t>Variational</a:t>
            </a:r>
            <a:r>
              <a:rPr lang="en-US" sz="1400" dirty="0"/>
              <a:t> </a:t>
            </a:r>
            <a:r>
              <a:rPr lang="en-US" sz="1400" dirty="0" smtClean="0"/>
              <a:t>Inference, ICML 2017</a:t>
            </a:r>
          </a:p>
          <a:p>
            <a:r>
              <a:rPr lang="en-US" sz="1400" dirty="0"/>
              <a:t>Deep Latent </a:t>
            </a:r>
            <a:r>
              <a:rPr lang="en-US" sz="1400" dirty="0" err="1"/>
              <a:t>Dirichlet</a:t>
            </a:r>
            <a:r>
              <a:rPr lang="en-US" sz="1400" dirty="0"/>
              <a:t> Allocation with Topic-Layer-Adaptive Stochastic Gradient Riemannian </a:t>
            </a:r>
            <a:r>
              <a:rPr lang="en-US" sz="1400" dirty="0" smtClean="0"/>
              <a:t>MCMC, Y. Cong, B. Chen, H Liu, M. Zhou, ICML 2017</a:t>
            </a:r>
          </a:p>
          <a:p>
            <a:r>
              <a:rPr lang="en-US" sz="1400" dirty="0" smtClean="0"/>
              <a:t>L </a:t>
            </a:r>
            <a:r>
              <a:rPr lang="en-US" sz="1400" dirty="0"/>
              <a:t>Yao, </a:t>
            </a:r>
            <a:r>
              <a:rPr lang="en-US" sz="1400" dirty="0" smtClean="0"/>
              <a:t>Y </a:t>
            </a:r>
            <a:r>
              <a:rPr lang="en-US" sz="1400" dirty="0"/>
              <a:t>Zhang, </a:t>
            </a:r>
            <a:r>
              <a:rPr lang="en-US" sz="1400" dirty="0" smtClean="0"/>
              <a:t>B </a:t>
            </a:r>
            <a:r>
              <a:rPr lang="en-US" sz="1400" dirty="0"/>
              <a:t>Wei, </a:t>
            </a:r>
            <a:r>
              <a:rPr lang="en-US" sz="1400" dirty="0" smtClean="0"/>
              <a:t>Z </a:t>
            </a:r>
            <a:r>
              <a:rPr lang="en-US" sz="1400" dirty="0"/>
              <a:t>Jin, </a:t>
            </a:r>
            <a:r>
              <a:rPr lang="en-US" sz="1400" dirty="0" smtClean="0"/>
              <a:t>R </a:t>
            </a:r>
            <a:r>
              <a:rPr lang="en-US" sz="1400" dirty="0"/>
              <a:t>Zhang, </a:t>
            </a:r>
            <a:r>
              <a:rPr lang="en-US" sz="1400" dirty="0" smtClean="0"/>
              <a:t>Y </a:t>
            </a:r>
            <a:r>
              <a:rPr lang="en-US" sz="1400" dirty="0"/>
              <a:t>Zhang, </a:t>
            </a:r>
            <a:r>
              <a:rPr lang="en-US" sz="1400" dirty="0" smtClean="0"/>
              <a:t>Q Chen, </a:t>
            </a:r>
            <a:r>
              <a:rPr lang="en-US" sz="1400" dirty="0"/>
              <a:t>Incorporating Knowledge Graph </a:t>
            </a:r>
            <a:r>
              <a:rPr lang="en-US" sz="1400" dirty="0" err="1"/>
              <a:t>Embeddings</a:t>
            </a:r>
            <a:r>
              <a:rPr lang="en-US" sz="1400" dirty="0"/>
              <a:t> into Topic </a:t>
            </a:r>
            <a:r>
              <a:rPr lang="en-US" sz="1400" dirty="0" smtClean="0"/>
              <a:t>Modeling, AAAI 2017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514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indrajitb@gmail.com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Structure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Graphs, Ontologies</a:t>
            </a:r>
          </a:p>
          <a:p>
            <a:pPr lvl="1"/>
            <a:r>
              <a:rPr lang="en-US" dirty="0" smtClean="0"/>
              <a:t>Handcrafted </a:t>
            </a:r>
          </a:p>
          <a:p>
            <a:pPr lvl="2"/>
            <a:r>
              <a:rPr lang="en-US" dirty="0" err="1" smtClean="0"/>
              <a:t>WordNet</a:t>
            </a:r>
            <a:r>
              <a:rPr lang="en-US" dirty="0" smtClean="0"/>
              <a:t>, </a:t>
            </a:r>
            <a:r>
              <a:rPr lang="en-US" dirty="0" err="1" smtClean="0"/>
              <a:t>OpenCyc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, </a:t>
            </a:r>
            <a:r>
              <a:rPr lang="en-US" dirty="0" smtClean="0"/>
              <a:t>Freebase, …</a:t>
            </a:r>
            <a:endParaRPr lang="en-US" dirty="0" smtClean="0"/>
          </a:p>
          <a:p>
            <a:pPr lvl="1"/>
            <a:r>
              <a:rPr lang="en-US" dirty="0" smtClean="0"/>
              <a:t>Automated</a:t>
            </a:r>
          </a:p>
          <a:p>
            <a:pPr lvl="2"/>
            <a:r>
              <a:rPr lang="en-US" dirty="0" smtClean="0"/>
              <a:t>Google Knowledge Graph/Vault, </a:t>
            </a:r>
            <a:r>
              <a:rPr lang="en-US" dirty="0" smtClean="0"/>
              <a:t>NELL, …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800000"/>
                </a:solidFill>
              </a:rPr>
              <a:t>Statistical Models of Text Corpora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/ Topic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N" sz="2200" dirty="0" err="1"/>
              <a:t>Blei</a:t>
            </a:r>
            <a:r>
              <a:rPr lang="en-IN" sz="2200" dirty="0"/>
              <a:t>, Ng, Jordan, </a:t>
            </a:r>
            <a:r>
              <a:rPr lang="en-IN" sz="2200" b="1" dirty="0"/>
              <a:t>Latent </a:t>
            </a:r>
            <a:r>
              <a:rPr lang="en-IN" sz="2200" b="1" dirty="0" err="1"/>
              <a:t>Dirichlet</a:t>
            </a:r>
            <a:r>
              <a:rPr lang="en-IN" sz="2200" b="1" dirty="0"/>
              <a:t> Allocation, </a:t>
            </a:r>
            <a:r>
              <a:rPr lang="en-IN" sz="2200" i="1" dirty="0"/>
              <a:t>Journal Machine Learning Research</a:t>
            </a:r>
            <a:r>
              <a:rPr lang="en-IN" sz="2200" dirty="0"/>
              <a:t>, 2003</a:t>
            </a:r>
            <a:endParaRPr lang="en-US" sz="2200" dirty="0"/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~19K citations (7.5K in Dec 2013, 4K in Dec 2011,…)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Numerous </a:t>
            </a:r>
            <a:r>
              <a:rPr lang="en-US" sz="2200" dirty="0" smtClean="0"/>
              <a:t>applications</a:t>
            </a:r>
            <a:r>
              <a:rPr lang="en-US" sz="2100" dirty="0" smtClean="0"/>
              <a:t> </a:t>
            </a: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Document Analysis and Natural Language Processing,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Image Processing and Computer Vision,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Social Network Analysis</a:t>
            </a:r>
            <a:r>
              <a:rPr lang="en-IN" sz="2000" dirty="0"/>
              <a:t>, Music Analysis, Biology …</a:t>
            </a:r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200" dirty="0" smtClean="0"/>
              <a:t>Still multiple papers </a:t>
            </a:r>
            <a:r>
              <a:rPr lang="en-US" sz="2200" dirty="0"/>
              <a:t>in leading conferences every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8C1C-64C0-4DAA-9695-F8E4C65E8F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b="0" smtClean="0">
            <a:latin typeface="Cambria Math" panose="020405030504060302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34043</TotalTime>
  <Words>3856</Words>
  <Application>Microsoft Office PowerPoint</Application>
  <PresentationFormat>On-screen Show (4:3)</PresentationFormat>
  <Paragraphs>859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Bradley Hand ITC</vt:lpstr>
      <vt:lpstr>Calibri</vt:lpstr>
      <vt:lpstr>Cambria Math</vt:lpstr>
      <vt:lpstr>Consolas</vt:lpstr>
      <vt:lpstr>Courier New</vt:lpstr>
      <vt:lpstr>Wingdings</vt:lpstr>
      <vt:lpstr>Office Theme</vt:lpstr>
      <vt:lpstr>Probabilistic Topic Models Tutorial: NLP Summer School IIT Kharagpur  Jun 19 2017</vt:lpstr>
      <vt:lpstr>Plan for today</vt:lpstr>
      <vt:lpstr>WHY topic models?</vt:lpstr>
      <vt:lpstr>Analyzing Text Data: Motivation</vt:lpstr>
      <vt:lpstr>Naïve Structure from Text</vt:lpstr>
      <vt:lpstr>Text Data: Characteristics</vt:lpstr>
      <vt:lpstr>Text Data: Characteristics</vt:lpstr>
      <vt:lpstr>Extracting Structure from Text</vt:lpstr>
      <vt:lpstr>Latent Dirichlet Allocation (LDA)</vt:lpstr>
      <vt:lpstr>Applications of topic models</vt:lpstr>
      <vt:lpstr>Example: Topics in a ‘Science’ Paper</vt:lpstr>
      <vt:lpstr>Example: Topic Evolution over Time</vt:lpstr>
      <vt:lpstr>Example: Correlated Topics</vt:lpstr>
      <vt:lpstr>Example: Sentiments in Product Reviews</vt:lpstr>
      <vt:lpstr>Example: Multilingual News Analysis</vt:lpstr>
      <vt:lpstr>What are topic models?</vt:lpstr>
      <vt:lpstr>Text Data</vt:lpstr>
      <vt:lpstr>Beyond Text: Discrete Data</vt:lpstr>
      <vt:lpstr>Latent Variable Models: Basic Intuition </vt:lpstr>
      <vt:lpstr>Latent Variable Models: Basic Intuition</vt:lpstr>
      <vt:lpstr>Non-probabilistic Topic Models</vt:lpstr>
      <vt:lpstr>Why Probabilistic?</vt:lpstr>
      <vt:lpstr>Basics: Probabilistic Formulation</vt:lpstr>
      <vt:lpstr>Basics: Probability Model </vt:lpstr>
      <vt:lpstr>Basics: Graphical Model / Plate Notation</vt:lpstr>
      <vt:lpstr>Basics: Factorization</vt:lpstr>
      <vt:lpstr>Basics: Generative Process</vt:lpstr>
      <vt:lpstr>Probabilistic LVMs for Discrete Data </vt:lpstr>
      <vt:lpstr>Unigram Model</vt:lpstr>
      <vt:lpstr>Unigram Model: Properties</vt:lpstr>
      <vt:lpstr>Mixture of Unigrams</vt:lpstr>
      <vt:lpstr>Mixture of Unigrams: Properties</vt:lpstr>
      <vt:lpstr>Probabilistic Latent Semantic Analysis (pLSA)</vt:lpstr>
      <vt:lpstr>pLSA: Properties</vt:lpstr>
      <vt:lpstr>LDA: Generative Process</vt:lpstr>
      <vt:lpstr>LDA: Generative Process - Example</vt:lpstr>
      <vt:lpstr>LDA: Joint Distribution</vt:lpstr>
      <vt:lpstr>LDA: Role of Dirichlet Prior</vt:lpstr>
      <vt:lpstr>LDA: Geometric Interpretation</vt:lpstr>
      <vt:lpstr>LDA: Exchangeability</vt:lpstr>
      <vt:lpstr>Part II: Analysis using LDA</vt:lpstr>
      <vt:lpstr>Resources: Implementation</vt:lpstr>
      <vt:lpstr>Output of LDA</vt:lpstr>
      <vt:lpstr>Analyzing a Corpus</vt:lpstr>
      <vt:lpstr>Interpreting Topics</vt:lpstr>
      <vt:lpstr>Evaluating Performance</vt:lpstr>
      <vt:lpstr>Analysis using LDA: IR</vt:lpstr>
      <vt:lpstr>Analysis using LDA: Classification</vt:lpstr>
      <vt:lpstr>Analysis using LDA: Author Interests</vt:lpstr>
      <vt:lpstr>Analysis using LDA: Topic Correlations</vt:lpstr>
      <vt:lpstr>Analysis using LDA: Topic Correlations</vt:lpstr>
      <vt:lpstr>Analysis using LDA: Trends over Time</vt:lpstr>
      <vt:lpstr>Analysis using LDA: Predicting Citations</vt:lpstr>
      <vt:lpstr>Analysis using LDA: Author Resolution</vt:lpstr>
      <vt:lpstr>INFERENCE for LDA</vt:lpstr>
      <vt:lpstr>LDA: Inference and Learning</vt:lpstr>
      <vt:lpstr>LDA: Inference Problem</vt:lpstr>
      <vt:lpstr>LDA: Learning problem</vt:lpstr>
      <vt:lpstr>Algorithms for LDA</vt:lpstr>
      <vt:lpstr>Monte Carlo Inference</vt:lpstr>
      <vt:lpstr>Markov Chain Monte Carlo &amp; Gibbs Sampling</vt:lpstr>
      <vt:lpstr>Collapsed Gibbs Sampling</vt:lpstr>
      <vt:lpstr>Collapsed Gibbs Sampling for LDA</vt:lpstr>
      <vt:lpstr>Collapsed Gibbs Sampling for LDA</vt:lpstr>
      <vt:lpstr>Estimating Topics from Samples</vt:lpstr>
      <vt:lpstr>Setting Hyper-parameters</vt:lpstr>
      <vt:lpstr>Setting number of topics</vt:lpstr>
      <vt:lpstr>Parallel and Online Algorithms</vt:lpstr>
      <vt:lpstr>Exploiting Sparsity</vt:lpstr>
      <vt:lpstr>Topic Modeling: Research Directions</vt:lpstr>
      <vt:lpstr>Topics Models meet Deep Learning</vt:lpstr>
      <vt:lpstr>Topic Models meet Knowledge Graphs</vt:lpstr>
      <vt:lpstr>References</vt:lpstr>
      <vt:lpstr>References</vt:lpstr>
      <vt:lpstr>References</vt:lpstr>
      <vt:lpstr>Questions?  indrajitb@gmail.com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Topic Models</dc:title>
  <dc:creator>indrajit</dc:creator>
  <cp:lastModifiedBy>Indrajit  Bhattacharya</cp:lastModifiedBy>
  <cp:revision>1181</cp:revision>
  <dcterms:created xsi:type="dcterms:W3CDTF">2006-08-16T00:00:00Z</dcterms:created>
  <dcterms:modified xsi:type="dcterms:W3CDTF">2017-06-18T14:38:39Z</dcterms:modified>
</cp:coreProperties>
</file>