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3" r:id="rId7"/>
    <p:sldId id="286" r:id="rId8"/>
    <p:sldId id="264" r:id="rId9"/>
    <p:sldId id="265" r:id="rId10"/>
    <p:sldId id="268" r:id="rId11"/>
    <p:sldId id="266" r:id="rId12"/>
    <p:sldId id="272" r:id="rId13"/>
    <p:sldId id="273" r:id="rId14"/>
    <p:sldId id="269" r:id="rId15"/>
    <p:sldId id="274" r:id="rId16"/>
    <p:sldId id="270" r:id="rId17"/>
    <p:sldId id="276" r:id="rId18"/>
    <p:sldId id="277" r:id="rId19"/>
    <p:sldId id="271" r:id="rId20"/>
    <p:sldId id="278" r:id="rId21"/>
    <p:sldId id="279" r:id="rId22"/>
    <p:sldId id="280" r:id="rId23"/>
    <p:sldId id="260" r:id="rId24"/>
    <p:sldId id="275" r:id="rId25"/>
    <p:sldId id="267" r:id="rId26"/>
    <p:sldId id="262" r:id="rId27"/>
    <p:sldId id="281" r:id="rId28"/>
    <p:sldId id="282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07B6-60BB-40D8-99AE-0A274865C50D}" type="datetimeFigureOut">
              <a:rPr lang="en-US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2311B-1F0A-4B62-B20C-C548AFC891B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8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49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1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31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37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6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88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97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0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02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82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02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1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6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2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06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4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2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6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21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58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0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8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78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8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0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2311B-1F0A-4B62-B20C-C548AFC891B3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6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7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9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8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2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3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8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4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9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lr.cc/lib/exe/fetch.php?media=iclr2017:graves_iclr2017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0312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Augmented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Sunita Sarawagi</a:t>
            </a:r>
          </a:p>
          <a:p>
            <a:r>
              <a:rPr lang="en-US" dirty="0"/>
              <a:t>IIT Bombay</a:t>
            </a:r>
          </a:p>
          <a:p>
            <a:endParaRPr lang="en-US" dirty="0"/>
          </a:p>
          <a:p>
            <a:r>
              <a:rPr lang="en-US" sz="2000" dirty="0"/>
              <a:t>7 June 2017, ACM Summer School on Machine Learning and NLP, Kharagpur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Training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Hinge loss on the dot-product between the closest correct and closest incorrect match.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sz="3200" dirty="0">
              <a:latin typeface="Arial"/>
              <a:cs typeface="Arial"/>
            </a:endParaRPr>
          </a:p>
          <a:p>
            <a:endParaRPr lang="en-US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Omniglot dataset</a:t>
            </a:r>
          </a:p>
          <a:p>
            <a:pPr lvl="1"/>
            <a:r>
              <a:rPr lang="en-US" dirty="0"/>
              <a:t>1623 characters, each with 20 different instances.</a:t>
            </a:r>
          </a:p>
          <a:p>
            <a:pPr lvl="1"/>
            <a:r>
              <a:rPr lang="en-US" dirty="0"/>
              <a:t>1200 characters for training, remaining new labels for testing.</a:t>
            </a:r>
          </a:p>
          <a:p>
            <a:pPr lvl="1"/>
            <a:r>
              <a:rPr lang="en-US" dirty="0"/>
              <a:t>Test data generation: N new labels, k instances per label presented sequentially, report accuracy on the last instance</a:t>
            </a:r>
          </a:p>
        </p:txBody>
      </p:sp>
      <p:pic>
        <p:nvPicPr>
          <p:cNvPr id="4" name="Picture 3" descr="Screenshot from 2017-06-06 11-48-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52" y="4419600"/>
            <a:ext cx="11657013" cy="20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/>
              </a:rPr>
              <a:t>What</a:t>
            </a:r>
            <a:r>
              <a:rPr lang="en-US" sz="3600" dirty="0">
                <a:latin typeface="Calibri"/>
              </a:rPr>
              <a:t> can you do with memory in a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Classification: Store (instance, label) pairs when parameter training is hard, for example during</a:t>
            </a:r>
          </a:p>
          <a:p>
            <a:pPr lvl="1"/>
            <a:r>
              <a:rPr lang="en-US" dirty="0"/>
              <a:t>Few-shot learning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Rare class labeling under imbalanced classes</a:t>
            </a:r>
          </a:p>
          <a:p>
            <a:pPr lvl="1"/>
            <a:r>
              <a:rPr lang="en-US" dirty="0"/>
              <a:t>Fast adaptation to domain shifts during testing</a:t>
            </a:r>
          </a:p>
        </p:txBody>
      </p:sp>
    </p:spTree>
    <p:extLst>
      <p:ext uri="{BB962C8B-B14F-4D97-AF65-F5344CB8AC3E}">
        <p14:creationId xmlns:p14="http://schemas.microsoft.com/office/powerpoint/2010/main" val="28475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MANNs for rare class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Rare class mixed with frequent class.</a:t>
            </a:r>
          </a:p>
          <a:p>
            <a:r>
              <a:rPr lang="en-US" dirty="0"/>
              <a:t>Neural network uses a softmax layer for label prediction.</a:t>
            </a:r>
          </a:p>
          <a:p>
            <a:r>
              <a:rPr lang="en-US" dirty="0"/>
              <a:t>Memory reads have to be combined with prediction from softmax layer.</a:t>
            </a:r>
          </a:p>
        </p:txBody>
      </p:sp>
    </p:spTree>
    <p:extLst>
      <p:ext uri="{BB962C8B-B14F-4D97-AF65-F5344CB8AC3E}">
        <p14:creationId xmlns:p14="http://schemas.microsoft.com/office/powerpoint/2010/main" val="2324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Combining memory reads with softmax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39813"/>
            <a:ext cx="10931194" cy="5137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Read memory as in few-shot learning via h(x)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V(m*) = label stored in the most similar memory location</a:t>
            </a:r>
            <a:endParaRPr lang="en-US" dirty="0"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Embed V(m*) in a continuous space using an embedding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Concatenate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h(x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) with it, transform by linear layer before softmax.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24078"/>
              </p:ext>
            </p:extLst>
          </p:nvPr>
        </p:nvGraphicFramePr>
        <p:xfrm>
          <a:off x="516104" y="3581083"/>
          <a:ext cx="428028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1003">
                  <a:extLst>
                    <a:ext uri="{9D8B030D-6E8A-4147-A177-3AD203B41FA5}">
                      <a16:colId xmlns:a16="http://schemas.microsoft.com/office/drawing/2014/main" val="2353802493"/>
                    </a:ext>
                  </a:extLst>
                </a:gridCol>
                <a:gridCol w="863912">
                  <a:extLst>
                    <a:ext uri="{9D8B030D-6E8A-4147-A177-3AD203B41FA5}">
                      <a16:colId xmlns:a16="http://schemas.microsoft.com/office/drawing/2014/main" val="3882507591"/>
                    </a:ext>
                  </a:extLst>
                </a:gridCol>
                <a:gridCol w="785374">
                  <a:extLst>
                    <a:ext uri="{9D8B030D-6E8A-4147-A177-3AD203B41FA5}">
                      <a16:colId xmlns:a16="http://schemas.microsoft.com/office/drawing/2014/main" val="324682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t(1)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3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h(2)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V(2)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t(2)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7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7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7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4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h(N)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V(N)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t(N)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7519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8990" y="6176963"/>
            <a:ext cx="223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Memory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139844" y="5060053"/>
            <a:ext cx="1997094" cy="1250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Neural Network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Learns embedding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138391" y="6311043"/>
            <a:ext cx="5617" cy="59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003288" y="4459804"/>
            <a:ext cx="0" cy="600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29626" y="381540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</a:t>
            </a:r>
            <a:r>
              <a:rPr lang="en-IN" dirty="0" smtClean="0"/>
              <a:t>(x)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20417"/>
              </p:ext>
            </p:extLst>
          </p:nvPr>
        </p:nvGraphicFramePr>
        <p:xfrm>
          <a:off x="5614381" y="3208814"/>
          <a:ext cx="1695209" cy="1346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5209">
                  <a:extLst>
                    <a:ext uri="{9D8B030D-6E8A-4147-A177-3AD203B41FA5}">
                      <a16:colId xmlns:a16="http://schemas.microsoft.com/office/drawing/2014/main" val="4104027889"/>
                    </a:ext>
                  </a:extLst>
                </a:gridCol>
              </a:tblGrid>
              <a:tr h="19233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69869"/>
                  </a:ext>
                </a:extLst>
              </a:tr>
              <a:tr h="19233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739600"/>
                  </a:ext>
                </a:extLst>
              </a:tr>
              <a:tr h="19233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8527"/>
                  </a:ext>
                </a:extLst>
              </a:tr>
              <a:tr h="19233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3661"/>
                  </a:ext>
                </a:extLst>
              </a:tr>
              <a:tr h="19233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01229"/>
                  </a:ext>
                </a:extLst>
              </a:tr>
              <a:tr h="19233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994023"/>
                  </a:ext>
                </a:extLst>
              </a:tr>
              <a:tr h="19233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91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11500" y="4529927"/>
            <a:ext cx="2091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Embedding matrix</a:t>
            </a:r>
            <a:endParaRPr lang="en-IN" sz="2000" dirty="0"/>
          </a:p>
        </p:txBody>
      </p:sp>
      <p:cxnSp>
        <p:nvCxnSpPr>
          <p:cNvPr id="16" name="Elbow Connector 15"/>
          <p:cNvCxnSpPr>
            <a:endCxn id="11" idx="1"/>
          </p:cNvCxnSpPr>
          <p:nvPr/>
        </p:nvCxnSpPr>
        <p:spPr>
          <a:xfrm flipV="1">
            <a:off x="4796393" y="3881993"/>
            <a:ext cx="817988" cy="6731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26918" y="351266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V(m*)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309590" y="4050287"/>
            <a:ext cx="723666" cy="1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030452" y="3919242"/>
            <a:ext cx="2215877" cy="477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8875720" y="3919241"/>
            <a:ext cx="5610" cy="47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459602" y="3149496"/>
            <a:ext cx="1363186" cy="51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Linear Layer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378160" y="3149496"/>
            <a:ext cx="1587577" cy="43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Softmax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Memory updates and training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Memory update the same was as in few-shot learning</a:t>
            </a:r>
          </a:p>
          <a:p>
            <a:pPr lvl="1"/>
            <a:r>
              <a:rPr lang="en-US" dirty="0"/>
              <a:t>Negatives: Replacement policy biased against rare classes</a:t>
            </a:r>
          </a:p>
          <a:p>
            <a:r>
              <a:rPr lang="en-US" dirty="0"/>
              <a:t>Training loss: cross-entropy loss on output of the softmax layer + a separate memory loss.</a:t>
            </a:r>
          </a:p>
        </p:txBody>
      </p:sp>
    </p:spTree>
    <p:extLst>
      <p:ext uri="{BB962C8B-B14F-4D97-AF65-F5344CB8AC3E}">
        <p14:creationId xmlns:p14="http://schemas.microsoft.com/office/powerpoint/2010/main" val="28428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Translation</a:t>
            </a:r>
          </a:p>
          <a:p>
            <a:pPr lvl="1"/>
            <a:r>
              <a:rPr lang="en-US" dirty="0"/>
              <a:t>WMT14: English to German </a:t>
            </a:r>
          </a:p>
          <a:p>
            <a:pPr lvl="1"/>
            <a:r>
              <a:rPr lang="en-US" dirty="0"/>
              <a:t>Rare words mixed with frequent words</a:t>
            </a:r>
          </a:p>
          <a:p>
            <a:pPr lvl="2"/>
            <a:r>
              <a:rPr lang="en-US" dirty="0"/>
              <a:t>Rare: Dostoevsky --&gt; Dostojewski</a:t>
            </a:r>
          </a:p>
          <a:p>
            <a:pPr lvl="2"/>
            <a:r>
              <a:rPr lang="en-US" dirty="0"/>
              <a:t>Frequent: the --&gt; das</a:t>
            </a:r>
          </a:p>
          <a:p>
            <a:r>
              <a:rPr lang="en-US" dirty="0"/>
              <a:t>BLEU score does not increase much beyond the baseline</a:t>
            </a:r>
          </a:p>
          <a:p>
            <a:pPr lvl="1"/>
            <a:r>
              <a:rPr lang="en-US" dirty="0"/>
              <a:t>Perhaps rare words not effectively stored in memory</a:t>
            </a:r>
          </a:p>
          <a:p>
            <a:pPr lvl="1"/>
            <a:r>
              <a:rPr lang="en-US" dirty="0"/>
              <a:t>--&gt; Not a solved problem.</a:t>
            </a:r>
          </a:p>
        </p:txBody>
      </p:sp>
    </p:spTree>
    <p:extLst>
      <p:ext uri="{BB962C8B-B14F-4D97-AF65-F5344CB8AC3E}">
        <p14:creationId xmlns:p14="http://schemas.microsoft.com/office/powerpoint/2010/main" val="28369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/>
              </a:rPr>
              <a:t>What</a:t>
            </a:r>
            <a:r>
              <a:rPr lang="en-US" sz="3600" dirty="0">
                <a:latin typeface="Calibri"/>
              </a:rPr>
              <a:t> can you do with memory in a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Classification: Store (instance, label) pairs when parameter training is hard, for example during</a:t>
            </a:r>
          </a:p>
          <a:p>
            <a:pPr lvl="1"/>
            <a:r>
              <a:rPr lang="en-US" dirty="0"/>
              <a:t>Few-shot learning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Rare class labeling under imbalanced classes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Fast adaptation to domain shifts during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Online sequence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A set of sequences, each sequence a discrete token from a fixed vocab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Example:  x1, x2, …, xn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Task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At each time t predict x(t+1) given x1,...xt</a:t>
            </a:r>
          </a:p>
          <a:p>
            <a:pPr lvl="1"/>
            <a:r>
              <a:rPr lang="en-US" dirty="0">
                <a:latin typeface="Calibri"/>
              </a:rPr>
              <a:t>True next token revealed after prediction to optionally update model</a:t>
            </a:r>
          </a:p>
          <a:p>
            <a:r>
              <a:rPr lang="en-US" dirty="0">
                <a:latin typeface="Calibri"/>
              </a:rPr>
              <a:t>Applications:</a:t>
            </a:r>
          </a:p>
          <a:p>
            <a:pPr lvl="1"/>
            <a:r>
              <a:rPr lang="en-US" dirty="0">
                <a:latin typeface="Calibri"/>
              </a:rPr>
              <a:t>text auto-completion, user trajectory prediction, online ad targeting, next-url prediction.</a:t>
            </a:r>
          </a:p>
          <a:p>
            <a:r>
              <a:rPr lang="en-US" dirty="0">
                <a:latin typeface="Arial"/>
                <a:cs typeface="Arial"/>
              </a:rPr>
              <a:t>Priors about next token prediction function </a:t>
            </a:r>
          </a:p>
          <a:p>
            <a:pPr lvl="1"/>
            <a:r>
              <a:rPr lang="en-US" dirty="0">
                <a:latin typeface="Arial"/>
                <a:cs typeface="Arial"/>
              </a:rPr>
              <a:t>Next token driven by shared property over entire data but each sequence has its own local variants.</a:t>
            </a:r>
          </a:p>
          <a:p>
            <a:pPr lvl="1"/>
            <a:r>
              <a:rPr lang="en-US" dirty="0">
                <a:latin typeface="Arial"/>
                <a:cs typeface="Arial"/>
              </a:rPr>
              <a:t>Requires: fast, robust, online updates to model</a:t>
            </a:r>
          </a:p>
          <a:p>
            <a:endParaRPr lang="en-US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057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Traditional methods for online sequence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6" y="1039813"/>
            <a:ext cx="11032434" cy="513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Retrain/retune the parameters of a trained neural network for each sequence as labeled data gets available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Like domain adaptation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Retrain a per-sequence embedding vector</a:t>
            </a:r>
          </a:p>
          <a:p>
            <a:pPr lvl="1"/>
            <a:r>
              <a:rPr lang="en-US" sz="2000" dirty="0">
                <a:latin typeface="Calibri"/>
              </a:rPr>
              <a:t>Marek Rei, Online Representation Learning in Recurrent Neural Language Models, EMNLP 2015.</a:t>
            </a: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5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Many success stories of Neural Networks in Speech Recognition, Image recognition, Translation, and other tasks.</a:t>
            </a:r>
          </a:p>
          <a:p>
            <a:r>
              <a:rPr lang="en-US" dirty="0"/>
              <a:t> Conventional Neural Network Architectures</a:t>
            </a:r>
          </a:p>
          <a:p>
            <a:pPr lvl="1"/>
            <a:r>
              <a:rPr lang="en-US" dirty="0"/>
              <a:t>Feedforward network, Recurrent neural networks (RNN) like LSTM, and Convolutional Neural Network (</a:t>
            </a:r>
            <a:r>
              <a:rPr lang="en-US" dirty="0" err="1"/>
              <a:t>CNNs</a:t>
            </a:r>
            <a:r>
              <a:rPr lang="en-US" dirty="0"/>
              <a:t>)</a:t>
            </a:r>
          </a:p>
          <a:p>
            <a:r>
              <a:rPr lang="en-US" dirty="0"/>
              <a:t>Fixed set of parameters that are trained via an expensive batch training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Only way to assimilate information of external world through parameters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Memory Augmented Neural Networks (MANNs)</a:t>
            </a:r>
          </a:p>
          <a:p>
            <a:r>
              <a:rPr lang="en-US" dirty="0"/>
              <a:t>A recent trend: attach a variable length memory to a neural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MANN for online sequence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813"/>
            <a:ext cx="11052313" cy="5137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(Labeled Memory Networks for Fast Model Adaptation, Submitted 2017)</a:t>
            </a:r>
          </a:p>
          <a:p>
            <a:r>
              <a:rPr lang="en-US" dirty="0"/>
              <a:t>Controller --- RNN instead of a feed-forward NN</a:t>
            </a:r>
          </a:p>
          <a:p>
            <a:r>
              <a:rPr lang="en-US" dirty="0"/>
              <a:t>Memory reads and writes, two key differences</a:t>
            </a:r>
          </a:p>
          <a:p>
            <a:pPr lvl="1"/>
            <a:r>
              <a:rPr lang="en-US" dirty="0"/>
              <a:t>Treat memory-based KNN as a second boosted stage after RNN's softmax classifier</a:t>
            </a:r>
          </a:p>
          <a:p>
            <a:pPr lvl="2"/>
            <a:r>
              <a:rPr lang="en-US" dirty="0"/>
              <a:t>Update memory only when current prediction wrong.</a:t>
            </a:r>
          </a:p>
          <a:p>
            <a:pPr lvl="1"/>
            <a:r>
              <a:rPr lang="en-US" dirty="0"/>
              <a:t>Allocate fixed cells in memory per label</a:t>
            </a:r>
          </a:p>
          <a:p>
            <a:pPr lvl="2"/>
            <a:r>
              <a:rPr lang="en-US" dirty="0"/>
              <a:t>Frequent labels do not displace rare once</a:t>
            </a:r>
          </a:p>
        </p:txBody>
      </p:sp>
    </p:spTree>
    <p:extLst>
      <p:ext uri="{BB962C8B-B14F-4D97-AF65-F5344CB8AC3E}">
        <p14:creationId xmlns:p14="http://schemas.microsoft.com/office/powerpoint/2010/main" val="23888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Geolife: user-trajectory data</a:t>
            </a:r>
          </a:p>
          <a:p>
            <a:pPr lvl="1"/>
            <a:r>
              <a:rPr lang="en-US" dirty="0"/>
              <a:t>Yoochoose: click-events of a major European e-tailer</a:t>
            </a:r>
          </a:p>
          <a:p>
            <a:pPr lvl="1"/>
            <a:r>
              <a:rPr lang="en-US" dirty="0" err="1"/>
              <a:t>Brightlight</a:t>
            </a:r>
            <a:r>
              <a:rPr lang="en-US" dirty="0"/>
              <a:t>: a user check-in dataset</a:t>
            </a:r>
          </a:p>
          <a:p>
            <a:pPr lvl="1"/>
            <a:r>
              <a:rPr lang="en-US" dirty="0"/>
              <a:t>FSQNYC and FSQTokyo are location based social network</a:t>
            </a:r>
          </a:p>
          <a:p>
            <a:endParaRPr lang="en-US" dirty="0"/>
          </a:p>
        </p:txBody>
      </p:sp>
      <p:pic>
        <p:nvPicPr>
          <p:cNvPr id="4" name="Picture 3" descr="Screenshot from 2017-06-06 15-23-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6" y="3381375"/>
            <a:ext cx="10889326" cy="26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/>
              </a:rPr>
              <a:t>What</a:t>
            </a:r>
            <a:r>
              <a:rPr lang="en-US" sz="3600" dirty="0">
                <a:latin typeface="Calibri"/>
              </a:rPr>
              <a:t> can you do with memory in a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Classification: Store (instance, label) pairs when parameter training is hard, for example during</a:t>
            </a:r>
          </a:p>
          <a:p>
            <a:pPr lvl="1"/>
            <a:r>
              <a:rPr lang="en-US" dirty="0"/>
              <a:t>Few-shot learning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Rare class labeling under imbalanced classes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Fast adaptation to domain shifts during testing</a:t>
            </a:r>
          </a:p>
          <a:p>
            <a:r>
              <a:rPr lang="en-US" dirty="0"/>
              <a:t>Sequence to Sequence Learning: remember input and align with output as needed (aka, attention)</a:t>
            </a:r>
          </a:p>
          <a:p>
            <a:pPr lvl="1"/>
            <a:r>
              <a:rPr lang="en-US" dirty="0"/>
              <a:t>Translation</a:t>
            </a:r>
          </a:p>
          <a:p>
            <a:r>
              <a:rPr lang="en-US" dirty="0"/>
              <a:t>Getting neural networks to learn algorithms that require multiple passes of inputs</a:t>
            </a:r>
          </a:p>
          <a:p>
            <a:r>
              <a:rPr lang="en-US" dirty="0"/>
              <a:t>Storing external information, for example,</a:t>
            </a:r>
          </a:p>
          <a:p>
            <a:pPr lvl="1"/>
            <a:r>
              <a:rPr lang="en-US" dirty="0"/>
              <a:t>knowledge base for question answering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/>
              </a:rPr>
              <a:t>Neural Turing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Goal: Teach neural networks to learn programs</a:t>
            </a:r>
          </a:p>
          <a:p>
            <a:pPr lvl="1"/>
            <a:r>
              <a:rPr lang="en-US" dirty="0"/>
              <a:t>Programs have inputs and outputs. Use memory to store input</a:t>
            </a:r>
          </a:p>
          <a:p>
            <a:r>
              <a:rPr lang="en-US" dirty="0"/>
              <a:t>Neural Turning Machines extend NN with memory, like Turing created Turing Machines by coupling a finite state machine with an infinite tape. </a:t>
            </a:r>
          </a:p>
          <a:p>
            <a:endParaRPr lang="en-US" dirty="0"/>
          </a:p>
          <a:p>
            <a:r>
              <a:rPr lang="en-US" dirty="0"/>
              <a:t>In theory: a RNN state is memory, in practice best of RNNs find it difficult to store and recall information.  </a:t>
            </a:r>
            <a:r>
              <a:rPr lang="en-US" dirty="0" err="1"/>
              <a:t>Also, number</a:t>
            </a:r>
            <a:r>
              <a:rPr lang="en-US" dirty="0"/>
              <a:t> of parameters grows quadratically with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Memory in NTMs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Memory consists of N cells</a:t>
            </a:r>
          </a:p>
          <a:p>
            <a:r>
              <a:rPr lang="en-US" dirty="0"/>
              <a:t>Each cell stores a real vector</a:t>
            </a:r>
          </a:p>
          <a:p>
            <a:endParaRPr lang="en-US" dirty="0"/>
          </a:p>
          <a:p>
            <a:r>
              <a:rPr lang="en-US" dirty="0"/>
              <a:t>Reads and writes to memory --&gt; much richer than in MANNs for classification</a:t>
            </a:r>
          </a:p>
          <a:p>
            <a:pPr lvl="1"/>
            <a:r>
              <a:rPr lang="en-US" dirty="0"/>
              <a:t>Both content based and location based addressing</a:t>
            </a:r>
          </a:p>
          <a:p>
            <a:pPr lvl="1"/>
            <a:r>
              <a:rPr lang="en-US" dirty="0"/>
              <a:t>Memory writes: erase old content and add new ones.</a:t>
            </a:r>
          </a:p>
          <a:p>
            <a:pPr lvl="1"/>
            <a:r>
              <a:rPr lang="en-US" dirty="0"/>
              <a:t>Reads return a real vector</a:t>
            </a:r>
          </a:p>
        </p:txBody>
      </p:sp>
    </p:spTree>
    <p:extLst>
      <p:ext uri="{BB962C8B-B14F-4D97-AF65-F5344CB8AC3E}">
        <p14:creationId xmlns:p14="http://schemas.microsoft.com/office/powerpoint/2010/main" val="14782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Reads in NTMs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Controller generates weight w for each cell of memory (1 x N)</a:t>
            </a:r>
          </a:p>
          <a:p>
            <a:r>
              <a:rPr lang="en-US" dirty="0"/>
              <a:t>Mt = matrix of real values stored in memory (N x d)</a:t>
            </a:r>
          </a:p>
          <a:p>
            <a:r>
              <a:rPr lang="en-US" dirty="0"/>
              <a:t>Vector read from memory is weighted sum of these locations</a:t>
            </a:r>
          </a:p>
        </p:txBody>
      </p:sp>
    </p:spTree>
    <p:extLst>
      <p:ext uri="{BB962C8B-B14F-4D97-AF65-F5344CB8AC3E}">
        <p14:creationId xmlns:p14="http://schemas.microsoft.com/office/powerpoint/2010/main" val="267303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Writes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First erase old locations via an erase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perform a weighted increment via  an update vector</a:t>
            </a:r>
          </a:p>
        </p:txBody>
      </p:sp>
    </p:spTree>
    <p:extLst>
      <p:ext uri="{BB962C8B-B14F-4D97-AF65-F5344CB8AC3E}">
        <p14:creationId xmlns:p14="http://schemas.microsoft.com/office/powerpoint/2010/main" val="161925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Memory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Interpolation between content and location in 3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Content-based addressing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Controller generates key vector kt of length d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Softmax over cosine similarity as in previous MANNs</a:t>
            </a: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Interpolation between content weights and previous weights</a:t>
            </a:r>
          </a:p>
        </p:txBody>
      </p:sp>
    </p:spTree>
    <p:extLst>
      <p:ext uri="{BB962C8B-B14F-4D97-AF65-F5344CB8AC3E}">
        <p14:creationId xmlns:p14="http://schemas.microsoft.com/office/powerpoint/2010/main" val="19684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Memory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3.  Integer shift previous weights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Controller generates distribution over allowable shift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Convolution between interpolated weights and shift distribution.</a:t>
            </a: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1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Demonstrate NTM's ability to learn simple algorithms that require copy, recall, sorting, selection, etc.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Compared with plain LSTM, and NTM with feed-forward and LSTM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controllers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/>
              </a:rPr>
              <a:t>Experiments from NTM Slides.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http://llcao.net/cu-deeplearning15/presentation/NeuralTuringMachines.pdf</a:t>
            </a:r>
            <a:endParaRPr lang="en-US" sz="1800" dirty="0">
              <a:solidFill>
                <a:srgbClr val="000000"/>
              </a:solidFill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0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/>
              </a:rPr>
              <a:t>Basic Architecture of a </a:t>
            </a:r>
            <a:r>
              <a:rPr lang="en-US" sz="3600" dirty="0" err="1">
                <a:latin typeface="Calibri"/>
              </a:rPr>
              <a:t>MANN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813"/>
            <a:ext cx="7265505" cy="51371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/>
              </a:rPr>
              <a:t>Two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/>
              </a:rPr>
              <a:t>Core Neural network with parameters, also called controller.  Can be a FF network  or RNN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/>
              </a:rPr>
              <a:t>Memory -- a real matrix.  Each row a cell.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</a:rPr>
              <a:t>Functions of Controller</a:t>
            </a:r>
          </a:p>
          <a:p>
            <a:r>
              <a:rPr lang="en-US" dirty="0">
                <a:latin typeface="Calibri"/>
              </a:rPr>
              <a:t>Processes input</a:t>
            </a:r>
          </a:p>
          <a:p>
            <a:r>
              <a:rPr lang="en-US" dirty="0">
                <a:latin typeface="Calibri"/>
              </a:rPr>
              <a:t>Reads  memory</a:t>
            </a:r>
          </a:p>
          <a:p>
            <a:r>
              <a:rPr lang="en-US" dirty="0">
                <a:latin typeface="Calibri"/>
              </a:rPr>
              <a:t>Writes memory</a:t>
            </a:r>
          </a:p>
          <a:p>
            <a:r>
              <a:rPr lang="en-US" dirty="0">
                <a:latin typeface="Calibri"/>
              </a:rPr>
              <a:t>Produces output</a:t>
            </a:r>
          </a:p>
          <a:p>
            <a:pPr marL="0" indent="0">
              <a:buNone/>
            </a:pPr>
            <a:endParaRPr lang="en-US" dirty="0">
              <a:latin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</a:rPr>
              <a:t>Memory access mechanisms --&gt; application dependent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48244"/>
              </p:ext>
            </p:extLst>
          </p:nvPr>
        </p:nvGraphicFramePr>
        <p:xfrm>
          <a:off x="7692304" y="2234316"/>
          <a:ext cx="141803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037">
                  <a:extLst>
                    <a:ext uri="{9D8B030D-6E8A-4147-A177-3AD203B41FA5}">
                      <a16:colId xmlns:a16="http://schemas.microsoft.com/office/drawing/2014/main" val="235380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3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7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7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7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4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7519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57424" y="2810518"/>
            <a:ext cx="1997094" cy="1250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Neural Network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(Controller)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6859" y="483019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Memory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110341" y="3113448"/>
            <a:ext cx="847083" cy="16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110342" y="3657600"/>
            <a:ext cx="847082" cy="11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28620" y="283994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Read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110341" y="3640077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Write</a:t>
            </a:r>
            <a:endParaRPr lang="en-IN" dirty="0"/>
          </a:p>
        </p:txBody>
      </p:sp>
      <p:cxnSp>
        <p:nvCxnSpPr>
          <p:cNvPr id="15" name="Straight Arrow Connector 14"/>
          <p:cNvCxnSpPr>
            <a:endCxn id="5" idx="2"/>
          </p:cNvCxnSpPr>
          <p:nvPr/>
        </p:nvCxnSpPr>
        <p:spPr>
          <a:xfrm flipV="1">
            <a:off x="10955971" y="4061507"/>
            <a:ext cx="0" cy="95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794221" y="1857163"/>
            <a:ext cx="0" cy="95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568893" y="501486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541779" y="153771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2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/>
              </a:rPr>
              <a:t>What</a:t>
            </a:r>
            <a:r>
              <a:rPr lang="en-US" sz="3600" dirty="0">
                <a:latin typeface="Calibri"/>
              </a:rPr>
              <a:t> can you do with memory in a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Classification: Store (instance, label) pairs when parameter training is hard, for example during</a:t>
            </a:r>
          </a:p>
          <a:p>
            <a:pPr lvl="1"/>
            <a:r>
              <a:rPr lang="en-US" dirty="0"/>
              <a:t>Few-shot learning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Rare class labeling under imbalanced classes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Fast adaptation to domain shifts during testing</a:t>
            </a:r>
          </a:p>
          <a:p>
            <a:r>
              <a:rPr lang="en-US" dirty="0"/>
              <a:t>Sequence to Sequence Learning: remember input and align with output as needed (aka, attention)</a:t>
            </a:r>
          </a:p>
          <a:p>
            <a:pPr lvl="1"/>
            <a:r>
              <a:rPr lang="en-US" dirty="0"/>
              <a:t>Translation</a:t>
            </a:r>
          </a:p>
          <a:p>
            <a:r>
              <a:rPr lang="en-US" dirty="0"/>
              <a:t>Getting neural networks to learn algorithms that require multiple passes of inputs</a:t>
            </a:r>
          </a:p>
          <a:p>
            <a:r>
              <a:rPr lang="en-US" dirty="0"/>
              <a:t>Storing external information, for example,</a:t>
            </a:r>
          </a:p>
          <a:p>
            <a:pPr lvl="1"/>
            <a:r>
              <a:rPr lang="en-US" dirty="0"/>
              <a:t>knowledge base for question answering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1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 and further readings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Memory in neural network is a recently introduced capability and figuring out effective and efficient integration with a model is a new and exciting topic of research</a:t>
            </a:r>
          </a:p>
          <a:p>
            <a:r>
              <a:rPr lang="en-IN" dirty="0" smtClean="0"/>
              <a:t>Further readings</a:t>
            </a:r>
          </a:p>
          <a:p>
            <a:pPr lvl="1"/>
            <a:r>
              <a:rPr lang="en-IN" b="1" dirty="0"/>
              <a:t>Memory Networks for Language Understanding</a:t>
            </a:r>
            <a:r>
              <a:rPr lang="en-IN" b="1" dirty="0" smtClean="0"/>
              <a:t>, </a:t>
            </a:r>
            <a:r>
              <a:rPr lang="en-IN" b="1" dirty="0" err="1" smtClean="0"/>
              <a:t>Jeson</a:t>
            </a:r>
            <a:r>
              <a:rPr lang="en-IN" b="1" dirty="0" smtClean="0"/>
              <a:t> Weston, </a:t>
            </a:r>
            <a:r>
              <a:rPr lang="en-IN" b="1" dirty="0"/>
              <a:t>ICML Tutorial 2016</a:t>
            </a:r>
          </a:p>
          <a:p>
            <a:pPr lvl="1"/>
            <a:r>
              <a:rPr lang="en-IN" dirty="0" smtClean="0"/>
              <a:t>New directions for recurrent neural networks, Alex Graves, ICLR 2017 (invited talk)</a:t>
            </a:r>
          </a:p>
          <a:p>
            <a:pPr lvl="2"/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www.iclr.cc/lib/exe/fetch.php?media=iclr2017:graves_iclr2017.pdf</a:t>
            </a:r>
            <a:endParaRPr lang="en-IN" dirty="0" smtClean="0"/>
          </a:p>
          <a:p>
            <a:pPr lvl="2"/>
            <a:r>
              <a:rPr lang="en-IN" dirty="0" smtClean="0"/>
              <a:t>Video also available on ICLR 2017 </a:t>
            </a:r>
            <a:r>
              <a:rPr lang="en-IN" dirty="0" err="1" smtClean="0"/>
              <a:t>facebook</a:t>
            </a:r>
            <a:r>
              <a:rPr lang="en-IN" dirty="0" smtClean="0"/>
              <a:t>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7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/>
              </a:rPr>
              <a:t>What</a:t>
            </a:r>
            <a:r>
              <a:rPr lang="en-US" sz="3600" dirty="0">
                <a:latin typeface="Calibri"/>
              </a:rPr>
              <a:t> can you do with memory in a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790948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Classification: Store (instance, label) pairs when parameter training is hard, for example during</a:t>
            </a:r>
          </a:p>
          <a:p>
            <a:pPr lvl="1"/>
            <a:r>
              <a:rPr lang="en-US" dirty="0"/>
              <a:t>Few-shot learning</a:t>
            </a:r>
          </a:p>
          <a:p>
            <a:pPr lvl="1"/>
            <a:r>
              <a:rPr lang="en-US" dirty="0"/>
              <a:t>Rare class labeling under imbalanced classes</a:t>
            </a:r>
          </a:p>
          <a:p>
            <a:pPr lvl="1"/>
            <a:r>
              <a:rPr lang="en-US" dirty="0"/>
              <a:t>Fast adaptation to domain shifts during testing</a:t>
            </a:r>
          </a:p>
          <a:p>
            <a:r>
              <a:rPr lang="en-US" dirty="0"/>
              <a:t>Sequence to Sequence Learning: remember input and align with output as needed (aka, attention)</a:t>
            </a:r>
          </a:p>
          <a:p>
            <a:pPr lvl="1"/>
            <a:r>
              <a:rPr lang="en-US" dirty="0"/>
              <a:t>Translation</a:t>
            </a:r>
          </a:p>
          <a:p>
            <a:r>
              <a:rPr lang="en-US" dirty="0"/>
              <a:t>Getting neural networks to learn algorithms that require multiple passes of inputs</a:t>
            </a:r>
          </a:p>
          <a:p>
            <a:r>
              <a:rPr lang="en-US" dirty="0"/>
              <a:t>Storing external information, for example,</a:t>
            </a:r>
          </a:p>
          <a:p>
            <a:pPr lvl="1"/>
            <a:r>
              <a:rPr lang="en-US" dirty="0"/>
              <a:t>knowledge base for question answering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Few-Shot Learning and MANNs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813"/>
            <a:ext cx="6224173" cy="513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Few-shot learning is classification where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The set of class labels is not fixed to those seen during training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During test time: new labels + a few (1—5) labeled examples per labeled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Applications: image labeling, recognize new objects as they get introduced.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Traditional NN classifier cannot handle new labels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</a:rPr>
              <a:t>Softmax loss: per-class params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30828" y="3270523"/>
            <a:ext cx="1997094" cy="1250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Neural Network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29374" y="4521512"/>
            <a:ext cx="0" cy="95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9929373" y="2485148"/>
            <a:ext cx="1" cy="78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93056" y="76928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473212" y="1981520"/>
            <a:ext cx="1126637" cy="345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7893" y="1959080"/>
            <a:ext cx="1126637" cy="345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14885" y="1934095"/>
            <a:ext cx="1126637" cy="345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3212" y="1507948"/>
            <a:ext cx="431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Softmax</a:t>
            </a:r>
            <a:r>
              <a:rPr lang="en-IN" dirty="0" smtClean="0"/>
              <a:t> parameters: separate for each class</a:t>
            </a:r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326420" y="1507948"/>
            <a:ext cx="4715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259102" y="2440270"/>
            <a:ext cx="4852491" cy="44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2"/>
          </p:cNvCxnSpPr>
          <p:nvPr/>
        </p:nvCxnSpPr>
        <p:spPr>
          <a:xfrm flipV="1">
            <a:off x="9913065" y="1138617"/>
            <a:ext cx="8154" cy="37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51938" y="5530632"/>
            <a:ext cx="287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Traditional NN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500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MANNs for few-shot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125" y="1039813"/>
            <a:ext cx="7026621" cy="513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660099"/>
                </a:solidFill>
                <a:latin typeface="Arial"/>
                <a:cs typeface="Arial"/>
                <a:hlinkClick r:id="rId3"/>
              </a:rPr>
              <a:t>Learning to Remember Rare Events</a:t>
            </a:r>
            <a:r>
              <a:rPr lang="en-US" dirty="0">
                <a:latin typeface="Arial"/>
                <a:cs typeface="Arial"/>
              </a:rPr>
              <a:t>, ICLR 2017</a:t>
            </a:r>
            <a:endParaRPr lang="en-US" dirty="0">
              <a:latin typeface="Arial"/>
              <a:cs typeface="Arial"/>
              <a:hlinkClick r:id="rId3"/>
            </a:endParaRPr>
          </a:p>
          <a:p>
            <a:r>
              <a:rPr lang="en-US" dirty="0"/>
              <a:t>NN learns to embed input x into h(x) to get correct label using K-nearest neighbor (KNN) on cosine over h(.)</a:t>
            </a:r>
          </a:p>
          <a:p>
            <a:r>
              <a:rPr lang="en-US" dirty="0"/>
              <a:t>Memory stores embedded vectors h(x) along with true labels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How to manage finite memory over several examples</a:t>
            </a:r>
          </a:p>
          <a:p>
            <a:pPr lvl="1"/>
            <a:r>
              <a:rPr lang="en-US" dirty="0"/>
              <a:t>How to train the neural network with memory</a:t>
            </a:r>
          </a:p>
          <a:p>
            <a:pPr lvl="1"/>
            <a:r>
              <a:rPr lang="en-US" dirty="0"/>
              <a:t>How to read and write memory?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2274"/>
              </p:ext>
            </p:extLst>
          </p:nvPr>
        </p:nvGraphicFramePr>
        <p:xfrm>
          <a:off x="7883038" y="2217486"/>
          <a:ext cx="141803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037">
                  <a:extLst>
                    <a:ext uri="{9D8B030D-6E8A-4147-A177-3AD203B41FA5}">
                      <a16:colId xmlns:a16="http://schemas.microsoft.com/office/drawing/2014/main" val="235380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3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7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7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7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4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7519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148158" y="2793688"/>
            <a:ext cx="1997094" cy="1250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Neural Network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Learns embedding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7593" y="4813366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Memory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301075" y="3096618"/>
            <a:ext cx="847083" cy="16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301076" y="3640770"/>
            <a:ext cx="847082" cy="11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19354" y="282311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Read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301075" y="3623247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Write</a:t>
            </a:r>
            <a:endParaRPr lang="en-IN" dirty="0"/>
          </a:p>
        </p:txBody>
      </p:sp>
      <p:cxnSp>
        <p:nvCxnSpPr>
          <p:cNvPr id="11" name="Straight Arrow Connector 10"/>
          <p:cNvCxnSpPr>
            <a:endCxn id="5" idx="2"/>
          </p:cNvCxnSpPr>
          <p:nvPr/>
        </p:nvCxnSpPr>
        <p:spPr>
          <a:xfrm flipV="1">
            <a:off x="11146705" y="4044677"/>
            <a:ext cx="0" cy="95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984955" y="1840333"/>
            <a:ext cx="0" cy="953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9627" y="499803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(x)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0732513" y="152088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</a:t>
            </a:r>
            <a:r>
              <a:rPr lang="en-IN" dirty="0" smtClean="0"/>
              <a:t>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1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Memory module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813"/>
            <a:ext cx="6656514" cy="513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Memory has N cells, each cell m has</a:t>
            </a:r>
          </a:p>
          <a:p>
            <a:pPr lvl="1"/>
            <a:r>
              <a:rPr lang="en-US" dirty="0"/>
              <a:t>Key: A real-hidden vector  h(m)</a:t>
            </a:r>
          </a:p>
          <a:p>
            <a:pPr lvl="1"/>
            <a:r>
              <a:rPr lang="en-US" dirty="0"/>
              <a:t>Value: A class label V(m)</a:t>
            </a:r>
          </a:p>
          <a:p>
            <a:pPr lvl="1"/>
            <a:r>
              <a:rPr lang="en-US" dirty="0"/>
              <a:t>Time: A time stamp t(m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43575"/>
              </p:ext>
            </p:extLst>
          </p:nvPr>
        </p:nvGraphicFramePr>
        <p:xfrm>
          <a:off x="3276133" y="3143494"/>
          <a:ext cx="428028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1003">
                  <a:extLst>
                    <a:ext uri="{9D8B030D-6E8A-4147-A177-3AD203B41FA5}">
                      <a16:colId xmlns:a16="http://schemas.microsoft.com/office/drawing/2014/main" val="2353802493"/>
                    </a:ext>
                  </a:extLst>
                </a:gridCol>
                <a:gridCol w="863912">
                  <a:extLst>
                    <a:ext uri="{9D8B030D-6E8A-4147-A177-3AD203B41FA5}">
                      <a16:colId xmlns:a16="http://schemas.microsoft.com/office/drawing/2014/main" val="3882507591"/>
                    </a:ext>
                  </a:extLst>
                </a:gridCol>
                <a:gridCol w="785374">
                  <a:extLst>
                    <a:ext uri="{9D8B030D-6E8A-4147-A177-3AD203B41FA5}">
                      <a16:colId xmlns:a16="http://schemas.microsoft.com/office/drawing/2014/main" val="324682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t(1)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3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h(2)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V(2)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t(2)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7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7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7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4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h(N)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V(N)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t(N)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7519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69019" y="5739374"/>
            <a:ext cx="223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2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Calibri"/>
              </a:rPr>
              <a:t>Memory reads</a:t>
            </a:r>
            <a:r>
              <a:rPr lang="en-US" sz="3600" dirty="0">
                <a:solidFill>
                  <a:srgbClr val="C00000"/>
                </a:solidFill>
                <a:latin typeface="Calibri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813"/>
            <a:ext cx="10875096" cy="513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Memory </a:t>
            </a:r>
            <a:r>
              <a:rPr lang="en-US" dirty="0"/>
              <a:t>reads given an input x</a:t>
            </a:r>
          </a:p>
          <a:p>
            <a:pPr lvl="1"/>
            <a:r>
              <a:rPr lang="en-US" dirty="0"/>
              <a:t>Use NN to convert x to h(x)</a:t>
            </a:r>
          </a:p>
          <a:p>
            <a:pPr lvl="1"/>
            <a:r>
              <a:rPr lang="en-US" dirty="0"/>
              <a:t>Weight of each memory location m</a:t>
            </a:r>
          </a:p>
          <a:p>
            <a:pPr lvl="2"/>
            <a:r>
              <a:rPr lang="en-US" dirty="0"/>
              <a:t>w(m,x) = Softmax(cosine(h(m), h(x</a:t>
            </a:r>
            <a:r>
              <a:rPr lang="en-US" dirty="0" smtClean="0"/>
              <a:t>)))</a:t>
            </a:r>
            <a:endParaRPr lang="en-US" dirty="0"/>
          </a:p>
          <a:p>
            <a:pPr lvl="1"/>
            <a:r>
              <a:rPr lang="en-US" dirty="0"/>
              <a:t>Predict class label V(m*) where m* = memory cell with largest w(m,x)</a:t>
            </a:r>
          </a:p>
          <a:p>
            <a:pPr lvl="2"/>
            <a:r>
              <a:rPr lang="en-US" dirty="0"/>
              <a:t>Confidence of prediction = w(m*,x)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09107"/>
              </p:ext>
            </p:extLst>
          </p:nvPr>
        </p:nvGraphicFramePr>
        <p:xfrm>
          <a:off x="516104" y="3581083"/>
          <a:ext cx="428028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1003">
                  <a:extLst>
                    <a:ext uri="{9D8B030D-6E8A-4147-A177-3AD203B41FA5}">
                      <a16:colId xmlns:a16="http://schemas.microsoft.com/office/drawing/2014/main" val="2353802493"/>
                    </a:ext>
                  </a:extLst>
                </a:gridCol>
                <a:gridCol w="863912">
                  <a:extLst>
                    <a:ext uri="{9D8B030D-6E8A-4147-A177-3AD203B41FA5}">
                      <a16:colId xmlns:a16="http://schemas.microsoft.com/office/drawing/2014/main" val="3882507591"/>
                    </a:ext>
                  </a:extLst>
                </a:gridCol>
                <a:gridCol w="785374">
                  <a:extLst>
                    <a:ext uri="{9D8B030D-6E8A-4147-A177-3AD203B41FA5}">
                      <a16:colId xmlns:a16="http://schemas.microsoft.com/office/drawing/2014/main" val="324682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t(1)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3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h(2)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V(2)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t(2)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7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7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7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4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h(N)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V(N)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t(N)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7519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8990" y="6176963"/>
            <a:ext cx="223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Memory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413473" y="4622487"/>
            <a:ext cx="1997094" cy="1250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Neural Network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Learns embedding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412020" y="5873477"/>
            <a:ext cx="5617" cy="59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276917" y="4022238"/>
            <a:ext cx="0" cy="600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30559" y="646780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(x)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972690" y="365290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</a:t>
            </a:r>
            <a:r>
              <a:rPr lang="en-IN" dirty="0" smtClean="0"/>
              <a:t>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0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967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/>
              </a:rPr>
              <a:t>Memory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221"/>
            <a:ext cx="10515600" cy="5136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Given: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Query key: h(x)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The true label y of x</a:t>
            </a:r>
          </a:p>
          <a:p>
            <a:r>
              <a:rPr lang="en-US" dirty="0">
                <a:latin typeface="Calibri"/>
              </a:rPr>
              <a:t>If top-1 memory match m* correct</a:t>
            </a:r>
          </a:p>
          <a:p>
            <a:pPr lvl="1"/>
            <a:r>
              <a:rPr lang="en-US" dirty="0">
                <a:latin typeface="Calibri"/>
              </a:rPr>
              <a:t>Merge h(x) into h(m*)</a:t>
            </a:r>
          </a:p>
          <a:p>
            <a:pPr lvl="1"/>
            <a:r>
              <a:rPr lang="en-US" dirty="0">
                <a:latin typeface="Calibri"/>
              </a:rPr>
              <a:t>Reset access time T(m*) to zero</a:t>
            </a:r>
          </a:p>
          <a:p>
            <a:r>
              <a:rPr lang="en-US" dirty="0">
                <a:latin typeface="Calibri"/>
              </a:rPr>
              <a:t>Else</a:t>
            </a:r>
          </a:p>
          <a:p>
            <a:pPr lvl="1"/>
            <a:r>
              <a:rPr lang="en-US" dirty="0">
                <a:latin typeface="Calibri"/>
              </a:rPr>
              <a:t>m' = Least recently used memory cell</a:t>
            </a:r>
          </a:p>
          <a:p>
            <a:pPr lvl="1"/>
            <a:r>
              <a:rPr lang="en-US" dirty="0">
                <a:latin typeface="Calibri"/>
              </a:rPr>
              <a:t>Replace h(m') with h(x), V(m') = y</a:t>
            </a:r>
          </a:p>
          <a:p>
            <a:pPr lvl="1"/>
            <a:r>
              <a:rPr lang="en-US" dirty="0">
                <a:latin typeface="Calibri"/>
              </a:rPr>
              <a:t>Rest access time T(m') to zero</a:t>
            </a:r>
          </a:p>
          <a:p>
            <a:pPr lvl="1"/>
            <a:endParaRPr lang="en-US" dirty="0"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66873"/>
              </p:ext>
            </p:extLst>
          </p:nvPr>
        </p:nvGraphicFramePr>
        <p:xfrm>
          <a:off x="7214212" y="1583991"/>
          <a:ext cx="428028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1003">
                  <a:extLst>
                    <a:ext uri="{9D8B030D-6E8A-4147-A177-3AD203B41FA5}">
                      <a16:colId xmlns:a16="http://schemas.microsoft.com/office/drawing/2014/main" val="2353802493"/>
                    </a:ext>
                  </a:extLst>
                </a:gridCol>
                <a:gridCol w="863912">
                  <a:extLst>
                    <a:ext uri="{9D8B030D-6E8A-4147-A177-3AD203B41FA5}">
                      <a16:colId xmlns:a16="http://schemas.microsoft.com/office/drawing/2014/main" val="3882507591"/>
                    </a:ext>
                  </a:extLst>
                </a:gridCol>
                <a:gridCol w="785374">
                  <a:extLst>
                    <a:ext uri="{9D8B030D-6E8A-4147-A177-3AD203B41FA5}">
                      <a16:colId xmlns:a16="http://schemas.microsoft.com/office/drawing/2014/main" val="3246823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33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h(m*)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V(m*)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t(m*)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7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7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7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h(m’)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V(m’)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4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7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2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1516</TotalTime>
  <Words>1441</Words>
  <Application>Microsoft Office PowerPoint</Application>
  <PresentationFormat>Widescreen</PresentationFormat>
  <Paragraphs>319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Memory Augmented Neural Networks</vt:lpstr>
      <vt:lpstr>Introduction</vt:lpstr>
      <vt:lpstr>Basic Architecture of a MANN</vt:lpstr>
      <vt:lpstr>What can you do with memory in a neural network?</vt:lpstr>
      <vt:lpstr>Few-Shot Learning and MANNs</vt:lpstr>
      <vt:lpstr>MANNs for few-shot learning</vt:lpstr>
      <vt:lpstr>Memory module </vt:lpstr>
      <vt:lpstr>Memory reads </vt:lpstr>
      <vt:lpstr>Memory writes</vt:lpstr>
      <vt:lpstr>Training loss</vt:lpstr>
      <vt:lpstr>Experimental results</vt:lpstr>
      <vt:lpstr>What can you do with memory in a neural network?</vt:lpstr>
      <vt:lpstr>MANNs for rare class prediction</vt:lpstr>
      <vt:lpstr>Combining memory reads with softmax layer</vt:lpstr>
      <vt:lpstr>Memory updates and training loss</vt:lpstr>
      <vt:lpstr>Experiments</vt:lpstr>
      <vt:lpstr>What can you do with memory in a neural network?</vt:lpstr>
      <vt:lpstr>Online sequence prediction</vt:lpstr>
      <vt:lpstr>Traditional methods for online sequence prediction</vt:lpstr>
      <vt:lpstr>MANN for online sequence prediction</vt:lpstr>
      <vt:lpstr>Experiments</vt:lpstr>
      <vt:lpstr>What can you do with memory in a neural network?</vt:lpstr>
      <vt:lpstr>Neural Turing Machines</vt:lpstr>
      <vt:lpstr>Memory in NTMs</vt:lpstr>
      <vt:lpstr>Reads in NTMs</vt:lpstr>
      <vt:lpstr>Writes to memory</vt:lpstr>
      <vt:lpstr>Memory addressing</vt:lpstr>
      <vt:lpstr>Memory addressing</vt:lpstr>
      <vt:lpstr>Experiments</vt:lpstr>
      <vt:lpstr>What can you do with memory in a neural network?</vt:lpstr>
      <vt:lpstr>Conclusions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bodhitree.iitb@gmail.com</cp:lastModifiedBy>
  <cp:revision>27</cp:revision>
  <dcterms:created xsi:type="dcterms:W3CDTF">2014-08-26T23:43:54Z</dcterms:created>
  <dcterms:modified xsi:type="dcterms:W3CDTF">2017-06-08T03:04:43Z</dcterms:modified>
</cp:coreProperties>
</file>