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36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85" r:id="rId15"/>
    <p:sldId id="286" r:id="rId16"/>
    <p:sldId id="287" r:id="rId17"/>
    <p:sldId id="288" r:id="rId18"/>
    <p:sldId id="271" r:id="rId19"/>
    <p:sldId id="272" r:id="rId20"/>
    <p:sldId id="273" r:id="rId21"/>
    <p:sldId id="274" r:id="rId22"/>
    <p:sldId id="276" r:id="rId23"/>
    <p:sldId id="277" r:id="rId24"/>
    <p:sldId id="289" r:id="rId25"/>
    <p:sldId id="278" r:id="rId26"/>
    <p:sldId id="279" r:id="rId27"/>
    <p:sldId id="290" r:id="rId28"/>
    <p:sldId id="275" r:id="rId29"/>
    <p:sldId id="281" r:id="rId30"/>
    <p:sldId id="291" r:id="rId31"/>
    <p:sldId id="282" r:id="rId32"/>
    <p:sldId id="283" r:id="rId33"/>
    <p:sldId id="292" r:id="rId34"/>
    <p:sldId id="284" r:id="rId35"/>
  </p:sldIdLst>
  <p:sldSz cx="9144000" cy="5143500" type="screen16x9"/>
  <p:notesSz cx="6858000" cy="9144000"/>
  <p:embeddedFontLst>
    <p:embeddedFont>
      <p:font typeface="Trebuchet MS" panose="020B0603020202020204"/>
      <p:regular r:id="rId40"/>
      <p:bold r:id="rId41"/>
      <p:italic r:id="rId42"/>
      <p:boldItalic r:id="rId43"/>
    </p:embeddedFont>
    <p:embeddedFont>
      <p:font typeface="Calibri" panose="020F0502020204030204"/>
      <p:regular r:id="rId44"/>
      <p:bold r:id="rId45"/>
      <p:italic r:id="rId46"/>
      <p:boldItalic r:id="rId47"/>
    </p:embeddedFont>
    <p:embeddedFont>
      <p:font typeface="Calibri Light" panose="020F0302020204030204"/>
      <p:regular r:id="rId48"/>
      <p:italic r:id="rId49"/>
    </p:embeddedFont>
    <p:embeddedFont>
      <p:font typeface="Consolas" panose="020B060902020403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636" y="114"/>
      </p:cViewPr>
      <p:guideLst>
        <p:guide orient="horz" pos="1620"/>
        <p:guide pos="2880"/>
        <p:guide orient="horz" pos="1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font" Target="fonts/font14.fntdata"/><Relationship Id="rId52" Type="http://schemas.openxmlformats.org/officeDocument/2006/relationships/font" Target="fonts/font13.fntdata"/><Relationship Id="rId51" Type="http://schemas.openxmlformats.org/officeDocument/2006/relationships/font" Target="fonts/font12.fntdata"/><Relationship Id="rId50" Type="http://schemas.openxmlformats.org/officeDocument/2006/relationships/font" Target="fonts/font11.fntdata"/><Relationship Id="rId5" Type="http://schemas.openxmlformats.org/officeDocument/2006/relationships/slide" Target="slides/slide2.xml"/><Relationship Id="rId49" Type="http://schemas.openxmlformats.org/officeDocument/2006/relationships/font" Target="fonts/font10.fntdata"/><Relationship Id="rId48" Type="http://schemas.openxmlformats.org/officeDocument/2006/relationships/font" Target="fonts/font9.fntdata"/><Relationship Id="rId47" Type="http://schemas.openxmlformats.org/officeDocument/2006/relationships/font" Target="fonts/font8.fntdata"/><Relationship Id="rId46" Type="http://schemas.openxmlformats.org/officeDocument/2006/relationships/font" Target="fonts/font7.fntdata"/><Relationship Id="rId45" Type="http://schemas.openxmlformats.org/officeDocument/2006/relationships/font" Target="fonts/font6.fntdata"/><Relationship Id="rId44" Type="http://schemas.openxmlformats.org/officeDocument/2006/relationships/font" Target="fonts/font5.fntdata"/><Relationship Id="rId43" Type="http://schemas.openxmlformats.org/officeDocument/2006/relationships/font" Target="fonts/font4.fntdata"/><Relationship Id="rId42" Type="http://schemas.openxmlformats.org/officeDocument/2006/relationships/font" Target="fonts/font3.fntdata"/><Relationship Id="rId41" Type="http://schemas.openxmlformats.org/officeDocument/2006/relationships/font" Target="fonts/font2.fntdata"/><Relationship Id="rId40" Type="http://schemas.openxmlformats.org/officeDocument/2006/relationships/font" Target="fonts/font1.fntdata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8" name="Google Shape;2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4" name="Google Shape;2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4" name="Google Shape;2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4" name="Google Shape;2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4" name="Google Shape;2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Google Shape;2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5" name="Google Shape;30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1" name="Google Shape;3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7" name="Google Shape;3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" name="Google Shape;32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6" name="Google Shape;3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2" name="Google Shape;34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2" name="Google Shape;34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8" name="Google Shape;34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5" name="Google Shape;35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5" name="Google Shape;35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" name="Google Shape;3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6" name="Google Shape;3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2" name="Google Shape;38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8" name="Google Shape;38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Google Shape;2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3" name="Google Shape;2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" name="Google Shape;2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5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5"/>
            </a:lvl1pPr>
            <a:lvl2pPr marL="812800" indent="0" algn="ctr">
              <a:buNone/>
              <a:defRPr sz="3555"/>
            </a:lvl2pPr>
            <a:lvl3pPr marL="1625600" indent="0" algn="ctr">
              <a:buNone/>
              <a:defRPr sz="3200"/>
            </a:lvl3pPr>
            <a:lvl4pPr marL="2438400" indent="0" algn="ctr">
              <a:buNone/>
              <a:defRPr sz="2845"/>
            </a:lvl4pPr>
            <a:lvl5pPr marL="3251200" indent="0" algn="ctr">
              <a:buNone/>
              <a:defRPr sz="2845"/>
            </a:lvl5pPr>
            <a:lvl6pPr marL="4064000" indent="0" algn="ctr">
              <a:buNone/>
              <a:defRPr sz="2845"/>
            </a:lvl6pPr>
            <a:lvl7pPr marL="4876800" indent="0" algn="ctr">
              <a:buNone/>
              <a:defRPr sz="2845"/>
            </a:lvl7pPr>
            <a:lvl8pPr marL="5689600" indent="0" algn="ctr">
              <a:buNone/>
              <a:defRPr sz="2845"/>
            </a:lvl8pPr>
            <a:lvl9pPr marL="6502400" indent="0" algn="ctr">
              <a:buNone/>
              <a:defRPr sz="2845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4"/>
          <p:cNvGrpSpPr/>
          <p:nvPr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39" name="Google Shape;39;p34"/>
            <p:cNvSpPr/>
            <p:nvPr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lt1">
                <a:alpha val="3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40" name="Google Shape;40;p34"/>
            <p:cNvSpPr/>
            <p:nvPr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l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grpSp>
        <p:nvGrpSpPr>
          <p:cNvPr id="41" name="Google Shape;41;p34"/>
          <p:cNvGrpSpPr/>
          <p:nvPr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42" name="Google Shape;42;p34"/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43" name="Google Shape;43;p34"/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44" name="Google Shape;44;p34"/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5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1pPr>
            <a:lvl2pPr marL="81280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4pPr>
            <a:lvl5pPr marL="32512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5pPr>
            <a:lvl6pPr marL="40640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6pPr>
            <a:lvl7pPr marL="48768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7pPr>
            <a:lvl8pPr marL="56896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8pPr>
            <a:lvl9pPr marL="6502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90"/>
            </a:lvl1pPr>
            <a:lvl2pPr>
              <a:defRPr sz="4980"/>
            </a:lvl2pPr>
            <a:lvl3pPr>
              <a:defRPr sz="4265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90"/>
            </a:lvl1pPr>
            <a:lvl2pPr marL="812800" indent="0">
              <a:buNone/>
              <a:defRPr sz="4980"/>
            </a:lvl2pPr>
            <a:lvl3pPr marL="1625600" indent="0">
              <a:buNone/>
              <a:defRPr sz="4265"/>
            </a:lvl3pPr>
            <a:lvl4pPr marL="2438400" indent="0">
              <a:buNone/>
              <a:defRPr sz="3555"/>
            </a:lvl4pPr>
            <a:lvl5pPr marL="3251200" indent="0">
              <a:buNone/>
              <a:defRPr sz="3555"/>
            </a:lvl5pPr>
            <a:lvl6pPr marL="4064000" indent="0">
              <a:buNone/>
              <a:defRPr sz="3555"/>
            </a:lvl6pPr>
            <a:lvl7pPr marL="4876800" indent="0">
              <a:buNone/>
              <a:defRPr sz="3555"/>
            </a:lvl7pPr>
            <a:lvl8pPr marL="5689600" indent="0">
              <a:buNone/>
              <a:defRPr sz="3555"/>
            </a:lvl8pPr>
            <a:lvl9pPr marL="6502400" indent="0">
              <a:buNone/>
              <a:defRPr sz="355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www.programiz.com/cpp-programming/goto" TargetMode="External"/><Relationship Id="rId3" Type="http://schemas.openxmlformats.org/officeDocument/2006/relationships/hyperlink" Target="https://www.programiz.com/cpp-programming/nested-loops" TargetMode="External"/><Relationship Id="rId2" Type="http://schemas.openxmlformats.org/officeDocument/2006/relationships/hyperlink" Target="https://www.programiz.com/cpp-programming#flow-control" TargetMode="External"/><Relationship Id="rId1" Type="http://schemas.openxmlformats.org/officeDocument/2006/relationships/hyperlink" Target="https://www.programiz.com/cpp-programming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"/>
          <p:cNvSpPr/>
          <p:nvPr/>
        </p:nvSpPr>
        <p:spPr>
          <a:xfrm>
            <a:off x="395536" y="3363838"/>
            <a:ext cx="54345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endParaRPr sz="4400" b="1" i="0" u="none" strike="noStrike" cap="none">
              <a:solidFill>
                <a:srgbClr val="B2E3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13" name="Google Shape;213;p1"/>
          <p:cNvSpPr/>
          <p:nvPr/>
        </p:nvSpPr>
        <p:spPr>
          <a:xfrm>
            <a:off x="3529051" y="3643430"/>
            <a:ext cx="2085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Srivaths</a:t>
            </a:r>
            <a:r>
              <a:rPr lang="en-US" sz="32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P</a:t>
            </a:r>
            <a:endParaRPr sz="32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14" name="Google Shape;214;p1"/>
          <p:cNvSpPr/>
          <p:nvPr/>
        </p:nvSpPr>
        <p:spPr>
          <a:xfrm>
            <a:off x="2685162" y="921405"/>
            <a:ext cx="37737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C++ Basics </a:t>
            </a:r>
            <a:endParaRPr sz="5400" b="1" i="0" u="none" strike="noStrike" cap="none" dirty="0">
              <a:solidFill>
                <a:schemeClr val="tx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(Part 1)</a:t>
            </a:r>
            <a:endParaRPr sz="5400" b="1" i="0" u="none" strike="noStrike" cap="none" dirty="0">
              <a:solidFill>
                <a:schemeClr val="tx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"/>
          <p:cNvSpPr txBox="1">
            <a:spLocks noGrp="1"/>
          </p:cNvSpPr>
          <p:nvPr>
            <p:ph type="title"/>
          </p:nvPr>
        </p:nvSpPr>
        <p:spPr>
          <a:xfrm>
            <a:off x="755576" y="197818"/>
            <a:ext cx="705678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US" dirty="0"/>
              <a:t>Datatypes</a:t>
            </a:r>
            <a:endParaRPr dirty="0"/>
          </a:p>
        </p:txBody>
      </p:sp>
      <p:sp>
        <p:nvSpPr>
          <p:cNvPr id="271" name="Google Shape;271;p10"/>
          <p:cNvSpPr txBox="1">
            <a:spLocks noGrp="1"/>
          </p:cNvSpPr>
          <p:nvPr>
            <p:ph idx="1"/>
          </p:nvPr>
        </p:nvSpPr>
        <p:spPr>
          <a:xfrm>
            <a:off x="457200" y="1121974"/>
            <a:ext cx="8229600" cy="365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9525" algn="l" rtl="0">
              <a:spcBef>
                <a:spcPts val="720"/>
              </a:spcBef>
              <a:spcAft>
                <a:spcPts val="0"/>
              </a:spcAft>
              <a:buSzPts val="2730"/>
              <a:buNone/>
            </a:pPr>
            <a:r>
              <a:rPr lang="en-IN" sz="3200" dirty="0">
                <a:latin typeface="+mj-lt"/>
              </a:rPr>
              <a:t>Datatypes are used to set the “type” of a variable. For example, int is used to declare integer variables.</a:t>
            </a:r>
            <a:endParaRPr lang="en-IN" sz="3200" dirty="0">
              <a:latin typeface="+mj-lt"/>
            </a:endParaRPr>
          </a:p>
          <a:p>
            <a:pPr marL="228600" lvl="0" indent="-9525" algn="l" rtl="0">
              <a:spcBef>
                <a:spcPts val="720"/>
              </a:spcBef>
              <a:spcAft>
                <a:spcPts val="0"/>
              </a:spcAft>
              <a:buSzPts val="2730"/>
              <a:buNone/>
            </a:pPr>
            <a:endParaRPr lang="en-IN" sz="3200" dirty="0">
              <a:latin typeface="+mj-lt"/>
            </a:endParaRPr>
          </a:p>
          <a:p>
            <a:pPr marL="228600" lvl="0" indent="-9525" algn="l" rtl="0">
              <a:spcBef>
                <a:spcPts val="720"/>
              </a:spcBef>
              <a:spcAft>
                <a:spcPts val="0"/>
              </a:spcAft>
              <a:buSzPts val="2730"/>
              <a:buNone/>
            </a:pPr>
            <a:r>
              <a:rPr lang="en-IN" sz="3200" dirty="0">
                <a:latin typeface="+mj-lt"/>
              </a:rPr>
              <a:t>Two types of datatypes:</a:t>
            </a:r>
            <a:endParaRPr lang="en-IN" sz="3200" dirty="0">
              <a:latin typeface="+mj-lt"/>
            </a:endParaRPr>
          </a:p>
          <a:p>
            <a:pPr marL="1133475" lvl="1" indent="-457200">
              <a:spcBef>
                <a:spcPts val="720"/>
              </a:spcBef>
              <a:buSzPts val="2730"/>
            </a:pPr>
            <a:r>
              <a:rPr lang="en-IN" sz="2800" dirty="0">
                <a:latin typeface="+mj-lt"/>
              </a:rPr>
              <a:t>Primitive datatypes</a:t>
            </a:r>
            <a:endParaRPr lang="en-IN" sz="2800" dirty="0">
              <a:latin typeface="+mj-lt"/>
            </a:endParaRPr>
          </a:p>
          <a:p>
            <a:pPr marL="1133475" lvl="1" indent="-457200">
              <a:spcBef>
                <a:spcPts val="720"/>
              </a:spcBef>
              <a:buSzPts val="2730"/>
            </a:pPr>
            <a:r>
              <a:rPr lang="en-IN" sz="2800" dirty="0">
                <a:latin typeface="+mj-lt"/>
              </a:rPr>
              <a:t>Derived datatypes</a:t>
            </a:r>
            <a:endParaRPr sz="2800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"/>
          <p:cNvSpPr txBox="1">
            <a:spLocks noGrp="1"/>
          </p:cNvSpPr>
          <p:nvPr>
            <p:ph type="title"/>
          </p:nvPr>
        </p:nvSpPr>
        <p:spPr>
          <a:xfrm>
            <a:off x="611560" y="391107"/>
            <a:ext cx="770485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28000"/>
              <a:buNone/>
            </a:pPr>
            <a:r>
              <a:rPr lang="en-US" dirty="0"/>
              <a:t>Common Primitive datatypes</a:t>
            </a:r>
            <a:br>
              <a:rPr lang="en-US" dirty="0"/>
            </a:br>
            <a:endParaRPr dirty="0"/>
          </a:p>
        </p:txBody>
      </p:sp>
      <p:sp>
        <p:nvSpPr>
          <p:cNvPr id="277" name="Google Shape;277;p11"/>
          <p:cNvSpPr txBox="1">
            <a:spLocks noGrp="1"/>
          </p:cNvSpPr>
          <p:nvPr>
            <p:ph idx="1"/>
          </p:nvPr>
        </p:nvSpPr>
        <p:spPr>
          <a:xfrm>
            <a:off x="457200" y="1491630"/>
            <a:ext cx="8229600" cy="340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514350" algn="l" rtl="0">
              <a:spcBef>
                <a:spcPts val="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US" sz="3200" dirty="0">
                <a:latin typeface="+mj-lt"/>
              </a:rPr>
              <a:t>int (long </a:t>
            </a:r>
            <a:r>
              <a:rPr lang="en-US" sz="3200" dirty="0" err="1">
                <a:latin typeface="+mj-lt"/>
              </a:rPr>
              <a:t>long</a:t>
            </a:r>
            <a:r>
              <a:rPr lang="en-US" sz="3200" dirty="0">
                <a:latin typeface="+mj-lt"/>
              </a:rPr>
              <a:t> int, unsigned int, etc.)</a:t>
            </a:r>
            <a:endParaRPr sz="3200" dirty="0">
              <a:latin typeface="+mj-lt"/>
            </a:endParaRPr>
          </a:p>
          <a:p>
            <a:pPr marL="914400" lvl="1" indent="-514350" algn="l" rtl="0">
              <a:spcBef>
                <a:spcPts val="78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US" sz="3200" dirty="0">
                <a:latin typeface="+mj-lt"/>
              </a:rPr>
              <a:t>char</a:t>
            </a:r>
            <a:endParaRPr sz="3200" dirty="0">
              <a:latin typeface="+mj-lt"/>
            </a:endParaRPr>
          </a:p>
          <a:p>
            <a:pPr marL="914400" lvl="1" indent="-514350" algn="l" rtl="0">
              <a:spcBef>
                <a:spcPts val="78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US" sz="3200" dirty="0">
                <a:latin typeface="+mj-lt"/>
              </a:rPr>
              <a:t>bool</a:t>
            </a:r>
            <a:endParaRPr sz="3200" dirty="0">
              <a:latin typeface="+mj-lt"/>
            </a:endParaRPr>
          </a:p>
          <a:p>
            <a:pPr marL="914400" lvl="1" indent="-514350" algn="l" rtl="0">
              <a:spcBef>
                <a:spcPts val="78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US" sz="3200" dirty="0">
                <a:latin typeface="+mj-lt"/>
              </a:rPr>
              <a:t>float (double, long double)</a:t>
            </a:r>
            <a:endParaRPr sz="3200" dirty="0">
              <a:latin typeface="+mj-lt"/>
            </a:endParaRPr>
          </a:p>
          <a:p>
            <a:pPr marL="914400" lvl="1" indent="-514350" algn="l" rtl="0">
              <a:spcBef>
                <a:spcPts val="78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US" sz="3200" dirty="0">
                <a:latin typeface="+mj-lt"/>
              </a:rPr>
              <a:t>Special type: void</a:t>
            </a:r>
            <a:endParaRPr sz="3200" dirty="0">
              <a:latin typeface="+mj-lt"/>
            </a:endParaRPr>
          </a:p>
          <a:p>
            <a:pPr marL="914400" lvl="1" indent="-283210" algn="l" rtl="0">
              <a:spcBef>
                <a:spcPts val="860"/>
              </a:spcBef>
              <a:spcAft>
                <a:spcPts val="0"/>
              </a:spcAft>
              <a:buSzPts val="3640"/>
              <a:buFont typeface="Trebuchet MS" panose="020B0603020202020204"/>
              <a:buNone/>
            </a:pPr>
            <a:endParaRPr sz="3200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"/>
          <p:cNvSpPr txBox="1">
            <a:spLocks noGrp="1"/>
          </p:cNvSpPr>
          <p:nvPr>
            <p:ph type="title"/>
          </p:nvPr>
        </p:nvSpPr>
        <p:spPr>
          <a:xfrm>
            <a:off x="611560" y="391107"/>
            <a:ext cx="770485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28000"/>
              <a:buNone/>
            </a:pPr>
            <a:r>
              <a:rPr lang="en-US" dirty="0"/>
              <a:t>Common Derived datatypes</a:t>
            </a:r>
            <a:br>
              <a:rPr lang="en-US" dirty="0"/>
            </a:br>
            <a:endParaRPr dirty="0"/>
          </a:p>
        </p:txBody>
      </p:sp>
      <p:sp>
        <p:nvSpPr>
          <p:cNvPr id="277" name="Google Shape;277;p11"/>
          <p:cNvSpPr txBox="1">
            <a:spLocks noGrp="1"/>
          </p:cNvSpPr>
          <p:nvPr>
            <p:ph idx="1"/>
          </p:nvPr>
        </p:nvSpPr>
        <p:spPr>
          <a:xfrm>
            <a:off x="457200" y="1491630"/>
            <a:ext cx="8229600" cy="340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514350" algn="l" rtl="0">
              <a:spcBef>
                <a:spcPts val="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IN" sz="3200" dirty="0">
                <a:latin typeface="+mj-lt"/>
              </a:rPr>
              <a:t>string</a:t>
            </a:r>
            <a:endParaRPr lang="en-IN" sz="3200" dirty="0">
              <a:latin typeface="+mj-lt"/>
            </a:endParaRPr>
          </a:p>
          <a:p>
            <a:pPr marL="914400" lvl="1" indent="-514350" algn="l" rtl="0">
              <a:spcBef>
                <a:spcPts val="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IN" sz="3200" dirty="0">
                <a:latin typeface="+mj-lt"/>
              </a:rPr>
              <a:t>vector</a:t>
            </a:r>
            <a:endParaRPr lang="en-IN" sz="3200" dirty="0">
              <a:latin typeface="+mj-lt"/>
            </a:endParaRPr>
          </a:p>
          <a:p>
            <a:pPr marL="914400" lvl="1" indent="-514350" algn="l" rtl="0">
              <a:spcBef>
                <a:spcPts val="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IN" sz="3200" dirty="0">
                <a:latin typeface="+mj-lt"/>
              </a:rPr>
              <a:t>map</a:t>
            </a:r>
            <a:endParaRPr lang="en-IN" sz="3200" dirty="0">
              <a:latin typeface="+mj-lt"/>
            </a:endParaRPr>
          </a:p>
          <a:p>
            <a:pPr marL="914400" lvl="1" indent="-514350" algn="l" rtl="0">
              <a:spcBef>
                <a:spcPts val="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IN" sz="3200" dirty="0">
                <a:latin typeface="+mj-lt"/>
              </a:rPr>
              <a:t>set</a:t>
            </a:r>
            <a:endParaRPr lang="en-IN" sz="3200" dirty="0">
              <a:latin typeface="+mj-lt"/>
            </a:endParaRPr>
          </a:p>
          <a:p>
            <a:pPr marL="914400" lvl="1" indent="-514350" algn="l" rtl="0">
              <a:spcBef>
                <a:spcPts val="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IN" sz="3200" dirty="0" err="1">
                <a:latin typeface="+mj-lt"/>
              </a:rPr>
              <a:t>priority_queue</a:t>
            </a:r>
            <a:endParaRPr lang="en-IN" sz="3200"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"/>
          <p:cNvSpPr txBox="1">
            <a:spLocks noGrp="1"/>
          </p:cNvSpPr>
          <p:nvPr>
            <p:ph type="title"/>
          </p:nvPr>
        </p:nvSpPr>
        <p:spPr>
          <a:xfrm>
            <a:off x="611560" y="391107"/>
            <a:ext cx="770485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28000"/>
              <a:buNone/>
            </a:pPr>
            <a:r>
              <a:rPr lang="en-US" dirty="0"/>
              <a:t>Arithmetic Assignment Operators</a:t>
            </a:r>
            <a:endParaRPr dirty="0"/>
          </a:p>
        </p:txBody>
      </p:sp>
      <p:sp>
        <p:nvSpPr>
          <p:cNvPr id="277" name="Google Shape;277;p11"/>
          <p:cNvSpPr txBox="1">
            <a:spLocks noGrp="1"/>
          </p:cNvSpPr>
          <p:nvPr>
            <p:ph idx="1"/>
          </p:nvPr>
        </p:nvSpPr>
        <p:spPr>
          <a:xfrm>
            <a:off x="457200" y="1491630"/>
            <a:ext cx="8229600" cy="340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514350" algn="l" rtl="0">
              <a:spcBef>
                <a:spcPts val="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IN" sz="3200" dirty="0">
                <a:latin typeface="+mj-lt"/>
              </a:rPr>
              <a:t>+=</a:t>
            </a:r>
            <a:endParaRPr lang="en-IN" sz="3200" dirty="0">
              <a:latin typeface="+mj-lt"/>
            </a:endParaRPr>
          </a:p>
          <a:p>
            <a:pPr marL="914400" lvl="1" indent="-514350" algn="l" rtl="0">
              <a:spcBef>
                <a:spcPts val="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IN" sz="3200" dirty="0">
                <a:latin typeface="+mj-lt"/>
              </a:rPr>
              <a:t>-=</a:t>
            </a:r>
            <a:endParaRPr lang="en-IN" sz="3200" dirty="0">
              <a:latin typeface="+mj-lt"/>
            </a:endParaRPr>
          </a:p>
          <a:p>
            <a:pPr marL="914400" lvl="1" indent="-514350" algn="l" rtl="0">
              <a:spcBef>
                <a:spcPts val="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IN" sz="3200" dirty="0">
                <a:latin typeface="+mj-lt"/>
              </a:rPr>
              <a:t>*=</a:t>
            </a:r>
            <a:endParaRPr lang="en-IN" sz="3200" dirty="0">
              <a:latin typeface="+mj-lt"/>
            </a:endParaRPr>
          </a:p>
          <a:p>
            <a:pPr marL="914400" lvl="1" indent="-514350" algn="l" rtl="0">
              <a:spcBef>
                <a:spcPts val="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IN" sz="3200" dirty="0">
                <a:latin typeface="+mj-lt"/>
              </a:rPr>
              <a:t>/=</a:t>
            </a:r>
            <a:endParaRPr lang="en-IN" sz="3200" dirty="0">
              <a:latin typeface="+mj-lt"/>
            </a:endParaRPr>
          </a:p>
          <a:p>
            <a:pPr marL="914400" lvl="1" indent="-514350" algn="l" rtl="0">
              <a:spcBef>
                <a:spcPts val="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IN" sz="3200" dirty="0">
                <a:latin typeface="+mj-lt"/>
              </a:rPr>
              <a:t>%=</a:t>
            </a:r>
            <a:endParaRPr lang="en-IN" sz="3200" dirty="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"/>
          <p:cNvSpPr txBox="1">
            <a:spLocks noGrp="1"/>
          </p:cNvSpPr>
          <p:nvPr>
            <p:ph type="title"/>
          </p:nvPr>
        </p:nvSpPr>
        <p:spPr>
          <a:xfrm>
            <a:off x="611560" y="391107"/>
            <a:ext cx="770485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28000"/>
              <a:buNone/>
            </a:pPr>
            <a:r>
              <a:rPr lang="en-US" dirty="0"/>
              <a:t>Unary Operators</a:t>
            </a:r>
            <a:endParaRPr dirty="0"/>
          </a:p>
        </p:txBody>
      </p:sp>
      <p:sp>
        <p:nvSpPr>
          <p:cNvPr id="277" name="Google Shape;277;p11"/>
          <p:cNvSpPr txBox="1">
            <a:spLocks noGrp="1"/>
          </p:cNvSpPr>
          <p:nvPr>
            <p:ph idx="1"/>
          </p:nvPr>
        </p:nvSpPr>
        <p:spPr>
          <a:xfrm>
            <a:off x="457200" y="1491630"/>
            <a:ext cx="8229600" cy="340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00050" lvl="1" indent="0" algn="l" rtl="0">
              <a:spcBef>
                <a:spcPts val="0"/>
              </a:spcBef>
              <a:spcAft>
                <a:spcPts val="0"/>
              </a:spcAft>
              <a:buSzPts val="3120"/>
              <a:buNone/>
            </a:pPr>
            <a:r>
              <a:rPr lang="en-IN" sz="3200" dirty="0">
                <a:latin typeface="+mj-lt"/>
              </a:rPr>
              <a:t>Operators that only need one value/operand are called unary operators.</a:t>
            </a:r>
            <a:endParaRPr lang="en-IN" sz="3200" dirty="0">
              <a:latin typeface="+mj-lt"/>
            </a:endParaRPr>
          </a:p>
          <a:p>
            <a:pPr marL="400050" lvl="1" indent="0" algn="l" rtl="0">
              <a:spcBef>
                <a:spcPts val="0"/>
              </a:spcBef>
              <a:spcAft>
                <a:spcPts val="0"/>
              </a:spcAft>
              <a:buSzPts val="3120"/>
              <a:buNone/>
            </a:pPr>
            <a:endParaRPr lang="en-IN" sz="3200" dirty="0">
              <a:latin typeface="+mj-lt"/>
            </a:endParaRPr>
          </a:p>
          <a:p>
            <a:pPr marL="914400" lvl="1" indent="-514350" algn="l" rtl="0">
              <a:spcBef>
                <a:spcPts val="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IN" sz="3200" dirty="0">
                <a:latin typeface="+mj-lt"/>
              </a:rPr>
              <a:t>+</a:t>
            </a:r>
            <a:endParaRPr lang="en-IN" sz="3200" dirty="0">
              <a:latin typeface="+mj-lt"/>
            </a:endParaRPr>
          </a:p>
          <a:p>
            <a:pPr marL="914400" lvl="1" indent="-514350" algn="l" rtl="0">
              <a:spcBef>
                <a:spcPts val="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IN" sz="3200" dirty="0">
                <a:latin typeface="+mj-lt"/>
              </a:rPr>
              <a:t>-</a:t>
            </a:r>
            <a:endParaRPr lang="en-IN" sz="3200" dirty="0">
              <a:latin typeface="+mj-lt"/>
            </a:endParaRPr>
          </a:p>
          <a:p>
            <a:pPr marL="914400" lvl="1" indent="-514350" algn="l" rtl="0">
              <a:spcBef>
                <a:spcPts val="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IN" sz="3200" dirty="0">
                <a:latin typeface="+mj-lt"/>
              </a:rPr>
              <a:t>++</a:t>
            </a:r>
            <a:endParaRPr lang="en-IN" sz="3200" dirty="0">
              <a:latin typeface="+mj-lt"/>
            </a:endParaRPr>
          </a:p>
          <a:p>
            <a:pPr marL="914400" lvl="1" indent="-514350" algn="l" rtl="0">
              <a:spcBef>
                <a:spcPts val="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IN" sz="3200" dirty="0">
                <a:latin typeface="+mj-lt"/>
              </a:rPr>
              <a:t>--</a:t>
            </a:r>
            <a:endParaRPr lang="en-IN" sz="3200" dirty="0"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755576" y="321865"/>
            <a:ext cx="712879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US" dirty="0"/>
              <a:t>Input in C++</a:t>
            </a:r>
            <a:endParaRPr dirty="0"/>
          </a:p>
        </p:txBody>
      </p:sp>
      <p:sp>
        <p:nvSpPr>
          <p:cNvPr id="244" name="Google Shape;244;p6"/>
          <p:cNvSpPr txBox="1">
            <a:spLocks noGrp="1"/>
          </p:cNvSpPr>
          <p:nvPr>
            <p:ph idx="1"/>
          </p:nvPr>
        </p:nvSpPr>
        <p:spPr>
          <a:xfrm>
            <a:off x="683568" y="1384785"/>
            <a:ext cx="7344816" cy="332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30000"/>
              <a:buNone/>
            </a:pPr>
            <a:r>
              <a:rPr lang="en-US" sz="2800" dirty="0">
                <a:latin typeface="+mj-lt"/>
              </a:rPr>
              <a:t>To output a value, we use the </a:t>
            </a:r>
            <a:r>
              <a:rPr lang="en-US" sz="2800" dirty="0" err="1">
                <a:latin typeface="+mj-lt"/>
              </a:rPr>
              <a:t>cin</a:t>
            </a:r>
            <a:r>
              <a:rPr lang="en-US" sz="2800" dirty="0">
                <a:latin typeface="+mj-lt"/>
              </a:rPr>
              <a:t> operator as follows: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cin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 &gt;&gt; value;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820"/>
              </a:spcBef>
              <a:spcAft>
                <a:spcPts val="0"/>
              </a:spcAft>
              <a:buSzPct val="130000"/>
              <a:buNone/>
            </a:pPr>
            <a:endParaRPr sz="2800" dirty="0">
              <a:latin typeface="+mj-lt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spcBef>
                <a:spcPts val="820"/>
              </a:spcBef>
              <a:spcAft>
                <a:spcPts val="0"/>
              </a:spcAft>
              <a:buSzPct val="130000"/>
              <a:buNone/>
            </a:pPr>
            <a:r>
              <a:rPr lang="en-US" dirty="0"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To</a:t>
            </a:r>
            <a:r>
              <a:rPr lang="en-US" sz="2800" dirty="0"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print multiple </a:t>
            </a:r>
            <a:r>
              <a:rPr lang="en-US" dirty="0"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values </a:t>
            </a:r>
            <a:r>
              <a:rPr lang="en-US" sz="2800" dirty="0"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 the same line:</a:t>
            </a:r>
            <a:br>
              <a:rPr lang="en-US" dirty="0"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cin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 &gt;&gt; value1 &gt;&gt; value2 &gt;&gt; value3;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+mj-lt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820"/>
              </a:spcBef>
              <a:spcAft>
                <a:spcPts val="0"/>
              </a:spcAft>
              <a:buSzPct val="130000"/>
              <a:buNone/>
            </a:pPr>
            <a:endParaRPr lang="en-US" sz="2800" dirty="0">
              <a:latin typeface="+mj-lt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spcBef>
                <a:spcPts val="820"/>
              </a:spcBef>
              <a:spcAft>
                <a:spcPts val="0"/>
              </a:spcAft>
              <a:buSzPct val="130000"/>
              <a:buNone/>
            </a:pPr>
            <a:r>
              <a:rPr lang="en-US" sz="2800" dirty="0">
                <a:solidFill>
                  <a:srgbClr val="C00000"/>
                </a:solidFill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NOTE: Each valu</a:t>
            </a:r>
            <a:r>
              <a:rPr lang="en-US" dirty="0">
                <a:solidFill>
                  <a:srgbClr val="C00000"/>
                </a:solidFill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e must be separated by a space or a new line when taking input.</a:t>
            </a:r>
            <a:endParaRPr lang="en-US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"/>
          <p:cNvSpPr txBox="1">
            <a:spLocks noGrp="1"/>
          </p:cNvSpPr>
          <p:nvPr>
            <p:ph type="title"/>
          </p:nvPr>
        </p:nvSpPr>
        <p:spPr>
          <a:xfrm>
            <a:off x="395536" y="195486"/>
            <a:ext cx="7848872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28000"/>
              <a:buNone/>
            </a:pPr>
            <a:r>
              <a:rPr lang="en-US" dirty="0"/>
              <a:t>Check your understanding - 1</a:t>
            </a:r>
            <a:endParaRPr dirty="0"/>
          </a:p>
        </p:txBody>
      </p:sp>
      <p:sp>
        <p:nvSpPr>
          <p:cNvPr id="308" name="Google Shape;308;p16"/>
          <p:cNvSpPr txBox="1">
            <a:spLocks noGrp="1"/>
          </p:cNvSpPr>
          <p:nvPr>
            <p:ph idx="1"/>
          </p:nvPr>
        </p:nvSpPr>
        <p:spPr>
          <a:xfrm>
            <a:off x="611560" y="1260738"/>
            <a:ext cx="7704856" cy="3266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/>
              <a:buAutoNum type="arabicPeriod"/>
            </a:pPr>
            <a:r>
              <a:rPr lang="en-US" sz="3000" dirty="0">
                <a:latin typeface="+mj-lt"/>
              </a:rPr>
              <a:t>How will you declare a character equal to exclamatory mark?</a:t>
            </a:r>
            <a:endParaRPr lang="en-US" dirty="0">
              <a:latin typeface="+mj-lt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/>
              <a:buAutoNum type="arabicPeriod"/>
            </a:pPr>
            <a:endParaRPr lang="en-US" sz="3000" dirty="0">
              <a:latin typeface="+mj-lt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/>
              <a:buAutoNum type="arabicPeriod"/>
            </a:pPr>
            <a:r>
              <a:rPr lang="en-US" sz="3000" dirty="0">
                <a:latin typeface="+mj-lt"/>
              </a:rPr>
              <a:t>Take an integer input, and output the value multiplied by 7.</a:t>
            </a:r>
            <a:endParaRPr lang="en-US" sz="3000" dirty="0">
              <a:latin typeface="+mj-lt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/>
              <a:buAutoNum type="arabicPeriod"/>
            </a:pPr>
            <a:endParaRPr lang="en-US" sz="3000" dirty="0">
              <a:latin typeface="+mj-lt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/>
              <a:buAutoNum type="arabicPeriod"/>
            </a:pPr>
            <a:r>
              <a:rPr lang="en-US" sz="3000" dirty="0">
                <a:latin typeface="+mj-lt"/>
              </a:rPr>
              <a:t>Take two values </a:t>
            </a:r>
            <a:r>
              <a:rPr lang="en-US" sz="3000" dirty="0"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a, b</a:t>
            </a:r>
            <a:r>
              <a:rPr lang="en-US" sz="3000" dirty="0">
                <a:latin typeface="+mj-lt"/>
              </a:rPr>
              <a:t> as input, and output three values: </a:t>
            </a:r>
            <a:r>
              <a:rPr lang="en-US" sz="3000" dirty="0" err="1"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a+b</a:t>
            </a:r>
            <a:r>
              <a:rPr lang="en-US" sz="3000" dirty="0"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3000" dirty="0"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and</a:t>
            </a:r>
            <a:r>
              <a:rPr lang="en-US" sz="3000" dirty="0"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a*b </a:t>
            </a:r>
            <a:r>
              <a:rPr lang="en-US" sz="3000" dirty="0"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and </a:t>
            </a:r>
            <a:r>
              <a:rPr lang="en-US" sz="3000" dirty="0"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a/b</a:t>
            </a:r>
            <a:br>
              <a:rPr lang="en-US" sz="3000" dirty="0"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br>
              <a:rPr lang="en-US" sz="3000" dirty="0"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en-US" sz="3000" dirty="0"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a/b</a:t>
            </a:r>
            <a:r>
              <a:rPr lang="en-US" sz="3000" dirty="0"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should be a decimal, not an integer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>
            <a:spLocks noGrp="1"/>
          </p:cNvSpPr>
          <p:nvPr>
            <p:ph type="title"/>
          </p:nvPr>
        </p:nvSpPr>
        <p:spPr>
          <a:xfrm>
            <a:off x="467544" y="123478"/>
            <a:ext cx="8229600" cy="96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4096"/>
              <a:buNone/>
            </a:pPr>
            <a:r>
              <a:rPr lang="en-US" sz="3800" dirty="0"/>
              <a:t>Conditions and</a:t>
            </a:r>
            <a:br>
              <a:rPr lang="en-US" sz="3800" dirty="0"/>
            </a:br>
            <a:r>
              <a:rPr lang="en-US" sz="3800" dirty="0"/>
              <a:t>Relational Operators</a:t>
            </a:r>
            <a:endParaRPr sz="3800" dirty="0"/>
          </a:p>
        </p:txBody>
      </p:sp>
      <p:sp>
        <p:nvSpPr>
          <p:cNvPr id="314" name="Google Shape;314;p17"/>
          <p:cNvSpPr txBox="1">
            <a:spLocks noGrp="1"/>
          </p:cNvSpPr>
          <p:nvPr>
            <p:ph idx="1"/>
          </p:nvPr>
        </p:nvSpPr>
        <p:spPr>
          <a:xfrm>
            <a:off x="457200" y="1437664"/>
            <a:ext cx="8229600" cy="355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30000"/>
              <a:buNone/>
            </a:pPr>
            <a:r>
              <a:rPr lang="en-US" sz="2600" dirty="0">
                <a:latin typeface="+mj-lt"/>
              </a:rPr>
              <a:t>Conditions return a </a:t>
            </a:r>
            <a:r>
              <a:rPr lang="en-US" sz="2600" dirty="0" err="1">
                <a:latin typeface="+mj-lt"/>
              </a:rPr>
              <a:t>boolean</a:t>
            </a:r>
            <a:r>
              <a:rPr lang="en-US" sz="2600" dirty="0">
                <a:latin typeface="+mj-lt"/>
              </a:rPr>
              <a:t> value depending on whether the expression is true or false.</a:t>
            </a:r>
            <a:endParaRPr sz="2600" dirty="0">
              <a:latin typeface="+mj-lt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SzPct val="130000"/>
              <a:buNone/>
            </a:pPr>
            <a:endParaRPr dirty="0">
              <a:latin typeface="+mj-lt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SzPct val="130000"/>
              <a:buNone/>
            </a:pPr>
            <a:r>
              <a:rPr lang="en-US" sz="2600" dirty="0">
                <a:latin typeface="+mj-lt"/>
              </a:rPr>
              <a:t>Conditional operators:</a:t>
            </a:r>
            <a:endParaRPr lang="en-US" sz="2600" dirty="0">
              <a:latin typeface="+mj-lt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SzPct val="130000"/>
              <a:buNone/>
            </a:pPr>
            <a:r>
              <a:rPr lang="en-IN" sz="21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==</a:t>
            </a:r>
            <a:r>
              <a:rPr lang="en-IN" sz="2100" dirty="0">
                <a:latin typeface="+mj-lt"/>
              </a:rPr>
              <a:t>,</a:t>
            </a:r>
            <a:r>
              <a:rPr lang="en-IN" sz="21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 !=</a:t>
            </a:r>
            <a:endParaRPr lang="en-IN" sz="21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0" indent="0">
              <a:spcBef>
                <a:spcPts val="625"/>
              </a:spcBef>
              <a:buSzPct val="130000"/>
              <a:buNone/>
            </a:pPr>
            <a:endParaRPr lang="en-IN" sz="2500" dirty="0">
              <a:latin typeface="+mj-lt"/>
            </a:endParaRPr>
          </a:p>
          <a:p>
            <a:pPr marL="0" indent="0">
              <a:spcBef>
                <a:spcPts val="625"/>
              </a:spcBef>
              <a:buSzPct val="130000"/>
              <a:buNone/>
            </a:pPr>
            <a:r>
              <a:rPr lang="en-IN" sz="2600" dirty="0">
                <a:latin typeface="+mj-lt"/>
              </a:rPr>
              <a:t>Relational operators:</a:t>
            </a:r>
            <a:endParaRPr lang="en-IN" sz="2600" dirty="0">
              <a:latin typeface="+mj-lt"/>
            </a:endParaRPr>
          </a:p>
          <a:p>
            <a:pPr marL="0" indent="0">
              <a:spcBef>
                <a:spcPts val="625"/>
              </a:spcBef>
              <a:buSzPct val="130000"/>
              <a:buNone/>
            </a:pPr>
            <a:r>
              <a:rPr lang="en-IN" sz="2500" dirty="0">
                <a:solidFill>
                  <a:schemeClr val="accent1"/>
                </a:solidFill>
                <a:latin typeface="+mj-lt"/>
              </a:rPr>
              <a:t>&lt;</a:t>
            </a:r>
            <a:r>
              <a:rPr lang="en-IN" sz="2800" dirty="0">
                <a:latin typeface="+mj-lt"/>
              </a:rPr>
              <a:t>,</a:t>
            </a:r>
            <a:r>
              <a:rPr lang="en-IN" sz="2500" dirty="0">
                <a:solidFill>
                  <a:schemeClr val="accent1"/>
                </a:solidFill>
                <a:latin typeface="+mj-lt"/>
              </a:rPr>
              <a:t>  &gt;</a:t>
            </a:r>
            <a:r>
              <a:rPr lang="en-IN" sz="2800" dirty="0">
                <a:latin typeface="+mj-lt"/>
              </a:rPr>
              <a:t>,</a:t>
            </a:r>
            <a:r>
              <a:rPr lang="en-IN" sz="2500" dirty="0">
                <a:solidFill>
                  <a:schemeClr val="accent1"/>
                </a:solidFill>
                <a:latin typeface="+mj-lt"/>
              </a:rPr>
              <a:t>  &lt;=</a:t>
            </a:r>
            <a:r>
              <a:rPr lang="en-IN" sz="2800" dirty="0">
                <a:latin typeface="+mj-lt"/>
              </a:rPr>
              <a:t>,</a:t>
            </a:r>
            <a:r>
              <a:rPr lang="en-IN" sz="2500" dirty="0">
                <a:solidFill>
                  <a:schemeClr val="accent1"/>
                </a:solidFill>
                <a:latin typeface="+mj-lt"/>
              </a:rPr>
              <a:t>  &gt;=</a:t>
            </a:r>
            <a:endParaRPr lang="en-IN" sz="2500" dirty="0">
              <a:solidFill>
                <a:schemeClr val="accent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5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US" dirty="0"/>
              <a:t>Logical operators</a:t>
            </a:r>
            <a:endParaRPr dirty="0"/>
          </a:p>
        </p:txBody>
      </p:sp>
      <p:sp>
        <p:nvSpPr>
          <p:cNvPr id="320" name="Google Shape;320;p18"/>
          <p:cNvSpPr txBox="1">
            <a:spLocks noGrp="1"/>
          </p:cNvSpPr>
          <p:nvPr>
            <p:ph idx="1"/>
          </p:nvPr>
        </p:nvSpPr>
        <p:spPr>
          <a:xfrm>
            <a:off x="564995" y="1219201"/>
            <a:ext cx="8068465" cy="341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30000"/>
              <a:buNone/>
            </a:pPr>
            <a:r>
              <a:rPr lang="en-US" sz="2500" dirty="0">
                <a:latin typeface="+mj-lt"/>
              </a:rPr>
              <a:t>Logical operators perform operations on </a:t>
            </a:r>
            <a:r>
              <a:rPr lang="en-US" sz="2500" dirty="0" err="1">
                <a:latin typeface="+mj-lt"/>
              </a:rPr>
              <a:t>boolean</a:t>
            </a:r>
            <a:r>
              <a:rPr lang="en-US" sz="2500" dirty="0">
                <a:latin typeface="+mj-lt"/>
              </a:rPr>
              <a:t> values or expressions that result in Boolean values.</a:t>
            </a:r>
            <a:endParaRPr lang="en-US" sz="2500" dirty="0">
              <a:latin typeface="+mj-lt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ct val="130000"/>
              <a:buFont typeface="+mj-lt"/>
              <a:buAutoNum type="arabicPeriod"/>
            </a:pPr>
            <a:endParaRPr lang="en-US" sz="2500" dirty="0">
              <a:latin typeface="+mj-lt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ct val="130000"/>
              <a:buFont typeface="+mj-lt"/>
              <a:buAutoNum type="arabicPeriod"/>
            </a:pPr>
            <a:r>
              <a:rPr lang="en-US" sz="2500" dirty="0">
                <a:latin typeface="+mj-lt"/>
              </a:rPr>
              <a:t>“(expr1) </a:t>
            </a:r>
            <a:r>
              <a:rPr lang="en-US" sz="2500" dirty="0">
                <a:latin typeface="+mj-lt"/>
                <a:ea typeface="Arial" panose="020B0604020202020204"/>
                <a:cs typeface="Arial" panose="020B0604020202020204"/>
                <a:sym typeface="Arial" panose="020B0604020202020204"/>
              </a:rPr>
              <a:t>&amp;&amp;</a:t>
            </a:r>
            <a:r>
              <a:rPr lang="en-US" sz="2500" dirty="0">
                <a:latin typeface="+mj-lt"/>
              </a:rPr>
              <a:t> (expr2)” checks whether BOTH are true.</a:t>
            </a:r>
            <a:endParaRPr sz="2500" dirty="0">
              <a:latin typeface="+mj-lt"/>
            </a:endParaRPr>
          </a:p>
          <a:p>
            <a:pPr marL="514350" lvl="0" indent="-514350" algn="l" rtl="0">
              <a:spcBef>
                <a:spcPts val="650"/>
              </a:spcBef>
              <a:spcAft>
                <a:spcPts val="0"/>
              </a:spcAft>
              <a:buSzPct val="130000"/>
              <a:buFont typeface="+mj-lt"/>
              <a:buAutoNum type="arabicPeriod"/>
            </a:pPr>
            <a:r>
              <a:rPr lang="en-US" sz="2500" dirty="0">
                <a:latin typeface="+mj-lt"/>
              </a:rPr>
              <a:t>“(expr1) || (expr2)” checks whether EITHER one is true.</a:t>
            </a:r>
            <a:endParaRPr sz="2500" dirty="0">
              <a:latin typeface="+mj-lt"/>
            </a:endParaRPr>
          </a:p>
          <a:p>
            <a:pPr marL="514350" lvl="0" indent="-514350" algn="l" rtl="0">
              <a:spcBef>
                <a:spcPts val="650"/>
              </a:spcBef>
              <a:spcAft>
                <a:spcPts val="0"/>
              </a:spcAft>
              <a:buSzPct val="130000"/>
              <a:buFont typeface="+mj-lt"/>
              <a:buAutoNum type="arabicPeriod"/>
            </a:pPr>
            <a:r>
              <a:rPr lang="en-US" sz="2500" dirty="0">
                <a:latin typeface="+mj-lt"/>
              </a:rPr>
              <a:t>“!(expr)” returns the OPPOSITE of the result of “expr”</a:t>
            </a:r>
            <a:endParaRPr lang="en-US" sz="2500" dirty="0">
              <a:latin typeface="+mj-lt"/>
            </a:endParaRPr>
          </a:p>
          <a:p>
            <a:pPr marL="514350" lvl="0" indent="-514350" algn="l" rtl="0">
              <a:spcBef>
                <a:spcPts val="650"/>
              </a:spcBef>
              <a:spcAft>
                <a:spcPts val="0"/>
              </a:spcAft>
              <a:buSzPct val="130000"/>
              <a:buFont typeface="+mj-lt"/>
              <a:buAutoNum type="arabicPeriod"/>
            </a:pPr>
            <a:endParaRPr lang="en-US" sz="2500" dirty="0">
              <a:latin typeface="+mj-lt"/>
            </a:endParaRPr>
          </a:p>
          <a:p>
            <a:pPr marL="0" lvl="0" indent="0" algn="l" rtl="0">
              <a:spcBef>
                <a:spcPts val="650"/>
              </a:spcBef>
              <a:spcAft>
                <a:spcPts val="0"/>
              </a:spcAft>
              <a:buSzPct val="130000"/>
              <a:buNone/>
            </a:pPr>
            <a:r>
              <a:rPr lang="en-US" sz="2500" dirty="0">
                <a:latin typeface="+mj-lt"/>
              </a:rPr>
              <a:t>The operators are called AND, OR, NOT operators respectively</a:t>
            </a:r>
            <a:endParaRPr sz="2500" dirty="0"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US"/>
              <a:t>Conditional statements</a:t>
            </a:r>
            <a:endParaRPr lang="en-US"/>
          </a:p>
        </p:txBody>
      </p:sp>
      <p:sp>
        <p:nvSpPr>
          <p:cNvPr id="326" name="Google Shape;326;p19"/>
          <p:cNvSpPr txBox="1">
            <a:spLocks noGrp="1"/>
          </p:cNvSpPr>
          <p:nvPr>
            <p:ph idx="1"/>
          </p:nvPr>
        </p:nvSpPr>
        <p:spPr>
          <a:xfrm>
            <a:off x="457200" y="1200150"/>
            <a:ext cx="8229600" cy="380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120"/>
              <a:buNone/>
            </a:pPr>
            <a:r>
              <a:rPr lang="en-US" sz="2700" dirty="0">
                <a:latin typeface="+mj-lt"/>
              </a:rPr>
              <a:t>Conditional statements execute a different block of code depending on the </a:t>
            </a:r>
            <a:r>
              <a:rPr lang="en-US" sz="2700" dirty="0" err="1">
                <a:latin typeface="+mj-lt"/>
              </a:rPr>
              <a:t>boolean</a:t>
            </a:r>
            <a:r>
              <a:rPr lang="en-US" sz="2700" dirty="0">
                <a:latin typeface="+mj-lt"/>
              </a:rPr>
              <a:t> value of a condition.</a:t>
            </a:r>
            <a:endParaRPr sz="2700" dirty="0">
              <a:latin typeface="+mj-lt"/>
            </a:endParaRPr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SzPts val="3120"/>
              <a:buNone/>
            </a:pPr>
            <a:endParaRPr sz="2700" dirty="0">
              <a:latin typeface="+mj-lt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3250"/>
              <a:buNone/>
            </a:pPr>
            <a:r>
              <a:rPr lang="en-US" sz="2700" dirty="0">
                <a:latin typeface="+mj-lt"/>
              </a:rPr>
              <a:t>Syntax:</a:t>
            </a:r>
            <a:endParaRPr sz="2700" dirty="0">
              <a:latin typeface="+mj-lt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1713776" y="2592812"/>
            <a:ext cx="5029924" cy="224672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Font typeface="Consolas" panose="020B0609020204030204" charset="0"/>
              <a:buNone/>
            </a:pPr>
            <a:r>
              <a:rPr lang="en-US" sz="20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if </a:t>
            </a: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(condition) {</a:t>
            </a:r>
            <a:b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</a:b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    </a:t>
            </a:r>
            <a:r>
              <a:rPr lang="en-US" sz="2000" b="0" i="0" u="none" strike="noStrike" cap="none" dirty="0">
                <a:solidFill>
                  <a:srgbClr val="80808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// something</a:t>
            </a:r>
            <a:br>
              <a:rPr lang="en-US" sz="2000" b="0" i="0" u="none" strike="noStrike" cap="none" dirty="0">
                <a:solidFill>
                  <a:srgbClr val="80808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</a:b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} </a:t>
            </a:r>
            <a:r>
              <a:rPr lang="en-US" sz="20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else if </a:t>
            </a: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(</a:t>
            </a:r>
            <a:r>
              <a:rPr lang="en-US" sz="2000" b="0" i="0" u="none" strike="noStrike" cap="none" dirty="0" err="1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another_condition</a:t>
            </a: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) {</a:t>
            </a:r>
            <a:b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</a:b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    </a:t>
            </a:r>
            <a:r>
              <a:rPr lang="en-US" sz="2000" b="0" i="0" u="none" strike="noStrike" cap="none" dirty="0">
                <a:solidFill>
                  <a:srgbClr val="80808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// something</a:t>
            </a:r>
            <a:br>
              <a:rPr lang="en-US" sz="2000" b="0" i="0" u="none" strike="noStrike" cap="none" dirty="0">
                <a:solidFill>
                  <a:srgbClr val="80808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</a:b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} </a:t>
            </a:r>
            <a:r>
              <a:rPr lang="en-US" sz="20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else </a:t>
            </a: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{</a:t>
            </a:r>
            <a:b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</a:b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    </a:t>
            </a:r>
            <a:r>
              <a:rPr lang="en-US" sz="2000" b="0" i="0" u="none" strike="noStrike" cap="none" dirty="0">
                <a:solidFill>
                  <a:srgbClr val="80808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// something</a:t>
            </a:r>
            <a:br>
              <a:rPr lang="en-US" sz="2000" b="0" i="0" u="none" strike="noStrike" cap="none" dirty="0">
                <a:solidFill>
                  <a:srgbClr val="80808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</a:b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}</a:t>
            </a:r>
            <a:endParaRPr sz="20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"/>
          <p:cNvSpPr txBox="1">
            <a:spLocks noGrp="1"/>
          </p:cNvSpPr>
          <p:nvPr>
            <p:ph type="ctrTitle"/>
          </p:nvPr>
        </p:nvSpPr>
        <p:spPr>
          <a:xfrm>
            <a:off x="685800" y="750712"/>
            <a:ext cx="7918648" cy="118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algn="l" rtl="0">
              <a:spcBef>
                <a:spcPts val="0"/>
              </a:spcBef>
              <a:spcAft>
                <a:spcPts val="0"/>
              </a:spcAft>
              <a:buSzPts val="4608"/>
            </a:pPr>
            <a:r>
              <a:rPr lang="en-US" sz="3600" dirty="0"/>
              <a:t>Why you should prefer C++</a:t>
            </a:r>
            <a:br>
              <a:rPr lang="en-US" sz="3600" dirty="0"/>
            </a:br>
            <a:r>
              <a:rPr lang="en-US" sz="2700" dirty="0">
                <a:solidFill>
                  <a:srgbClr val="31479F"/>
                </a:solidFill>
              </a:rPr>
              <a:t>(For Competitive Programming)</a:t>
            </a:r>
            <a:endParaRPr lang="en-US" sz="2700" dirty="0">
              <a:solidFill>
                <a:srgbClr val="31479F"/>
              </a:solidFill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subTitle" idx="1"/>
          </p:nvPr>
        </p:nvSpPr>
        <p:spPr>
          <a:xfrm>
            <a:off x="1099458" y="2235478"/>
            <a:ext cx="6400800" cy="183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 algn="l">
              <a:spcBef>
                <a:spcPts val="0"/>
              </a:spcBef>
              <a:buChar char="•"/>
            </a:pPr>
            <a:r>
              <a:rPr lang="en-US" sz="2400" dirty="0">
                <a:solidFill>
                  <a:schemeClr val="dk1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Efficiency and Speed</a:t>
            </a:r>
            <a:endParaRPr lang="en-US" sz="2400" dirty="0">
              <a:solidFill>
                <a:schemeClr val="dk1"/>
              </a:solidFill>
              <a:ea typeface="+mn-lt"/>
              <a:cs typeface="+mn-lt"/>
            </a:endParaRPr>
          </a:p>
          <a:p>
            <a:pPr marL="342900" indent="-342900" algn="l">
              <a:spcBef>
                <a:spcPts val="780"/>
              </a:spcBef>
              <a:buChar char="•"/>
            </a:pPr>
            <a:r>
              <a:rPr lang="en-US" sz="2400" dirty="0">
                <a:solidFill>
                  <a:schemeClr val="dk1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Most popular language for CP</a:t>
            </a:r>
            <a:endParaRPr lang="en-US" sz="2400" dirty="0">
              <a:solidFill>
                <a:schemeClr val="dk1"/>
              </a:solidFill>
              <a:ea typeface="+mn-lt"/>
              <a:cs typeface="+mn-lt"/>
            </a:endParaRPr>
          </a:p>
          <a:p>
            <a:pPr marL="342900" indent="-342900" algn="l">
              <a:spcBef>
                <a:spcPts val="780"/>
              </a:spcBef>
              <a:buChar char="•"/>
            </a:pPr>
            <a:r>
              <a:rPr lang="en-US" sz="2400" dirty="0">
                <a:solidFill>
                  <a:schemeClr val="dk1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In-built Data Structures and Algorithms (STL)</a:t>
            </a:r>
            <a:endParaRPr lang="en-US" sz="2400" dirty="0">
              <a:solidFill>
                <a:schemeClr val="dk1"/>
              </a:solidFill>
              <a:ea typeface="+mn-lt"/>
              <a:cs typeface="+mn-lt"/>
            </a:endParaRPr>
          </a:p>
          <a:p>
            <a:pPr marL="342900" indent="-342900" algn="l">
              <a:spcBef>
                <a:spcPts val="0"/>
              </a:spcBef>
              <a:buSzPts val="3120"/>
              <a:buFont typeface="Arial" panose="020B0604020202020204"/>
              <a:buChar char="•"/>
            </a:pPr>
            <a:endParaRPr lang="en-US" sz="2400" dirty="0">
              <a:solidFill>
                <a:schemeClr val="dk1"/>
              </a:solidFill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683568" y="195486"/>
            <a:ext cx="7488832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28000"/>
              <a:buNone/>
            </a:pPr>
            <a:r>
              <a:rPr lang="en-US"/>
              <a:t>Check Your Understanding 2</a:t>
            </a:r>
            <a:endParaRPr lang="en-US"/>
          </a:p>
        </p:txBody>
      </p:sp>
      <p:sp>
        <p:nvSpPr>
          <p:cNvPr id="339" name="Google Shape;339;p21"/>
          <p:cNvSpPr txBox="1">
            <a:spLocks noGrp="1"/>
          </p:cNvSpPr>
          <p:nvPr>
            <p:ph idx="1"/>
          </p:nvPr>
        </p:nvSpPr>
        <p:spPr>
          <a:xfrm>
            <a:off x="457200" y="1200150"/>
            <a:ext cx="8229600" cy="3639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/>
              <a:buAutoNum type="arabicPeriod"/>
            </a:pPr>
            <a:r>
              <a:rPr lang="en-US" sz="2600" dirty="0">
                <a:latin typeface="+mj-lt"/>
              </a:rPr>
              <a:t>Take input of 3 numbers x, y, z and output the maximum</a:t>
            </a:r>
            <a:br>
              <a:rPr lang="en-US" sz="2600" dirty="0">
                <a:latin typeface="+mj-lt"/>
              </a:rPr>
            </a:br>
            <a:r>
              <a:rPr lang="en-US" sz="2600" dirty="0">
                <a:latin typeface="+mj-lt"/>
              </a:rPr>
              <a:t>using if statements</a:t>
            </a:r>
            <a:endParaRPr lang="en-US" sz="2600" dirty="0">
              <a:latin typeface="+mj-lt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/>
              <a:buAutoNum type="arabicPeriod"/>
            </a:pPr>
            <a:endParaRPr sz="2600" dirty="0">
              <a:latin typeface="+mj-lt"/>
            </a:endParaRPr>
          </a:p>
          <a:p>
            <a:pPr marL="514350" lvl="0" indent="-514350" algn="l" rtl="0">
              <a:spcBef>
                <a:spcPts val="775"/>
              </a:spcBef>
              <a:spcAft>
                <a:spcPts val="0"/>
              </a:spcAft>
              <a:buSzPct val="100000"/>
              <a:buFont typeface="Trebuchet MS" panose="020B0603020202020204"/>
              <a:buAutoNum type="arabicPeriod"/>
            </a:pPr>
            <a:r>
              <a:rPr lang="en-US" sz="2600" dirty="0">
                <a:latin typeface="+mj-lt"/>
              </a:rPr>
              <a:t>Given marks of a student, grade them from A to D</a:t>
            </a:r>
            <a:endParaRPr sz="2600" dirty="0">
              <a:latin typeface="+mj-lt"/>
            </a:endParaRPr>
          </a:p>
          <a:p>
            <a:pPr marL="914400" lvl="1" indent="-514350" algn="l" rtl="0">
              <a:spcBef>
                <a:spcPts val="710"/>
              </a:spcBef>
              <a:spcAft>
                <a:spcPts val="0"/>
              </a:spcAft>
              <a:buSzPct val="100000"/>
              <a:buFont typeface="Trebuchet MS" panose="020B0603020202020204"/>
              <a:buAutoNum type="arabicPeriod"/>
            </a:pPr>
            <a:r>
              <a:rPr lang="en-US" sz="2300" dirty="0">
                <a:latin typeface="+mj-lt"/>
              </a:rPr>
              <a:t>Between 0 and 30 -&gt; D</a:t>
            </a:r>
            <a:endParaRPr lang="en-US" sz="2300" dirty="0">
              <a:latin typeface="+mj-lt"/>
            </a:endParaRPr>
          </a:p>
          <a:p>
            <a:pPr marL="914400" lvl="1" indent="-514350" algn="l" rtl="0">
              <a:spcBef>
                <a:spcPts val="710"/>
              </a:spcBef>
              <a:spcAft>
                <a:spcPts val="0"/>
              </a:spcAft>
              <a:buSzPct val="100000"/>
              <a:buFont typeface="Trebuchet MS" panose="020B0603020202020204"/>
              <a:buAutoNum type="arabicPeriod"/>
            </a:pPr>
            <a:r>
              <a:rPr lang="en-US" sz="2300" dirty="0">
                <a:latin typeface="+mj-lt"/>
              </a:rPr>
              <a:t>Between 30 and 65 -&gt; C</a:t>
            </a:r>
            <a:endParaRPr sz="2300" dirty="0">
              <a:latin typeface="+mj-lt"/>
            </a:endParaRPr>
          </a:p>
          <a:p>
            <a:pPr marL="914400" lvl="1" indent="-514350" algn="l" rtl="0">
              <a:spcBef>
                <a:spcPts val="710"/>
              </a:spcBef>
              <a:spcAft>
                <a:spcPts val="0"/>
              </a:spcAft>
              <a:buSzPct val="100000"/>
              <a:buFont typeface="Trebuchet MS" panose="020B0603020202020204"/>
              <a:buAutoNum type="arabicPeriod"/>
            </a:pPr>
            <a:r>
              <a:rPr lang="en-US" sz="2300" dirty="0">
                <a:latin typeface="+mj-lt"/>
              </a:rPr>
              <a:t>Between 65 and 90 -&gt; B</a:t>
            </a:r>
            <a:endParaRPr sz="2300" dirty="0">
              <a:latin typeface="+mj-lt"/>
            </a:endParaRPr>
          </a:p>
          <a:p>
            <a:pPr marL="914400" lvl="1" indent="-514350" algn="l" rtl="0">
              <a:spcBef>
                <a:spcPts val="710"/>
              </a:spcBef>
              <a:spcAft>
                <a:spcPts val="0"/>
              </a:spcAft>
              <a:buSzPct val="100000"/>
              <a:buFont typeface="Trebuchet MS" panose="020B0603020202020204"/>
              <a:buAutoNum type="arabicPeriod"/>
            </a:pPr>
            <a:r>
              <a:rPr lang="en-US" sz="2300" dirty="0">
                <a:latin typeface="+mj-lt"/>
              </a:rPr>
              <a:t>Between 90 and 100 -&gt; A</a:t>
            </a:r>
            <a:endParaRPr sz="2300" dirty="0">
              <a:latin typeface="+mj-lt"/>
            </a:endParaRPr>
          </a:p>
          <a:p>
            <a:pPr marL="914400" lvl="1" indent="-514350" algn="l" rtl="0">
              <a:spcBef>
                <a:spcPts val="710"/>
              </a:spcBef>
              <a:spcAft>
                <a:spcPts val="0"/>
              </a:spcAft>
              <a:buSzPct val="100000"/>
              <a:buFont typeface="Trebuchet MS" panose="020B0603020202020204"/>
              <a:buAutoNum type="arabicPeriod"/>
            </a:pPr>
            <a:r>
              <a:rPr lang="en-US" sz="2300" dirty="0">
                <a:latin typeface="+mj-lt"/>
              </a:rPr>
              <a:t>Output “Error” if less than 0 or greater than 100.</a:t>
            </a:r>
            <a:endParaRPr sz="2300" dirty="0"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>
            <a:spLocks noGrp="1"/>
          </p:cNvSpPr>
          <p:nvPr>
            <p:ph type="title"/>
          </p:nvPr>
        </p:nvSpPr>
        <p:spPr>
          <a:xfrm>
            <a:off x="628650" y="44148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US" dirty="0"/>
              <a:t>Loop</a:t>
            </a:r>
            <a:endParaRPr dirty="0"/>
          </a:p>
        </p:txBody>
      </p:sp>
      <p:sp>
        <p:nvSpPr>
          <p:cNvPr id="345" name="Google Shape;345;p22"/>
          <p:cNvSpPr txBox="1">
            <a:spLocks noGrp="1"/>
          </p:cNvSpPr>
          <p:nvPr>
            <p:ph idx="1"/>
          </p:nvPr>
        </p:nvSpPr>
        <p:spPr>
          <a:xfrm>
            <a:off x="827584" y="1563638"/>
            <a:ext cx="7344816" cy="313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120"/>
              <a:buNone/>
            </a:pPr>
            <a:r>
              <a:rPr lang="en-US" sz="2700" dirty="0">
                <a:latin typeface="+mj-lt"/>
              </a:rPr>
              <a:t>Loops are used to repeat a block of code until some condition is satisfied.</a:t>
            </a:r>
            <a:endParaRPr sz="2700" dirty="0">
              <a:latin typeface="+mj-lt"/>
            </a:endParaRPr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SzPts val="3120"/>
              <a:buNone/>
            </a:pPr>
            <a:endParaRPr sz="2700" dirty="0">
              <a:latin typeface="+mj-lt"/>
            </a:endParaRPr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SzPts val="3120"/>
              <a:buNone/>
            </a:pPr>
            <a:r>
              <a:rPr lang="en-US" sz="2700" dirty="0">
                <a:latin typeface="+mj-lt"/>
              </a:rPr>
              <a:t>There are three types of loops in C++:</a:t>
            </a:r>
            <a:endParaRPr sz="2700" dirty="0">
              <a:latin typeface="+mj-lt"/>
            </a:endParaRPr>
          </a:p>
          <a:p>
            <a:pPr marL="914400" lvl="1" indent="-514350" algn="l" rtl="0">
              <a:spcBef>
                <a:spcPts val="700"/>
              </a:spcBef>
              <a:spcAft>
                <a:spcPts val="0"/>
              </a:spcAft>
              <a:buSzPts val="2600"/>
              <a:buFont typeface="Trebuchet MS" panose="020B0603020202020204"/>
              <a:buAutoNum type="arabicPeriod"/>
            </a:pPr>
            <a:r>
              <a:rPr lang="en-US" sz="2700" dirty="0">
                <a:latin typeface="+mj-lt"/>
              </a:rPr>
              <a:t>for loop</a:t>
            </a:r>
            <a:endParaRPr sz="2700" dirty="0">
              <a:latin typeface="+mj-lt"/>
            </a:endParaRPr>
          </a:p>
          <a:p>
            <a:pPr marL="914400" lvl="1" indent="-514350" algn="l" rtl="0">
              <a:spcBef>
                <a:spcPts val="700"/>
              </a:spcBef>
              <a:spcAft>
                <a:spcPts val="0"/>
              </a:spcAft>
              <a:buSzPts val="2600"/>
              <a:buFont typeface="Trebuchet MS" panose="020B0603020202020204"/>
              <a:buAutoNum type="arabicPeriod"/>
            </a:pPr>
            <a:r>
              <a:rPr lang="en-US" sz="2700" dirty="0">
                <a:latin typeface="+mj-lt"/>
              </a:rPr>
              <a:t>while loop</a:t>
            </a:r>
            <a:endParaRPr sz="2700" dirty="0">
              <a:latin typeface="+mj-lt"/>
            </a:endParaRPr>
          </a:p>
          <a:p>
            <a:pPr marL="914400" lvl="1" indent="-514350" algn="l" rtl="0">
              <a:spcBef>
                <a:spcPts val="700"/>
              </a:spcBef>
              <a:spcAft>
                <a:spcPts val="0"/>
              </a:spcAft>
              <a:buSzPts val="2600"/>
              <a:buFont typeface="Trebuchet MS" panose="020B0603020202020204"/>
              <a:buAutoNum type="arabicPeriod"/>
            </a:pPr>
            <a:r>
              <a:rPr lang="en-US" sz="2700" dirty="0">
                <a:latin typeface="+mj-lt"/>
              </a:rPr>
              <a:t>do-while loop</a:t>
            </a:r>
            <a:endParaRPr sz="2700" dirty="0"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>
            <a:spLocks noGrp="1"/>
          </p:cNvSpPr>
          <p:nvPr>
            <p:ph type="title"/>
          </p:nvPr>
        </p:nvSpPr>
        <p:spPr>
          <a:xfrm>
            <a:off x="628650" y="44148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US" dirty="0"/>
              <a:t>Loop (Miscellaneous)</a:t>
            </a:r>
            <a:endParaRPr dirty="0"/>
          </a:p>
        </p:txBody>
      </p:sp>
      <p:sp>
        <p:nvSpPr>
          <p:cNvPr id="345" name="Google Shape;345;p22"/>
          <p:cNvSpPr txBox="1">
            <a:spLocks noGrp="1"/>
          </p:cNvSpPr>
          <p:nvPr>
            <p:ph idx="1"/>
          </p:nvPr>
        </p:nvSpPr>
        <p:spPr>
          <a:xfrm>
            <a:off x="827584" y="1571258"/>
            <a:ext cx="7344816" cy="313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ts val="3120"/>
            </a:pPr>
            <a:r>
              <a:rPr lang="en-IN" sz="2400" dirty="0">
                <a:latin typeface="+mj-lt"/>
              </a:rPr>
              <a:t>An iteration is defined as one time the loop gets executed. For example, 3</a:t>
            </a:r>
            <a:r>
              <a:rPr lang="en-IN" sz="2400" baseline="30000" dirty="0">
                <a:latin typeface="+mj-lt"/>
              </a:rPr>
              <a:t>rd</a:t>
            </a:r>
            <a:r>
              <a:rPr lang="en-IN" sz="2400" dirty="0">
                <a:latin typeface="+mj-lt"/>
              </a:rPr>
              <a:t> iteration is the 3</a:t>
            </a:r>
            <a:r>
              <a:rPr lang="en-IN" sz="2400" baseline="30000" dirty="0">
                <a:latin typeface="+mj-lt"/>
              </a:rPr>
              <a:t>rd</a:t>
            </a:r>
            <a:r>
              <a:rPr lang="en-IN" sz="2400" dirty="0">
                <a:latin typeface="+mj-lt"/>
              </a:rPr>
              <a:t> time the loop is run.</a:t>
            </a:r>
            <a:endParaRPr lang="en-IN" sz="2400" dirty="0">
              <a:latin typeface="+mj-lt"/>
            </a:endParaRPr>
          </a:p>
          <a:p>
            <a:pPr>
              <a:spcBef>
                <a:spcPts val="0"/>
              </a:spcBef>
              <a:buSzPts val="3120"/>
            </a:pPr>
            <a:endParaRPr lang="en-IN" sz="2400" dirty="0">
              <a:latin typeface="+mj-lt"/>
            </a:endParaRPr>
          </a:p>
          <a:p>
            <a:pPr>
              <a:spcBef>
                <a:spcPts val="0"/>
              </a:spcBef>
              <a:buSzPts val="3120"/>
            </a:pPr>
            <a:r>
              <a:rPr lang="en-IN" sz="2400" dirty="0">
                <a:latin typeface="+mj-lt"/>
              </a:rPr>
              <a:t>“break” statement exits the current/innermost loop when executed.</a:t>
            </a:r>
            <a:endParaRPr lang="en-IN" sz="2400" dirty="0">
              <a:latin typeface="+mj-lt"/>
            </a:endParaRPr>
          </a:p>
          <a:p>
            <a:pPr>
              <a:spcBef>
                <a:spcPts val="0"/>
              </a:spcBef>
              <a:buSzPts val="3120"/>
            </a:pPr>
            <a:endParaRPr lang="en-IN" sz="2400" dirty="0">
              <a:latin typeface="+mj-lt"/>
            </a:endParaRPr>
          </a:p>
          <a:p>
            <a:pPr>
              <a:spcBef>
                <a:spcPts val="0"/>
              </a:spcBef>
              <a:buSzPts val="3120"/>
            </a:pPr>
            <a:r>
              <a:rPr lang="en-IN" sz="2400" dirty="0">
                <a:latin typeface="+mj-lt"/>
              </a:rPr>
              <a:t>“continue” statement skips to the next iteration of the current/innermost loop when executed.</a:t>
            </a:r>
            <a:endParaRPr lang="en-IN" sz="2400" dirty="0"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>
            <a:spLocks noGrp="1"/>
          </p:cNvSpPr>
          <p:nvPr>
            <p:ph type="title"/>
          </p:nvPr>
        </p:nvSpPr>
        <p:spPr>
          <a:xfrm>
            <a:off x="457200" y="35350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US" dirty="0"/>
              <a:t>“for” loop</a:t>
            </a:r>
            <a:endParaRPr dirty="0"/>
          </a:p>
        </p:txBody>
      </p:sp>
      <p:sp>
        <p:nvSpPr>
          <p:cNvPr id="351" name="Google Shape;351;p23"/>
          <p:cNvSpPr txBox="1">
            <a:spLocks noGrp="1"/>
          </p:cNvSpPr>
          <p:nvPr>
            <p:ph idx="1"/>
          </p:nvPr>
        </p:nvSpPr>
        <p:spPr>
          <a:xfrm>
            <a:off x="457200" y="1379622"/>
            <a:ext cx="8229600" cy="3360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30000"/>
              <a:buNone/>
            </a:pPr>
            <a:r>
              <a:rPr lang="en-US" dirty="0">
                <a:latin typeface="+mj-lt"/>
              </a:rPr>
              <a:t>Syntax:</a:t>
            </a:r>
            <a:endParaRPr lang="en-US" dirty="0">
              <a:latin typeface="+mj-lt"/>
            </a:endParaRPr>
          </a:p>
          <a:p>
            <a:pPr marL="0" lvl="0" indent="0" algn="l" rtl="0">
              <a:spcBef>
                <a:spcPts val="705"/>
              </a:spcBef>
              <a:spcAft>
                <a:spcPts val="0"/>
              </a:spcAft>
              <a:buSzPct val="130000"/>
              <a:buNone/>
            </a:pPr>
            <a:endParaRPr lang="en-US" dirty="0">
              <a:latin typeface="+mj-lt"/>
            </a:endParaRPr>
          </a:p>
          <a:p>
            <a:pPr marL="0" lvl="0" indent="0" algn="l" rtl="0">
              <a:spcBef>
                <a:spcPts val="705"/>
              </a:spcBef>
              <a:spcAft>
                <a:spcPts val="0"/>
              </a:spcAft>
              <a:buSzPct val="130000"/>
              <a:buNone/>
            </a:pPr>
            <a:endParaRPr lang="en-US" dirty="0">
              <a:latin typeface="+mj-lt"/>
            </a:endParaRPr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SzPct val="130000"/>
              <a:buNone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statement1</a:t>
            </a:r>
            <a:r>
              <a:rPr lang="en-US" sz="2600" dirty="0">
                <a:latin typeface="+mj-lt"/>
              </a:rPr>
              <a:t>: Executed once before start of loop.</a:t>
            </a:r>
            <a:endParaRPr lang="en-US" dirty="0">
              <a:latin typeface="+mj-lt"/>
            </a:endParaRPr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SzPct val="130000"/>
              <a:buNone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statement2</a:t>
            </a:r>
            <a:r>
              <a:rPr lang="en-US" sz="2600" dirty="0">
                <a:latin typeface="+mj-lt"/>
              </a:rPr>
              <a:t>: Condition of the loop. Loop exits if false.</a:t>
            </a:r>
            <a:endParaRPr lang="en-US" sz="2600" dirty="0">
              <a:latin typeface="+mj-lt"/>
            </a:endParaRPr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SzPct val="130000"/>
              <a:buNone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statement3</a:t>
            </a:r>
            <a:r>
              <a:rPr lang="en-US" sz="2600" dirty="0">
                <a:latin typeface="+mj-lt"/>
              </a:rPr>
              <a:t>: Executed after each iteration.</a:t>
            </a:r>
            <a:endParaRPr lang="en-US" dirty="0">
              <a:latin typeface="+mj-lt"/>
            </a:endParaRPr>
          </a:p>
        </p:txBody>
      </p:sp>
      <p:sp>
        <p:nvSpPr>
          <p:cNvPr id="352" name="Google Shape;352;p23"/>
          <p:cNvSpPr/>
          <p:nvPr/>
        </p:nvSpPr>
        <p:spPr>
          <a:xfrm>
            <a:off x="1689016" y="1399203"/>
            <a:ext cx="6601544" cy="101562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400"/>
              <a:buFont typeface="Consolas" panose="020B0609020204030204" charset="0"/>
              <a:buNone/>
            </a:pPr>
            <a:r>
              <a:rPr lang="en-US" sz="20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for </a:t>
            </a: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(statement1</a:t>
            </a:r>
            <a:r>
              <a:rPr lang="en-US" sz="20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; </a:t>
            </a: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statement2</a:t>
            </a:r>
            <a:r>
              <a:rPr lang="en-US" sz="20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; </a:t>
            </a: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statement3) {</a:t>
            </a:r>
            <a:b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</a:b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    </a:t>
            </a:r>
            <a:r>
              <a:rPr lang="en-US" sz="2000" b="0" i="0" u="none" strike="noStrike" cap="none" dirty="0">
                <a:solidFill>
                  <a:srgbClr val="80808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// Code here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2400"/>
              <a:buFont typeface="Consolas" panose="020B0609020204030204" charset="0"/>
              <a:buNone/>
            </a:pP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}</a:t>
            </a:r>
            <a:endParaRPr sz="20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>
            <a:spLocks noGrp="1"/>
          </p:cNvSpPr>
          <p:nvPr>
            <p:ph type="title"/>
          </p:nvPr>
        </p:nvSpPr>
        <p:spPr>
          <a:xfrm>
            <a:off x="457200" y="35484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US" dirty="0"/>
              <a:t>“while” loop</a:t>
            </a:r>
            <a:endParaRPr dirty="0"/>
          </a:p>
        </p:txBody>
      </p:sp>
      <p:sp>
        <p:nvSpPr>
          <p:cNvPr id="358" name="Google Shape;358;p24"/>
          <p:cNvSpPr txBox="1">
            <a:spLocks noGrp="1"/>
          </p:cNvSpPr>
          <p:nvPr>
            <p:ph idx="1"/>
          </p:nvPr>
        </p:nvSpPr>
        <p:spPr>
          <a:xfrm>
            <a:off x="1259632" y="1463050"/>
            <a:ext cx="6904856" cy="293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30000"/>
              <a:buNone/>
            </a:pPr>
            <a:r>
              <a:rPr lang="en-US" sz="3200" dirty="0">
                <a:latin typeface="+mj-lt"/>
              </a:rPr>
              <a:t>Syntax: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705"/>
              </a:spcBef>
              <a:spcAft>
                <a:spcPts val="0"/>
              </a:spcAft>
              <a:buSzPct val="130000"/>
              <a:buNone/>
            </a:pPr>
            <a:endParaRPr dirty="0">
              <a:latin typeface="+mj-lt"/>
            </a:endParaRPr>
          </a:p>
          <a:p>
            <a:pPr marL="0" lvl="0" indent="0" algn="l" rtl="0">
              <a:spcBef>
                <a:spcPts val="705"/>
              </a:spcBef>
              <a:spcAft>
                <a:spcPts val="0"/>
              </a:spcAft>
              <a:buSzPct val="130000"/>
              <a:buNone/>
            </a:pPr>
            <a:endParaRPr dirty="0">
              <a:latin typeface="+mj-lt"/>
            </a:endParaRPr>
          </a:p>
          <a:p>
            <a:pPr marL="0" lvl="0" indent="0" algn="l" rtl="0">
              <a:spcBef>
                <a:spcPts val="705"/>
              </a:spcBef>
              <a:spcAft>
                <a:spcPts val="0"/>
              </a:spcAft>
              <a:buSzPct val="130000"/>
              <a:buNone/>
            </a:pPr>
            <a:endParaRPr dirty="0">
              <a:latin typeface="+mj-lt"/>
            </a:endParaRPr>
          </a:p>
          <a:p>
            <a:pPr marL="0" lvl="0" indent="0" algn="l" rtl="0">
              <a:spcBef>
                <a:spcPts val="820"/>
              </a:spcBef>
              <a:spcAft>
                <a:spcPts val="0"/>
              </a:spcAft>
              <a:buSzPct val="130000"/>
              <a:buNone/>
            </a:pPr>
            <a:r>
              <a:rPr lang="en-US" sz="2800" dirty="0">
                <a:latin typeface="+mj-lt"/>
              </a:rPr>
              <a:t>Check if the condition is true </a:t>
            </a:r>
            <a:r>
              <a:rPr lang="en-US" dirty="0">
                <a:latin typeface="+mj-lt"/>
              </a:rPr>
              <a:t>a</a:t>
            </a:r>
            <a:r>
              <a:rPr lang="en-US" sz="2800" dirty="0">
                <a:latin typeface="+mj-lt"/>
              </a:rPr>
              <a:t>nd </a:t>
            </a:r>
            <a:r>
              <a:rPr lang="en-US" dirty="0">
                <a:latin typeface="+mj-lt"/>
              </a:rPr>
              <a:t>then execute the block of code. Repeat.</a:t>
            </a:r>
            <a:endParaRPr sz="2800" dirty="0">
              <a:latin typeface="+mj-lt"/>
            </a:endParaRPr>
          </a:p>
        </p:txBody>
      </p:sp>
      <p:sp>
        <p:nvSpPr>
          <p:cNvPr id="359" name="Google Shape;359;p24"/>
          <p:cNvSpPr/>
          <p:nvPr/>
        </p:nvSpPr>
        <p:spPr>
          <a:xfrm>
            <a:off x="2733700" y="1508419"/>
            <a:ext cx="3933800" cy="120028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400"/>
              <a:buFont typeface="Consolas" panose="020B0609020204030204" charset="0"/>
              <a:buNone/>
            </a:pPr>
            <a:r>
              <a:rPr lang="en-US" sz="24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while </a:t>
            </a:r>
            <a:r>
              <a:rPr lang="en-US" sz="24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(condition) {</a:t>
            </a:r>
            <a:br>
              <a:rPr lang="en-US" sz="24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</a:br>
            <a:r>
              <a:rPr lang="en-US" sz="24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    </a:t>
            </a:r>
            <a:r>
              <a:rPr lang="en-US" sz="2400" b="0" i="0" u="none" strike="noStrike" cap="none" dirty="0">
                <a:solidFill>
                  <a:srgbClr val="80808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// Code here</a:t>
            </a:r>
            <a:br>
              <a:rPr lang="en-US" sz="2400" b="0" i="0" u="none" strike="noStrike" cap="none" dirty="0">
                <a:solidFill>
                  <a:srgbClr val="80808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</a:br>
            <a:r>
              <a:rPr lang="en-US" sz="24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}</a:t>
            </a:r>
            <a:endParaRPr sz="2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>
            <a:spLocks noGrp="1"/>
          </p:cNvSpPr>
          <p:nvPr>
            <p:ph type="title"/>
          </p:nvPr>
        </p:nvSpPr>
        <p:spPr>
          <a:xfrm>
            <a:off x="457200" y="35484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US" dirty="0"/>
              <a:t>“do-while” loop</a:t>
            </a:r>
            <a:endParaRPr dirty="0"/>
          </a:p>
        </p:txBody>
      </p:sp>
      <p:sp>
        <p:nvSpPr>
          <p:cNvPr id="358" name="Google Shape;358;p24"/>
          <p:cNvSpPr txBox="1">
            <a:spLocks noGrp="1"/>
          </p:cNvSpPr>
          <p:nvPr>
            <p:ph idx="1"/>
          </p:nvPr>
        </p:nvSpPr>
        <p:spPr>
          <a:xfrm>
            <a:off x="1259632" y="1463050"/>
            <a:ext cx="6904856" cy="293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30000"/>
              <a:buNone/>
            </a:pPr>
            <a:r>
              <a:rPr lang="en-US" sz="3200" dirty="0">
                <a:latin typeface="+mj-lt"/>
              </a:rPr>
              <a:t>Syntax: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705"/>
              </a:spcBef>
              <a:spcAft>
                <a:spcPts val="0"/>
              </a:spcAft>
              <a:buSzPct val="130000"/>
              <a:buNone/>
            </a:pPr>
            <a:endParaRPr dirty="0">
              <a:latin typeface="+mj-lt"/>
            </a:endParaRPr>
          </a:p>
          <a:p>
            <a:pPr marL="0" lvl="0" indent="0" algn="l" rtl="0">
              <a:spcBef>
                <a:spcPts val="705"/>
              </a:spcBef>
              <a:spcAft>
                <a:spcPts val="0"/>
              </a:spcAft>
              <a:buSzPct val="130000"/>
              <a:buNone/>
            </a:pPr>
            <a:endParaRPr dirty="0">
              <a:latin typeface="+mj-lt"/>
            </a:endParaRPr>
          </a:p>
          <a:p>
            <a:pPr marL="0" lvl="0" indent="0" algn="l" rtl="0">
              <a:spcBef>
                <a:spcPts val="705"/>
              </a:spcBef>
              <a:spcAft>
                <a:spcPts val="0"/>
              </a:spcAft>
              <a:buSzPct val="130000"/>
              <a:buNone/>
            </a:pPr>
            <a:endParaRPr dirty="0">
              <a:latin typeface="+mj-lt"/>
            </a:endParaRPr>
          </a:p>
          <a:p>
            <a:pPr marL="0" lvl="0" indent="0" algn="l" rtl="0">
              <a:spcBef>
                <a:spcPts val="820"/>
              </a:spcBef>
              <a:spcAft>
                <a:spcPts val="0"/>
              </a:spcAft>
              <a:buSzPct val="130000"/>
              <a:buNone/>
            </a:pPr>
            <a:r>
              <a:rPr lang="en-US" sz="2800" dirty="0">
                <a:latin typeface="+mj-lt"/>
              </a:rPr>
              <a:t>Execute the block of code and then check if the condition is true</a:t>
            </a:r>
            <a:r>
              <a:rPr lang="en-US" dirty="0">
                <a:latin typeface="+mj-lt"/>
              </a:rPr>
              <a:t>. Repeat.</a:t>
            </a:r>
            <a:endParaRPr sz="2800" dirty="0">
              <a:latin typeface="+mj-lt"/>
            </a:endParaRPr>
          </a:p>
        </p:txBody>
      </p:sp>
      <p:sp>
        <p:nvSpPr>
          <p:cNvPr id="359" name="Google Shape;359;p24"/>
          <p:cNvSpPr/>
          <p:nvPr/>
        </p:nvSpPr>
        <p:spPr>
          <a:xfrm>
            <a:off x="2733700" y="1508419"/>
            <a:ext cx="3933800" cy="120028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400"/>
              <a:buFont typeface="Consolas" panose="020B0609020204030204" charset="0"/>
              <a:buNone/>
            </a:pPr>
            <a:r>
              <a:rPr lang="en-US" sz="24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do {</a:t>
            </a:r>
            <a:br>
              <a:rPr lang="en-US" sz="24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</a:br>
            <a:r>
              <a:rPr lang="en-US" sz="24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    </a:t>
            </a:r>
            <a:r>
              <a:rPr lang="en-US" sz="2400" b="0" i="0" u="none" strike="noStrike" cap="none" dirty="0">
                <a:solidFill>
                  <a:srgbClr val="80808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// Code here</a:t>
            </a:r>
            <a:br>
              <a:rPr lang="en-US" sz="2400" b="0" i="0" u="none" strike="noStrike" cap="none" dirty="0">
                <a:solidFill>
                  <a:srgbClr val="80808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</a:br>
            <a:r>
              <a:rPr lang="en-US" sz="24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} </a:t>
            </a:r>
            <a:r>
              <a:rPr lang="en-US" sz="24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while </a:t>
            </a:r>
            <a:r>
              <a:rPr lang="en-US" sz="24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(condition);</a:t>
            </a:r>
            <a:endParaRPr sz="2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>
            <a:spLocks noGrp="1"/>
          </p:cNvSpPr>
          <p:nvPr>
            <p:ph type="title"/>
          </p:nvPr>
        </p:nvSpPr>
        <p:spPr>
          <a:xfrm>
            <a:off x="683568" y="316476"/>
            <a:ext cx="7056784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US" dirty="0"/>
              <a:t>Scope</a:t>
            </a:r>
            <a:endParaRPr dirty="0"/>
          </a:p>
        </p:txBody>
      </p:sp>
      <p:sp>
        <p:nvSpPr>
          <p:cNvPr id="333" name="Google Shape;333;p20"/>
          <p:cNvSpPr txBox="1">
            <a:spLocks noGrp="1"/>
          </p:cNvSpPr>
          <p:nvPr>
            <p:ph idx="1"/>
          </p:nvPr>
        </p:nvSpPr>
        <p:spPr>
          <a:xfrm>
            <a:off x="1115616" y="1396596"/>
            <a:ext cx="6696744" cy="3168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120"/>
              <a:buNone/>
            </a:pPr>
            <a:r>
              <a:rPr lang="en-US" dirty="0">
                <a:latin typeface="+mj-lt"/>
              </a:rPr>
              <a:t>A scope is a region of the program.</a:t>
            </a:r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Every pair of curly braces creates a new scope.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SzPts val="3120"/>
              <a:buNone/>
            </a:pPr>
            <a:endParaRPr dirty="0">
              <a:latin typeface="+mj-lt"/>
            </a:endParaRPr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SzPts val="3120"/>
              <a:buNone/>
            </a:pPr>
            <a:r>
              <a:rPr lang="en-US" dirty="0">
                <a:latin typeface="+mj-lt"/>
              </a:rPr>
              <a:t>The variables inside the scope cannot be used outside the scope.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>
            <a:spLocks noGrp="1"/>
          </p:cNvSpPr>
          <p:nvPr>
            <p:ph type="title"/>
          </p:nvPr>
        </p:nvSpPr>
        <p:spPr>
          <a:xfrm>
            <a:off x="683568" y="304227"/>
            <a:ext cx="7488832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US" dirty="0"/>
              <a:t>Miscellaneous</a:t>
            </a:r>
            <a:endParaRPr dirty="0"/>
          </a:p>
        </p:txBody>
      </p:sp>
      <p:sp>
        <p:nvSpPr>
          <p:cNvPr id="372" name="Google Shape;372;p26"/>
          <p:cNvSpPr txBox="1">
            <a:spLocks noGrp="1"/>
          </p:cNvSpPr>
          <p:nvPr>
            <p:ph idx="1"/>
          </p:nvPr>
        </p:nvSpPr>
        <p:spPr>
          <a:xfrm>
            <a:off x="683568" y="1312339"/>
            <a:ext cx="7416824" cy="3482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73380" indent="-342900">
              <a:spcBef>
                <a:spcPts val="0"/>
              </a:spcBef>
              <a:buSzPts val="3120"/>
            </a:pPr>
            <a:r>
              <a:rPr lang="en-US" sz="2400" dirty="0">
                <a:latin typeface="+mj-lt"/>
              </a:rPr>
              <a:t>A loop inside another loop is called nested loops.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Syntax:</a:t>
            </a:r>
            <a:endParaRPr dirty="0">
              <a:latin typeface="+mj-lt"/>
            </a:endParaRPr>
          </a:p>
          <a:p>
            <a:pPr marL="571500" indent="-342900">
              <a:spcBef>
                <a:spcPts val="780"/>
              </a:spcBef>
              <a:buSzPts val="3120"/>
            </a:pPr>
            <a:endParaRPr sz="2400" dirty="0">
              <a:latin typeface="+mj-lt"/>
            </a:endParaRPr>
          </a:p>
          <a:p>
            <a:pPr marL="571500" indent="-342900">
              <a:spcBef>
                <a:spcPts val="780"/>
              </a:spcBef>
              <a:buSzPts val="3120"/>
            </a:pPr>
            <a:endParaRPr sz="2400" dirty="0">
              <a:latin typeface="+mj-lt"/>
            </a:endParaRPr>
          </a:p>
          <a:p>
            <a:pPr marL="571500" indent="-342900">
              <a:spcBef>
                <a:spcPts val="780"/>
              </a:spcBef>
              <a:buSzPts val="3120"/>
            </a:pPr>
            <a:endParaRPr sz="2400" dirty="0">
              <a:latin typeface="+mj-lt"/>
            </a:endParaRPr>
          </a:p>
          <a:p>
            <a:pPr marL="373380" indent="-342900">
              <a:spcBef>
                <a:spcPts val="780"/>
              </a:spcBef>
              <a:buSzPts val="3120"/>
            </a:pPr>
            <a:endParaRPr lang="en-US" sz="2400" dirty="0">
              <a:latin typeface="+mj-lt"/>
            </a:endParaRPr>
          </a:p>
          <a:p>
            <a:pPr marL="373380" indent="-342900">
              <a:spcBef>
                <a:spcPts val="780"/>
              </a:spcBef>
              <a:buSzPts val="3120"/>
            </a:pPr>
            <a:r>
              <a:rPr lang="en-US" sz="2400" dirty="0">
                <a:latin typeface="+mj-lt"/>
              </a:rPr>
              <a:t>Infinite loops are loops that run forever and never end (when the condition is always true)</a:t>
            </a:r>
            <a:endParaRPr dirty="0">
              <a:latin typeface="+mj-lt"/>
            </a:endParaRPr>
          </a:p>
        </p:txBody>
      </p:sp>
      <p:sp>
        <p:nvSpPr>
          <p:cNvPr id="373" name="Google Shape;373;p26"/>
          <p:cNvSpPr/>
          <p:nvPr/>
        </p:nvSpPr>
        <p:spPr>
          <a:xfrm>
            <a:off x="2101426" y="1734621"/>
            <a:ext cx="3918932" cy="1631216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Font typeface="Consolas" panose="020B0609020204030204" charset="0"/>
              <a:buNone/>
            </a:pPr>
            <a:r>
              <a:rPr lang="en-US" sz="20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for </a:t>
            </a: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(s1</a:t>
            </a:r>
            <a:r>
              <a:rPr lang="en-US" sz="20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; </a:t>
            </a: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s2</a:t>
            </a:r>
            <a:r>
              <a:rPr lang="en-US" sz="20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; </a:t>
            </a: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s3) {</a:t>
            </a:r>
            <a:b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</a:b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    </a:t>
            </a:r>
            <a:r>
              <a:rPr lang="en-US" sz="20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for </a:t>
            </a: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(s4</a:t>
            </a:r>
            <a:r>
              <a:rPr lang="en-US" sz="20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; </a:t>
            </a: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s5</a:t>
            </a:r>
            <a:r>
              <a:rPr lang="en-US" sz="20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; </a:t>
            </a: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s6) {</a:t>
            </a:r>
            <a:b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</a:b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        </a:t>
            </a:r>
            <a:r>
              <a:rPr lang="en-US" sz="2000" b="0" i="0" u="none" strike="noStrike" cap="none" dirty="0">
                <a:solidFill>
                  <a:srgbClr val="80808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// Code here</a:t>
            </a:r>
            <a:br>
              <a:rPr lang="en-US" sz="2000" b="0" i="0" u="none" strike="noStrike" cap="none" dirty="0">
                <a:solidFill>
                  <a:srgbClr val="80808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</a:br>
            <a:r>
              <a:rPr lang="en-US" sz="2000" b="0" i="0" u="none" strike="noStrike" cap="none" dirty="0">
                <a:solidFill>
                  <a:srgbClr val="80808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    </a:t>
            </a: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}</a:t>
            </a:r>
            <a:b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</a:b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}</a:t>
            </a:r>
            <a:endParaRPr sz="20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7078"/>
            <a:ext cx="7886700" cy="994172"/>
          </a:xfrm>
        </p:spPr>
        <p:txBody>
          <a:bodyPr/>
          <a:lstStyle/>
          <a:p>
            <a:pPr algn="ctr"/>
            <a:r>
              <a:rPr lang="en-IN" dirty="0" err="1"/>
              <a:t>goto</a:t>
            </a:r>
            <a:r>
              <a:rPr lang="en-IN" dirty="0"/>
              <a:t>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2453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>
                <a:latin typeface="+mj-lt"/>
              </a:rPr>
              <a:t>Goto</a:t>
            </a:r>
            <a:r>
              <a:rPr lang="en-IN" sz="2400" dirty="0">
                <a:latin typeface="+mj-lt"/>
              </a:rPr>
              <a:t>/Jump statements are used to skip to another part of the code.</a:t>
            </a:r>
            <a:endParaRPr lang="en-IN" sz="2400" dirty="0">
              <a:latin typeface="+mj-lt"/>
            </a:endParaRPr>
          </a:p>
          <a:p>
            <a:pPr marL="0" indent="0">
              <a:buNone/>
            </a:pPr>
            <a:endParaRPr lang="en-IN" sz="2400" dirty="0">
              <a:latin typeface="+mj-lt"/>
            </a:endParaRPr>
          </a:p>
          <a:p>
            <a:pPr marL="0" indent="0">
              <a:buNone/>
            </a:pPr>
            <a:r>
              <a:rPr lang="en-IN" sz="2400" dirty="0">
                <a:latin typeface="+mj-lt"/>
              </a:rPr>
              <a:t>Considered as bad practice to use </a:t>
            </a:r>
            <a:r>
              <a:rPr lang="en-IN" sz="2400" dirty="0" err="1">
                <a:latin typeface="+mj-lt"/>
              </a:rPr>
              <a:t>goto</a:t>
            </a:r>
            <a:r>
              <a:rPr lang="en-IN" sz="2400" dirty="0">
                <a:latin typeface="+mj-lt"/>
              </a:rPr>
              <a:t> statements except if it used to exit from a nested loop.</a:t>
            </a:r>
            <a:endParaRPr lang="en-IN" sz="2400" dirty="0">
              <a:latin typeface="+mj-lt"/>
            </a:endParaRPr>
          </a:p>
          <a:p>
            <a:pPr marL="0" indent="0">
              <a:buNone/>
            </a:pPr>
            <a:endParaRPr lang="en-IN" sz="2400" dirty="0">
              <a:latin typeface="+mj-lt"/>
            </a:endParaRPr>
          </a:p>
          <a:p>
            <a:pPr marL="0" indent="0">
              <a:buNone/>
            </a:pPr>
            <a:r>
              <a:rPr lang="en-IN" sz="2400" dirty="0">
                <a:latin typeface="+mj-lt"/>
              </a:rPr>
              <a:t>Syntax:</a:t>
            </a:r>
            <a:endParaRPr lang="en-IN" sz="2400" dirty="0">
              <a:latin typeface="+mj-lt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28684" y="3651203"/>
            <a:ext cx="4570482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label:</a:t>
            </a:r>
            <a:r>
              <a:rPr lang="en-US" altLang="en-US" sz="1500" dirty="0">
                <a:solidFill>
                  <a:srgbClr val="A9B7C6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// creates the label to skip to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727577" y="4037212"/>
            <a:ext cx="5032147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500" b="0" i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ea typeface="Arial" panose="020B0604020202020204" pitchFamily="34" charset="0"/>
                <a:cs typeface="Consolas" panose="020B0609020204030204" charset="0"/>
              </a:rPr>
              <a:t>goto </a:t>
            </a:r>
            <a:r>
              <a:rPr lang="en-US" sz="1500" b="0" i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ea typeface="Arial" panose="020B0604020202020204" pitchFamily="34" charset="0"/>
                <a:cs typeface="Consolas" panose="020B0609020204030204" charset="0"/>
              </a:rPr>
              <a:t>label</a:t>
            </a:r>
            <a:r>
              <a:rPr lang="en-US" sz="1500" b="0" i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ea typeface="Arial" panose="020B0604020202020204" pitchFamily="34" charset="0"/>
                <a:cs typeface="Consolas" panose="020B0609020204030204" charset="0"/>
              </a:rPr>
              <a:t>; </a:t>
            </a:r>
            <a:r>
              <a:rPr lang="en-US" sz="1500" b="0" i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charset="0"/>
                <a:ea typeface="Arial" panose="020B0604020202020204" pitchFamily="34" charset="0"/>
                <a:cs typeface="Consolas" panose="020B0609020204030204" charset="0"/>
              </a:rPr>
              <a:t>// skips to the specific label</a:t>
            </a:r>
            <a:endParaRPr lang="en-IN" sz="1500" dirty="0">
              <a:effectLst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 txBox="1">
            <a:spLocks noGrp="1"/>
          </p:cNvSpPr>
          <p:nvPr>
            <p:ph type="title"/>
          </p:nvPr>
        </p:nvSpPr>
        <p:spPr>
          <a:xfrm>
            <a:off x="683568" y="240528"/>
            <a:ext cx="741682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4096"/>
              <a:buNone/>
            </a:pPr>
            <a:r>
              <a:rPr lang="en-US" sz="4000" dirty="0"/>
              <a:t>Check Your Understanding 3</a:t>
            </a:r>
            <a:endParaRPr sz="4000" dirty="0"/>
          </a:p>
        </p:txBody>
      </p:sp>
      <p:sp>
        <p:nvSpPr>
          <p:cNvPr id="379" name="Google Shape;379;p27"/>
          <p:cNvSpPr txBox="1">
            <a:spLocks noGrp="1"/>
          </p:cNvSpPr>
          <p:nvPr>
            <p:ph idx="1"/>
          </p:nvPr>
        </p:nvSpPr>
        <p:spPr>
          <a:xfrm>
            <a:off x="457200" y="1200150"/>
            <a:ext cx="8229600" cy="374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ct val="130000"/>
              <a:buFont typeface="Trebuchet MS" panose="020B0603020202020204"/>
              <a:buAutoNum type="arabicPeriod"/>
            </a:pPr>
            <a:r>
              <a:rPr lang="en-US" sz="2800" dirty="0">
                <a:latin typeface="+mj-lt"/>
              </a:rPr>
              <a:t>Find the sum of the first N natural numbers (Using loops)</a:t>
            </a:r>
            <a:br>
              <a:rPr lang="en-US" sz="2800" dirty="0">
                <a:latin typeface="+mj-lt"/>
              </a:rPr>
            </a:br>
            <a:endParaRPr sz="2800" dirty="0">
              <a:latin typeface="+mj-lt"/>
            </a:endParaRPr>
          </a:p>
          <a:p>
            <a:pPr marL="514350" lvl="0" indent="-514350" algn="l" rtl="0">
              <a:spcBef>
                <a:spcPts val="690"/>
              </a:spcBef>
              <a:spcAft>
                <a:spcPts val="0"/>
              </a:spcAft>
              <a:buSzPct val="130000"/>
              <a:buFont typeface="Trebuchet MS" panose="020B0603020202020204"/>
              <a:buAutoNum type="arabicPeriod"/>
            </a:pPr>
            <a:r>
              <a:rPr lang="en-US" sz="2800" dirty="0">
                <a:latin typeface="+mj-lt"/>
              </a:rPr>
              <a:t>For the first N natural numbers:</a:t>
            </a:r>
            <a:br>
              <a:rPr lang="en-US" sz="2800" dirty="0">
                <a:latin typeface="+mj-lt"/>
              </a:rPr>
            </a:b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If number is divisible by 3 and 5, print </a:t>
            </a:r>
            <a:r>
              <a:rPr lang="en-US" sz="2800" dirty="0" err="1">
                <a:latin typeface="+mj-lt"/>
              </a:rPr>
              <a:t>FizzBuzz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If number is divisible by 3, print Fizz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If number is divisible by 5, print Buzz</a:t>
            </a:r>
            <a:endParaRPr lang="en-US" sz="2800" dirty="0">
              <a:latin typeface="+mj-lt"/>
            </a:endParaRPr>
          </a:p>
          <a:p>
            <a:pPr marL="514350" lvl="0" indent="-514350" algn="l" rtl="0">
              <a:spcBef>
                <a:spcPts val="690"/>
              </a:spcBef>
              <a:spcAft>
                <a:spcPts val="0"/>
              </a:spcAft>
              <a:buSzPct val="130000"/>
              <a:buFont typeface="Trebuchet MS" panose="020B0603020202020204"/>
              <a:buAutoNum type="arabicPeriod"/>
            </a:pPr>
            <a:endParaRPr lang="en-US" sz="2800" dirty="0">
              <a:latin typeface="+mj-lt"/>
            </a:endParaRPr>
          </a:p>
          <a:p>
            <a:pPr marL="514350" lvl="0" indent="-514350" algn="l" rtl="0">
              <a:spcBef>
                <a:spcPts val="690"/>
              </a:spcBef>
              <a:spcAft>
                <a:spcPts val="0"/>
              </a:spcAft>
              <a:buSzPct val="130000"/>
              <a:buFont typeface="Trebuchet MS" panose="020B0603020202020204"/>
              <a:buAutoNum type="arabicPeriod"/>
            </a:pPr>
            <a:r>
              <a:rPr lang="en-US" sz="2800" dirty="0">
                <a:latin typeface="+mj-lt"/>
              </a:rPr>
              <a:t>Print a N x M grid similar to the following: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1 2 3 4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5 6 7 8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9 10 11 12</a:t>
            </a:r>
            <a:endParaRPr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"/>
          <p:cNvSpPr txBox="1">
            <a:spLocks noGrp="1"/>
          </p:cNvSpPr>
          <p:nvPr>
            <p:ph type="title"/>
          </p:nvPr>
        </p:nvSpPr>
        <p:spPr>
          <a:xfrm>
            <a:off x="827584" y="314430"/>
            <a:ext cx="651251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US" dirty="0"/>
              <a:t>Goal</a:t>
            </a:r>
            <a:endParaRPr dirty="0"/>
          </a:p>
        </p:txBody>
      </p:sp>
      <p:sp>
        <p:nvSpPr>
          <p:cNvPr id="226" name="Google Shape;226;p3"/>
          <p:cNvSpPr txBox="1">
            <a:spLocks noGrp="1"/>
          </p:cNvSpPr>
          <p:nvPr>
            <p:ph idx="1"/>
          </p:nvPr>
        </p:nvSpPr>
        <p:spPr>
          <a:xfrm>
            <a:off x="539552" y="1250534"/>
            <a:ext cx="7560840" cy="354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400" dirty="0"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To understand:</a:t>
            </a:r>
            <a:endParaRPr lang="en-US" dirty="0">
              <a:latin typeface="Calibri Light" panose="020F0302020204030204"/>
              <a:ea typeface="+mn-lt"/>
              <a:cs typeface="+mn-lt"/>
            </a:endParaRPr>
          </a:p>
          <a:p>
            <a:pPr lvl="1">
              <a:spcBef>
                <a:spcPts val="735"/>
              </a:spcBef>
              <a:buSzPct val="130000"/>
            </a:pPr>
            <a:r>
              <a:rPr lang="en-US" dirty="0">
                <a:latin typeface="Calibri Light" panose="020F0302020204030204"/>
                <a:ea typeface="+mn-lt"/>
                <a:cs typeface="+mn-lt"/>
              </a:rPr>
              <a:t>  </a:t>
            </a:r>
            <a:r>
              <a:rPr lang="en-IN" altLang="en-US" dirty="0">
                <a:latin typeface="Calibri Light" panose="020F0302020204030204"/>
                <a:ea typeface="+mn-lt"/>
                <a:cs typeface="+mn-lt"/>
              </a:rPr>
              <a:t>Constants and datatypes in C++</a:t>
            </a:r>
            <a:endParaRPr lang="en-US" dirty="0">
              <a:latin typeface="Calibri Light" panose="020F0302020204030204"/>
              <a:ea typeface="+mn-lt"/>
              <a:cs typeface="+mn-lt"/>
            </a:endParaRPr>
          </a:p>
          <a:p>
            <a:pPr lvl="1">
              <a:spcBef>
                <a:spcPts val="735"/>
              </a:spcBef>
              <a:buSzPct val="130000"/>
            </a:pPr>
            <a:r>
              <a:rPr lang="en-IN" altLang="en-US" dirty="0">
                <a:latin typeface="Calibri Light" panose="020F0302020204030204"/>
                <a:ea typeface="+mn-lt"/>
                <a:cs typeface="+mn-lt"/>
              </a:rPr>
              <a:t>  Input/Output in C++</a:t>
            </a:r>
            <a:endParaRPr lang="en-US" dirty="0">
              <a:latin typeface="Calibri Light" panose="020F0302020204030204"/>
              <a:ea typeface="+mn-lt"/>
              <a:cs typeface="+mn-lt"/>
            </a:endParaRPr>
          </a:p>
          <a:p>
            <a:pPr lvl="1">
              <a:spcBef>
                <a:spcPts val="735"/>
              </a:spcBef>
              <a:buSzPct val="130000"/>
            </a:pPr>
            <a:r>
              <a:rPr lang="en-US" dirty="0">
                <a:latin typeface="Calibri Light" panose="020F0302020204030204"/>
                <a:ea typeface="+mn-lt"/>
                <a:cs typeface="+mn-lt"/>
              </a:rPr>
              <a:t>  Various C++ operators</a:t>
            </a:r>
            <a:endParaRPr lang="en-US" dirty="0">
              <a:latin typeface="Calibri Light" panose="020F0302020204030204"/>
              <a:ea typeface="+mn-lt"/>
              <a:cs typeface="+mn-lt"/>
            </a:endParaRPr>
          </a:p>
          <a:p>
            <a:pPr lvl="1">
              <a:spcBef>
                <a:spcPts val="735"/>
              </a:spcBef>
              <a:buSzPct val="130000"/>
            </a:pPr>
            <a:r>
              <a:rPr lang="en-US" dirty="0">
                <a:latin typeface="Calibri Light" panose="020F0302020204030204"/>
                <a:ea typeface="+mn-lt"/>
                <a:cs typeface="+mn-lt"/>
              </a:rPr>
              <a:t>  Conditional statements</a:t>
            </a:r>
            <a:endParaRPr lang="en-US" dirty="0">
              <a:latin typeface="Calibri Light" panose="020F0302020204030204"/>
              <a:ea typeface="+mn-lt"/>
              <a:cs typeface="+mn-lt"/>
            </a:endParaRPr>
          </a:p>
          <a:p>
            <a:pPr lvl="1">
              <a:spcBef>
                <a:spcPts val="735"/>
              </a:spcBef>
              <a:buSzPct val="130000"/>
            </a:pPr>
            <a:r>
              <a:rPr lang="en-US" dirty="0">
                <a:latin typeface="Calibri Light" panose="020F0302020204030204"/>
                <a:ea typeface="+mn-lt"/>
                <a:cs typeface="+mn-lt"/>
              </a:rPr>
              <a:t>  Loops</a:t>
            </a:r>
            <a:endParaRPr lang="en-US" dirty="0">
              <a:latin typeface="Calibri Light" panose="020F0302020204030204"/>
              <a:ea typeface="+mn-lt"/>
              <a:cs typeface="+mn-lt"/>
            </a:endParaRPr>
          </a:p>
          <a:p>
            <a:pPr marL="0" indent="0">
              <a:spcBef>
                <a:spcPts val="795"/>
              </a:spcBef>
              <a:buNone/>
            </a:pPr>
            <a:endParaRPr lang="en-US" dirty="0">
              <a:latin typeface="Calibri Light" panose="020F0302020204030204"/>
              <a:ea typeface="Calibri" panose="020F0502020204030204"/>
              <a:cs typeface="Calibri" panose="020F0502020204030204"/>
            </a:endParaRPr>
          </a:p>
          <a:p>
            <a:pPr marL="0" indent="0">
              <a:spcBef>
                <a:spcPts val="795"/>
              </a:spcBef>
              <a:buNone/>
            </a:pPr>
            <a:r>
              <a:rPr lang="en-US" dirty="0">
                <a:latin typeface="Calibri Light" panose="020F0302020204030204"/>
                <a:ea typeface="Calibri" panose="020F0502020204030204"/>
                <a:cs typeface="Calibri" panose="020F0502020204030204"/>
              </a:rPr>
              <a:t>Be able to write simple programs at the end, such as a prime number checker.</a:t>
            </a:r>
            <a:endParaRPr lang="en-US" dirty="0">
              <a:latin typeface="Calibri Light" panose="020F03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US" dirty="0"/>
              <a:t>Exercise</a:t>
            </a:r>
            <a:endParaRPr dirty="0"/>
          </a:p>
        </p:txBody>
      </p:sp>
      <p:sp>
        <p:nvSpPr>
          <p:cNvPr id="385" name="Google Shape;385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640"/>
              <a:buNone/>
            </a:pPr>
            <a:r>
              <a:rPr lang="en-US" sz="2800" dirty="0">
                <a:latin typeface="+mj-lt"/>
              </a:rPr>
              <a:t>Write a program to take a number N as an input, and output whether it is a prime number or not.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 dirty="0">
              <a:latin typeface="+mj-lt"/>
            </a:endParaRPr>
          </a:p>
          <a:p>
            <a:pPr marL="0" lvl="0" indent="0" algn="r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r>
              <a:rPr lang="en-US" dirty="0">
                <a:solidFill>
                  <a:srgbClr val="C3260C"/>
                </a:solidFill>
                <a:latin typeface="+mj-lt"/>
              </a:rPr>
              <a:t>(Do not worry about efficiency)</a:t>
            </a:r>
            <a:endParaRPr dirty="0">
              <a:solidFill>
                <a:srgbClr val="C3260C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hlinkClick r:id="rId1"/>
              </a:rPr>
              <a:t>https://www.programiz.com/cpp-programming</a:t>
            </a:r>
            <a:r>
              <a:rPr lang="en-IN" sz="1800" dirty="0"/>
              <a:t> (learning C++ in general)</a:t>
            </a:r>
            <a:endParaRPr lang="en-IN" sz="1800" dirty="0"/>
          </a:p>
          <a:p>
            <a:r>
              <a:rPr lang="en-IN" sz="1800" dirty="0">
                <a:hlinkClick r:id="rId2"/>
              </a:rPr>
              <a:t>https://www.programiz.com/cpp-programming#flow-control</a:t>
            </a:r>
            <a:r>
              <a:rPr lang="en-IN" sz="1800" dirty="0"/>
              <a:t> (if-else and loops)</a:t>
            </a:r>
            <a:endParaRPr lang="en-IN" sz="1800" dirty="0"/>
          </a:p>
          <a:p>
            <a:r>
              <a:rPr lang="en-IN" sz="1800" dirty="0">
                <a:hlinkClick r:id="rId3"/>
              </a:rPr>
              <a:t>https://www.programiz.com/cpp-programming/nested-loops</a:t>
            </a:r>
            <a:r>
              <a:rPr lang="en-IN" sz="1800" dirty="0"/>
              <a:t> (nested loops)</a:t>
            </a:r>
            <a:endParaRPr lang="en-IN" sz="1800" dirty="0"/>
          </a:p>
          <a:p>
            <a:r>
              <a:rPr lang="en-IN" sz="1800" dirty="0">
                <a:hlinkClick r:id="rId4"/>
              </a:rPr>
              <a:t>https://www.programiz.com/cpp-programming/goto</a:t>
            </a:r>
            <a:r>
              <a:rPr lang="en-IN" sz="1800" dirty="0"/>
              <a:t> (</a:t>
            </a:r>
            <a:r>
              <a:rPr lang="en-IN" sz="1800" dirty="0" err="1"/>
              <a:t>goto</a:t>
            </a:r>
            <a:r>
              <a:rPr lang="en-IN" sz="1800" dirty="0"/>
              <a:t> statements)</a:t>
            </a:r>
            <a:endParaRPr lang="en-IN" sz="1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9"/>
          <p:cNvSpPr txBox="1">
            <a:spLocks noGrp="1"/>
          </p:cNvSpPr>
          <p:nvPr>
            <p:ph type="body" idx="4294967295"/>
          </p:nvPr>
        </p:nvSpPr>
        <p:spPr>
          <a:xfrm>
            <a:off x="3160712" y="2283618"/>
            <a:ext cx="28225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30000"/>
              <a:buNone/>
            </a:pPr>
            <a:r>
              <a:rPr lang="en-US" sz="3600" dirty="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Thank you!</a:t>
            </a:r>
            <a:endParaRPr sz="3600" dirty="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"/>
          <p:cNvSpPr txBox="1">
            <a:spLocks noGrp="1"/>
          </p:cNvSpPr>
          <p:nvPr>
            <p:ph type="title"/>
          </p:nvPr>
        </p:nvSpPr>
        <p:spPr>
          <a:xfrm>
            <a:off x="1187624" y="366469"/>
            <a:ext cx="651251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US" dirty="0"/>
              <a:t>Simplest C++ program</a:t>
            </a:r>
            <a:endParaRPr dirty="0"/>
          </a:p>
        </p:txBody>
      </p:sp>
      <p:sp>
        <p:nvSpPr>
          <p:cNvPr id="232" name="Google Shape;232;p4"/>
          <p:cNvSpPr/>
          <p:nvPr/>
        </p:nvSpPr>
        <p:spPr>
          <a:xfrm>
            <a:off x="1057258" y="1405713"/>
            <a:ext cx="7029484" cy="255450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 panose="020B0603020202020204"/>
              <a:buNone/>
            </a:pPr>
            <a:endParaRPr lang="en-US" sz="2000" b="0" i="0" u="none" strike="noStrike" cap="none" dirty="0">
              <a:solidFill>
                <a:srgbClr val="BBB529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>
              <a:buClr>
                <a:srgbClr val="BBB529"/>
              </a:buClr>
              <a:buSzPts val="2500"/>
            </a:pPr>
            <a:r>
              <a:rPr lang="en-US" sz="2000" dirty="0">
                <a:solidFill>
                  <a:srgbClr val="BBB529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  </a:t>
            </a:r>
            <a:r>
              <a:rPr lang="en-US" sz="2000" b="0" i="0" u="none" strike="noStrike" cap="none" dirty="0">
                <a:solidFill>
                  <a:srgbClr val="BBB529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 #include </a:t>
            </a:r>
            <a:r>
              <a:rPr lang="en-US" sz="2000" b="0" i="0" u="none" strike="noStrike" cap="none" dirty="0">
                <a:solidFill>
                  <a:srgbClr val="6A8759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&lt;iostream&gt;</a:t>
            </a:r>
            <a:br>
              <a:rPr lang="en-US" sz="2000" b="0" i="0" u="none" strike="noStrike" cap="none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</a:br>
            <a:r>
              <a:rPr lang="en-US" sz="2000" dirty="0">
                <a:solidFill>
                  <a:srgbClr val="6A8759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  </a:t>
            </a:r>
            <a:r>
              <a:rPr lang="en-US" sz="2000" b="0" i="0" u="none" strike="noStrike" cap="none" dirty="0">
                <a:solidFill>
                  <a:srgbClr val="6A8759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 </a:t>
            </a:r>
            <a:r>
              <a:rPr lang="en-US" sz="20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using namespace </a:t>
            </a:r>
            <a:r>
              <a:rPr lang="en-US" sz="2000" b="0" i="0" u="none" strike="noStrike" cap="none" dirty="0">
                <a:solidFill>
                  <a:srgbClr val="B5B6E3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std</a:t>
            </a:r>
            <a:r>
              <a:rPr lang="en-US" sz="20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;</a:t>
            </a:r>
            <a:br>
              <a:rPr lang="en-US" sz="2000" b="0" i="0" u="none" strike="noStrike" cap="none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</a:br>
            <a:br>
              <a:rPr lang="en-US" sz="2000" b="0" i="0" u="none" strike="noStrike" cap="none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</a:br>
            <a:r>
              <a:rPr lang="en-US" sz="2000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  </a:t>
            </a:r>
            <a:r>
              <a:rPr lang="en-US" sz="20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 int </a:t>
            </a:r>
            <a:r>
              <a:rPr lang="en-US" sz="2000" b="0" i="0" u="none" strike="noStrike" cap="none" dirty="0">
                <a:solidFill>
                  <a:srgbClr val="FFC66D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main</a:t>
            </a: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() {</a:t>
            </a:r>
            <a:br>
              <a:rPr lang="en-US" sz="2000" b="0" i="0" u="none" strike="noStrike" cap="none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</a:br>
            <a:r>
              <a:rPr lang="en-US" sz="2000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      </a:t>
            </a: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 </a:t>
            </a:r>
            <a:r>
              <a:rPr lang="en-US" sz="2000" b="0" i="0" u="none" strike="noStrike" cap="none" dirty="0" err="1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cout</a:t>
            </a: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 </a:t>
            </a:r>
            <a:r>
              <a:rPr lang="en-US" sz="2000" b="0" i="0" u="none" strike="noStrike" cap="none" dirty="0">
                <a:solidFill>
                  <a:srgbClr val="5F8C8A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&lt;&lt; </a:t>
            </a:r>
            <a:r>
              <a:rPr lang="en-US" sz="2000" b="0" i="0" u="none" strike="noStrike" cap="none" dirty="0">
                <a:solidFill>
                  <a:srgbClr val="6A8759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"Hello world!" </a:t>
            </a:r>
            <a:r>
              <a:rPr lang="en-US" sz="2000" b="0" i="0" u="none" strike="noStrike" cap="none" dirty="0">
                <a:solidFill>
                  <a:srgbClr val="5F8C8A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&lt;&lt; </a:t>
            </a:r>
            <a:r>
              <a:rPr lang="en-US" sz="2000" b="0" i="0" u="none" strike="noStrike" cap="none" dirty="0" err="1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endl</a:t>
            </a:r>
            <a:r>
              <a:rPr lang="en-US" sz="20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;</a:t>
            </a:r>
            <a:br>
              <a:rPr lang="en-US" sz="2000" b="0" i="0" u="none" strike="noStrike" cap="none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</a:br>
            <a:r>
              <a:rPr lang="en-US" sz="2000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  </a:t>
            </a:r>
            <a:r>
              <a:rPr lang="en-US" sz="20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 </a:t>
            </a: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}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 panose="020B0603020202020204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 txBox="1">
            <a:spLocks noGrp="1"/>
          </p:cNvSpPr>
          <p:nvPr>
            <p:ph type="title"/>
          </p:nvPr>
        </p:nvSpPr>
        <p:spPr>
          <a:xfrm>
            <a:off x="971600" y="321864"/>
            <a:ext cx="698477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US" dirty="0"/>
              <a:t>Constants in C++</a:t>
            </a:r>
            <a:endParaRPr dirty="0"/>
          </a:p>
        </p:txBody>
      </p:sp>
      <p:sp>
        <p:nvSpPr>
          <p:cNvPr id="238" name="Google Shape;238;p5"/>
          <p:cNvSpPr txBox="1">
            <a:spLocks noGrp="1"/>
          </p:cNvSpPr>
          <p:nvPr>
            <p:ph idx="1"/>
          </p:nvPr>
        </p:nvSpPr>
        <p:spPr>
          <a:xfrm>
            <a:off x="827584" y="1332743"/>
            <a:ext cx="7128792" cy="331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8620" indent="-342900">
              <a:spcBef>
                <a:spcPts val="0"/>
              </a:spcBef>
              <a:buSzPct val="130000"/>
            </a:pPr>
            <a:r>
              <a:rPr lang="en-US" sz="2500" dirty="0">
                <a:solidFill>
                  <a:srgbClr val="101322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Integer constants:  4  |  62  |  -90</a:t>
            </a:r>
            <a:endParaRPr lang="en-US" sz="25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88620" indent="-342900">
              <a:spcBef>
                <a:spcPts val="0"/>
              </a:spcBef>
              <a:buSzPct val="130000"/>
            </a:pPr>
            <a:endParaRPr lang="en-US" sz="2500" dirty="0">
              <a:solidFill>
                <a:srgbClr val="101322"/>
              </a:solidFill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  <a:p>
            <a:pPr marL="388620" indent="-342900">
              <a:spcBef>
                <a:spcPts val="690"/>
              </a:spcBef>
              <a:buSzPct val="130000"/>
            </a:pPr>
            <a:r>
              <a:rPr lang="en-US" sz="2500" dirty="0">
                <a:solidFill>
                  <a:srgbClr val="101322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Decimal constants:  3.14  |  12.0  |  0.33333</a:t>
            </a:r>
            <a:endParaRPr lang="en-US" sz="2500" dirty="0">
              <a:solidFill>
                <a:srgbClr val="101322"/>
              </a:solidFill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  <a:p>
            <a:pPr marL="388620" indent="-342900">
              <a:spcBef>
                <a:spcPts val="690"/>
              </a:spcBef>
              <a:buSzPct val="130000"/>
            </a:pPr>
            <a:endParaRPr lang="en-US" sz="2500" dirty="0">
              <a:solidFill>
                <a:srgbClr val="101322"/>
              </a:solidFill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  <a:p>
            <a:pPr marL="388620" indent="-342900">
              <a:spcBef>
                <a:spcPts val="690"/>
              </a:spcBef>
              <a:buSzPct val="130000"/>
            </a:pPr>
            <a:r>
              <a:rPr lang="en-US" sz="2500" dirty="0">
                <a:solidFill>
                  <a:srgbClr val="101322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Character constants:  'f'  |  '5'  |  '~'  |  '\n'</a:t>
            </a:r>
            <a:endParaRPr lang="en-US" sz="2500" dirty="0">
              <a:solidFill>
                <a:srgbClr val="101322"/>
              </a:solidFill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  <a:p>
            <a:pPr marL="388620" indent="-342900">
              <a:spcBef>
                <a:spcPts val="690"/>
              </a:spcBef>
              <a:buSzPct val="130000"/>
            </a:pPr>
            <a:endParaRPr lang="en-US" sz="2500" dirty="0">
              <a:solidFill>
                <a:srgbClr val="101322"/>
              </a:solidFill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  <a:p>
            <a:pPr marL="388620" indent="-342900">
              <a:spcBef>
                <a:spcPts val="690"/>
              </a:spcBef>
              <a:buSzPct val="130000"/>
            </a:pPr>
            <a:r>
              <a:rPr lang="en-US" sz="2500" dirty="0">
                <a:solidFill>
                  <a:srgbClr val="101322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String literal: “Hello :D”  |  “MyP@ssw0rd123!”</a:t>
            </a:r>
            <a:endParaRPr lang="en-US" sz="25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755576" y="321865"/>
            <a:ext cx="712879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US" dirty="0"/>
              <a:t>Output in C++</a:t>
            </a:r>
            <a:endParaRPr dirty="0"/>
          </a:p>
        </p:txBody>
      </p:sp>
      <p:sp>
        <p:nvSpPr>
          <p:cNvPr id="244" name="Google Shape;244;p6"/>
          <p:cNvSpPr txBox="1">
            <a:spLocks noGrp="1"/>
          </p:cNvSpPr>
          <p:nvPr>
            <p:ph idx="1"/>
          </p:nvPr>
        </p:nvSpPr>
        <p:spPr>
          <a:xfrm>
            <a:off x="683568" y="1384785"/>
            <a:ext cx="7344816" cy="332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30000"/>
              <a:buNone/>
            </a:pPr>
            <a:r>
              <a:rPr lang="en-US" sz="2800" dirty="0">
                <a:latin typeface="+mj-lt"/>
              </a:rPr>
              <a:t>To output a value, we use the </a:t>
            </a:r>
            <a:r>
              <a:rPr lang="en-US" sz="2800" dirty="0" err="1">
                <a:latin typeface="+mj-lt"/>
              </a:rPr>
              <a:t>cout</a:t>
            </a:r>
            <a:r>
              <a:rPr lang="en-US" sz="2800" dirty="0">
                <a:latin typeface="+mj-lt"/>
              </a:rPr>
              <a:t> operator as follows: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cout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 &lt;&lt; value;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820"/>
              </a:spcBef>
              <a:spcAft>
                <a:spcPts val="0"/>
              </a:spcAft>
              <a:buSzPct val="130000"/>
              <a:buNone/>
            </a:pPr>
            <a:endParaRPr sz="2800" dirty="0">
              <a:latin typeface="+mj-lt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spcBef>
                <a:spcPts val="820"/>
              </a:spcBef>
              <a:spcAft>
                <a:spcPts val="0"/>
              </a:spcAft>
              <a:buSzPct val="130000"/>
              <a:buNone/>
            </a:pPr>
            <a:r>
              <a:rPr lang="en-US" dirty="0"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To</a:t>
            </a:r>
            <a:r>
              <a:rPr lang="en-US" sz="2800" dirty="0"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print multiple </a:t>
            </a:r>
            <a:r>
              <a:rPr lang="en-US" dirty="0"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values </a:t>
            </a:r>
            <a:r>
              <a:rPr lang="en-US" sz="2800" dirty="0"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 the same line:</a:t>
            </a:r>
            <a:br>
              <a:rPr lang="en-US" dirty="0"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cout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 &lt;&lt; value1 &lt;&lt; value2 &lt;&lt; value3;</a:t>
            </a:r>
            <a:endParaRPr sz="2800" b="1" dirty="0">
              <a:solidFill>
                <a:schemeClr val="accent1">
                  <a:lumMod val="75000"/>
                </a:schemeClr>
              </a:solidFill>
              <a:latin typeface="+mj-lt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820"/>
              </a:spcBef>
              <a:spcAft>
                <a:spcPts val="0"/>
              </a:spcAft>
              <a:buSzPct val="130000"/>
              <a:buNone/>
            </a:pPr>
            <a:endParaRPr sz="2800" dirty="0">
              <a:latin typeface="+mj-lt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spcBef>
                <a:spcPts val="820"/>
              </a:spcBef>
              <a:spcAft>
                <a:spcPts val="0"/>
              </a:spcAft>
              <a:buSzPct val="130000"/>
              <a:buNone/>
            </a:pPr>
            <a:r>
              <a:rPr lang="en-US" sz="2800" dirty="0"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To start printing in a new line: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endl</a:t>
            </a:r>
            <a:r>
              <a:rPr lang="en-US" sz="2800" dirty="0"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or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‘\n’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"/>
          <p:cNvSpPr txBox="1">
            <a:spLocks noGrp="1"/>
          </p:cNvSpPr>
          <p:nvPr>
            <p:ph type="title"/>
          </p:nvPr>
        </p:nvSpPr>
        <p:spPr>
          <a:xfrm>
            <a:off x="467544" y="381774"/>
            <a:ext cx="792088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US" dirty="0"/>
              <a:t>Arithmetic operators in C++</a:t>
            </a:r>
            <a:endParaRPr dirty="0"/>
          </a:p>
        </p:txBody>
      </p:sp>
      <p:sp>
        <p:nvSpPr>
          <p:cNvPr id="250" name="Google Shape;250;p7"/>
          <p:cNvSpPr txBox="1">
            <a:spLocks noGrp="1"/>
          </p:cNvSpPr>
          <p:nvPr>
            <p:ph idx="1"/>
          </p:nvPr>
        </p:nvSpPr>
        <p:spPr>
          <a:xfrm>
            <a:off x="683568" y="1325313"/>
            <a:ext cx="7344816" cy="3456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9845" lvl="0" indent="0" algn="l" rtl="0">
              <a:spcBef>
                <a:spcPts val="0"/>
              </a:spcBef>
              <a:spcAft>
                <a:spcPts val="0"/>
              </a:spcAft>
              <a:buSzPct val="130000"/>
              <a:buNone/>
            </a:pPr>
            <a:r>
              <a:rPr lang="en-US" sz="2600" dirty="0">
                <a:latin typeface="+mj-lt"/>
              </a:rPr>
              <a:t>Arithmetic Operators:</a:t>
            </a:r>
            <a:endParaRPr dirty="0">
              <a:latin typeface="+mj-lt"/>
            </a:endParaRPr>
          </a:p>
          <a:p>
            <a:pPr marL="971550" lvl="1" indent="-514350" algn="l" rtl="0">
              <a:spcBef>
                <a:spcPts val="725"/>
              </a:spcBef>
              <a:spcAft>
                <a:spcPts val="0"/>
              </a:spcAft>
              <a:buSzPct val="100000"/>
              <a:buFont typeface="Trebuchet MS" panose="020B0603020202020204"/>
              <a:buAutoNum type="arabicParenR"/>
            </a:pPr>
            <a:r>
              <a:rPr lang="en-US" sz="2300" dirty="0">
                <a:latin typeface="+mj-lt"/>
              </a:rPr>
              <a:t>+   Addition</a:t>
            </a:r>
            <a:endParaRPr dirty="0">
              <a:latin typeface="+mj-lt"/>
            </a:endParaRPr>
          </a:p>
          <a:p>
            <a:pPr marL="971550" lvl="1" indent="-514350" algn="l" rtl="0">
              <a:spcBef>
                <a:spcPts val="725"/>
              </a:spcBef>
              <a:spcAft>
                <a:spcPts val="0"/>
              </a:spcAft>
              <a:buSzPct val="100000"/>
              <a:buFont typeface="Trebuchet MS" panose="020B0603020202020204"/>
              <a:buAutoNum type="arabicParenR"/>
            </a:pPr>
            <a:r>
              <a:rPr lang="en-US" sz="2300" dirty="0">
                <a:latin typeface="+mj-lt"/>
              </a:rPr>
              <a:t>-    Subtraction</a:t>
            </a:r>
            <a:endParaRPr dirty="0">
              <a:latin typeface="+mj-lt"/>
            </a:endParaRPr>
          </a:p>
          <a:p>
            <a:pPr marL="971550" lvl="1" indent="-514350" algn="l" rtl="0">
              <a:spcBef>
                <a:spcPts val="725"/>
              </a:spcBef>
              <a:spcAft>
                <a:spcPts val="0"/>
              </a:spcAft>
              <a:buSzPct val="100000"/>
              <a:buFont typeface="Trebuchet MS" panose="020B0603020202020204"/>
              <a:buAutoNum type="arabicParenR"/>
            </a:pPr>
            <a:r>
              <a:rPr lang="en-US" sz="2300" dirty="0">
                <a:latin typeface="+mj-lt"/>
              </a:rPr>
              <a:t>*   Multiplication</a:t>
            </a:r>
            <a:endParaRPr dirty="0">
              <a:latin typeface="+mj-lt"/>
            </a:endParaRPr>
          </a:p>
          <a:p>
            <a:pPr marL="971550" lvl="1" indent="-514350" algn="l" rtl="0">
              <a:spcBef>
                <a:spcPts val="725"/>
              </a:spcBef>
              <a:spcAft>
                <a:spcPts val="0"/>
              </a:spcAft>
              <a:buSzPct val="100000"/>
              <a:buFont typeface="Trebuchet MS" panose="020B0603020202020204"/>
              <a:buAutoNum type="arabicParenR"/>
            </a:pPr>
            <a:r>
              <a:rPr lang="en-US" sz="2300" dirty="0">
                <a:latin typeface="+mj-lt"/>
              </a:rPr>
              <a:t>/   Division (Quotient)</a:t>
            </a:r>
            <a:endParaRPr dirty="0">
              <a:latin typeface="+mj-lt"/>
            </a:endParaRPr>
          </a:p>
          <a:p>
            <a:pPr marL="971550" lvl="1" indent="-514350" algn="l" rtl="0">
              <a:spcBef>
                <a:spcPts val="725"/>
              </a:spcBef>
              <a:spcAft>
                <a:spcPts val="0"/>
              </a:spcAft>
              <a:buSzPct val="100000"/>
              <a:buFont typeface="+mj-lt"/>
              <a:buAutoNum type="arabicParenR"/>
            </a:pPr>
            <a:r>
              <a:rPr lang="en-US" sz="2300" dirty="0">
                <a:latin typeface="+mj-lt"/>
              </a:rPr>
              <a:t>%  Modulo (Remainder)</a:t>
            </a:r>
            <a:endParaRPr dirty="0">
              <a:latin typeface="+mj-lt"/>
            </a:endParaRPr>
          </a:p>
          <a:p>
            <a:pPr marL="457200" lvl="1" indent="0" algn="l" rtl="0">
              <a:spcBef>
                <a:spcPts val="725"/>
              </a:spcBef>
              <a:spcAft>
                <a:spcPts val="0"/>
              </a:spcAft>
              <a:buSzPct val="130000"/>
              <a:buNone/>
            </a:pPr>
            <a:endParaRPr sz="2300" dirty="0">
              <a:latin typeface="+mj-lt"/>
            </a:endParaRPr>
          </a:p>
          <a:p>
            <a:pPr marL="57150" lvl="0" indent="0" algn="l" rtl="0">
              <a:spcBef>
                <a:spcPts val="800"/>
              </a:spcBef>
              <a:spcAft>
                <a:spcPts val="0"/>
              </a:spcAft>
              <a:buSzPct val="130000"/>
              <a:buNone/>
            </a:pPr>
            <a:r>
              <a:rPr lang="en-US" sz="2700" dirty="0">
                <a:solidFill>
                  <a:srgbClr val="C00000"/>
                </a:solidFill>
                <a:latin typeface="+mj-lt"/>
              </a:rPr>
              <a:t>NOTE: C++ follows the BODMAS rule</a:t>
            </a:r>
            <a:endParaRPr sz="2700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"/>
          <p:cNvSpPr txBox="1">
            <a:spLocks noGrp="1"/>
          </p:cNvSpPr>
          <p:nvPr>
            <p:ph type="title"/>
          </p:nvPr>
        </p:nvSpPr>
        <p:spPr>
          <a:xfrm>
            <a:off x="683568" y="202332"/>
            <a:ext cx="741682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US"/>
              <a:t>Variables</a:t>
            </a:r>
            <a:endParaRPr lang="en-US"/>
          </a:p>
        </p:txBody>
      </p:sp>
      <p:sp>
        <p:nvSpPr>
          <p:cNvPr id="256" name="Google Shape;256;p8"/>
          <p:cNvSpPr txBox="1">
            <a:spLocks noGrp="1"/>
          </p:cNvSpPr>
          <p:nvPr>
            <p:ph idx="1"/>
          </p:nvPr>
        </p:nvSpPr>
        <p:spPr>
          <a:xfrm>
            <a:off x="457200" y="1347614"/>
            <a:ext cx="8229600" cy="291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940"/>
              </a:spcBef>
              <a:buSzPct val="100000"/>
              <a:buNone/>
            </a:pPr>
            <a:r>
              <a:rPr lang="en-US" sz="3200" dirty="0">
                <a:latin typeface="+mj-lt"/>
              </a:rPr>
              <a:t>Variables are</a:t>
            </a:r>
            <a:r>
              <a:rPr lang="en-IN" altLang="en-US" sz="3200" dirty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containers that stores specific types of data. They can be modified with the assignment operator “=”</a:t>
            </a:r>
            <a:endParaRPr lang="en-US" sz="3200" dirty="0">
              <a:latin typeface="+mj-lt"/>
            </a:endParaRPr>
          </a:p>
          <a:p>
            <a:pPr marL="0" indent="0">
              <a:spcBef>
                <a:spcPts val="940"/>
              </a:spcBef>
              <a:buSzPct val="100000"/>
              <a:buNone/>
            </a:pPr>
            <a:endParaRPr lang="en-US" sz="3200" dirty="0">
              <a:latin typeface="+mj-lt"/>
            </a:endParaRPr>
          </a:p>
          <a:p>
            <a:pPr marL="0" indent="0">
              <a:spcBef>
                <a:spcPts val="940"/>
              </a:spcBef>
              <a:buSzPct val="100000"/>
              <a:buNone/>
            </a:pPr>
            <a:r>
              <a:rPr lang="en-US" sz="3200" dirty="0">
                <a:latin typeface="+mj-lt"/>
              </a:rPr>
              <a:t>Syntax:</a:t>
            </a:r>
            <a:br>
              <a:rPr lang="en-US" sz="3200" dirty="0">
                <a:latin typeface="+mj-lt"/>
              </a:rPr>
            </a:br>
            <a:endParaRPr lang="en-US" sz="3200" dirty="0">
              <a:latin typeface="+mj-lt"/>
            </a:endParaRPr>
          </a:p>
        </p:txBody>
      </p:sp>
      <p:sp>
        <p:nvSpPr>
          <p:cNvPr id="257" name="Google Shape;257;p8"/>
          <p:cNvSpPr txBox="1"/>
          <p:nvPr/>
        </p:nvSpPr>
        <p:spPr>
          <a:xfrm>
            <a:off x="323528" y="105958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58" name="Google Shape;258;p8"/>
          <p:cNvSpPr/>
          <p:nvPr/>
        </p:nvSpPr>
        <p:spPr>
          <a:xfrm>
            <a:off x="1909926" y="3418660"/>
            <a:ext cx="5889848" cy="461624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8B25"/>
              </a:buClr>
              <a:buSzPts val="2800"/>
              <a:buFont typeface="Consolas" panose="020B0609020204030204" charset="0"/>
              <a:buNone/>
            </a:pPr>
            <a:r>
              <a:rPr lang="en-US" sz="2400" b="0" i="0" u="none" strike="noStrike" cap="none" dirty="0">
                <a:solidFill>
                  <a:srgbClr val="908B25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datatype </a:t>
            </a:r>
            <a:r>
              <a:rPr lang="en-US" sz="2400" b="0" i="0" u="none" strike="noStrike" cap="none" dirty="0" err="1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variable_name</a:t>
            </a:r>
            <a:r>
              <a:rPr lang="en-US" sz="24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 = </a:t>
            </a:r>
            <a:r>
              <a:rPr lang="en-US" sz="2400" b="0" i="0" u="none" strike="noStrike" cap="none" dirty="0">
                <a:solidFill>
                  <a:srgbClr val="6897BB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value</a:t>
            </a:r>
            <a:r>
              <a:rPr lang="en-US" sz="24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;</a:t>
            </a:r>
            <a:endParaRPr sz="2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 txBox="1">
            <a:spLocks noGrp="1"/>
          </p:cNvSpPr>
          <p:nvPr>
            <p:ph type="title"/>
          </p:nvPr>
        </p:nvSpPr>
        <p:spPr>
          <a:xfrm>
            <a:off x="683568" y="202332"/>
            <a:ext cx="741682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US"/>
              <a:t>Variables</a:t>
            </a:r>
            <a:endParaRPr lang="en-US"/>
          </a:p>
        </p:txBody>
      </p:sp>
      <p:sp>
        <p:nvSpPr>
          <p:cNvPr id="264" name="Google Shape;264;p9"/>
          <p:cNvSpPr txBox="1">
            <a:spLocks noGrp="1"/>
          </p:cNvSpPr>
          <p:nvPr>
            <p:ph idx="1"/>
          </p:nvPr>
        </p:nvSpPr>
        <p:spPr>
          <a:xfrm>
            <a:off x="457200" y="1059582"/>
            <a:ext cx="8229600" cy="3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640"/>
              <a:buNone/>
            </a:pPr>
            <a:r>
              <a:rPr lang="en-US" sz="2800" dirty="0">
                <a:latin typeface="+mj-lt"/>
              </a:rPr>
              <a:t>Variable names cannot:</a:t>
            </a:r>
            <a:endParaRPr dirty="0">
              <a:latin typeface="+mj-lt"/>
            </a:endParaRPr>
          </a:p>
          <a:p>
            <a:pPr marL="742950" lvl="1" indent="-342900">
              <a:spcBef>
                <a:spcPts val="780"/>
              </a:spcBef>
              <a:buSzPts val="3120"/>
            </a:pPr>
            <a:r>
              <a:rPr lang="en-US" sz="2400" dirty="0">
                <a:latin typeface="+mj-lt"/>
              </a:rPr>
              <a:t>Have spaces (use underscore instead)</a:t>
            </a:r>
            <a:endParaRPr dirty="0">
              <a:latin typeface="+mj-lt"/>
            </a:endParaRPr>
          </a:p>
          <a:p>
            <a:pPr marL="742950" lvl="1" indent="-342900">
              <a:spcBef>
                <a:spcPts val="780"/>
              </a:spcBef>
              <a:buSzPts val="3120"/>
            </a:pPr>
            <a:r>
              <a:rPr lang="en-US" sz="2400" dirty="0">
                <a:latin typeface="+mj-lt"/>
              </a:rPr>
              <a:t>Start with a digit</a:t>
            </a:r>
            <a:endParaRPr dirty="0">
              <a:latin typeface="+mj-lt"/>
            </a:endParaRPr>
          </a:p>
          <a:p>
            <a:pPr marL="742950" lvl="1" indent="-342900">
              <a:spcBef>
                <a:spcPts val="780"/>
              </a:spcBef>
              <a:buSzPts val="3120"/>
            </a:pPr>
            <a:r>
              <a:rPr lang="en-US" sz="2400" dirty="0">
                <a:latin typeface="+mj-lt"/>
              </a:rPr>
              <a:t>Be reserved by the compiler</a:t>
            </a:r>
            <a:endParaRPr dirty="0">
              <a:latin typeface="+mj-lt"/>
            </a:endParaRPr>
          </a:p>
          <a:p>
            <a:pPr marL="742950" lvl="1" indent="-342900">
              <a:spcBef>
                <a:spcPts val="780"/>
              </a:spcBef>
              <a:buSzPts val="3120"/>
            </a:pPr>
            <a:r>
              <a:rPr lang="en-US" sz="2400" dirty="0">
                <a:latin typeface="+mj-lt"/>
              </a:rPr>
              <a:t>Already taken by another variable (</a:t>
            </a:r>
            <a:r>
              <a:rPr lang="en-US" dirty="0">
                <a:latin typeface="+mj-lt"/>
              </a:rPr>
              <a:t>i</a:t>
            </a:r>
            <a:r>
              <a:rPr lang="en-US" sz="2400" dirty="0">
                <a:latin typeface="+mj-lt"/>
              </a:rPr>
              <a:t>n the same scope)</a:t>
            </a:r>
            <a:endParaRPr dirty="0">
              <a:latin typeface="+mj-lt"/>
            </a:endParaRPr>
          </a:p>
          <a:p>
            <a:pPr marL="857250" lvl="1" indent="-457200">
              <a:spcBef>
                <a:spcPts val="860"/>
              </a:spcBef>
              <a:buSzPts val="3640"/>
            </a:pPr>
            <a:endParaRPr sz="2800" dirty="0">
              <a:latin typeface="+mj-lt"/>
            </a:endParaRPr>
          </a:p>
          <a:p>
            <a:pPr marL="0" indent="0">
              <a:spcBef>
                <a:spcPts val="860"/>
              </a:spcBef>
              <a:buSzPts val="3640"/>
              <a:buNone/>
            </a:pPr>
            <a:r>
              <a:rPr lang="en-US" sz="2800" dirty="0">
                <a:solidFill>
                  <a:srgbClr val="C00000"/>
                </a:solidFill>
                <a:latin typeface="+mj-lt"/>
              </a:rPr>
              <a:t>NOTE: Keywords/Variables are case sensitive</a:t>
            </a:r>
            <a:endParaRPr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65" name="Google Shape;265;p9"/>
          <p:cNvSpPr txBox="1"/>
          <p:nvPr/>
        </p:nvSpPr>
        <p:spPr>
          <a:xfrm>
            <a:off x="323528" y="105958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5807</Words>
  <Application>WPS Presentation</Application>
  <PresentationFormat>On-screen Show (16:9)</PresentationFormat>
  <Paragraphs>274</Paragraphs>
  <Slides>32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Arial</vt:lpstr>
      <vt:lpstr>SimSun</vt:lpstr>
      <vt:lpstr>Wingdings</vt:lpstr>
      <vt:lpstr>Arial</vt:lpstr>
      <vt:lpstr>Trebuchet MS</vt:lpstr>
      <vt:lpstr>Calibri</vt:lpstr>
      <vt:lpstr>Calibri Light</vt:lpstr>
      <vt:lpstr>Consolas</vt:lpstr>
      <vt:lpstr>Courier New</vt:lpstr>
      <vt:lpstr>Microsoft YaHei</vt:lpstr>
      <vt:lpstr>Arial Unicode MS</vt:lpstr>
      <vt:lpstr>Calibri Light</vt:lpstr>
      <vt:lpstr>Office Theme</vt:lpstr>
      <vt:lpstr>PowerPoint 演示文稿</vt:lpstr>
      <vt:lpstr>Why you should prefer C++ (For Competitive Programming)</vt:lpstr>
      <vt:lpstr>Goal</vt:lpstr>
      <vt:lpstr>Simplest C++ program</vt:lpstr>
      <vt:lpstr>Constants in C++</vt:lpstr>
      <vt:lpstr>Output in C++</vt:lpstr>
      <vt:lpstr>Arithmetic operators in C++</vt:lpstr>
      <vt:lpstr>Variables</vt:lpstr>
      <vt:lpstr>Variables</vt:lpstr>
      <vt:lpstr>Datatypes</vt:lpstr>
      <vt:lpstr>Common Primitive datatypes </vt:lpstr>
      <vt:lpstr>Common Derived datatypes </vt:lpstr>
      <vt:lpstr>Arithmetic Assignment Operators</vt:lpstr>
      <vt:lpstr>Unary Operators</vt:lpstr>
      <vt:lpstr>Input in C++</vt:lpstr>
      <vt:lpstr>Check your understanding - 1</vt:lpstr>
      <vt:lpstr>Conditions and Relational Operators</vt:lpstr>
      <vt:lpstr>Logical operators</vt:lpstr>
      <vt:lpstr>Conditional statements</vt:lpstr>
      <vt:lpstr>Check Your Understanding 2</vt:lpstr>
      <vt:lpstr>Loop</vt:lpstr>
      <vt:lpstr>Loop (Miscellaneous)</vt:lpstr>
      <vt:lpstr>“for” loop</vt:lpstr>
      <vt:lpstr>“while” loop</vt:lpstr>
      <vt:lpstr>“do-while” loop</vt:lpstr>
      <vt:lpstr>Scope</vt:lpstr>
      <vt:lpstr>Miscellaneous</vt:lpstr>
      <vt:lpstr>goto statements</vt:lpstr>
      <vt:lpstr>Check Your Understanding 3</vt:lpstr>
      <vt:lpstr>Exercise</vt:lpstr>
      <vt:lpstr>Resources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sriva</cp:lastModifiedBy>
  <cp:revision>149</cp:revision>
  <dcterms:created xsi:type="dcterms:W3CDTF">2016-12-05T23:26:00Z</dcterms:created>
  <dcterms:modified xsi:type="dcterms:W3CDTF">2022-08-21T09:35:05Z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8C3E5B9CE97B403287536C0B535BF2B3</vt:lpwstr>
  </property>
  <property fmtid="{D5CDD505-2E9C-101B-9397-08002B2CF9AE}" pid="3" name="KSOProductBuildVer">
    <vt:lpwstr>1033-11.2.0.11254</vt:lpwstr>
  </property>
</Properties>
</file>