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22"/>
  </p:handout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4" r:id="rId17"/>
    <p:sldId id="289" r:id="rId19"/>
    <p:sldId id="29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codeforces.com/problemset/problem/1593/C" TargetMode="External"/><Relationship Id="rId3" Type="http://schemas.openxmlformats.org/officeDocument/2006/relationships/hyperlink" Target="https://codeforces.com/problemset/problem/1593/B" TargetMode="External"/><Relationship Id="rId2" Type="http://schemas.openxmlformats.org/officeDocument/2006/relationships/hyperlink" Target="https://codeforces.com/problemset/problem/1613/B" TargetMode="External"/><Relationship Id="rId1" Type="http://schemas.openxmlformats.org/officeDocument/2006/relationships/hyperlink" Target="https://codeforces.com/problemset/problem/1594/B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hackerearth.com/practice/basic-programming/bit-manipulation/basics-of-bit-manipulation/tutorial/" TargetMode="External"/><Relationship Id="rId2" Type="http://schemas.openxmlformats.org/officeDocument/2006/relationships/hyperlink" Target="https://codeforces.com/blog/entry/73490" TargetMode="External"/><Relationship Id="rId1" Type="http://schemas.openxmlformats.org/officeDocument/2006/relationships/hyperlink" Target="https://brilliant.org/wiki/number-base/" TargetMode="Externa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edium.com/biffures/part-4-bitwise-patterns-7b17dae3eee0" TargetMode="External"/><Relationship Id="rId3" Type="http://schemas.openxmlformats.org/officeDocument/2006/relationships/hyperlink" Target="https://medium.com/biffures/part-3-or-and-20ccc9938f05" TargetMode="External"/><Relationship Id="rId2" Type="http://schemas.openxmlformats.org/officeDocument/2006/relationships/hyperlink" Target="https://medium.com/biffures/part-2-the-beauty-of-bitwise-and-or-cdf1d8d87891" TargetMode="External"/><Relationship Id="rId1" Type="http://schemas.openxmlformats.org/officeDocument/2006/relationships/hyperlink" Target="https://medium.com/biffures/bits-101-120f75aeb75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google.com/forms/d/1TKR9T88-pwGnw7s-rTqA6pqBh7HG0dz34WHj5_2whig/view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Problem Solving +</a:t>
            </a:r>
            <a:br>
              <a:rPr lang="en-IN" altLang="en-US" dirty="0"/>
            </a:br>
            <a:r>
              <a:rPr lang="en-IN" altLang="en-US" dirty="0"/>
              <a:t>Bit Manipulation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>
                <a:solidFill>
                  <a:schemeClr val="bg1">
                    <a:lumMod val="50000"/>
                  </a:schemeClr>
                </a:solidFill>
              </a:rPr>
              <a:t>Srivaths P</a:t>
            </a:r>
            <a:endParaRPr lang="en-I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OR operator (“|”) takes every corresponding bit of the two numbers and checks whether </a:t>
            </a:r>
            <a:r>
              <a:rPr lang="en-IN" b="1" i="1" dirty="0" err="1"/>
              <a:t>atleast</a:t>
            </a:r>
            <a:r>
              <a:rPr lang="en-IN" b="1" i="1" dirty="0"/>
              <a:t> one</a:t>
            </a:r>
            <a:r>
              <a:rPr lang="en-IN" dirty="0"/>
              <a:t> of them is 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368053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AND operator (“&amp;”) takes every corresponding bit of the two numbers and checks whether </a:t>
            </a:r>
            <a:r>
              <a:rPr lang="en-IN" b="1" i="1" dirty="0"/>
              <a:t>both</a:t>
            </a:r>
            <a:r>
              <a:rPr lang="en-IN" dirty="0"/>
              <a:t> of them is 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368053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XOR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XOR operator (“^”) takes every corresponding bit of the two numbers and checks whether </a:t>
            </a:r>
            <a:r>
              <a:rPr lang="en-IN" b="1" i="1" dirty="0"/>
              <a:t>exactly one</a:t>
            </a:r>
            <a:r>
              <a:rPr lang="en-IN" dirty="0"/>
              <a:t> of them is set.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368053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</a:t>
            </a:r>
            <a:r>
              <a:rPr lang="en-IN" dirty="0" err="1"/>
              <a:t>Left/Right Shift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Bitwise Left Shift (“&lt;&lt;”):</a:t>
                </a:r>
                <a:endParaRPr lang="en-I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&lt;&lt;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shifts the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to the left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bits, adding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zeros at the end.</a:t>
                </a: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This value is the same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&lt;&lt;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144</m:t>
                      </m:r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r>
                  <a:rPr lang="en-IN" dirty="0"/>
                  <a:t>Bitwise Right Shift (“&gt;&gt;”):</a:t>
                </a:r>
                <a:endParaRPr lang="en-I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shifts the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to the right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bits, deleting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zeros from the end.</a:t>
                </a: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This value is the same as floor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&gt;&gt;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Properties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Every bitwise operator is associative and commutative.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>
                    <a:sym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I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ym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I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I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IN" altLang="en-US">
                <a:sym typeface="+mn-ea"/>
                <a:hlinkClick r:id="rId1" action="ppaction://hlinkfile"/>
              </a:rPr>
              <a:t>https://codeforces.com/problemset/problem/1594/B</a:t>
            </a:r>
            <a:endParaRPr lang="en-IN" altLang="en-US">
              <a:sym typeface="+mn-ea"/>
              <a:hlinkClick r:id="rId1" action="ppaction://hlinkfile"/>
            </a:endParaRPr>
          </a:p>
          <a:p>
            <a:r>
              <a:rPr lang="en-IN" altLang="en-US">
                <a:sym typeface="+mn-ea"/>
                <a:hlinkClick r:id="rId2" tooltip="" action="ppaction://hlinkfile"/>
              </a:rPr>
              <a:t>https://codeforces.com/problemset/problem/1613/B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  <a:hlinkClick r:id="rId3" action="ppaction://hlinkfile"/>
              </a:rPr>
              <a:t>https://codeforces.com/problemset/problem/1593/B</a:t>
            </a:r>
            <a:endParaRPr lang="en-IN" altLang="en-US">
              <a:sym typeface="+mn-ea"/>
              <a:hlinkClick r:id="rId3" action="ppaction://hlinkfile"/>
            </a:endParaRPr>
          </a:p>
          <a:p>
            <a:r>
              <a:rPr lang="en-IN" altLang="en-US">
                <a:sym typeface="+mn-ea"/>
                <a:hlinkClick r:id="rId4" action="ppaction://hlinkfile"/>
              </a:rPr>
              <a:t>https://codeforces.com/problemset/problem/1593/C</a:t>
            </a:r>
            <a:endParaRPr lang="en-IN" altLang="en-US">
              <a:sym typeface="+mn-ea"/>
              <a:hlinkClick r:id="rId4" action="ppaction://hlinkfile"/>
            </a:endParaRPr>
          </a:p>
          <a:p>
            <a:pPr marL="0" indent="0" algn="l">
              <a:buNone/>
            </a:pPr>
            <a:endParaRPr lang="en-I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Number base: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1"/>
              </a:rPr>
              <a:t>https://brilliant.org/wiki/number-base/</a:t>
            </a:r>
            <a:endParaRPr lang="en-IN" dirty="0"/>
          </a:p>
          <a:p>
            <a:pPr marL="0" indent="0">
              <a:buNone/>
            </a:pPr>
            <a:br>
              <a:rPr lang="en-IN" dirty="0">
                <a:hlinkClick r:id="rId2"/>
              </a:rPr>
            </a:br>
            <a:r>
              <a:rPr lang="en-IN" dirty="0"/>
              <a:t>Bit manipulation:</a:t>
            </a:r>
            <a:endParaRPr lang="en-IN" dirty="0"/>
          </a:p>
          <a:p>
            <a:r>
              <a:rPr lang="en-IN" dirty="0">
                <a:hlinkClick r:id="rId2"/>
              </a:rPr>
              <a:t>https://codeforces.com/blog/entry/73490</a:t>
            </a:r>
            <a:r>
              <a:rPr lang="en-IN" dirty="0"/>
              <a:t> (highly recommended) 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https://www.hackerearth.com/practice/basic-programming/bit-manipulation/basics-of-bit-manipulation/tutorial/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On bitwise operators:</a:t>
            </a: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1"/>
              </a:rPr>
              <a:t>https://medium.com/biffures/bits-101-120f75aeb75a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https://medium.com/biffures/part-2-the-beauty-of-bitwise-and-or-cdf1d8d87891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3"/>
              </a:rPr>
              <a:t>https://medium.com/biffures/part-3-or-and-20ccc9938f05</a:t>
            </a:r>
            <a:endParaRPr lang="en-IN" sz="2400" dirty="0"/>
          </a:p>
          <a:p>
            <a:pPr marL="0" indent="0">
              <a:buNone/>
            </a:pPr>
            <a:r>
              <a:rPr lang="en-IN" sz="2400" dirty="0">
                <a:hlinkClick r:id="rId4"/>
              </a:rPr>
              <a:t>https://medium.com/biffures/part-4-bitwise-patterns-7b17dae3eee0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7330"/>
            <a:ext cx="10515600" cy="1543685"/>
          </a:xfrm>
        </p:spPr>
        <p:txBody>
          <a:bodyPr/>
          <a:p>
            <a:pPr algn="ctr"/>
            <a:r>
              <a:rPr lang="en-IN" altLang="en-US"/>
              <a:t>Thanks for Watching!</a:t>
            </a:r>
            <a:endParaRPr lang="en-IN" alt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38200" y="3792855"/>
            <a:ext cx="10515600" cy="1543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/>
              <a:t>Feedback form:</a:t>
            </a:r>
            <a:endParaRPr lang="en-IN" altLang="en-US"/>
          </a:p>
          <a:p>
            <a:pPr algn="ctr"/>
            <a:r>
              <a:rPr lang="en-IN" altLang="en-US">
                <a:hlinkClick r:id="rId1" tooltip="" action="ppaction://hlinkfile"/>
              </a:rPr>
              <a:t>https://docs.google.com/forms/d/1TKR9T88-pwGnw7s-rTqA6pqBh7HG0dz34WHj5_2whig/viewform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Learn what a number base is.</a:t>
            </a:r>
            <a:endParaRPr lang="en-IN" sz="3500" dirty="0"/>
          </a:p>
          <a:p>
            <a:r>
              <a:rPr lang="en-IN" sz="3500" dirty="0"/>
              <a:t>Understand bit manipulation and its use cases.</a:t>
            </a:r>
            <a:endParaRPr lang="en-IN" sz="3500" dirty="0"/>
          </a:p>
          <a:p>
            <a:r>
              <a:rPr lang="en-IN" sz="3500" dirty="0"/>
              <a:t>Learn tips for bit manipulation.</a:t>
            </a:r>
            <a:endParaRPr lang="en-IN" sz="3500" dirty="0"/>
          </a:p>
          <a:p>
            <a:r>
              <a:rPr lang="en-IN" sz="3500" dirty="0"/>
              <a:t>Learn bitwise operators and their properties.</a:t>
            </a:r>
            <a:endParaRPr lang="en-IN"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number base is the number of unique digits that are used to represent numbers.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example:</a:t>
            </a:r>
            <a:endParaRPr lang="en-IN" dirty="0"/>
          </a:p>
          <a:p>
            <a:pPr lvl="1"/>
            <a:r>
              <a:rPr lang="en-IN" dirty="0"/>
              <a:t>Base 10 (decimal): 123, 4141, 9999999</a:t>
            </a:r>
            <a:endParaRPr lang="en-IN" dirty="0"/>
          </a:p>
          <a:p>
            <a:pPr lvl="1"/>
            <a:r>
              <a:rPr lang="en-IN" dirty="0"/>
              <a:t>Base 2 (binary): 1111011, 1000000101101, 100110001001011001111111</a:t>
            </a:r>
            <a:endParaRPr lang="en-IN" dirty="0"/>
          </a:p>
          <a:p>
            <a:pPr lvl="1"/>
            <a:r>
              <a:rPr lang="en-IN" dirty="0"/>
              <a:t>Base 16 (hexadecimal): 7b, 102d, 98967f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When there are not enough digits, alphabets are used instead.</a:t>
            </a: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Base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To read a number “S” in base “N”, we can use the following formula: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Bit Manipulation?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Anything that involves using the digits (bits) of the binary form of a number is bit manipulation.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Usage of operators such as NOT, OR, AND, XOR, LSHIFT, RSHIFT, etc. count as bit manipulation.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need to figure out how to utilize the above operators with our algorithm to solve a problems.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Bit Manipulation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Problems may or may not directly involve bit manipulation.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Some problems use bitwise operators in the problem statement itself, whereas some problems might use bit manipulation indirectly.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example, if the problem involves powers of 2, it might be related to binary. Similarly, powers of other numbers might be in their own base.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approach Bit Manipulation problems?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“When solving a binary problem, think in binary”</a:t>
            </a:r>
            <a:endParaRPr lang="en-IN" dirty="0"/>
          </a:p>
          <a:p>
            <a:pPr algn="r">
              <a:buFontTx/>
              <a:buChar char="-"/>
            </a:pPr>
            <a:r>
              <a:rPr lang="en-IN" dirty="0"/>
              <a:t>My mentor, 2020	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When solving a problem that uses addition, multiplication, etc. we use decimal, which is the appropriate base for us.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When solving a problem that uses a bitwise operator, we need to use binary, which is the appropriate base.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Miscellaneous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print a binary number, we can use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Make sure “size” is not too large.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following bitwise operators are the fastest operators in C++.</a:t>
            </a:r>
            <a:br>
              <a:rPr lang="en-IN" dirty="0"/>
            </a:br>
            <a:r>
              <a:rPr lang="en-IN" dirty="0"/>
              <a:t>They are faster than even basic arithmetic operators.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6676" y="2266600"/>
            <a:ext cx="5323840" cy="44513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cout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charset="0"/>
              </a:rPr>
              <a:t>bitset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&lt;size&gt;(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charset="0"/>
              </a:rPr>
              <a:t>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)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charset="0"/>
              </a:rPr>
              <a:t>&lt;&lt;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358CD6"/>
                </a:solidFill>
                <a:effectLst/>
                <a:latin typeface="Consolas" panose="020B0609020204030204" charset="0"/>
              </a:rPr>
              <a:t>endl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charset="0"/>
              </a:rPr>
              <a:t>;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- NOT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NOT operator (“~”) flips every bit of the given number.</a:t>
                </a:r>
                <a:br>
                  <a:rPr lang="en-IN" dirty="0"/>
                </a:br>
                <a:r>
                  <a:rPr lang="en-IN" dirty="0"/>
                  <a:t>For example: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en-I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IN" b="0" i="1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en-US" alt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04508"/>
          <a:ext cx="245369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6845"/>
                <a:gridCol w="1226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3859</Words>
  <Application>WPS Presentation</Application>
  <PresentationFormat>Widescreen</PresentationFormat>
  <Paragraphs>252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Cambria Math</vt:lpstr>
      <vt:lpstr>Consolas</vt:lpstr>
      <vt:lpstr>Calibri Light</vt:lpstr>
      <vt:lpstr>Calibri</vt:lpstr>
      <vt:lpstr>Microsoft YaHei</vt:lpstr>
      <vt:lpstr>Arial Unicode MS</vt:lpstr>
      <vt:lpstr>Office Theme</vt:lpstr>
      <vt:lpstr>Problem Solving + Bit Manipulation</vt:lpstr>
      <vt:lpstr>Goal</vt:lpstr>
      <vt:lpstr>Number Base</vt:lpstr>
      <vt:lpstr>Number Base</vt:lpstr>
      <vt:lpstr>What is Bit Manipulation?</vt:lpstr>
      <vt:lpstr>Where is Bit Manipulation used?</vt:lpstr>
      <vt:lpstr>How to approach Bit Manipulation problems?</vt:lpstr>
      <vt:lpstr>Miscellaneous</vt:lpstr>
      <vt:lpstr>Bitwise Operators - NOT</vt:lpstr>
      <vt:lpstr>Bitwise Operators - OR</vt:lpstr>
      <vt:lpstr>Bitwise Operators - AND</vt:lpstr>
      <vt:lpstr>Bitwise Operators - XOR</vt:lpstr>
      <vt:lpstr>Bitwise Operators - Misc</vt:lpstr>
      <vt:lpstr>Basic Properties</vt:lpstr>
      <vt:lpstr>Problems</vt:lpstr>
      <vt:lpstr>Resources</vt:lpstr>
      <vt:lpstr>Resources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- 1</dc:title>
  <dc:creator/>
  <cp:lastModifiedBy>sriva</cp:lastModifiedBy>
  <cp:revision>152</cp:revision>
  <dcterms:created xsi:type="dcterms:W3CDTF">2022-08-28T06:54:00Z</dcterms:created>
  <dcterms:modified xsi:type="dcterms:W3CDTF">2022-11-06T13:52:28Z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A40C900863E34309AB11141DB2720900</vt:lpwstr>
  </property>
  <property fmtid="{D5CDD505-2E9C-101B-9397-08002B2CF9AE}" pid="3" name="KSOProductBuildVer">
    <vt:lpwstr>1033-11.2.0.11380</vt:lpwstr>
  </property>
</Properties>
</file>