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C8CAA-1FFC-4F24-AEB0-C334C2DFC131}">
  <a:tblStyle styleId="{C8FC8CAA-1FFC-4F24-AEB0-C334C2DFC1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forces.com/contest/1647/problem/A" TargetMode="External"/><Relationship Id="rId4" Type="http://schemas.openxmlformats.org/officeDocument/2006/relationships/hyperlink" Target="https://codeforces.com/problemset/problem/1538/C" TargetMode="External"/><Relationship Id="rId11" Type="http://schemas.openxmlformats.org/officeDocument/2006/relationships/hyperlink" Target="https://codeforces.com/problemset/problem/919/B" TargetMode="External"/><Relationship Id="rId10" Type="http://schemas.openxmlformats.org/officeDocument/2006/relationships/hyperlink" Target="https://codeforces.com/contest/1651/problem/A" TargetMode="External"/><Relationship Id="rId9" Type="http://schemas.openxmlformats.org/officeDocument/2006/relationships/hyperlink" Target="https://codeforces.com/contest/1651/problem/B" TargetMode="External"/><Relationship Id="rId5" Type="http://schemas.openxmlformats.org/officeDocument/2006/relationships/hyperlink" Target="https://www.codechef.com/MARCH221D/problems/DISCUS" TargetMode="External"/><Relationship Id="rId6" Type="http://schemas.openxmlformats.org/officeDocument/2006/relationships/hyperlink" Target="https://www.codechef.com/MARCH221D/problems/WORDLE" TargetMode="External"/><Relationship Id="rId7" Type="http://schemas.openxmlformats.org/officeDocument/2006/relationships/hyperlink" Target="https://www.codechef.com/MARCH221D/problems/CHFDBT" TargetMode="External"/><Relationship Id="rId8" Type="http://schemas.openxmlformats.org/officeDocument/2006/relationships/hyperlink" Target="https://codeforces.com/contest/1651/problem/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wardsdatascience.com/essential-programming-time-complexity-a95bb2608cac" TargetMode="External"/><Relationship Id="rId4" Type="http://schemas.openxmlformats.org/officeDocument/2006/relationships/hyperlink" Target="https://www.youtube.com/watch?v=9TlHvipP5yA" TargetMode="External"/><Relationship Id="rId10" Type="http://schemas.openxmlformats.org/officeDocument/2006/relationships/hyperlink" Target="https://adrianmejia.com/most-popular-algorithms-time-complexity-every-programmer-should-know-free-online-tutorial-course/" TargetMode="External"/><Relationship Id="rId9" Type="http://schemas.openxmlformats.org/officeDocument/2006/relationships/hyperlink" Target="https://www.youtube.com/watch?v=9SgLBjXqwd4" TargetMode="External"/><Relationship Id="rId5" Type="http://schemas.openxmlformats.org/officeDocument/2006/relationships/hyperlink" Target="https://www.youtube.com/watch?v=9TlHvipP5yA" TargetMode="External"/><Relationship Id="rId6" Type="http://schemas.openxmlformats.org/officeDocument/2006/relationships/hyperlink" Target="https://www.youtube.com/watch?v=9TlHvipP5yA" TargetMode="External"/><Relationship Id="rId7" Type="http://schemas.openxmlformats.org/officeDocument/2006/relationships/hyperlink" Target="https://www.youtube.com/watch?v=9SgLBjXqwd4" TargetMode="External"/><Relationship Id="rId8" Type="http://schemas.openxmlformats.org/officeDocument/2006/relationships/hyperlink" Target="https://www.youtube.com/watch?v=I0DTkS1LJ2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57912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Srivaths 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Calculate Time Complexity of</a:t>
            </a:r>
            <a:br>
              <a:rPr lang="en-US"/>
            </a:br>
            <a:r>
              <a:rPr lang="en-US"/>
              <a:t>an Algorithm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If there are nested loops, multiply the expected number of iterations of the loops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029076"/>
            <a:ext cx="44767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3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4478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Find the time complexity of the following code snippets in Big-O notation: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 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 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495800"/>
            <a:ext cx="40576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657475"/>
            <a:ext cx="4114800" cy="15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3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3"/>
            </a:pPr>
            <a:r>
              <a:rPr lang="en-US"/>
              <a:t> 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3"/>
            </a:pPr>
            <a:r>
              <a:rPr lang="en-US"/>
              <a:t> 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04950"/>
            <a:ext cx="520192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886835"/>
            <a:ext cx="5201285" cy="225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 based on Constraints</a:t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1524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{C8FC8CAA-1FFC-4F24-AEB0-C334C2DFC131}</a:tableStyleId>
              </a:tblPr>
              <a:tblGrid>
                <a:gridCol w="1981200"/>
                <a:gridCol w="2438400"/>
                <a:gridCol w="4419600"/>
              </a:tblGrid>
              <a:tr h="68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Feasible Big-O Function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Maximum N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Example Algorithms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permutations of a list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400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Multiplication</a:t>
                      </a:r>
                      <a:r>
                        <a:rPr lang="en-US" sz="2000"/>
                        <a:t> of two m</a:t>
                      </a:r>
                      <a:r>
                        <a:rPr lang="en-US" sz="2000"/>
                        <a:t>atrices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75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grid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bubble sort,</a:t>
                      </a:r>
                      <a:b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insertion sort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56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r>
                        <a:rPr baseline="30000" lang="en-US" sz="2000"/>
                        <a:t>5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Usually</a:t>
                      </a:r>
                      <a:r>
                        <a:rPr lang="en-US" sz="2000"/>
                        <a:t> related to factoring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5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r>
                        <a:rPr baseline="30000" lang="en-US" sz="2000"/>
                        <a:t>6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sort,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inary search for N times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r>
                        <a:rPr baseline="30000" lang="en-US" sz="2000"/>
                        <a:t>7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search, reversing an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array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b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comparison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51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r>
                        <a:rPr baseline="30000" lang="en-US" sz="2000"/>
                        <a:t>12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Factors</a:t>
                      </a:r>
                      <a:r>
                        <a:rPr lang="en-US" sz="2000"/>
                        <a:t> of a number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r>
                        <a:rPr baseline="30000" lang="en-US" sz="2000"/>
                        <a:t>18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Binary</a:t>
                      </a:r>
                      <a:r>
                        <a:rPr lang="en-US" sz="2000"/>
                        <a:t> search,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Constant time formulas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DCD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Space Complexity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Space complexity is similar to time complexity, except it measures the amount of memory.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Any datatype that has constant memory takes O(1) space.</a:t>
            </a:r>
            <a:br>
              <a:rPr lang="en-US"/>
            </a:br>
            <a:br>
              <a:rPr lang="en-US"/>
            </a:br>
            <a:r>
              <a:rPr lang="en-US"/>
              <a:t>Example: int, char, long long int, double,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Space Complexity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600201"/>
            <a:ext cx="8229600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Most problems have a memory limit of</a:t>
            </a:r>
            <a:br>
              <a:rPr lang="en-US"/>
            </a:br>
            <a:r>
              <a:rPr lang="en-US"/>
              <a:t>256MB or ~2e8 bytes.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12192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{C8FC8CAA-1FFC-4F24-AEB0-C334C2DFC131}</a:tableStyleId>
              </a:tblPr>
              <a:tblGrid>
                <a:gridCol w="3352800"/>
                <a:gridCol w="3352800"/>
              </a:tblGrid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bytes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6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double</a:t>
                      </a:r>
                      <a:endParaRPr sz="1800">
                        <a:solidFill>
                          <a:srgbClr val="16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Verdict of a solution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1600201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AC: Accepted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WA: Wrong Answer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TLE: Time Limit Exceeded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MLE: Memory Limit Exceeded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RE: Runtime Error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NZEC: Non Zero Exit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SIGSEGV: Usually due to out of bounds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SIGFPE: Usually division or modulo by 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SIGABRT: Due to assert statements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Points to note: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447801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Identify the variables that contribute to time complexity.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Just because constraints allow slower solutions, doesn’t mean there’s not a fast solution.</a:t>
            </a:r>
            <a:br>
              <a:rPr lang="en-US"/>
            </a:br>
            <a:r>
              <a:rPr lang="en-US"/>
              <a:t>For example, if N &lt;= 1000, then both O(N</a:t>
            </a:r>
            <a:r>
              <a:rPr baseline="30000" lang="en-US"/>
              <a:t>2</a:t>
            </a:r>
            <a:r>
              <a:rPr lang="en-US"/>
              <a:t>) and O(N) can pass.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Testcases matter, unless there’s a limit explicitly imposed in the constraints.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constants and constant factors removed when calculating Big-O still matter.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to test understanding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https://codeforces.com/contest/1647/problem/A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4"/>
              </a:rPr>
              <a:t>https://codeforces.com/problemset/problem/1538/C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5"/>
              </a:rPr>
              <a:t>https://www.codechef.com/MARCH221D/problems/DISCUS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6"/>
              </a:rPr>
              <a:t>https://www.codechef.com/MARCH221D/problems/WORDLE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7"/>
              </a:rPr>
              <a:t>https://www.codechef.com/MARCH221D/problems/CHFDBT</a:t>
            </a:r>
            <a:endParaRPr sz="2300" u="sng">
              <a:solidFill>
                <a:schemeClr val="hlink"/>
              </a:solidFill>
              <a:hlinkClick r:id="rId8"/>
            </a:endParaRPr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9"/>
              </a:rPr>
              <a:t>https://codeforces.com/contest/1651/problem/B</a:t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10"/>
              </a:rPr>
              <a:t>https://codeforces.com/contest/1651/problem/A</a:t>
            </a:r>
            <a:endParaRPr sz="23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11"/>
              </a:rPr>
              <a:t>https://codeforces.com/problemset/problem/919/B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sz="2900"/>
              <a:t>For more practice, try to figure out the time complexity for any random problem.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Further Reading: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https://towardsdatascience.com/essential-programming-time-complexity-a95bb2608cac</a:t>
            </a:r>
            <a:endParaRPr sz="2500" u="sng">
              <a:solidFill>
                <a:schemeClr val="hlink"/>
              </a:solidFill>
              <a:hlinkClick r:id="rId4"/>
            </a:endParaRPr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 u="sng">
              <a:solidFill>
                <a:schemeClr val="hlink"/>
              </a:solidFill>
              <a:hlinkClick r:id="rId5"/>
            </a:endParaRPr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>
                <a:solidFill>
                  <a:schemeClr val="hlink"/>
                </a:solidFill>
                <a:hlinkClick r:id="rId6"/>
              </a:rPr>
              <a:t>https://www.youtube.com/watch?v=9TlHvipP5yA</a:t>
            </a:r>
            <a:br>
              <a:rPr lang="en-US" sz="2500"/>
            </a:br>
            <a:r>
              <a:rPr lang="en-US" sz="2500" u="sng">
                <a:solidFill>
                  <a:schemeClr val="hlink"/>
                </a:solidFill>
                <a:hlinkClick r:id="rId7"/>
              </a:rPr>
              <a:t>https://www.youtube.com/watch?v=9SgLBjXqwd4</a:t>
            </a:r>
            <a:br>
              <a:rPr lang="en-US" sz="2500"/>
            </a:br>
            <a:r>
              <a:rPr lang="en-US" sz="2500" u="sng">
                <a:solidFill>
                  <a:schemeClr val="hlink"/>
                </a:solidFill>
                <a:hlinkClick r:id="rId8"/>
              </a:rPr>
              <a:t>https://www.youtube.com/watch?v=I0DTkS1LJ2k</a:t>
            </a:r>
            <a:endParaRPr sz="2500" u="sng">
              <a:solidFill>
                <a:schemeClr val="hlink"/>
              </a:solidFill>
              <a:hlinkClick r:id="rId9"/>
            </a:endParaRPr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>
                <a:solidFill>
                  <a:schemeClr val="hlink"/>
                </a:solidFill>
                <a:hlinkClick r:id="rId10"/>
              </a:rPr>
              <a:t>https://adrianmejia.com/most-popular-algorithms-time-complexity-every-programmer-should-know-free-online-tutorial-course/</a:t>
            </a:r>
            <a:r>
              <a:rPr lang="en-US" sz="2500"/>
              <a:t> (advanced)</a:t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Goal: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 time complexity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 Big-O notation for time complexity.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Evaluate time complexity of an algorithm.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Evaluate expected time complexity based on the given constraints of a problem.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Evaluating space complexity of a program.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Common verdicts of submissions.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an Elementary Operation?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An operation that takes constant time is called elementary operation.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Example: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Arithmetic operations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Comparison of primitive types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Input and output of primitive types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/>
              <a:t>10</a:t>
            </a:r>
            <a:r>
              <a:rPr baseline="30000" lang="en-US" sz="2800" u="sng"/>
              <a:t>8</a:t>
            </a:r>
            <a:r>
              <a:rPr lang="en-US" sz="2800" u="sng"/>
              <a:t> operations ≈ 1 second</a:t>
            </a:r>
            <a:endParaRPr sz="28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1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Is the following an elementary operation?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Is the following an elementary operation?</a:t>
            </a:r>
            <a:br>
              <a:rPr lang="en-US"/>
            </a:b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77" y="2209800"/>
            <a:ext cx="3781425" cy="13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77" y="4524377"/>
            <a:ext cx="4562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Time Complexity?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Time complexity is a function to describe the approximate amount of operations an algorithm requires for the given input.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We can calculate approximate execution time of code using time complexity and constraints.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Big-O notation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Big-O of an algorithm is a function to calculate the worst case time complexity of the algorithm.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It is written as O(worst case time complexity)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Big-O is used to calculate the approximate </a:t>
            </a:r>
            <a:r>
              <a:rPr i="1" lang="en-US"/>
              <a:t>upper bound</a:t>
            </a:r>
            <a:r>
              <a:rPr lang="en-US"/>
              <a:t> of the algorithm. It expresses how the run time of the algorithm grows relative to the input.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More convenient and useful than other notations.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Big-O notation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Should not have constants.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Should not have constant factors.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include the </a:t>
            </a:r>
            <a:r>
              <a:rPr i="1" lang="en-US"/>
              <a:t>fastest growing </a:t>
            </a:r>
            <a:r>
              <a:rPr lang="en-US"/>
              <a:t>function</a:t>
            </a:r>
            <a:br>
              <a:rPr lang="en-US"/>
            </a:br>
            <a:r>
              <a:rPr i="1" lang="en-US"/>
              <a:t>for each variable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never be 0. Has to be atleast O(1)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Example function: 2(N</a:t>
            </a:r>
            <a:r>
              <a:rPr baseline="30000" lang="en-US"/>
              <a:t>2</a:t>
            </a:r>
            <a:r>
              <a:rPr lang="en-US"/>
              <a:t>) + 4N + 4(M</a:t>
            </a:r>
            <a:r>
              <a:rPr baseline="30000" lang="en-US"/>
              <a:t>3</a:t>
            </a:r>
            <a:r>
              <a:rPr lang="en-US"/>
              <a:t> + 5) + 10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2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(N+M) / K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N(N+1)/2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N</a:t>
            </a:r>
            <a:r>
              <a:rPr baseline="30000" lang="en-US"/>
              <a:t>2</a:t>
            </a:r>
            <a:r>
              <a:rPr lang="en-US"/>
              <a:t> + M(N</a:t>
            </a:r>
            <a:r>
              <a:rPr baseline="30000" lang="en-US"/>
              <a:t>2</a:t>
            </a:r>
            <a:r>
              <a:rPr lang="en-US"/>
              <a:t>) + M</a:t>
            </a:r>
            <a:r>
              <a:rPr baseline="30000" lang="en-US"/>
              <a:t>2</a:t>
            </a:r>
            <a:r>
              <a:rPr lang="en-US"/>
              <a:t>(N) + NM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N</a:t>
            </a:r>
            <a:r>
              <a:rPr baseline="30000" lang="en-US"/>
              <a:t>3</a:t>
            </a:r>
            <a:r>
              <a:rPr lang="en-US"/>
              <a:t>/64 + 20N + (32NM)</a:t>
            </a:r>
            <a:r>
              <a:rPr baseline="30000" lang="en-US"/>
              <a:t>2</a:t>
            </a:r>
            <a:endParaRPr baseline="3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Calculate Time Complexity of</a:t>
            </a:r>
            <a:br>
              <a:rPr lang="en-US"/>
            </a:br>
            <a:r>
              <a:rPr lang="en-US"/>
              <a:t>an Algorithm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/>
              <a:t>Time complexity usually depends on:</a:t>
            </a:r>
            <a:endParaRPr sz="3100"/>
          </a:p>
          <a:p>
            <a:pPr indent="-342900" lvl="0" marL="3429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/>
              <a:t>Loops</a:t>
            </a:r>
            <a:endParaRPr sz="3100"/>
          </a:p>
          <a:p>
            <a:pPr indent="-342900" lvl="0" marL="3429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/>
              <a:t>Recursion</a:t>
            </a:r>
            <a:endParaRPr sz="3100"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/>
              <a:t>Time complexity of recursive algorithms will not be covered.</a:t>
            </a:r>
            <a:endParaRPr sz="3100"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ts val="3100"/>
              <a:buNone/>
            </a:pPr>
            <a:r>
              <a:rPr lang="en-US" sz="3100">
                <a:solidFill>
                  <a:srgbClr val="FF0000"/>
                </a:solidFill>
              </a:rPr>
              <a:t>Note: Usage of STL counts for time complexity</a:t>
            </a:r>
            <a:endParaRPr sz="3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