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4" r:id="rId7"/>
    <p:sldId id="258" r:id="rId8"/>
    <p:sldId id="261" r:id="rId9"/>
    <p:sldId id="263" r:id="rId10"/>
    <p:sldId id="273" r:id="rId11"/>
    <p:sldId id="265" r:id="rId12"/>
    <p:sldId id="266" r:id="rId13"/>
    <p:sldId id="267" r:id="rId14"/>
    <p:sldId id="268" r:id="rId15"/>
    <p:sldId id="269" r:id="rId16"/>
    <p:sldId id="272" r:id="rId17"/>
    <p:sldId id="275" r:id="rId18"/>
    <p:sldId id="276" r:id="rId19"/>
    <p:sldId id="271" r:id="rId20"/>
    <p:sldId id="270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DE473-0958-4AE8-94FF-5E6423431C8C}" type="datetimeFigureOut">
              <a:rPr lang="en-GB" smtClean="0"/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C9915-99A7-48BE-9002-D462E6484F29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C9915-99A7-48BE-9002-D462E6484F29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codeforces.com/problemset/problem/919/B" TargetMode="External"/><Relationship Id="rId7" Type="http://schemas.openxmlformats.org/officeDocument/2006/relationships/hyperlink" Target="https://codeforces.com/contest/1651/problem/A" TargetMode="External"/><Relationship Id="rId6" Type="http://schemas.openxmlformats.org/officeDocument/2006/relationships/hyperlink" Target="https://codeforces.com/contest/1651/problem/B" TargetMode="External"/><Relationship Id="rId5" Type="http://schemas.openxmlformats.org/officeDocument/2006/relationships/hyperlink" Target="https://www.codechef.com/MARCH221D/problems/CHFDBT" TargetMode="External"/><Relationship Id="rId4" Type="http://schemas.openxmlformats.org/officeDocument/2006/relationships/hyperlink" Target="https://www.codechef.com/MARCH221D/problems/WORDLE" TargetMode="External"/><Relationship Id="rId3" Type="http://schemas.openxmlformats.org/officeDocument/2006/relationships/hyperlink" Target="https://www.codechef.com/MARCH221D/problems/DISCUS" TargetMode="External"/><Relationship Id="rId2" Type="http://schemas.openxmlformats.org/officeDocument/2006/relationships/hyperlink" Target="https://codeforces.com/problemset/problem/1538/C" TargetMode="External"/><Relationship Id="rId1" Type="http://schemas.openxmlformats.org/officeDocument/2006/relationships/hyperlink" Target="https://codeforces.com/contest/1647/problem/A" TargetMode="Externa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adrianmejia.com/most-popular-algorithms-time-complexity-every-programmer-should-know-free-online-tutorial-course/" TargetMode="External"/><Relationship Id="rId4" Type="http://schemas.openxmlformats.org/officeDocument/2006/relationships/hyperlink" Target="https://www.youtube.com/watch?v=I0DTkS1LJ2k&#13;" TargetMode="External"/><Relationship Id="rId3" Type="http://schemas.openxmlformats.org/officeDocument/2006/relationships/hyperlink" Target="https://www.youtube.com/watch?v=9SgLBjXqwd4" TargetMode="External"/><Relationship Id="rId2" Type="http://schemas.openxmlformats.org/officeDocument/2006/relationships/hyperlink" Target="https://www.youtube.com/watch?v=9TlHvipP5yA" TargetMode="External"/><Relationship Id="rId1" Type="http://schemas.openxmlformats.org/officeDocument/2006/relationships/hyperlink" Target="https://towardsdatascience.com/essential-programming-time-complexity-a95bb2608ca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91200"/>
            <a:ext cx="6400800" cy="762000"/>
          </a:xfrm>
        </p:spPr>
        <p:txBody>
          <a:bodyPr>
            <a:normAutofit/>
          </a:bodyPr>
          <a:lstStyle/>
          <a:p>
            <a:r>
              <a:rPr lang="en-US" dirty="0" err="1"/>
              <a:t>Srivaths</a:t>
            </a:r>
            <a:r>
              <a:rPr lang="en-US"/>
              <a:t> P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Calculate Time Complexity of</a:t>
            </a:r>
            <a:br>
              <a:rPr lang="en-US"/>
            </a:br>
            <a:r>
              <a:rPr lang="en-US"/>
              <a:t>an Algorithm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there are nested loops, multiply the expected number of iterations of the loops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29076"/>
            <a:ext cx="44767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Quiz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time complexity of the following code snippets in Big-O notation: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40576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57475"/>
            <a:ext cx="4114800" cy="154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Quiz 3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 </a:t>
            </a: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 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4950"/>
            <a:ext cx="5201920" cy="127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86835"/>
            <a:ext cx="5201285" cy="2258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Time Complexity based on Constraints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52400" y="990600"/>
              <a:ext cx="8839200" cy="557347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1200"/>
                    <a:gridCol w="2438400"/>
                    <a:gridCol w="4419600"/>
                  </a:tblGrid>
                  <a:tr h="68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/>
                            <a:t>Feasible</a:t>
                          </a:r>
                          <a:r>
                            <a:rPr lang="en-US" sz="2000" baseline="0"/>
                            <a:t> </a:t>
                          </a:r>
                          <a:r>
                            <a:rPr lang="en-US" sz="2000"/>
                            <a:t>Big-O</a:t>
                          </a:r>
                          <a:r>
                            <a:rPr lang="en-US" sz="2000" baseline="0"/>
                            <a:t> Function</a:t>
                          </a:r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Maximum</a:t>
                          </a:r>
                          <a:r>
                            <a:rPr lang="en-US" sz="2000" baseline="0" dirty="0"/>
                            <a:t> N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/>
                            <a:t>Example</a:t>
                          </a:r>
                          <a:r>
                            <a:rPr lang="en-US" sz="2000" baseline="0"/>
                            <a:t> </a:t>
                          </a:r>
                          <a:r>
                            <a:rPr lang="en-IN" altLang="en-US" sz="2000" baseline="0"/>
                            <a:t>A</a:t>
                          </a:r>
                          <a:r>
                            <a:rPr lang="en-US" sz="2000" baseline="0"/>
                            <a:t>lgorithms</a:t>
                          </a:r>
                          <a:endParaRPr lang="en-GB" sz="2000"/>
                        </a:p>
                      </a:txBody>
                      <a:tcPr anchor="ctr"/>
                    </a:tc>
                  </a:tr>
                  <a:tr h="564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GB" sz="2000" i="1" kern="1200" dirty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en-GB" sz="2000" i="1" kern="1200" dirty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ambria Math" panose="02040503050406030204" pitchFamily="18" charset="0"/>
                                </a:rPr>
                                <m:t>!</m:t>
                              </m:r>
                            </m:oMath>
                          </a14:m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All permutations of a list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493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GB" sz="2000" i="1" kern="1200" dirty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GB" sz="2000" i="1" kern="1200" dirty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en-GB" sz="2000" i="1" kern="1200" dirty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400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Multiplication</a:t>
                          </a:r>
                          <a:r>
                            <a:rPr lang="en-US" sz="2000" baseline="0" dirty="0"/>
                            <a:t> of two m</a:t>
                          </a:r>
                          <a:r>
                            <a:rPr lang="en-US" sz="2000" dirty="0"/>
                            <a:t>atrices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755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GB" sz="2000" i="1" kern="1200" dirty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GB" sz="2000" i="1" kern="1200" dirty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en-GB" sz="2000" i="1" kern="1200" dirty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5000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Square</a:t>
                          </a:r>
                          <a:r>
                            <a:rPr lang="en-GB" sz="20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grid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bubble sort,</a:t>
                          </a:r>
                          <a:b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insertion sort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568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r>
                            <a:rPr lang="en-US" sz="2000" baseline="30000" dirty="0"/>
                            <a:t>5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Usually</a:t>
                          </a:r>
                          <a:r>
                            <a:rPr lang="en-US" sz="2000" baseline="0" dirty="0"/>
                            <a:t> related to factoring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5600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GB" sz="2000" i="1" kern="1200" dirty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ambria Math" panose="02040503050406030204" pitchFamily="18" charset="0"/>
                                </a:rPr>
                                <m:t>𝑁𝑙𝑜𝑔𝑁</m:t>
                              </m:r>
                            </m:oMath>
                          </a14:m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r>
                            <a:rPr lang="en-US" sz="2000" baseline="30000" dirty="0"/>
                            <a:t>6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Merge</a:t>
                          </a:r>
                          <a:r>
                            <a:rPr lang="en-GB" sz="20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sort,</a:t>
                          </a:r>
                          <a:r>
                            <a:rPr lang="en-GB" sz="20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inary search for N times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717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GB" sz="2000" i="1" kern="1200" dirty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r>
                            <a:rPr lang="en-US" sz="2000" baseline="30000" dirty="0"/>
                            <a:t>7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Linear search, reversing an</a:t>
                          </a:r>
                          <a:r>
                            <a:rPr lang="en-GB" sz="20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array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b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string comparison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5128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2000" dirty="0"/>
                            <a:t>)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r>
                            <a:rPr lang="en-US" sz="2000" baseline="30000" dirty="0"/>
                            <a:t>12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Factors</a:t>
                          </a:r>
                          <a:r>
                            <a:rPr lang="en-US" sz="2000" baseline="0" dirty="0"/>
                            <a:t> of a number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6898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000" dirty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/>
                                </a:rPr>
                                <m:t>𝑙𝑜𝑔</m:t>
                              </m:r>
                              <m:r>
                                <a:rPr lang="en-US" sz="2000" i="1" smtClean="0">
                                  <a:latin typeface="Cambria Math" panose="02040503050406030204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000" dirty="0"/>
                            <a:t>),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dirty="0"/>
                            <a:t>O(1)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r>
                            <a:rPr lang="en-US" sz="2000" baseline="30000" dirty="0"/>
                            <a:t>18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Binary</a:t>
                          </a:r>
                          <a:r>
                            <a:rPr lang="en-US" sz="2000" baseline="0" dirty="0"/>
                            <a:t> search,</a:t>
                          </a:r>
                          <a:endParaRPr lang="en-US" sz="2000" baseline="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000" dirty="0"/>
                            <a:t>Constant time formulas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52400" y="990600"/>
              <a:ext cx="8839200" cy="557347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1200"/>
                    <a:gridCol w="2438400"/>
                    <a:gridCol w="4419600"/>
                  </a:tblGrid>
                  <a:tr h="68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/>
                            <a:t>Feasible</a:t>
                          </a:r>
                          <a:r>
                            <a:rPr lang="en-US" sz="2000" baseline="0"/>
                            <a:t> </a:t>
                          </a:r>
                          <a:r>
                            <a:rPr lang="en-US" sz="2000"/>
                            <a:t>Big-O</a:t>
                          </a:r>
                          <a:r>
                            <a:rPr lang="en-US" sz="2000" baseline="0"/>
                            <a:t> Function</a:t>
                          </a:r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Maximum</a:t>
                          </a:r>
                          <a:r>
                            <a:rPr lang="en-US" sz="2000" baseline="0" dirty="0"/>
                            <a:t> N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/>
                            <a:t>Example</a:t>
                          </a:r>
                          <a:r>
                            <a:rPr lang="en-US" sz="2000" baseline="0"/>
                            <a:t> </a:t>
                          </a:r>
                          <a:r>
                            <a:rPr lang="en-IN" altLang="en-US" sz="2000" baseline="0"/>
                            <a:t>A</a:t>
                          </a:r>
                          <a:r>
                            <a:rPr lang="en-US" sz="2000" baseline="0"/>
                            <a:t>lgorithms</a:t>
                          </a:r>
                          <a:endParaRPr lang="en-GB" sz="2000"/>
                        </a:p>
                      </a:txBody>
                      <a:tcPr anchor="ctr"/>
                    </a:tc>
                  </a:tr>
                  <a:tr h="5645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All permutations of a list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400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Multiplication</a:t>
                          </a:r>
                          <a:r>
                            <a:rPr lang="en-US" sz="2000" baseline="0" dirty="0"/>
                            <a:t> of two m</a:t>
                          </a:r>
                          <a:r>
                            <a:rPr lang="en-US" sz="2000" dirty="0"/>
                            <a:t>atrices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7550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5000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Square</a:t>
                          </a:r>
                          <a:r>
                            <a:rPr lang="en-GB" sz="20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grid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bubble sort,</a:t>
                          </a:r>
                          <a:b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insertion sort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568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r>
                            <a:rPr lang="en-US" sz="2000" baseline="30000" dirty="0"/>
                            <a:t>5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Usually</a:t>
                          </a:r>
                          <a:r>
                            <a:rPr lang="en-US" sz="2000" baseline="0" dirty="0"/>
                            <a:t> related to factoring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560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r>
                            <a:rPr lang="en-US" sz="2000" baseline="30000" dirty="0"/>
                            <a:t>6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Merge</a:t>
                          </a:r>
                          <a:r>
                            <a:rPr lang="en-GB" sz="20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sort,</a:t>
                          </a:r>
                          <a:r>
                            <a:rPr lang="en-GB" sz="20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inary search for N times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717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r>
                            <a:rPr lang="en-US" sz="2000" baseline="30000" dirty="0"/>
                            <a:t>7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Linear search, reversing an</a:t>
                          </a:r>
                          <a:r>
                            <a:rPr lang="en-GB" sz="20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array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b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string comparison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5124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r>
                            <a:rPr lang="en-US" sz="2000" baseline="30000" dirty="0"/>
                            <a:t>12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Factors</a:t>
                          </a:r>
                          <a:r>
                            <a:rPr lang="en-US" sz="2000" baseline="0" dirty="0"/>
                            <a:t> of a number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  <a:r>
                            <a:rPr lang="en-US" sz="2000" baseline="30000" dirty="0"/>
                            <a:t>18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Binary</a:t>
                          </a:r>
                          <a:r>
                            <a:rPr lang="en-US" sz="2000" baseline="0" dirty="0"/>
                            <a:t> search,</a:t>
                          </a:r>
                          <a:endParaRPr lang="en-US" sz="2000" baseline="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000" dirty="0"/>
                            <a:t>Constant time formulas</a:t>
                          </a:r>
                          <a:endParaRPr lang="en-GB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Space complexity is similar to time complexity, except it measures the amount of memory.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Any datatype that has constant memory takes O(1) space.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Example: int, char, long </a:t>
            </a:r>
            <a:r>
              <a:rPr lang="en-IN" dirty="0" err="1"/>
              <a:t>long</a:t>
            </a:r>
            <a:r>
              <a:rPr lang="en-IN" dirty="0"/>
              <a:t> int, double, etc.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Most problems have a memory limit of</a:t>
            </a:r>
            <a:br>
              <a:rPr lang="en-IN" dirty="0"/>
            </a:br>
            <a:r>
              <a:rPr lang="en-IN" dirty="0"/>
              <a:t>256MB or ~2e8 bytes.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219200" y="2971800"/>
          <a:ext cx="6705600" cy="29718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800"/>
                <a:gridCol w="3352800"/>
              </a:tblGrid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bytes</a:t>
                      </a:r>
                      <a:endParaRPr lang="en-IN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long long 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rgbClr val="161616"/>
                          </a:solidFill>
                          <a:effectLst/>
                          <a:latin typeface="+mj-lt"/>
                          <a:cs typeface="+mj-lt"/>
                        </a:rPr>
                        <a:t>long double</a:t>
                      </a:r>
                      <a:endParaRPr lang="en-IN" dirty="0">
                        <a:solidFill>
                          <a:srgbClr val="161616"/>
                        </a:solidFill>
                        <a:effectLst/>
                        <a:latin typeface="+mj-lt"/>
                        <a:cs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Verdict of a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AC: Accepted</a:t>
            </a:r>
            <a:endParaRPr lang="en-IN" dirty="0"/>
          </a:p>
          <a:p>
            <a:r>
              <a:rPr lang="en-IN" dirty="0"/>
              <a:t>WA: Wrong Answer</a:t>
            </a:r>
            <a:endParaRPr lang="en-IN" dirty="0"/>
          </a:p>
          <a:p>
            <a:r>
              <a:rPr lang="en-IN" dirty="0"/>
              <a:t>TLE: Time Limit Exceeded</a:t>
            </a:r>
            <a:endParaRPr lang="en-IN" dirty="0"/>
          </a:p>
          <a:p>
            <a:r>
              <a:rPr lang="en-IN" dirty="0"/>
              <a:t>MLE: Memory Limit Exceeded</a:t>
            </a:r>
            <a:endParaRPr lang="en-IN" dirty="0"/>
          </a:p>
          <a:p>
            <a:r>
              <a:rPr lang="en-IN" dirty="0"/>
              <a:t>RE: Runtime Error</a:t>
            </a:r>
            <a:endParaRPr lang="en-IN" dirty="0"/>
          </a:p>
          <a:p>
            <a:pPr lvl="1"/>
            <a:r>
              <a:rPr lang="en-IN" dirty="0"/>
              <a:t>NZEC: Non Zero Exit Code</a:t>
            </a:r>
            <a:endParaRPr lang="en-IN" dirty="0"/>
          </a:p>
          <a:p>
            <a:pPr lvl="1"/>
            <a:r>
              <a:rPr lang="en-IN" dirty="0"/>
              <a:t>SIGSEGV: Usually due to out of bounds</a:t>
            </a:r>
            <a:endParaRPr lang="en-IN" dirty="0"/>
          </a:p>
          <a:p>
            <a:pPr lvl="1"/>
            <a:r>
              <a:rPr lang="en-IN" dirty="0"/>
              <a:t>SIGFPE: Usually division or modulo by 0</a:t>
            </a:r>
            <a:endParaRPr lang="en-IN" dirty="0"/>
          </a:p>
          <a:p>
            <a:pPr lvl="1"/>
            <a:r>
              <a:rPr lang="en-IN" dirty="0"/>
              <a:t>SIGABRT: Due to assert statements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Points to note: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Identify the variables that contribute to time complexity.</a:t>
            </a:r>
            <a:endParaRPr lang="en-US" dirty="0"/>
          </a:p>
          <a:p>
            <a:endParaRPr lang="en-US" dirty="0"/>
          </a:p>
          <a:p>
            <a:r>
              <a:rPr lang="en-US" dirty="0"/>
              <a:t>Just because constraints allow slower solutions, doesn’t mean there’s not a fast solution.</a:t>
            </a:r>
            <a:br>
              <a:rPr lang="en-US" dirty="0"/>
            </a:br>
            <a:r>
              <a:rPr lang="en-US" dirty="0"/>
              <a:t>For example, if N &lt;= 1000, then both O(N</a:t>
            </a:r>
            <a:r>
              <a:rPr lang="en-US" baseline="30000" dirty="0"/>
              <a:t>2</a:t>
            </a:r>
            <a:r>
              <a:rPr lang="en-US" dirty="0"/>
              <a:t>) and O(N) can pass.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Testcases matter, unless there’s a limit explicitly imposed in the constraints.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constants and constant factors removed when calculating Big-O still matter.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test understanding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300" dirty="0">
                <a:hlinkClick r:id="rId1"/>
              </a:rPr>
              <a:t>https://codeforces.com/contest/1647/problem/A</a:t>
            </a:r>
            <a:endParaRPr lang="en-GB" sz="2300" dirty="0"/>
          </a:p>
          <a:p>
            <a:r>
              <a:rPr lang="en-GB" sz="2300">
                <a:hlinkClick r:id="rId2"/>
              </a:rPr>
              <a:t>https://codeforces.com/problemset/problem/1538/C</a:t>
            </a:r>
            <a:endParaRPr lang="en-GB" sz="2300" dirty="0"/>
          </a:p>
          <a:p>
            <a:r>
              <a:rPr lang="en-GB" sz="2300" dirty="0">
                <a:hlinkClick r:id="rId3"/>
              </a:rPr>
              <a:t>https://www.codechef.com/MARCH221D/problems/DISCUS</a:t>
            </a:r>
            <a:endParaRPr lang="en-GB" sz="2300" dirty="0"/>
          </a:p>
          <a:p>
            <a:r>
              <a:rPr lang="en-GB" sz="2300" dirty="0">
                <a:hlinkClick r:id="rId4"/>
              </a:rPr>
              <a:t>https://www.codechef.com/MARCH221D/problems/WORDLE</a:t>
            </a:r>
            <a:endParaRPr lang="en-GB" sz="2300" dirty="0"/>
          </a:p>
          <a:p>
            <a:r>
              <a:rPr lang="en-GB" sz="2300" dirty="0">
                <a:hlinkClick r:id="rId5"/>
              </a:rPr>
              <a:t>https://www.codechef.com/MARCH221D/problems/CHFDBT</a:t>
            </a:r>
            <a:endParaRPr lang="en-GB" sz="2300" dirty="0">
              <a:hlinkClick r:id="rId6"/>
            </a:endParaRPr>
          </a:p>
          <a:p>
            <a:r>
              <a:rPr lang="en-GB" sz="2300" dirty="0">
                <a:hlinkClick r:id="rId6"/>
              </a:rPr>
              <a:t>https://codeforces.com/contest/1651/problem/B</a:t>
            </a:r>
            <a:endParaRPr lang="en-GB" sz="2300" dirty="0"/>
          </a:p>
          <a:p>
            <a:r>
              <a:rPr lang="en-GB" sz="2300" dirty="0">
                <a:hlinkClick r:id="rId7"/>
              </a:rPr>
              <a:t>https://codeforces.com/contest/1651/problem/A</a:t>
            </a:r>
            <a:endParaRPr lang="en-GB" sz="2300" dirty="0"/>
          </a:p>
          <a:p>
            <a:pPr fontAlgn="base"/>
            <a:r>
              <a:rPr lang="en-GB" sz="2400" dirty="0">
                <a:hlinkClick r:id="rId8" tooltip="https://codeforces.com/problemset/problem/919/B"/>
              </a:rPr>
              <a:t>https://codeforces.com/problemset/problem/919/B</a:t>
            </a:r>
            <a:endParaRPr lang="en-US" sz="2400" dirty="0"/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900" dirty="0"/>
              <a:t>For more practice, try to figure out the time complexity for any random problem.</a:t>
            </a:r>
            <a:endParaRPr lang="en-GB" sz="2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Reading: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>
                <a:hlinkClick r:id="rId1"/>
              </a:rPr>
              <a:t>https://towardsdatascience.com/essential-programming-time-complexity-a95bb2608cac</a:t>
            </a:r>
            <a:endParaRPr lang="en-IN" sz="2500" dirty="0">
              <a:hlinkClick r:id="rId2"/>
            </a:endParaRPr>
          </a:p>
          <a:p>
            <a:endParaRPr lang="en-IN" sz="2500" dirty="0">
              <a:hlinkClick r:id="rId2"/>
            </a:endParaRPr>
          </a:p>
          <a:p>
            <a:r>
              <a:rPr lang="en-IN" sz="2500" dirty="0">
                <a:hlinkClick r:id="rId2"/>
              </a:rPr>
              <a:t>https://www.youtube.com/watch?v=9TlHvipP5yA</a:t>
            </a:r>
            <a:br>
              <a:rPr lang="en-IN" sz="2500" dirty="0"/>
            </a:br>
            <a:r>
              <a:rPr lang="en-IN" sz="2500" dirty="0">
                <a:hlinkClick r:id="rId3"/>
              </a:rPr>
              <a:t>https://www.youtube.com/watch?v=9SgLBjXqwd4</a:t>
            </a:r>
            <a:br>
              <a:rPr lang="en-IN" sz="2500" dirty="0"/>
            </a:br>
            <a:r>
              <a:rPr lang="en-IN" sz="2500" dirty="0">
                <a:hlinkClick r:id="rId4" tooltip="" action="ppaction://hlinkfile"/>
              </a:rPr>
              <a:t>https://www.youtube.com/watch?v=I0DTkS1LJ2k</a:t>
            </a:r>
            <a:endParaRPr lang="en-IN" sz="2500" dirty="0">
              <a:hlinkClick r:id="rId3"/>
            </a:endParaRPr>
          </a:p>
          <a:p>
            <a:endParaRPr lang="en-IN" sz="2500" dirty="0"/>
          </a:p>
          <a:p>
            <a:r>
              <a:rPr lang="en-IN" sz="2500" dirty="0">
                <a:hlinkClick r:id="rId5"/>
              </a:rPr>
              <a:t>https://adrianmejia.com/most-popular-algorithms-time-complexity-every-programmer-should-know-free-online-tutorial-course/</a:t>
            </a:r>
            <a:r>
              <a:rPr lang="en-IN" sz="2500" dirty="0"/>
              <a:t> (advanced)</a:t>
            </a:r>
            <a:endParaRPr lang="en-IN" sz="2500" dirty="0"/>
          </a:p>
          <a:p>
            <a:endParaRPr lang="en-IN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Goal: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time complexity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Understand Big-O notation for time complexity.</a:t>
            </a:r>
            <a:endParaRPr lang="en-US" dirty="0"/>
          </a:p>
          <a:p>
            <a:endParaRPr lang="en-US" dirty="0"/>
          </a:p>
          <a:p>
            <a:r>
              <a:rPr lang="en-US" dirty="0"/>
              <a:t>Evaluate time complexity of an algorithm.</a:t>
            </a:r>
            <a:endParaRPr lang="en-US" dirty="0"/>
          </a:p>
          <a:p>
            <a:endParaRPr lang="en-US" dirty="0"/>
          </a:p>
          <a:p>
            <a:r>
              <a:rPr lang="en-US" dirty="0"/>
              <a:t>Evaluate expected time complexity based on the given constraints of a problem.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Evaluating space complexity of a program.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Common verdicts of submissions.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Elementary Operation?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 operation that takes constant time is called elementary operation.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Example:</a:t>
            </a:r>
            <a:endParaRPr lang="en-US" sz="2800" dirty="0"/>
          </a:p>
          <a:p>
            <a:r>
              <a:rPr lang="en-US" sz="2800" dirty="0"/>
              <a:t>Arithmetic operations</a:t>
            </a:r>
            <a:endParaRPr lang="en-US" sz="2800" dirty="0"/>
          </a:p>
          <a:p>
            <a:r>
              <a:rPr lang="en-US" sz="2800" dirty="0"/>
              <a:t>Comparison of primitive types</a:t>
            </a:r>
            <a:endParaRPr lang="en-US" sz="2800" dirty="0"/>
          </a:p>
          <a:p>
            <a:r>
              <a:rPr lang="en-US" sz="2800" dirty="0"/>
              <a:t>Input and output of primitive types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10</a:t>
            </a:r>
            <a:r>
              <a:rPr lang="en-US" sz="2800" u="sng" baseline="30000" dirty="0"/>
              <a:t>8</a:t>
            </a:r>
            <a:r>
              <a:rPr lang="en-US" sz="2800" u="sng" dirty="0"/>
              <a:t> operations </a:t>
            </a:r>
            <a:r>
              <a:rPr lang="en-GB" sz="2800" u="sng" dirty="0"/>
              <a:t>≈</a:t>
            </a:r>
            <a:r>
              <a:rPr lang="en-US" sz="2800" u="sng" dirty="0"/>
              <a:t> 1 second</a:t>
            </a:r>
            <a:endParaRPr lang="en-US" sz="2800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1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Is the following an elementary operation?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 following an elementary operation?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7" y="2209800"/>
            <a:ext cx="3781425" cy="131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7" y="4524377"/>
            <a:ext cx="45624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Time Complexity?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 complexity is a function to describe the approximate amount of operations an algorithm requires for the given input.</a:t>
            </a:r>
            <a:endParaRPr lang="en-GB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can calculate approximate execution time of code using time complexity and constraints.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Big-O of an algorithm is a function to calculate the worst case time complexity of the algorithm.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written as O(worst case time complexity)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Big-O is used to calculate the approximate </a:t>
            </a:r>
            <a:r>
              <a:rPr lang="en-US" i="1" dirty="0"/>
              <a:t>upper bound</a:t>
            </a:r>
            <a:r>
              <a:rPr lang="en-US" dirty="0"/>
              <a:t> of the algorithm. It expresses how the run time of the algorithm grows relative to the input.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More convenient and useful than other notations.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Big-O 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Should not have constants.</a:t>
            </a:r>
            <a:endParaRPr lang="en-US" dirty="0"/>
          </a:p>
          <a:p>
            <a:r>
              <a:rPr lang="en-US" dirty="0"/>
              <a:t>Should not have constant factors.</a:t>
            </a:r>
            <a:endParaRPr lang="en-US" dirty="0"/>
          </a:p>
          <a:p>
            <a:r>
              <a:rPr lang="en-US" dirty="0"/>
              <a:t>Only include the </a:t>
            </a:r>
            <a:r>
              <a:rPr lang="en-US" i="1" dirty="0"/>
              <a:t>fastest growing </a:t>
            </a:r>
            <a:r>
              <a:rPr lang="en-US" dirty="0"/>
              <a:t>function</a:t>
            </a:r>
            <a:br>
              <a:rPr lang="en-US" dirty="0"/>
            </a:br>
            <a:r>
              <a:rPr lang="en-US" i="1" dirty="0"/>
              <a:t>for each variable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Can never be 0. Has to be </a:t>
            </a:r>
            <a:r>
              <a:rPr lang="en-US" dirty="0" err="1"/>
              <a:t>atleast</a:t>
            </a:r>
            <a:r>
              <a:rPr lang="en-US" dirty="0"/>
              <a:t> O(1)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function: 2(N</a:t>
            </a:r>
            <a:r>
              <a:rPr lang="en-US" baseline="30000" dirty="0"/>
              <a:t>2</a:t>
            </a:r>
            <a:r>
              <a:rPr lang="en-US" dirty="0"/>
              <a:t>) + 4N + 4(M</a:t>
            </a:r>
            <a:r>
              <a:rPr lang="en-US" baseline="30000" dirty="0"/>
              <a:t>3</a:t>
            </a:r>
            <a:r>
              <a:rPr lang="en-US" dirty="0"/>
              <a:t> + 5) + 10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(N+M) / K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N(N+1)/2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</a:t>
            </a:r>
            <a:r>
              <a:rPr lang="en-IN" baseline="30000" dirty="0"/>
              <a:t>2</a:t>
            </a:r>
            <a:r>
              <a:rPr lang="en-IN" dirty="0"/>
              <a:t> + M(N</a:t>
            </a:r>
            <a:r>
              <a:rPr lang="en-IN" baseline="30000" dirty="0"/>
              <a:t>2</a:t>
            </a:r>
            <a:r>
              <a:rPr lang="en-IN" dirty="0"/>
              <a:t>) + M</a:t>
            </a:r>
            <a:r>
              <a:rPr lang="en-IN" baseline="30000" dirty="0"/>
              <a:t>2</a:t>
            </a:r>
            <a:r>
              <a:rPr lang="en-IN" dirty="0"/>
              <a:t>(N) + NM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</a:t>
            </a:r>
            <a:r>
              <a:rPr lang="en-IN" baseline="30000" dirty="0"/>
              <a:t>3</a:t>
            </a:r>
            <a:r>
              <a:rPr lang="en-IN" dirty="0"/>
              <a:t>/64 + 20N + (32NM)</a:t>
            </a:r>
            <a:r>
              <a:rPr lang="en-IN" baseline="30000" dirty="0"/>
              <a:t>2</a:t>
            </a:r>
            <a:endParaRPr lang="en-IN" baseline="30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Calculate Time Complexity of</a:t>
            </a:r>
            <a:br>
              <a:rPr lang="en-US" dirty="0"/>
            </a:br>
            <a:r>
              <a:rPr lang="en-US" dirty="0"/>
              <a:t>an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Time complexity usually depends on:</a:t>
            </a:r>
            <a:endParaRPr lang="en-US" sz="3100" dirty="0"/>
          </a:p>
          <a:p>
            <a:r>
              <a:rPr lang="en-US" sz="3100" dirty="0"/>
              <a:t>Loops</a:t>
            </a:r>
            <a:endParaRPr lang="en-US" sz="3100" dirty="0"/>
          </a:p>
          <a:p>
            <a:r>
              <a:rPr lang="en-US" sz="3100" dirty="0"/>
              <a:t>Recursion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Time complexity of recursive algorithms will not be covered.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Note: Usage of STL counts for time complexity</a:t>
            </a:r>
            <a:endParaRPr lang="en-US" sz="3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4187</Words>
  <Application>WPS Presentation</Application>
  <PresentationFormat>On-screen Show (4:3)</PresentationFormat>
  <Paragraphs>246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Cambria Math</vt:lpstr>
      <vt:lpstr>Cambria Math</vt:lpstr>
      <vt:lpstr>inherit</vt:lpstr>
      <vt:lpstr>Segoe Print</vt:lpstr>
      <vt:lpstr>Calibri</vt:lpstr>
      <vt:lpstr>Microsoft YaHei</vt:lpstr>
      <vt:lpstr>Arial Unicode MS</vt:lpstr>
      <vt:lpstr>BatangChe</vt:lpstr>
      <vt:lpstr>Office Theme</vt:lpstr>
      <vt:lpstr>Time Complexity</vt:lpstr>
      <vt:lpstr>Goal:</vt:lpstr>
      <vt:lpstr>What is an Elementary Operation?</vt:lpstr>
      <vt:lpstr>Quiz 1</vt:lpstr>
      <vt:lpstr>What is Time Complexity?</vt:lpstr>
      <vt:lpstr>Big-O notation</vt:lpstr>
      <vt:lpstr>Rules for Big-O notation</vt:lpstr>
      <vt:lpstr>Quiz 2</vt:lpstr>
      <vt:lpstr>Calculate Time Complexity of an Algorithm</vt:lpstr>
      <vt:lpstr>Calculate Time Complexity of an Algorithm</vt:lpstr>
      <vt:lpstr>Quiz 3</vt:lpstr>
      <vt:lpstr>Quiz 3</vt:lpstr>
      <vt:lpstr>Time Complexity based on Constraints</vt:lpstr>
      <vt:lpstr>Space Complexity</vt:lpstr>
      <vt:lpstr>Space Complexity</vt:lpstr>
      <vt:lpstr>Verdict of a solution</vt:lpstr>
      <vt:lpstr>Points to note:</vt:lpstr>
      <vt:lpstr>Problems to test understanding</vt:lpstr>
      <vt:lpstr>Further Reading: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 (Special Class)</dc:title>
  <dc:creator/>
  <cp:lastModifiedBy>sriva</cp:lastModifiedBy>
  <cp:revision>392</cp:revision>
  <dcterms:created xsi:type="dcterms:W3CDTF">2006-08-16T00:00:00Z</dcterms:created>
  <dcterms:modified xsi:type="dcterms:W3CDTF">2022-09-04T10:17:07Z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121A776668634A7BBAC63A1B8C600B96</vt:lpwstr>
  </property>
  <property fmtid="{D5CDD505-2E9C-101B-9397-08002B2CF9AE}" pid="3" name="KSOProductBuildVer">
    <vt:lpwstr>1033-11.2.0.11306</vt:lpwstr>
  </property>
</Properties>
</file>