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8" r:id="rId4"/>
    <p:sldId id="277" r:id="rId5"/>
    <p:sldId id="278" r:id="rId6"/>
    <p:sldId id="279" r:id="rId7"/>
    <p:sldId id="266" r:id="rId8"/>
    <p:sldId id="267" r:id="rId9"/>
    <p:sldId id="268" r:id="rId10"/>
    <p:sldId id="275" r:id="rId11"/>
    <p:sldId id="273" r:id="rId12"/>
    <p:sldId id="270" r:id="rId13"/>
    <p:sldId id="276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leetcode.com/problems/find-peak-element/" TargetMode="External"/><Relationship Id="rId5" Type="http://schemas.openxmlformats.org/officeDocument/2006/relationships/hyperlink" Target="https://cses.fi/problemset/task/1070" TargetMode="External"/><Relationship Id="rId4" Type="http://schemas.openxmlformats.org/officeDocument/2006/relationships/hyperlink" Target="https://cses.fi/problemset/task/1094" TargetMode="External"/><Relationship Id="rId3" Type="http://schemas.openxmlformats.org/officeDocument/2006/relationships/hyperlink" Target="https://cses.fi/problemset/task/1069" TargetMode="External"/><Relationship Id="rId2" Type="http://schemas.openxmlformats.org/officeDocument/2006/relationships/hyperlink" Target="https://cses.fi/problemset/task/1083" TargetMode="External"/><Relationship Id="rId1" Type="http://schemas.openxmlformats.org/officeDocument/2006/relationships/hyperlink" Target="https://cses.fi/problemset/task/1068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google.com/forms/d/e/1FAIpQLScQEC2PyA4QmBdVFhbZ7_2h5x-vjeC9Lg-FXxMRXSyJMKsM2g/viewfor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Binary Search </a:t>
            </a:r>
            <a:br>
              <a:rPr lang="en-IN" altLang="en-US" dirty="0"/>
            </a:br>
            <a:r>
              <a:rPr lang="en-IN" altLang="en-US" dirty="0"/>
              <a:t>+ Problem Solving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>
                <a:solidFill>
                  <a:schemeClr val="bg1">
                    <a:lumMod val="50000"/>
                  </a:schemeClr>
                </a:solidFill>
              </a:rPr>
              <a:t>Srivaths P</a:t>
            </a:r>
            <a:endParaRPr lang="en-I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126"/>
            <a:ext cx="10515600" cy="971596"/>
          </a:xfrm>
        </p:spPr>
        <p:txBody>
          <a:bodyPr/>
          <a:lstStyle/>
          <a:p>
            <a:pPr algn="ctr"/>
            <a:r>
              <a:rPr lang="en-IN" dirty="0"/>
              <a:t>Alternative Binary Search</a:t>
            </a:r>
            <a:endParaRPr lang="en-IN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3175" y="1595755"/>
            <a:ext cx="4565015" cy="41541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l = min-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r = max+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while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(r-l 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m = (l + r) /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(predicate(m))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    l = 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else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r = 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charset="0"/>
              </a:rPr>
              <a:t>// l is the last true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charset="0"/>
              </a:rPr>
              <a:t>// r is the </a:t>
            </a: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charset="0"/>
              </a:rPr>
              <a:t>first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charset="0"/>
              </a:rPr>
              <a:t>false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325563"/>
          </a:xfrm>
        </p:spPr>
        <p:txBody>
          <a:bodyPr/>
          <a:lstStyle/>
          <a:p>
            <a:pPr algn="ctr"/>
            <a:r>
              <a:rPr lang="en-US">
                <a:sym typeface="+mn-ea"/>
              </a:rPr>
              <a:t>Points to Note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0850"/>
            <a:ext cx="10515600" cy="4601210"/>
          </a:xfrm>
        </p:spPr>
        <p:txBody>
          <a:bodyPr>
            <a:noAutofit/>
          </a:bodyPr>
          <a:lstStyle/>
          <a:p>
            <a:r>
              <a:rPr lang="en-US" sz="2700" dirty="0">
                <a:sym typeface="+mn-ea"/>
              </a:rPr>
              <a:t>When L = R-1, check if (L+R)/2 should be floored or ceiled. It might be an infinite loop otherwise.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>
                <a:sym typeface="+mn-ea"/>
              </a:rPr>
              <a:t>Make sure your boundaries are correct.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>
                <a:sym typeface="+mn-ea"/>
              </a:rPr>
              <a:t>You can use L + (R-L)/2 to avoid errors</a:t>
            </a:r>
            <a:r>
              <a:rPr lang="en-IN" altLang="en-US" sz="2700" dirty="0">
                <a:sym typeface="+mn-ea"/>
              </a:rPr>
              <a:t>/overflows </a:t>
            </a:r>
            <a:r>
              <a:rPr lang="en-US" sz="2700" dirty="0">
                <a:sym typeface="+mn-ea"/>
              </a:rPr>
              <a:t>in some cases where L+R </a:t>
            </a:r>
            <a:r>
              <a:rPr lang="en-IN" altLang="en-US" sz="2700" dirty="0">
                <a:sym typeface="+mn-ea"/>
              </a:rPr>
              <a:t>exceeds the integer limit.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>
                <a:sym typeface="+mn-ea"/>
              </a:rPr>
              <a:t>If you ever need to run binary search on an infinite list, you can use LLONG_MAX or some other appropriate value as the upper-bound</a:t>
            </a:r>
            <a:r>
              <a:rPr lang="en-IN" altLang="en-US" sz="2700" dirty="0">
                <a:sym typeface="+mn-ea"/>
              </a:rPr>
              <a:t>.</a:t>
            </a:r>
            <a:endParaRPr lang="en-IN" altLang="en-US" sz="2700" dirty="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Problem Solving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hlinkClick r:id="rId1" action="ppaction://hlinkfile"/>
              </a:rPr>
              <a:t>https://cses.fi/problemset/task/1068</a:t>
            </a:r>
            <a:endParaRPr lang="en-US">
              <a:hlinkClick r:id="rId1" action="ppaction://hlinkfile"/>
            </a:endParaRPr>
          </a:p>
          <a:p>
            <a:r>
              <a:rPr lang="en-US">
                <a:hlinkClick r:id="rId2" action="ppaction://hlinkfile"/>
              </a:rPr>
              <a:t>https://cses.fi/problemset/task/1083</a:t>
            </a:r>
            <a:endParaRPr lang="en-US">
              <a:hlinkClick r:id="rId2" action="ppaction://hlinkfile"/>
            </a:endParaRPr>
          </a:p>
          <a:p>
            <a:r>
              <a:rPr lang="en-US">
                <a:hlinkClick r:id="rId3" action="ppaction://hlinkfile"/>
              </a:rPr>
              <a:t>https://cses.fi/problemset/task/1069</a:t>
            </a:r>
            <a:endParaRPr lang="en-US">
              <a:hlinkClick r:id="rId3" action="ppaction://hlinkfile"/>
            </a:endParaRPr>
          </a:p>
          <a:p>
            <a:r>
              <a:rPr lang="en-US">
                <a:hlinkClick r:id="rId4" action="ppaction://hlinkfile"/>
              </a:rPr>
              <a:t>https://cses.fi/problemset/task/1094</a:t>
            </a:r>
            <a:endParaRPr lang="en-US">
              <a:hlinkClick r:id="rId4" action="ppaction://hlinkfile"/>
            </a:endParaRPr>
          </a:p>
          <a:p>
            <a:r>
              <a:rPr lang="en-US">
                <a:hlinkClick r:id="rId5" action="ppaction://hlinkfile"/>
              </a:rPr>
              <a:t>https://cses.fi/problemset/task/1070</a:t>
            </a:r>
            <a:endParaRPr lang="en-US">
              <a:hlinkClick r:id="rId5" action="ppaction://hlinkfile"/>
            </a:endParaRPr>
          </a:p>
          <a:p>
            <a:r>
              <a:rPr lang="en-US">
                <a:hlinkClick r:id="rId6" action="ppaction://hlinkfile"/>
              </a:rPr>
              <a:t>https://leetcode.com/problems/find-peak-element/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9095"/>
            <a:ext cx="10515600" cy="1543685"/>
          </a:xfrm>
        </p:spPr>
        <p:txBody>
          <a:bodyPr/>
          <a:p>
            <a:pPr algn="ctr"/>
            <a:r>
              <a:rPr lang="en-IN" altLang="en-US"/>
              <a:t>Thanks for Watching!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69790"/>
            <a:ext cx="10515600" cy="1435735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IN" altLang="en-US">
                <a:sym typeface="+mn-ea"/>
              </a:rPr>
              <a:t>Feedback form:</a:t>
            </a:r>
            <a:br>
              <a:rPr lang="en-IN" altLang="en-US">
                <a:sym typeface="+mn-ea"/>
              </a:rPr>
            </a:br>
            <a:r>
              <a:rPr lang="en-IN" altLang="en-US">
                <a:sym typeface="+mn-ea"/>
                <a:hlinkClick r:id="rId1" action="ppaction://hlinkfile"/>
              </a:rPr>
              <a:t>https://docs.google.com/forms/d/e/1FAIpQLScQEC2PyA4QmBdVFhbZ7_2h5x-vjeC9Lg-FXxMRXSyJMKsM2g/viewform</a:t>
            </a:r>
            <a:endParaRPr lang="en-I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Goal: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To learn about prefix sums</a:t>
            </a:r>
            <a:endParaRPr lang="en-IN" altLang="en-US"/>
          </a:p>
          <a:p>
            <a:r>
              <a:rPr lang="en-IN" altLang="en-US"/>
              <a:t>To learn the concept of binary search</a:t>
            </a:r>
            <a:endParaRPr lang="en-IN" altLang="en-US"/>
          </a:p>
          <a:p>
            <a:r>
              <a:rPr lang="en-IN" altLang="en-US"/>
              <a:t>To learn when binary search can be applied</a:t>
            </a:r>
            <a:endParaRPr lang="en-IN" altLang="en-US"/>
          </a:p>
          <a:p>
            <a:r>
              <a:rPr lang="en-IN" altLang="en-US"/>
              <a:t>Problem Solving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Prefix Sums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38200" y="16910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ym typeface="+mn-ea"/>
              </a:rPr>
              <a:t>A prefix sum stores the sum of the prefix of an array at each index. </a:t>
            </a:r>
            <a:r>
              <a:rPr lang="en-US" sz="3200">
                <a:sym typeface="+mn-ea"/>
              </a:rPr>
              <a:t>Takes O</a:t>
            </a:r>
            <a:r>
              <a:rPr lang="en-US" sz="3200" dirty="0">
                <a:sym typeface="+mn-ea"/>
              </a:rPr>
              <a:t>(N) time complexity to compute.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ym typeface="+mn-ea"/>
              </a:rPr>
              <a:t>Prefix sums can be used to answer queries such as “Sum of elements of array from [L, R]” in O(1) time complexity</a:t>
            </a:r>
            <a:endParaRPr lang="en-IN" sz="2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9043" y="2972351"/>
            <a:ext cx="6972300" cy="5067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prefix[k] = sum of array from 0</a:t>
            </a:r>
            <a:r>
              <a:rPr kumimoji="0" lang="en-US" sz="2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to k</a:t>
            </a:r>
            <a:endParaRPr kumimoji="0" 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4962"/>
            <a:ext cx="8229600" cy="960438"/>
          </a:xfrm>
        </p:spPr>
        <p:txBody>
          <a:bodyPr/>
          <a:lstStyle/>
          <a:p>
            <a:r>
              <a:rPr lang="en-US"/>
              <a:t>Implementation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825" y="1569720"/>
            <a:ext cx="9197975" cy="4754880"/>
          </a:xfrm>
        </p:spPr>
        <p:txBody>
          <a:bodyPr/>
          <a:lstStyle/>
          <a:p>
            <a:r>
              <a:rPr lang="en-US"/>
              <a:t>O(N</a:t>
            </a:r>
            <a:r>
              <a:rPr lang="en-US" baseline="30000"/>
              <a:t>2</a:t>
            </a:r>
            <a:r>
              <a:rPr lang="en-US"/>
              <a:t>):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O(N): </a:t>
            </a:r>
            <a:endParaRPr lang="en-GB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09825" y="1569497"/>
            <a:ext cx="4876800" cy="17068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for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100" b="0" i="0" u="none" strike="noStrike" cap="none" normalizeH="0" baseline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 =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 &lt; n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i++) {</a:t>
            </a:r>
            <a:b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1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prefix_sum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[i] =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for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100" b="0" i="0" u="none" strike="noStrike" cap="none" normalizeH="0" baseline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j =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j &lt;= i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j++)</a:t>
            </a:r>
            <a:b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    </a:t>
            </a:r>
            <a:r>
              <a:rPr kumimoji="0" lang="en-US" sz="21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prefix_sum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[i] += a[i]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09825" y="4177353"/>
            <a:ext cx="6490335" cy="10604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prefix_sum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] = a[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]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for 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 = 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 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 &lt; n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 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i++)</a:t>
            </a:r>
            <a:b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prefix_sum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[i] =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prefix_sum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[i-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] + a[i]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endParaRPr kumimoji="0" 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of range in O(1)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565" y="1600200"/>
            <a:ext cx="9373235" cy="495300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We can write sum from [L, R] as</a:t>
            </a:r>
            <a:r>
              <a:rPr lang="en-IN" altLang="en-US" sz="2700" dirty="0"/>
              <a:t> </a:t>
            </a:r>
            <a:r>
              <a:rPr lang="en-US" sz="2700" dirty="0"/>
              <a:t>sum [0, R] </a:t>
            </a:r>
            <a:r>
              <a:rPr lang="en-IN" altLang="en-US" sz="2700" dirty="0"/>
              <a:t>-</a:t>
            </a:r>
            <a:r>
              <a:rPr lang="en-US" sz="2700" dirty="0"/>
              <a:t> sum from [0, L-1]</a:t>
            </a:r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Which can be written as</a:t>
            </a:r>
            <a:r>
              <a:rPr lang="en-IN" altLang="en-US" sz="2700" dirty="0"/>
              <a:t>:</a:t>
            </a:r>
            <a:endParaRPr lang="en-US" sz="2700" dirty="0"/>
          </a:p>
          <a:p>
            <a:pPr marL="0" indent="0">
              <a:buNone/>
            </a:pPr>
            <a:endParaRPr lang="en-US" sz="27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7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altLang="en-US" sz="2700" dirty="0">
                <a:sym typeface="+mn-ea"/>
              </a:rPr>
              <a:t>We need to take [0, L-1] as L is included in [L, R].</a:t>
            </a:r>
            <a:endParaRPr lang="en-IN" altLang="en-US" sz="2700" dirty="0">
              <a:sym typeface="+mn-ea"/>
            </a:endParaRPr>
          </a:p>
          <a:p>
            <a:pPr marL="0" indent="0">
              <a:buNone/>
            </a:pPr>
            <a:endParaRPr lang="en-US" sz="27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7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7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FF0000"/>
                </a:solidFill>
              </a:rPr>
              <a:t>Note: Pre-computation takes O(N</a:t>
            </a:r>
            <a:r>
              <a:rPr lang="en-IN" altLang="en-US" sz="2700" dirty="0">
                <a:solidFill>
                  <a:srgbClr val="FF0000"/>
                </a:solidFill>
              </a:rPr>
              <a:t>)</a:t>
            </a:r>
            <a:endParaRPr lang="en-IN" altLang="en-US" sz="2700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6465" y="3217217"/>
            <a:ext cx="5596255" cy="4756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prefix_sum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[r] - </a:t>
            </a:r>
            <a:r>
              <a:rPr kumimoji="0" lang="en-US" sz="2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prefix_sum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[l-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]</a:t>
            </a: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Binary search is a searching algorithm for a sorted collection of data.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It divides the range to search by half every iteration.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Time complexity: O(</a:t>
            </a:r>
            <a:r>
              <a:rPr lang="en-US" sz="3200" dirty="0" err="1"/>
              <a:t>logn</a:t>
            </a:r>
            <a:r>
              <a:rPr lang="en-US" sz="3200" dirty="0"/>
              <a:t>)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Takes ~20 iterations to search 10</a:t>
            </a:r>
            <a:r>
              <a:rPr lang="en-US" sz="3200" baseline="30000" dirty="0"/>
              <a:t>6</a:t>
            </a:r>
            <a:r>
              <a:rPr lang="en-US" sz="3200" dirty="0"/>
              <a:t> elements</a:t>
            </a:r>
            <a:endParaRPr lang="en-GB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Implementation 1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562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Checks if target is present in the array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46935" y="1752843"/>
            <a:ext cx="7098030" cy="48310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bool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search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vector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&gt; a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target) {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left =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right =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a.size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 -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while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(left &lt;= right) {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   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mid = (left + right) /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    if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(a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mid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]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== target)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 true;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    if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(a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mid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]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 target) left = mid +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    if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(a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mid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]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&gt; target) right = mid -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 false;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IN" altLang="en-US" sz="2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Implementation </a:t>
            </a:r>
            <a:r>
              <a:rPr lang="en-IN" altLang="en-US" dirty="0"/>
              <a:t>2</a:t>
            </a:r>
            <a:endParaRPr lang="en-I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562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ym typeface="+mn-ea"/>
              </a:rPr>
              <a:t>Finds the last index of target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46935" y="1710298"/>
            <a:ext cx="7098030" cy="41541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search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sz="220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vector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&lt;</a:t>
            </a: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&gt; a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target) {</a:t>
            </a:r>
            <a:b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</a:t>
            </a: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left = </a:t>
            </a:r>
            <a:r>
              <a:rPr 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right = </a:t>
            </a:r>
            <a:r>
              <a:rPr lang="en-US" sz="220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a.size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() - </a:t>
            </a:r>
            <a:r>
              <a:rPr 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while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(left &lt;</a:t>
            </a:r>
            <a:r>
              <a:rPr lang="en-IN" alt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=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right) {</a:t>
            </a:r>
            <a:b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    </a:t>
            </a: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mid = (left + right + </a:t>
            </a:r>
            <a:r>
              <a:rPr lang="en-US" sz="2200" dirty="0">
                <a:solidFill>
                  <a:srgbClr val="6897BB"/>
                </a:solidFill>
                <a:latin typeface="Consolas" panose="020B060902020403020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) / </a:t>
            </a:r>
            <a:r>
              <a:rPr 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2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    if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(a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[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mid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]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&lt;= target) left = mid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    if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(a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[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mid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]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&gt; target) right = mid - </a:t>
            </a:r>
            <a:r>
              <a:rPr lang="en-US" sz="2200" dirty="0">
                <a:solidFill>
                  <a:srgbClr val="6897BB"/>
                </a:solidFill>
                <a:latin typeface="Consolas" panose="020B060902020403020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}</a:t>
            </a:r>
            <a:b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b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return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(a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[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left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]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== target) ? left : -</a:t>
            </a:r>
            <a:r>
              <a:rPr 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}</a:t>
            </a:r>
            <a:endParaRPr kumimoji="0" lang="en-IN" altLang="en-US" sz="2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 Conditions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3200" dirty="0"/>
                  <a:t>Binary search works on a set of elements where the “predicate” function applied on it is as follows:</a:t>
                </a:r>
                <a:endParaRPr lang="en-IN" sz="3200" dirty="0"/>
              </a:p>
              <a:p>
                <a:pPr marL="0" indent="0">
                  <a:buNone/>
                </a:pPr>
                <a:br>
                  <a:rPr lang="en-IN" sz="3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 err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 err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 … 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 err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 err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 … 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 err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 err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IN" sz="3200" dirty="0"/>
              </a:p>
              <a:p>
                <a:pPr marL="0" indent="0">
                  <a:buNone/>
                </a:pPr>
                <a:endParaRPr lang="en-IN" sz="3200" dirty="0"/>
              </a:p>
              <a:p>
                <a:pPr marL="0" indent="0">
                  <a:buNone/>
                </a:pPr>
                <a:r>
                  <a:rPr lang="en-IN" sz="3200" dirty="0"/>
                  <a:t>Binary search will move:</a:t>
                </a:r>
                <a:endParaRPr lang="en-IN" sz="3200" dirty="0"/>
              </a:p>
              <a:p>
                <a:pPr lvl="1"/>
                <a:r>
                  <a:rPr lang="en-IN" sz="2800" dirty="0"/>
                  <a:t>L to mid when predicate is true.</a:t>
                </a:r>
                <a:endParaRPr lang="en-IN" sz="2800" dirty="0"/>
              </a:p>
              <a:p>
                <a:pPr lvl="1"/>
                <a:r>
                  <a:rPr lang="en-IN" sz="2800" dirty="0"/>
                  <a:t>R to mid when predicate is false.</a:t>
                </a:r>
                <a:endParaRPr lang="en-IN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719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3023</Words>
  <Application>WPS Presentation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Consolas</vt:lpstr>
      <vt:lpstr>Cambria Math</vt:lpstr>
      <vt:lpstr>Calibri Light</vt:lpstr>
      <vt:lpstr>Calibri</vt:lpstr>
      <vt:lpstr>Microsoft YaHei</vt:lpstr>
      <vt:lpstr>Arial Unicode MS</vt:lpstr>
      <vt:lpstr>Office Theme</vt:lpstr>
      <vt:lpstr>Binary Search  + Problem Solving</vt:lpstr>
      <vt:lpstr>PowerPoint 演示文稿</vt:lpstr>
      <vt:lpstr>Prefix Sums</vt:lpstr>
      <vt:lpstr>Implementation</vt:lpstr>
      <vt:lpstr>Sum of range in O(1)</vt:lpstr>
      <vt:lpstr>Binary Search</vt:lpstr>
      <vt:lpstr>Implementation 1</vt:lpstr>
      <vt:lpstr>Implementation 2</vt:lpstr>
      <vt:lpstr>Binary Search Conditions</vt:lpstr>
      <vt:lpstr>Alternative Binary Search</vt:lpstr>
      <vt:lpstr>Points to Note</vt:lpstr>
      <vt:lpstr>Problem Solving</vt:lpstr>
      <vt:lpstr>Thanks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- 1</dc:title>
  <dc:creator/>
  <cp:lastModifiedBy>sriva</cp:lastModifiedBy>
  <cp:revision>103</cp:revision>
  <dcterms:created xsi:type="dcterms:W3CDTF">2022-08-28T06:54:00Z</dcterms:created>
  <dcterms:modified xsi:type="dcterms:W3CDTF">2022-09-11T10:02:53Z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A40C900863E34309AB11141DB2720900</vt:lpwstr>
  </property>
  <property fmtid="{D5CDD505-2E9C-101B-9397-08002B2CF9AE}" pid="3" name="KSOProductBuildVer">
    <vt:lpwstr>1033-11.2.0.11306</vt:lpwstr>
  </property>
</Properties>
</file>