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58" r:id="rId6"/>
    <p:sldId id="260" r:id="rId7"/>
    <p:sldId id="276" r:id="rId8"/>
    <p:sldId id="277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docs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deforces.com/group/c3FDl9EUi9/contest/262795/problem/D" TargetMode="External"/><Relationship Id="rId2" Type="http://schemas.openxmlformats.org/officeDocument/2006/relationships/hyperlink" Target="https://codeforces.com/group/c3FDl9EUi9/contest/262795/problem/C" TargetMode="External"/><Relationship Id="rId1" Type="http://schemas.openxmlformats.org/officeDocument/2006/relationships/hyperlink" Target="https://codeforces.com/group/c3FDl9EUi9/contest/262795/problem/B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docs.io/cpp/algorithm" TargetMode="External"/><Relationship Id="rId2" Type="http://schemas.openxmlformats.org/officeDocument/2006/relationships/hyperlink" Target="https://devdocs.io/cpp/container" TargetMode="External"/><Relationship Id="rId1" Type="http://schemas.openxmlformats.org/officeDocument/2006/relationships/hyperlink" Target="https://www.cppreference.com/Cpp_STL_ReferenceManual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17NsMxwAcAkbTGWNJYzlKANJuzfjq-wrDp0CBB77fxoo/ed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STL (Part 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609600"/>
          </a:xfrm>
        </p:spPr>
        <p:txBody>
          <a:bodyPr/>
          <a:lstStyle/>
          <a:p>
            <a:r>
              <a:rPr lang="en-US" dirty="0"/>
              <a:t>Srivaths 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Maps store a value for a unique key (sorted by the key).</a:t>
            </a:r>
            <a:br>
              <a:rPr lang="en-US" sz="2700" dirty="0"/>
            </a:br>
            <a:r>
              <a:rPr lang="en-GB" sz="2700" dirty="0"/>
              <a:t>Search, removal, insertion of an element is O(</a:t>
            </a:r>
            <a:r>
              <a:rPr lang="en-GB" sz="2700" dirty="0" err="1"/>
              <a:t>logN</a:t>
            </a:r>
            <a:r>
              <a:rPr lang="en-GB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In other words, maps are similar to vectors, but they can have any value as an index. Also, they are sorted by index.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For maps to work for some </a:t>
            </a:r>
            <a:r>
              <a:rPr lang="en-US" sz="2700" dirty="0" err="1"/>
              <a:t>datatype</a:t>
            </a:r>
            <a:r>
              <a:rPr lang="en-US" sz="2700" dirty="0"/>
              <a:t>, the </a:t>
            </a:r>
            <a:r>
              <a:rPr lang="en-US" sz="2700" dirty="0" err="1"/>
              <a:t>datatype</a:t>
            </a:r>
            <a:r>
              <a:rPr lang="en-US" sz="2700" dirty="0"/>
              <a:t> must have “&lt;” function implemented.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A comparator can be passed to the map just like set.</a:t>
            </a:r>
            <a:endParaRPr lang="en-US" sz="2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Unordered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Unordered Map is similar to maps, but the keys are not ordered. </a:t>
            </a:r>
            <a:r>
              <a:rPr lang="en-GB" sz="2700" dirty="0"/>
              <a:t>Search, removal, insertion of an element is O(1).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For unordered maps to work for some </a:t>
            </a:r>
            <a:r>
              <a:rPr lang="en-US" sz="2700" dirty="0" err="1"/>
              <a:t>datatype</a:t>
            </a:r>
            <a:r>
              <a:rPr lang="en-US" sz="2700" dirty="0"/>
              <a:t> for the key, the </a:t>
            </a:r>
            <a:r>
              <a:rPr lang="en-US" sz="2700" dirty="0" err="1"/>
              <a:t>datatype</a:t>
            </a:r>
            <a:r>
              <a:rPr lang="en-US" sz="2700" dirty="0"/>
              <a:t> must have a hash function implemented.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Similar to unordered set, unordered map does not work for pair, vector, etc.</a:t>
            </a:r>
            <a:endParaRPr lang="en-US" sz="2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STL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STL functions on containers usually perform some algorithm on an iterator, or a range [L, R) where L and </a:t>
            </a:r>
            <a:r>
              <a:rPr lang="en-US" dirty="0" err="1"/>
              <a:t>R are</a:t>
            </a:r>
            <a:r>
              <a:rPr lang="en-US" dirty="0"/>
              <a:t> iterators.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functions might also need a custom function. For example, custom comparators are passed as functions.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might also need input of a value. For example, if we are looking for an element, we need to enter the target as a parameter.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/>
              <a:t>sort</a:t>
            </a:r>
            <a:endParaRPr lang="en-US" dirty="0"/>
          </a:p>
          <a:p>
            <a:r>
              <a:rPr lang="en-US" dirty="0" err="1"/>
              <a:t>min_element</a:t>
            </a:r>
            <a:r>
              <a:rPr lang="en-US" dirty="0"/>
              <a:t>, </a:t>
            </a:r>
            <a:r>
              <a:rPr lang="en-US" dirty="0" err="1"/>
              <a:t>max_element</a:t>
            </a:r>
            <a:endParaRPr lang="en-US" dirty="0"/>
          </a:p>
          <a:p>
            <a:r>
              <a:rPr lang="en-US" dirty="0"/>
              <a:t>reverse</a:t>
            </a:r>
            <a:endParaRPr lang="en-US" dirty="0"/>
          </a:p>
          <a:p>
            <a:r>
              <a:rPr lang="en-US" dirty="0"/>
              <a:t>find, count</a:t>
            </a:r>
            <a:endParaRPr lang="en-US" dirty="0"/>
          </a:p>
          <a:p>
            <a:r>
              <a:rPr lang="en-US" dirty="0"/>
              <a:t>fill, iota</a:t>
            </a:r>
            <a:endParaRPr lang="en-US" dirty="0"/>
          </a:p>
          <a:p>
            <a:r>
              <a:rPr lang="en-US" dirty="0"/>
              <a:t>unique, accumulate</a:t>
            </a:r>
            <a:endParaRPr lang="en-US" dirty="0"/>
          </a:p>
          <a:p>
            <a:r>
              <a:rPr lang="en-US" dirty="0" err="1"/>
              <a:t>is_sorted</a:t>
            </a:r>
            <a:endParaRPr lang="en-US" dirty="0" err="1"/>
          </a:p>
          <a:p>
            <a:endParaRPr lang="en-GB" dirty="0"/>
          </a:p>
          <a:p>
            <a:pPr marL="0" indent="0">
              <a:buNone/>
            </a:pPr>
            <a:r>
              <a:rPr lang="en-IN" altLang="en-GB" dirty="0"/>
              <a:t>To learn more, go to </a:t>
            </a:r>
            <a:r>
              <a:rPr lang="en-GB" dirty="0">
                <a:sym typeface="+mn-ea"/>
                <a:hlinkClick r:id="rId1" action="ppaction://hlinkfile"/>
              </a:rPr>
              <a:t>https://devdocs.io</a:t>
            </a:r>
            <a:r>
              <a:rPr lang="en-IN" altLang="en-GB" dirty="0">
                <a:sym typeface="+mn-ea"/>
              </a:rPr>
              <a:t>, select C++, and search up the function name.</a:t>
            </a:r>
            <a:endParaRPr lang="en-IN" altLang="en-GB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container is best to implement a frequency </a:t>
            </a:r>
            <a:r>
              <a:rPr lang="en-US"/>
              <a:t>array?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a vector in reverse.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comparator for a set to sort in descending order.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hlinkClick r:id="rId1"/>
              </a:rPr>
              <a:t>https://codeforces.com/group/c3FDl9EUi9/contest/262795/problem/B</a:t>
            </a:r>
            <a:endParaRPr lang="en-GB" sz="3000" dirty="0"/>
          </a:p>
          <a:p>
            <a:endParaRPr lang="en-GB" sz="3000" dirty="0">
              <a:hlinkClick r:id="rId2"/>
            </a:endParaRPr>
          </a:p>
          <a:p>
            <a:r>
              <a:rPr lang="en-GB" sz="3000" dirty="0">
                <a:hlinkClick r:id="rId2"/>
              </a:rPr>
              <a:t>https://codeforces.com/group/c3FDl9EUi9/contest/262795/problem/C</a:t>
            </a:r>
            <a:endParaRPr lang="en-GB" sz="3000" dirty="0"/>
          </a:p>
          <a:p>
            <a:endParaRPr lang="en-GB" sz="3000" dirty="0">
              <a:hlinkClick r:id="rId3"/>
            </a:endParaRPr>
          </a:p>
          <a:p>
            <a:r>
              <a:rPr lang="en-GB" sz="3000" dirty="0">
                <a:hlinkClick r:id="rId3"/>
              </a:rPr>
              <a:t>https://codeforces.com/group/c3FDl9EUi9/contest/262795/problem/D</a:t>
            </a:r>
            <a:endParaRPr lang="en-GB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Resources:</a:t>
            </a:r>
            <a:endParaRPr lang="en-US" dirty="0">
              <a:hlinkClick r:id="rId1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1"/>
              </a:rPr>
              <a:t>https://www.cppreference.com/Cpp_STL_ReferenceManual.pdf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https://devdocs.io/cpp/container</a:t>
            </a:r>
            <a:r>
              <a:rPr lang="en-GB" sz="2400" dirty="0"/>
              <a:t> (for STL containers)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https://devdocs.io/cpp/algorithm</a:t>
            </a:r>
            <a:r>
              <a:rPr lang="en-GB" sz="2400" dirty="0"/>
              <a:t> (for STL algorithms)</a:t>
            </a:r>
            <a:endParaRPr lang="en-GB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Using the above resources, try to learn about </a:t>
            </a:r>
            <a:r>
              <a:rPr lang="en-US" dirty="0" err="1"/>
              <a:t>multiset</a:t>
            </a:r>
            <a:r>
              <a:rPr lang="en-US" dirty="0"/>
              <a:t>, </a:t>
            </a:r>
            <a:r>
              <a:rPr lang="en-US" dirty="0" err="1"/>
              <a:t>multimap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try to learn about various other algorithms such as transform, rotate, etc.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Thanks for watching!</a:t>
            </a:r>
            <a:endParaRPr lang="en-GB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4572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dirty="0"/>
              <a:t>Feedback Form: </a:t>
            </a:r>
            <a:r>
              <a:rPr lang="en-IN" altLang="en-US" dirty="0">
                <a:hlinkClick r:id="rId1" tooltip="" action="ppaction://hlinkfile"/>
              </a:rPr>
              <a:t>https://docs.google.com/forms/d/17NsMxwAcAkbTGWNJYzlKANJuzfjq-wrDp0CBB77fxoo/edit</a:t>
            </a:r>
            <a:endParaRPr lang="en-I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sz="3600" dirty="0"/>
              <a:t>To learn about containers</a:t>
            </a:r>
            <a:endParaRPr lang="en-US" sz="3600" dirty="0"/>
          </a:p>
          <a:p>
            <a:pPr lvl="1"/>
            <a:r>
              <a:rPr lang="en-US" sz="3200" dirty="0"/>
              <a:t>pair</a:t>
            </a:r>
            <a:endParaRPr lang="en-US" sz="3200" dirty="0"/>
          </a:p>
          <a:p>
            <a:pPr lvl="1"/>
            <a:r>
              <a:rPr lang="en-US" sz="3200" dirty="0"/>
              <a:t>vector</a:t>
            </a:r>
            <a:endParaRPr lang="en-US" sz="3200" dirty="0"/>
          </a:p>
          <a:p>
            <a:pPr lvl="1"/>
            <a:r>
              <a:rPr lang="en-US" sz="3200" dirty="0"/>
              <a:t>set, </a:t>
            </a:r>
            <a:r>
              <a:rPr lang="en-US" sz="3200" dirty="0" err="1"/>
              <a:t>unordered_set</a:t>
            </a:r>
            <a:endParaRPr lang="en-US" sz="3200" dirty="0"/>
          </a:p>
          <a:p>
            <a:pPr lvl="1"/>
            <a:r>
              <a:rPr lang="en-US" sz="3200" dirty="0"/>
              <a:t>map, </a:t>
            </a:r>
            <a:r>
              <a:rPr lang="en-US" sz="3200" dirty="0" err="1"/>
              <a:t>unordered_map</a:t>
            </a:r>
            <a:endParaRPr lang="en-US" sz="3200" dirty="0" err="1"/>
          </a:p>
          <a:p>
            <a:pPr lvl="1"/>
            <a:endParaRPr lang="en-US" sz="3200" dirty="0"/>
          </a:p>
          <a:p>
            <a:r>
              <a:rPr lang="en-IN" altLang="en-US" sz="3600" dirty="0"/>
              <a:t>To learn about custom comparators</a:t>
            </a:r>
            <a:endParaRPr lang="en-IN" altLang="en-US" sz="3600" dirty="0"/>
          </a:p>
          <a:p>
            <a:endParaRPr lang="en-US" sz="3600" dirty="0"/>
          </a:p>
          <a:p>
            <a:r>
              <a:rPr lang="en-US" sz="3600" dirty="0"/>
              <a:t>To understand various functions of STL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STL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Standard Template Library (STL) is a</a:t>
            </a:r>
            <a:r>
              <a:rPr lang="en-GB" dirty="0"/>
              <a:t> set of C++ functions/classes to perform various tasks.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wide variety of functions and classes for different applications.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STL objects are more efficient, bug-free, and easier to use than custom implementations.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Pair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Pairs are very useful when dealing with two related values. For example, storing a range [L, R].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Pairs have inbuilt comparators such as &lt;, &gt;, etc.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Usage: </a:t>
            </a:r>
            <a:endParaRPr lang="en-US" sz="3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2600" y="4154518"/>
            <a:ext cx="6287770" cy="1153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pair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p = {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7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cout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p.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// outputs 1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cout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p.</a:t>
            </a:r>
            <a:r>
              <a:rPr lang="en-US" sz="2300" dirty="0" err="1">
                <a:solidFill>
                  <a:srgbClr val="9373A5"/>
                </a:solidFill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lang="en-US" sz="2300" dirty="0">
                <a:solidFill>
                  <a:srgbClr val="9373A5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// outputs 7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Vector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Vectors store an ordered collection of data. Unlike arrays, vectors can be resized. They also have far more features than arrays.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vector functions: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2970" y="3963025"/>
            <a:ext cx="5812790" cy="24917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v.begin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v.end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v.rbegin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v.rend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v.push_back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val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v.pop_back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v.empty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v.size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v.insert</a:t>
            </a:r>
            <a:r>
              <a:rPr lang="en-US" sz="26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(it</a:t>
            </a:r>
            <a:r>
              <a:rPr lang="en-US" sz="26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val</a:t>
            </a:r>
            <a:r>
              <a:rPr lang="en-US" sz="26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),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v.erase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(it)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v.clear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IN" altLang="en-US" sz="2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Sort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Syntax:</a:t>
            </a:r>
            <a:br>
              <a:rPr lang="en-US" sz="3000" dirty="0"/>
            </a:br>
            <a:r>
              <a:rPr lang="en-US" sz="3000" dirty="0"/>
              <a:t>Sorts elements from [</a:t>
            </a:r>
            <a:r>
              <a:rPr lang="en-US" sz="3000" dirty="0" err="1"/>
              <a:t>begin_iterator</a:t>
            </a:r>
            <a:r>
              <a:rPr lang="en-US" sz="3000" dirty="0"/>
              <a:t>, </a:t>
            </a:r>
            <a:r>
              <a:rPr lang="en-US" sz="3000" dirty="0" err="1"/>
              <a:t>end_iterator</a:t>
            </a:r>
            <a:r>
              <a:rPr lang="en-US" sz="3000" dirty="0"/>
              <a:t>)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Will be sorted based on comparator if given.</a:t>
            </a:r>
            <a:endParaRPr lang="en-US" sz="3000" dirty="0"/>
          </a:p>
          <a:p>
            <a:pPr marL="0" indent="0">
              <a:buNone/>
            </a:pPr>
            <a:br>
              <a:rPr lang="en-US" sz="3000" dirty="0"/>
            </a:br>
            <a:r>
              <a:rPr lang="en-US" sz="3000" dirty="0"/>
              <a:t>Syntax for comparator: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37629" y="1143571"/>
            <a:ext cx="4841875" cy="4451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sort(begin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3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end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comparator)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3824471"/>
            <a:ext cx="6287770" cy="221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datatype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datatype</a:t>
            </a:r>
            <a:r>
              <a:rPr lang="en-US" sz="23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(a </a:t>
            </a:r>
            <a:r>
              <a:rPr kumimoji="0" lang="en-IN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should come </a:t>
            </a:r>
            <a:r>
              <a:rPr kumimoji="0" lang="en-US" sz="23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before b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true;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else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return false;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Default Comparator Functions: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700"/>
              <a:t>Default comparator of integers:</a:t>
            </a:r>
            <a:endParaRPr lang="en-US" sz="2700"/>
          </a:p>
          <a:p>
            <a:endParaRPr lang="en-US" sz="2700"/>
          </a:p>
          <a:p>
            <a:endParaRPr lang="en-US" sz="2700"/>
          </a:p>
          <a:p>
            <a:r>
              <a:rPr lang="en-US" sz="2700"/>
              <a:t>Default comparator of pair:</a:t>
            </a:r>
            <a:endParaRPr lang="en-US" sz="2700"/>
          </a:p>
          <a:p>
            <a:endParaRPr lang="en-GB" sz="2700"/>
          </a:p>
          <a:p>
            <a:endParaRPr lang="en-GB" sz="2700"/>
          </a:p>
          <a:p>
            <a:endParaRPr lang="en-GB" sz="2700"/>
          </a:p>
          <a:p>
            <a:endParaRPr lang="en-GB" sz="2700"/>
          </a:p>
          <a:p>
            <a:pPr marL="0" indent="0">
              <a:buNone/>
            </a:pPr>
            <a:r>
              <a:rPr lang="en-IN" altLang="en-GB" sz="2700">
                <a:solidFill>
                  <a:srgbClr val="FF0000"/>
                </a:solidFill>
              </a:rPr>
              <a:t>NOTE: Never return true if a equals b.</a:t>
            </a:r>
            <a:endParaRPr lang="en-IN" altLang="en-GB" sz="270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822505"/>
            <a:ext cx="3703320" cy="9220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 &lt; b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3342367"/>
            <a:ext cx="6469380" cy="14763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bool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compare</a:t>
            </a:r>
            <a:r>
              <a:rPr lang="en-US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(pair&lt;</a:t>
            </a:r>
            <a:r>
              <a:rPr lang="en-US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pair&lt;</a:t>
            </a:r>
            <a:r>
              <a:rPr lang="en-US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lang="en-US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   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return 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 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b.</a:t>
            </a:r>
            <a:r>
              <a:rPr kumimoji="0" lang="en-US" b="0" i="0" u="none" strike="noStrike" cap="none" normalizeH="0" baseline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IN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Sets store unique values in a sorted order. </a:t>
            </a:r>
            <a:br>
              <a:rPr lang="en-US" sz="2700" dirty="0"/>
            </a:br>
            <a:r>
              <a:rPr lang="en-GB" sz="2700" dirty="0"/>
              <a:t>Search, removal, insertion of an element is O(</a:t>
            </a:r>
            <a:r>
              <a:rPr lang="en-GB" sz="2700" dirty="0" err="1"/>
              <a:t>logN</a:t>
            </a:r>
            <a:r>
              <a:rPr lang="en-GB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For sets to work for some </a:t>
            </a:r>
            <a:r>
              <a:rPr lang="en-US" sz="2700" dirty="0" err="1"/>
              <a:t>datatype</a:t>
            </a:r>
            <a:r>
              <a:rPr lang="en-US" sz="2700" dirty="0"/>
              <a:t>, the </a:t>
            </a:r>
            <a:r>
              <a:rPr lang="en-US" sz="2700" dirty="0" err="1"/>
              <a:t>datatype</a:t>
            </a:r>
            <a:r>
              <a:rPr lang="en-US" sz="2700" dirty="0"/>
              <a:t> must have “&lt;” function implemented.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A custom comparator can be passed to the set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Where </a:t>
            </a:r>
            <a:r>
              <a:rPr lang="en-US" sz="2700" dirty="0" err="1"/>
              <a:t>cmp</a:t>
            </a:r>
            <a:r>
              <a:rPr lang="en-US" sz="2700" dirty="0"/>
              <a:t> is the comparator function.</a:t>
            </a:r>
            <a:endParaRPr lang="en-US" sz="27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4957" y="4537234"/>
            <a:ext cx="5994400" cy="49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set&lt;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decltype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)*&gt;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Unordered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Unordered Sets store unique values, in any order.</a:t>
            </a:r>
            <a:br>
              <a:rPr lang="en-US" sz="2700" dirty="0"/>
            </a:br>
            <a:r>
              <a:rPr lang="en-GB" sz="2700" dirty="0"/>
              <a:t>Search, removal, insertion of an element is O(1).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For unordered sets to work for some </a:t>
            </a:r>
            <a:r>
              <a:rPr lang="en-US" sz="2700" dirty="0" err="1"/>
              <a:t>datatype</a:t>
            </a:r>
            <a:r>
              <a:rPr lang="en-US" sz="2700" dirty="0"/>
              <a:t>, the </a:t>
            </a:r>
            <a:r>
              <a:rPr lang="en-US" sz="2700" dirty="0" err="1"/>
              <a:t>datatype</a:t>
            </a:r>
            <a:r>
              <a:rPr lang="en-US" sz="2700" dirty="0"/>
              <a:t> must have a hash function implemented.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Therefore, unordered set can’t store pairs, or vectors, or other </a:t>
            </a:r>
            <a:r>
              <a:rPr lang="en-US" sz="2700" dirty="0" err="1"/>
              <a:t>datatypes</a:t>
            </a:r>
            <a:r>
              <a:rPr lang="en-US" sz="2700" dirty="0"/>
              <a:t> without a hash function.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4223</Words>
  <Application>WPS Presentation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Office Theme</vt:lpstr>
      <vt:lpstr>C++ STL (Part 1)</vt:lpstr>
      <vt:lpstr>Goal</vt:lpstr>
      <vt:lpstr>About STL</vt:lpstr>
      <vt:lpstr>Pair</vt:lpstr>
      <vt:lpstr>Vector</vt:lpstr>
      <vt:lpstr>Sort Function</vt:lpstr>
      <vt:lpstr>Default Comparator Functions:</vt:lpstr>
      <vt:lpstr>Set</vt:lpstr>
      <vt:lpstr>Unordered Set</vt:lpstr>
      <vt:lpstr>Map</vt:lpstr>
      <vt:lpstr>Unordered Map</vt:lpstr>
      <vt:lpstr>STL functions</vt:lpstr>
      <vt:lpstr>Useful STL functions</vt:lpstr>
      <vt:lpstr>Quiz 1</vt:lpstr>
      <vt:lpstr>Example Problems:</vt:lpstr>
      <vt:lpstr>Resources: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Part 1</dc:title>
  <dc:creator/>
  <cp:lastModifiedBy>sriva</cp:lastModifiedBy>
  <cp:revision>198</cp:revision>
  <dcterms:created xsi:type="dcterms:W3CDTF">2006-08-16T00:00:00Z</dcterms:created>
  <dcterms:modified xsi:type="dcterms:W3CDTF">2022-10-03T14:36:39Z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472A1B7BC9C84514AEF39D489821396E</vt:lpwstr>
  </property>
  <property fmtid="{D5CDD505-2E9C-101B-9397-08002B2CF9AE}" pid="3" name="KSOProductBuildVer">
    <vt:lpwstr>1033-11.2.0.11341</vt:lpwstr>
  </property>
</Properties>
</file>