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365D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odeforces.com/problemset/problem/230/B" TargetMode="External"/><Relationship Id="rId4" Type="http://schemas.openxmlformats.org/officeDocument/2006/relationships/hyperlink" Target="https://codeforces.com/problemset/problem/1345/B" TargetMode="External"/><Relationship Id="rId5" Type="http://schemas.openxmlformats.org/officeDocument/2006/relationships/hyperlink" Target="https://leetcode.com/problems/kth-largest-element-in-a-stream/" TargetMode="External"/><Relationship Id="rId6" Type="http://schemas.openxmlformats.org/officeDocument/2006/relationships/hyperlink" Target="https://codeforces.com/contest/1277/problem/B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baptiste-wicht.com/posts/2012/12/cpp-benchmark-vector-list-deque.html" TargetMode="External"/><Relationship Id="rId4" Type="http://schemas.openxmlformats.org/officeDocument/2006/relationships/hyperlink" Target="https://baptiste-wicht.com/posts/2012/12/cpp-benchmark-vector-list-deque.html" TargetMode="External"/><Relationship Id="rId5" Type="http://schemas.openxmlformats.org/officeDocument/2006/relationships/hyperlink" Target="https://stackoverflow.com/questions/6292332/what-really-is-a-deque-in-stl" TargetMode="External"/><Relationship Id="rId6" Type="http://schemas.openxmlformats.org/officeDocument/2006/relationships/hyperlink" Target="https://stackoverflow.com/questions/6292332/what-really-is-a-deque-in-stl" TargetMode="External"/><Relationship Id="rId7" Type="http://schemas.openxmlformats.org/officeDocument/2006/relationships/hyperlink" Target="https://devdocs.io/cpp/algorithm/lower_bound" TargetMode="External"/><Relationship Id="rId8" Type="http://schemas.openxmlformats.org/officeDocument/2006/relationships/hyperlink" Target="https://devdocs.io/cpp/algorithm/upper_bound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google.com/forms/d/1PPOSkc_1pqqoiNBMmSMjnDN-hh9XCUlYosMsWdDE0L4/viewfor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leetcode.com/problems/valid-parentheses/" TargetMode="External"/><Relationship Id="rId4" Type="http://schemas.openxmlformats.org/officeDocument/2006/relationships/hyperlink" Target="https://leetcode.com/problems/min-stack/" TargetMode="External"/><Relationship Id="rId5" Type="http://schemas.openxmlformats.org/officeDocument/2006/relationships/hyperlink" Target="https://leetcode.com/problems/number-of-students-unable-to-eat-lunch/" TargetMode="External"/><Relationship Id="rId6" Type="http://schemas.openxmlformats.org/officeDocument/2006/relationships/hyperlink" Target="https://leetcode.com/problems/maximum-nesting-depth-of-the-parentheses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C++ STL (Part 2)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71600" y="5638800"/>
            <a:ext cx="64008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/>
              <a:t>Srivaths 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Priority Queue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/>
              <a:t>Priority queue is similar to queue, except that the popped item will be sorted in decreasing order.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/>
              <a:t>It takes O(logn) time to push and pop elements.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/>
              <a:t>Priority queue can store duplicates, similar to multiset.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Priority Queue</a:t>
            </a:r>
            <a:endParaRPr/>
          </a:p>
        </p:txBody>
      </p:sp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/>
              <a:t>Indexing is impossible in priority_queue, and binary search cannot be performed on it.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/>
              <a:t>Priority queues are faster than sets as they have a lower constant factor.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/>
              <a:t>Syntax: </a:t>
            </a:r>
            <a:endParaRPr/>
          </a:p>
        </p:txBody>
      </p:sp>
      <p:sp>
        <p:nvSpPr>
          <p:cNvPr id="156" name="Google Shape;156;p23"/>
          <p:cNvSpPr/>
          <p:nvPr/>
        </p:nvSpPr>
        <p:spPr>
          <a:xfrm>
            <a:off x="550652" y="5513452"/>
            <a:ext cx="7957185" cy="41402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B6E3"/>
              </a:buClr>
              <a:buSzPts val="2100"/>
              <a:buFont typeface="Consolas"/>
              <a:buNone/>
            </a:pPr>
            <a:r>
              <a:rPr b="0" i="0" lang="en-US" sz="2100" u="none" cap="none" strike="noStrike">
                <a:solidFill>
                  <a:srgbClr val="B5B6E3"/>
                </a:solidFill>
                <a:latin typeface="Consolas"/>
                <a:ea typeface="Consolas"/>
                <a:cs typeface="Consolas"/>
                <a:sym typeface="Consolas"/>
              </a:rPr>
              <a:t>priority_queue</a:t>
            </a:r>
            <a:r>
              <a:rPr b="0" i="0" lang="en-US" sz="2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2100" u="none" cap="none" strike="noStrike">
                <a:solidFill>
                  <a:srgbClr val="908B25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US" sz="2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100" u="none" cap="none" strike="noStrike">
                <a:solidFill>
                  <a:srgbClr val="B5B6E3"/>
                </a:solidFill>
                <a:latin typeface="Consolas"/>
                <a:ea typeface="Consolas"/>
                <a:cs typeface="Consolas"/>
                <a:sym typeface="Consolas"/>
              </a:rPr>
              <a:t>vector</a:t>
            </a:r>
            <a:r>
              <a:rPr b="0" i="0" lang="en-US" sz="2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n-US" sz="2100" u="none" cap="none" strike="noStrike">
                <a:solidFill>
                  <a:srgbClr val="908B25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US" sz="2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2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, decltype</a:t>
            </a:r>
            <a:r>
              <a:rPr b="0" i="0" lang="en-US" sz="21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(&amp;cmp)&gt; pq(cmp)</a:t>
            </a:r>
            <a:r>
              <a:rPr b="0" i="0" lang="en-US" sz="21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Problems:</a:t>
            </a:r>
            <a:endParaRPr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700"/>
              <a:buChar char="•"/>
            </a:pPr>
            <a:r>
              <a:rPr lang="en-US" sz="2700" u="sng">
                <a:solidFill>
                  <a:schemeClr val="hlink"/>
                </a:solidFill>
                <a:hlinkClick r:id="rId3"/>
              </a:rPr>
              <a:t>https://codeforces.com/problemset/problem/230/B</a:t>
            </a:r>
            <a:endParaRPr sz="2700">
              <a:solidFill>
                <a:srgbClr val="FFFF00"/>
              </a:solidFill>
            </a:endParaRPr>
          </a:p>
          <a:p>
            <a:pPr indent="-171450" lvl="0" marL="342900" rtl="0" algn="l"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</a:pPr>
            <a:r>
              <a:t/>
            </a:r>
            <a:endParaRPr sz="2700">
              <a:solidFill>
                <a:srgbClr val="FFFF00"/>
              </a:solidFill>
            </a:endParaRPr>
          </a:p>
          <a:p>
            <a:pPr indent="-342900" lvl="0" marL="342900" rtl="0" algn="l">
              <a:spcBef>
                <a:spcPts val="540"/>
              </a:spcBef>
              <a:spcAft>
                <a:spcPts val="0"/>
              </a:spcAft>
              <a:buClr>
                <a:srgbClr val="FFFF00"/>
              </a:buClr>
              <a:buSzPts val="2700"/>
              <a:buChar char="•"/>
            </a:pPr>
            <a:r>
              <a:rPr lang="en-US" sz="2700" u="sng">
                <a:solidFill>
                  <a:schemeClr val="hlink"/>
                </a:solidFill>
                <a:hlinkClick r:id="rId4"/>
              </a:rPr>
              <a:t>https://codeforces.com/problemset/problem/1345/B</a:t>
            </a:r>
            <a:endParaRPr sz="27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</a:pPr>
            <a:r>
              <a:t/>
            </a:r>
            <a:endParaRPr sz="2700">
              <a:solidFill>
                <a:srgbClr val="FFFF00"/>
              </a:solidFill>
            </a:endParaRPr>
          </a:p>
          <a:p>
            <a:pPr indent="-342900" lvl="0" marL="342900" rtl="0" algn="l">
              <a:spcBef>
                <a:spcPts val="540"/>
              </a:spcBef>
              <a:spcAft>
                <a:spcPts val="0"/>
              </a:spcAft>
              <a:buClr>
                <a:srgbClr val="FFFF00"/>
              </a:buClr>
              <a:buSzPts val="2700"/>
              <a:buChar char="•"/>
            </a:pPr>
            <a:r>
              <a:rPr lang="en-US" sz="2700" u="sng">
                <a:solidFill>
                  <a:schemeClr val="hlink"/>
                </a:solidFill>
                <a:hlinkClick r:id="rId5"/>
              </a:rPr>
              <a:t>https://leetcode.com/problems/kth-largest-element-in-a-stream/</a:t>
            </a:r>
            <a:endParaRPr sz="2700">
              <a:solidFill>
                <a:srgbClr val="FFFF00"/>
              </a:solidFill>
            </a:endParaRPr>
          </a:p>
          <a:p>
            <a:pPr indent="-171450" lvl="0" marL="342900" rtl="0" algn="l"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</a:pPr>
            <a:r>
              <a:t/>
            </a:r>
            <a:endParaRPr sz="2700">
              <a:solidFill>
                <a:srgbClr val="FFFF00"/>
              </a:solidFill>
            </a:endParaRPr>
          </a:p>
          <a:p>
            <a:pPr indent="-342900" lvl="0" marL="342900" rtl="0" algn="l">
              <a:spcBef>
                <a:spcPts val="540"/>
              </a:spcBef>
              <a:spcAft>
                <a:spcPts val="0"/>
              </a:spcAft>
              <a:buClr>
                <a:srgbClr val="FFFF00"/>
              </a:buClr>
              <a:buSzPts val="2700"/>
              <a:buChar char="•"/>
            </a:pPr>
            <a:r>
              <a:rPr lang="en-US" sz="2700" u="sng">
                <a:solidFill>
                  <a:schemeClr val="hlink"/>
                </a:solidFill>
                <a:hlinkClick r:id="rId6"/>
              </a:rPr>
              <a:t>https://codeforces.com/contest/1277/problem/B</a:t>
            </a:r>
            <a:endParaRPr sz="27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Resources:</a:t>
            </a:r>
            <a:endParaRPr/>
          </a:p>
        </p:txBody>
      </p:sp>
      <p:sp>
        <p:nvSpPr>
          <p:cNvPr id="168" name="Google Shape;168;p25"/>
          <p:cNvSpPr txBox="1"/>
          <p:nvPr>
            <p:ph idx="1" type="body"/>
          </p:nvPr>
        </p:nvSpPr>
        <p:spPr>
          <a:xfrm>
            <a:off x="457200" y="1600200"/>
            <a:ext cx="8229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600"/>
              <a:buChar char="•"/>
            </a:pPr>
            <a:r>
              <a:rPr lang="en-US" sz="2600" u="sng">
                <a:solidFill>
                  <a:schemeClr val="hlink"/>
                </a:solidFill>
                <a:hlinkClick r:id="rId3"/>
              </a:rPr>
              <a:t>https://baptiste-wicht.com/posts/2012/12/cpp-benchmark-vector-list-deque.html</a:t>
            </a:r>
            <a:br>
              <a:rPr lang="en-US" sz="2600">
                <a:solidFill>
                  <a:srgbClr val="FFFF00"/>
                </a:solidFill>
              </a:rPr>
            </a:br>
            <a:r>
              <a:rPr lang="en-US" sz="2600"/>
              <a:t>Comparision of time taken for different datatypes</a:t>
            </a:r>
            <a:endParaRPr sz="2600">
              <a:solidFill>
                <a:srgbClr val="FFFF00"/>
              </a:solidFill>
            </a:endParaRPr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t/>
            </a:r>
            <a:endParaRPr sz="2600" u="sng">
              <a:solidFill>
                <a:schemeClr val="hlink"/>
              </a:solidFill>
              <a:hlinkClick r:id="rId4"/>
            </a:endParaRPr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rgbClr val="FFFF00"/>
              </a:buClr>
              <a:buSzPts val="2600"/>
              <a:buChar char="•"/>
            </a:pPr>
            <a:r>
              <a:rPr lang="en-US" sz="2600" u="sng">
                <a:solidFill>
                  <a:schemeClr val="hlink"/>
                </a:solidFill>
                <a:hlinkClick r:id="rId5"/>
              </a:rPr>
              <a:t>https://stackoverflow.com/questions/6292332/what-really-is-a-deque-in-stl</a:t>
            </a:r>
            <a:endParaRPr sz="2600" u="sng">
              <a:solidFill>
                <a:schemeClr val="hlink"/>
              </a:solidFill>
              <a:hlinkClick r:id="rId6"/>
            </a:endParaRPr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Char char="•"/>
            </a:pPr>
            <a:r>
              <a:rPr lang="en-US" sz="2600"/>
              <a:t>Implementation details of deque</a:t>
            </a:r>
            <a:endParaRPr sz="2600"/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t/>
            </a:r>
            <a:endParaRPr sz="2600">
              <a:solidFill>
                <a:srgbClr val="FFFF00"/>
              </a:solidFill>
            </a:endParaRPr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rgbClr val="FFFF00"/>
              </a:buClr>
              <a:buSzPts val="2600"/>
              <a:buChar char="•"/>
            </a:pPr>
            <a:r>
              <a:rPr lang="en-US" sz="2600" u="sng">
                <a:solidFill>
                  <a:schemeClr val="hlink"/>
                </a:solidFill>
                <a:hlinkClick r:id="rId7"/>
              </a:rPr>
              <a:t>https://devdocs.io/cpp/algorithm/lower_bound</a:t>
            </a:r>
            <a:endParaRPr sz="2600">
              <a:solidFill>
                <a:srgbClr val="FFFF00"/>
              </a:solidFill>
            </a:endParaRPr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rgbClr val="FFFF00"/>
              </a:buClr>
              <a:buSzPts val="2600"/>
              <a:buChar char="•"/>
            </a:pPr>
            <a:r>
              <a:rPr lang="en-US" sz="2600" u="sng">
                <a:solidFill>
                  <a:schemeClr val="hlink"/>
                </a:solidFill>
                <a:hlinkClick r:id="rId8"/>
              </a:rPr>
              <a:t>https://devdocs.io/cpp/algorithm/upper_bound</a:t>
            </a:r>
            <a:endParaRPr sz="2600">
              <a:solidFill>
                <a:srgbClr val="FFFF00"/>
              </a:solidFill>
            </a:endParaRPr>
          </a:p>
          <a:p>
            <a:pPr indent="-177800" lvl="0" marL="342900" rtl="0" algn="l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lang="en-US" sz="2600"/>
              <a:t>Try to learn about PBDS (Policy Based Data Structure)</a:t>
            </a:r>
            <a:endParaRPr sz="2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457200" y="838200"/>
            <a:ext cx="8229600" cy="1139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Thanks for watching!</a:t>
            </a:r>
            <a:endParaRPr/>
          </a:p>
        </p:txBody>
      </p:sp>
      <p:sp>
        <p:nvSpPr>
          <p:cNvPr id="174" name="Google Shape;174;p26"/>
          <p:cNvSpPr/>
          <p:nvPr/>
        </p:nvSpPr>
        <p:spPr>
          <a:xfrm>
            <a:off x="457200" y="4383405"/>
            <a:ext cx="8229600" cy="1139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/>
              <a:buNone/>
            </a:pPr>
            <a:r>
              <a:rPr b="0" i="0" lang="en-US" sz="2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Feedback Form: </a:t>
            </a:r>
            <a:r>
              <a:rPr b="0" i="0" lang="en-US" sz="22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https://docs.google.com/forms/d/1PPOSkc_1pqqoiNBMmSMjnDN-hh9XCUlYosMsWdDE0L4/viewform</a:t>
            </a:r>
            <a:endParaRPr b="0" i="0" sz="2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en-US" sz="5400"/>
              <a:t>Goal</a:t>
            </a:r>
            <a:endParaRPr sz="5400"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To learn about more containers</a:t>
            </a:r>
            <a:endParaRPr sz="3200"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–"/>
            </a:pPr>
            <a:r>
              <a:rPr lang="en-US" sz="3200"/>
              <a:t>stack</a:t>
            </a:r>
            <a:endParaRPr sz="3200"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–"/>
            </a:pPr>
            <a:r>
              <a:rPr lang="en-US" sz="3200"/>
              <a:t>queue</a:t>
            </a:r>
            <a:endParaRPr sz="3200"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–"/>
            </a:pPr>
            <a:r>
              <a:rPr lang="en-US" sz="3200"/>
              <a:t>deque</a:t>
            </a:r>
            <a:endParaRPr sz="3200"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Char char="–"/>
            </a:pPr>
            <a:r>
              <a:rPr lang="en-US" sz="3200"/>
              <a:t>priority_queue</a:t>
            </a:r>
            <a:endParaRPr sz="3200"/>
          </a:p>
          <a:p>
            <a:pPr indent="0" lvl="1" marL="457200" rtl="0" algn="l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t/>
            </a:r>
            <a:endParaRPr sz="3600"/>
          </a:p>
          <a:p>
            <a:pPr indent="-342900" lvl="0" marL="342900" rtl="0" algn="l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Char char="•"/>
            </a:pPr>
            <a:r>
              <a:rPr lang="en-US" sz="3600"/>
              <a:t>To use in-built binary search functions on vectors, sets, etc.</a:t>
            </a:r>
            <a:endParaRPr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Stack</a:t>
            </a:r>
            <a:endParaRPr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/>
              <a:t>Stack is a </a:t>
            </a:r>
            <a:r>
              <a:rPr i="1" lang="en-US"/>
              <a:t>container adapter</a:t>
            </a:r>
            <a:r>
              <a:rPr lang="en-US"/>
              <a:t> that uses LIFO.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/>
              <a:t>They can only push at the end and pop from the end. Stacks do not support indexing.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br>
              <a:rPr lang="en-US"/>
            </a:br>
            <a:r>
              <a:rPr lang="en-US"/>
              <a:t>Only useful stack operations: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03" name="Google Shape;103;p15"/>
          <p:cNvSpPr/>
          <p:nvPr/>
        </p:nvSpPr>
        <p:spPr>
          <a:xfrm>
            <a:off x="585944" y="4956274"/>
            <a:ext cx="3633470" cy="129159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2600"/>
              <a:buFont typeface="Consolas"/>
              <a:buNone/>
            </a:pPr>
            <a:r>
              <a:rPr b="0" i="0" lang="en-US" sz="2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s.size()</a:t>
            </a:r>
            <a:r>
              <a:rPr b="0" i="0" lang="en-US" sz="2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s.empty()</a:t>
            </a:r>
            <a:br>
              <a:rPr b="0" i="0" lang="en-US" sz="2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s.push()</a:t>
            </a:r>
            <a:r>
              <a:rPr b="0" i="0" lang="en-US" sz="2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s.pop()</a:t>
            </a:r>
            <a:br>
              <a:rPr b="0" i="0" lang="en-US" sz="2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s.top()</a:t>
            </a:r>
            <a:endParaRPr b="0" i="0" sz="2600" u="none" cap="none" strike="noStrike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Queue</a:t>
            </a:r>
            <a:endParaRPr/>
          </a:p>
        </p:txBody>
      </p:sp>
      <p:sp>
        <p:nvSpPr>
          <p:cNvPr id="109" name="Google Shape;109;p16"/>
          <p:cNvSpPr txBox="1"/>
          <p:nvPr>
            <p:ph idx="1" type="body"/>
          </p:nvPr>
        </p:nvSpPr>
        <p:spPr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/>
              <a:t>Queue are very similar to stacks, except they use FIFO instead of LIFO.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br>
              <a:rPr lang="en-US"/>
            </a:br>
            <a:r>
              <a:rPr lang="en-US"/>
              <a:t>Only useful queue operations: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52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lang="en-US" sz="2600" u="sng"/>
              <a:t>Both stack and queue use deque as default container</a:t>
            </a:r>
            <a:endParaRPr sz="2600" u="sng"/>
          </a:p>
        </p:txBody>
      </p:sp>
      <p:sp>
        <p:nvSpPr>
          <p:cNvPr id="110" name="Google Shape;110;p16"/>
          <p:cNvSpPr/>
          <p:nvPr/>
        </p:nvSpPr>
        <p:spPr>
          <a:xfrm>
            <a:off x="585944" y="3787396"/>
            <a:ext cx="3633470" cy="1291590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2600"/>
              <a:buFont typeface="Consolas"/>
              <a:buNone/>
            </a:pPr>
            <a:r>
              <a:rPr b="0" i="0" lang="en-US" sz="2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q.size()</a:t>
            </a:r>
            <a:r>
              <a:rPr b="0" i="0" lang="en-US" sz="2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q.empty()</a:t>
            </a:r>
            <a:br>
              <a:rPr b="0" i="0" lang="en-US" sz="2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q.push()</a:t>
            </a:r>
            <a:r>
              <a:rPr b="0" i="0" lang="en-US" sz="26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q.pop()</a:t>
            </a:r>
            <a:br>
              <a:rPr b="0" i="0" lang="en-US" sz="2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6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q.front()</a:t>
            </a:r>
            <a:endParaRPr b="0" i="0" sz="2600" u="none" cap="none" strike="noStrike">
              <a:solidFill>
                <a:srgbClr val="A9B7C6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Deque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/>
              <a:t>Deque is very similar to vectors, but it supports insertion and deletion of elements from both sides of the deque.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/>
              <a:t>Deque functions (excluding vector functions):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rPr lang="en-US"/>
              <a:t>Deques are marginally slower than vectors in terms of performance.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556383" y="4063581"/>
            <a:ext cx="2697480" cy="829945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d.push_front()</a:t>
            </a:r>
            <a:r>
              <a:rPr b="0" i="0" lang="en-US" sz="24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0" i="0" lang="en-US" sz="24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2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d.pop_front()</a:t>
            </a:r>
            <a:r>
              <a:rPr b="0" i="0" lang="en-US" sz="24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457200" y="304800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Stack / Queue usage</a:t>
            </a:r>
            <a:endParaRPr/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457200" y="1503343"/>
            <a:ext cx="8229600" cy="4736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</a:pPr>
            <a:r>
              <a:rPr b="1" lang="en-US" sz="2900"/>
              <a:t>Stacks</a:t>
            </a:r>
            <a:r>
              <a:rPr lang="en-US" sz="2900"/>
              <a:t> are useful when items “cancel” each other.</a:t>
            </a:r>
            <a:endParaRPr sz="2900"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</a:pPr>
            <a:r>
              <a:rPr lang="en-US" sz="2900"/>
              <a:t>For example: check if a sequence such as </a:t>
            </a:r>
            <a:r>
              <a:rPr lang="en-US" sz="2900">
                <a:latin typeface="Courier New"/>
                <a:ea typeface="Courier New"/>
                <a:cs typeface="Courier New"/>
                <a:sym typeface="Courier New"/>
              </a:rPr>
              <a:t>{[()]()}</a:t>
            </a:r>
            <a:r>
              <a:rPr lang="en-US" sz="2900"/>
              <a:t> is balanced or not.</a:t>
            </a:r>
            <a:endParaRPr sz="2900"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</a:pPr>
            <a:r>
              <a:rPr b="1" lang="en-US" sz="2900"/>
              <a:t>Queues</a:t>
            </a:r>
            <a:r>
              <a:rPr lang="en-US" sz="2900"/>
              <a:t> are especially useful for implementing graph functions, or when FIFO is necessary.</a:t>
            </a:r>
            <a:endParaRPr sz="2900"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</a:pPr>
            <a:r>
              <a:t/>
            </a:r>
            <a:endParaRPr sz="2900"/>
          </a:p>
          <a:p>
            <a:pPr indent="0" lvl="0" marL="0" rtl="0" algn="l">
              <a:spcBef>
                <a:spcPts val="580"/>
              </a:spcBef>
              <a:spcAft>
                <a:spcPts val="0"/>
              </a:spcAft>
              <a:buClr>
                <a:schemeClr val="lt1"/>
              </a:buClr>
              <a:buSzPts val="2900"/>
              <a:buNone/>
            </a:pPr>
            <a:r>
              <a:rPr lang="en-US" sz="2900"/>
              <a:t>They are unique, as they only support pop from one side and push from another side.</a:t>
            </a:r>
            <a:endParaRPr sz="2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Problem Solving</a:t>
            </a:r>
            <a:endParaRPr/>
          </a:p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AutoNum type="arabicPeriod"/>
            </a:pPr>
            <a:r>
              <a:rPr lang="en-US" sz="2700" u="sng">
                <a:solidFill>
                  <a:schemeClr val="hlink"/>
                </a:solidFill>
                <a:hlinkClick r:id="rId3"/>
              </a:rPr>
              <a:t>https://leetcode.com/problems/valid-parentheses/</a:t>
            </a:r>
            <a:endParaRPr sz="2700"/>
          </a:p>
          <a:p>
            <a:pPr indent="-514350" lvl="0" marL="514350" rtl="0" algn="l"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AutoNum type="arabicPeriod"/>
            </a:pPr>
            <a:r>
              <a:rPr lang="en-US" sz="2700" u="sng">
                <a:solidFill>
                  <a:schemeClr val="hlink"/>
                </a:solidFill>
                <a:hlinkClick r:id="rId4"/>
              </a:rPr>
              <a:t>https://leetcode.com/problems/min-stack/</a:t>
            </a:r>
            <a:endParaRPr sz="2700"/>
          </a:p>
          <a:p>
            <a:pPr indent="-342900" lvl="0" marL="514350" rtl="0" algn="l"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t/>
            </a:r>
            <a:endParaRPr sz="2700"/>
          </a:p>
          <a:p>
            <a:pPr indent="0" lvl="0" marL="0" rtl="0" algn="l"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</a:pPr>
            <a:r>
              <a:rPr lang="en-US" sz="2700"/>
              <a:t>Challenge problems:</a:t>
            </a:r>
            <a:endParaRPr sz="2700"/>
          </a:p>
          <a:p>
            <a:pPr indent="-342900" lvl="0" marL="514350" rtl="0" algn="l"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t/>
            </a:r>
            <a:endParaRPr sz="2700"/>
          </a:p>
          <a:p>
            <a:pPr indent="-514350" lvl="0" marL="514350" rtl="0" algn="l"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AutoNum type="arabicPeriod"/>
            </a:pPr>
            <a:r>
              <a:rPr lang="en-US" sz="2700" u="sng">
                <a:solidFill>
                  <a:schemeClr val="hlink"/>
                </a:solidFill>
                <a:hlinkClick r:id="rId5"/>
              </a:rPr>
              <a:t>https://leetcode.com/problems/number-of-students-unable-to-eat-lunch/</a:t>
            </a:r>
            <a:endParaRPr sz="2700"/>
          </a:p>
          <a:p>
            <a:pPr indent="-514350" lvl="0" marL="514350" rtl="0" algn="l"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AutoNum type="arabicPeriod"/>
            </a:pPr>
            <a:r>
              <a:rPr lang="en-US" sz="2700" u="sng">
                <a:solidFill>
                  <a:schemeClr val="hlink"/>
                </a:solidFill>
                <a:hlinkClick r:id="rId6"/>
              </a:rPr>
              <a:t>https://leetcode.com/problems/maximum-nesting-depth-of-the-parentheses/</a:t>
            </a:r>
            <a:endParaRPr sz="2700"/>
          </a:p>
          <a:p>
            <a:pPr indent="-342900" lvl="0" marL="514350" rtl="0" algn="l">
              <a:spcBef>
                <a:spcPts val="54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Calibri"/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457200" y="199631"/>
            <a:ext cx="8229600" cy="944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STL binary search function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457200" y="1373902"/>
            <a:ext cx="8229600" cy="4978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The STL binary search functions are: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100000"/>
              <a:buChar char="–"/>
            </a:pPr>
            <a:r>
              <a:rPr lang="en-US"/>
              <a:t>binary_search: Returns a bool denoting whether an element is present or not</a:t>
            </a:r>
            <a:br>
              <a:rPr lang="en-US"/>
            </a:b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100000"/>
              <a:buChar char="–"/>
            </a:pPr>
            <a:r>
              <a:rPr lang="en-US"/>
              <a:t>lower_bound: Returns the iterator of the first element greater or equal to the given target</a:t>
            </a:r>
            <a:br>
              <a:rPr lang="en-US"/>
            </a:b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100000"/>
              <a:buChar char="–"/>
            </a:pPr>
            <a:r>
              <a:rPr lang="en-US"/>
              <a:t>upper_bound: Returns the iterator of the first element greater than the given target</a:t>
            </a:r>
            <a:endParaRPr/>
          </a:p>
          <a:p>
            <a:pPr indent="-121284" lvl="1" marL="742950" rtl="0" algn="l">
              <a:spcBef>
                <a:spcPts val="518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57150" rtl="0" algn="l"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/>
              <a:t>The syntax for all of them is similar to:</a:t>
            </a:r>
            <a:endParaRPr/>
          </a:p>
          <a:p>
            <a:pPr indent="0" lvl="0" marL="57150" rtl="0" algn="l">
              <a:spcBef>
                <a:spcPts val="592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644104" y="5863580"/>
            <a:ext cx="6888480" cy="460375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9B7C6"/>
              </a:buClr>
              <a:buSzPts val="2400"/>
              <a:buFont typeface="Consolas"/>
              <a:buNone/>
            </a:pPr>
            <a:r>
              <a:rPr b="0" i="0" lang="en-US" sz="2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function(begin_it</a:t>
            </a:r>
            <a:r>
              <a:rPr b="0" i="0" lang="en-US" sz="24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end_it</a:t>
            </a:r>
            <a:r>
              <a:rPr b="0" i="0" lang="en-US" sz="24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target</a:t>
            </a:r>
            <a:r>
              <a:rPr b="0" i="0" lang="en-US" sz="24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24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cmp)</a:t>
            </a:r>
            <a:r>
              <a:rPr b="0" i="0" lang="en-US" sz="24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457200" y="199631"/>
            <a:ext cx="8229600" cy="9446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Binary search on sorted datatypes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457200" y="1373902"/>
            <a:ext cx="8229600" cy="49785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571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n-US" sz="3000"/>
              <a:t>When a datatype is sorted by default the binary search functions are in-built into the datatype.</a:t>
            </a:r>
            <a:endParaRPr sz="3000"/>
          </a:p>
          <a:p>
            <a:pPr indent="0" lvl="0" marL="571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 sz="3000"/>
          </a:p>
          <a:p>
            <a:pPr indent="0" lvl="0" marL="571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br>
              <a:rPr lang="en-US" sz="3000"/>
            </a:br>
            <a:r>
              <a:rPr lang="en-US" sz="3000"/>
              <a:t>Always prefer the in-built version opposed to the STL functions when </a:t>
            </a:r>
            <a:r>
              <a:rPr i="1" lang="en-US" sz="3000"/>
              <a:t>random access</a:t>
            </a:r>
            <a:r>
              <a:rPr lang="en-US" sz="3000"/>
              <a:t> is not possible, as the time complexity is likely to be better.</a:t>
            </a:r>
            <a:endParaRPr sz="3000"/>
          </a:p>
          <a:p>
            <a:pPr indent="0" lvl="0" marL="5715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 sz="3000"/>
          </a:p>
          <a:p>
            <a:pPr indent="0" lvl="0" marL="57150" rtl="0" algn="l"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</a:pPr>
            <a:r>
              <a:rPr lang="en-US" sz="2500"/>
              <a:t>Note that the comparator is taken as the provided comparator. It cannot be modified.</a:t>
            </a:r>
            <a:endParaRPr sz="2500"/>
          </a:p>
        </p:txBody>
      </p:sp>
      <p:sp>
        <p:nvSpPr>
          <p:cNvPr id="143" name="Google Shape;143;p21"/>
          <p:cNvSpPr/>
          <p:nvPr/>
        </p:nvSpPr>
        <p:spPr>
          <a:xfrm>
            <a:off x="609600" y="2419266"/>
            <a:ext cx="7517130" cy="475615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7832"/>
              </a:buClr>
              <a:buSzPts val="2500"/>
              <a:buFont typeface="Consolas"/>
              <a:buNone/>
            </a:pPr>
            <a:r>
              <a:rPr b="0" i="0" lang="en-US" sz="25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auto </a:t>
            </a:r>
            <a:r>
              <a:rPr b="0" i="0" lang="en-US" sz="2500" u="none" cap="none" strike="noStrike">
                <a:solidFill>
                  <a:srgbClr val="A9B7C6"/>
                </a:solidFill>
                <a:latin typeface="Consolas"/>
                <a:ea typeface="Consolas"/>
                <a:cs typeface="Consolas"/>
                <a:sym typeface="Consolas"/>
              </a:rPr>
              <a:t>it = sorted_type.lower_bound(target)</a:t>
            </a:r>
            <a:r>
              <a:rPr b="0" i="0" lang="en-US" sz="2500" u="none" cap="none" strike="noStrike">
                <a:solidFill>
                  <a:srgbClr val="CC783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5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3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0504D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